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6"/>
  </p:notesMasterIdLst>
  <p:handoutMasterIdLst>
    <p:handoutMasterId r:id="rId117"/>
  </p:handoutMasterIdLst>
  <p:sldIdLst>
    <p:sldId id="472" r:id="rId2"/>
    <p:sldId id="256" r:id="rId3"/>
    <p:sldId id="330" r:id="rId4"/>
    <p:sldId id="416" r:id="rId5"/>
    <p:sldId id="418" r:id="rId6"/>
    <p:sldId id="419" r:id="rId7"/>
    <p:sldId id="417" r:id="rId8"/>
    <p:sldId id="420" r:id="rId9"/>
    <p:sldId id="421" r:id="rId10"/>
    <p:sldId id="474" r:id="rId11"/>
    <p:sldId id="481" r:id="rId12"/>
    <p:sldId id="482" r:id="rId13"/>
    <p:sldId id="479" r:id="rId14"/>
    <p:sldId id="473" r:id="rId15"/>
    <p:sldId id="423" r:id="rId16"/>
    <p:sldId id="427" r:id="rId17"/>
    <p:sldId id="373" r:id="rId18"/>
    <p:sldId id="428" r:id="rId19"/>
    <p:sldId id="429" r:id="rId20"/>
    <p:sldId id="475" r:id="rId21"/>
    <p:sldId id="376" r:id="rId22"/>
    <p:sldId id="377" r:id="rId23"/>
    <p:sldId id="483" r:id="rId24"/>
    <p:sldId id="378" r:id="rId25"/>
    <p:sldId id="379" r:id="rId26"/>
    <p:sldId id="484" r:id="rId27"/>
    <p:sldId id="430" r:id="rId28"/>
    <p:sldId id="431" r:id="rId29"/>
    <p:sldId id="434" r:id="rId30"/>
    <p:sldId id="432" r:id="rId31"/>
    <p:sldId id="476" r:id="rId32"/>
    <p:sldId id="480" r:id="rId33"/>
    <p:sldId id="433" r:id="rId34"/>
    <p:sldId id="477" r:id="rId35"/>
    <p:sldId id="478" r:id="rId36"/>
    <p:sldId id="441" r:id="rId37"/>
    <p:sldId id="435" r:id="rId38"/>
    <p:sldId id="486" r:id="rId39"/>
    <p:sldId id="487" r:id="rId40"/>
    <p:sldId id="491" r:id="rId41"/>
    <p:sldId id="495" r:id="rId42"/>
    <p:sldId id="496" r:id="rId43"/>
    <p:sldId id="497" r:id="rId44"/>
    <p:sldId id="498" r:id="rId45"/>
    <p:sldId id="499" r:id="rId46"/>
    <p:sldId id="500" r:id="rId47"/>
    <p:sldId id="501" r:id="rId48"/>
    <p:sldId id="502" r:id="rId49"/>
    <p:sldId id="503" r:id="rId50"/>
    <p:sldId id="504" r:id="rId51"/>
    <p:sldId id="505" r:id="rId52"/>
    <p:sldId id="506" r:id="rId53"/>
    <p:sldId id="507" r:id="rId54"/>
    <p:sldId id="508" r:id="rId55"/>
    <p:sldId id="509" r:id="rId56"/>
    <p:sldId id="510" r:id="rId57"/>
    <p:sldId id="532" r:id="rId58"/>
    <p:sldId id="513" r:id="rId59"/>
    <p:sldId id="519" r:id="rId60"/>
    <p:sldId id="520" r:id="rId61"/>
    <p:sldId id="521" r:id="rId62"/>
    <p:sldId id="522" r:id="rId63"/>
    <p:sldId id="437" r:id="rId64"/>
    <p:sldId id="438" r:id="rId65"/>
    <p:sldId id="439" r:id="rId66"/>
    <p:sldId id="440" r:id="rId67"/>
    <p:sldId id="442" r:id="rId68"/>
    <p:sldId id="443" r:id="rId69"/>
    <p:sldId id="444" r:id="rId70"/>
    <p:sldId id="445" r:id="rId71"/>
    <p:sldId id="446" r:id="rId72"/>
    <p:sldId id="447" r:id="rId73"/>
    <p:sldId id="448" r:id="rId74"/>
    <p:sldId id="449" r:id="rId75"/>
    <p:sldId id="450" r:id="rId76"/>
    <p:sldId id="451" r:id="rId77"/>
    <p:sldId id="453" r:id="rId78"/>
    <p:sldId id="454" r:id="rId79"/>
    <p:sldId id="455" r:id="rId80"/>
    <p:sldId id="461" r:id="rId81"/>
    <p:sldId id="462" r:id="rId82"/>
    <p:sldId id="533" r:id="rId83"/>
    <p:sldId id="456" r:id="rId84"/>
    <p:sldId id="534" r:id="rId85"/>
    <p:sldId id="535" r:id="rId86"/>
    <p:sldId id="458" r:id="rId87"/>
    <p:sldId id="460" r:id="rId88"/>
    <p:sldId id="536" r:id="rId89"/>
    <p:sldId id="537" r:id="rId90"/>
    <p:sldId id="538" r:id="rId91"/>
    <p:sldId id="539" r:id="rId92"/>
    <p:sldId id="540" r:id="rId93"/>
    <p:sldId id="541" r:id="rId94"/>
    <p:sldId id="542" r:id="rId95"/>
    <p:sldId id="543" r:id="rId96"/>
    <p:sldId id="544" r:id="rId97"/>
    <p:sldId id="464" r:id="rId98"/>
    <p:sldId id="463" r:id="rId99"/>
    <p:sldId id="465" r:id="rId100"/>
    <p:sldId id="466" r:id="rId101"/>
    <p:sldId id="467" r:id="rId102"/>
    <p:sldId id="468" r:id="rId103"/>
    <p:sldId id="469" r:id="rId104"/>
    <p:sldId id="459" r:id="rId105"/>
    <p:sldId id="470" r:id="rId106"/>
    <p:sldId id="471" r:id="rId107"/>
    <p:sldId id="529" r:id="rId108"/>
    <p:sldId id="530" r:id="rId109"/>
    <p:sldId id="531" r:id="rId110"/>
    <p:sldId id="524" r:id="rId111"/>
    <p:sldId id="525" r:id="rId112"/>
    <p:sldId id="526" r:id="rId113"/>
    <p:sldId id="527" r:id="rId114"/>
    <p:sldId id="528" r:id="rId1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FF3300"/>
    <a:srgbClr val="99CCFF"/>
    <a:srgbClr val="00FF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 snapToGrid="0">
      <p:cViewPr varScale="1">
        <p:scale>
          <a:sx n="52" d="100"/>
          <a:sy n="52" d="100"/>
        </p:scale>
        <p:origin x="-114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67BFB57E-740C-44E1-B5C3-FA55B6BDDB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fld id="{FD624FD9-090A-4A7D-97E0-5308F3C934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0A032-DA33-4310-B7FA-6B0E4AF08647}" type="slidenum">
              <a:rPr lang="en-US"/>
              <a:pPr/>
              <a:t>1</a:t>
            </a:fld>
            <a:endParaRPr lang="en-US"/>
          </a:p>
        </p:txBody>
      </p:sp>
      <p:sp>
        <p:nvSpPr>
          <p:cNvPr id="466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F25AB-3458-4126-94D0-10CCA7B88B0E}" type="slidenum">
              <a:rPr lang="en-US"/>
              <a:pPr/>
              <a:t>10</a:t>
            </a:fld>
            <a:endParaRPr lang="en-US"/>
          </a:p>
        </p:txBody>
      </p:sp>
      <p:sp>
        <p:nvSpPr>
          <p:cNvPr id="533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C82F9-9097-4CBE-A15E-4FD12715CB32}" type="slidenum">
              <a:rPr lang="en-US"/>
              <a:pPr/>
              <a:t>100</a:t>
            </a:fld>
            <a:endParaRPr lang="en-US"/>
          </a:p>
        </p:txBody>
      </p:sp>
      <p:sp>
        <p:nvSpPr>
          <p:cNvPr id="523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33EF-BCC5-473F-8DEB-669CA510E530}" type="slidenum">
              <a:rPr lang="en-US"/>
              <a:pPr/>
              <a:t>101</a:t>
            </a:fld>
            <a:endParaRPr lang="en-US"/>
          </a:p>
        </p:txBody>
      </p:sp>
      <p:sp>
        <p:nvSpPr>
          <p:cNvPr id="524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658A5-32DB-4086-8BAF-FB213832ABD3}" type="slidenum">
              <a:rPr lang="en-US"/>
              <a:pPr/>
              <a:t>102</a:t>
            </a:fld>
            <a:endParaRPr lang="en-US"/>
          </a:p>
        </p:txBody>
      </p:sp>
      <p:sp>
        <p:nvSpPr>
          <p:cNvPr id="525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77650-FF79-4E7A-B89A-6F55D378F00B}" type="slidenum">
              <a:rPr lang="en-US"/>
              <a:pPr/>
              <a:t>103</a:t>
            </a:fld>
            <a:endParaRPr lang="en-US"/>
          </a:p>
        </p:txBody>
      </p:sp>
      <p:sp>
        <p:nvSpPr>
          <p:cNvPr id="526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0BB83-3D3C-4043-B90E-15E82943137A}" type="slidenum">
              <a:rPr lang="en-US"/>
              <a:pPr/>
              <a:t>104</a:t>
            </a:fld>
            <a:endParaRPr lang="en-US"/>
          </a:p>
        </p:txBody>
      </p:sp>
      <p:sp>
        <p:nvSpPr>
          <p:cNvPr id="527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63BBE-FB47-4E1A-891C-4DAE980FF6BD}" type="slidenum">
              <a:rPr lang="en-US"/>
              <a:pPr/>
              <a:t>105</a:t>
            </a:fld>
            <a:endParaRPr lang="en-US"/>
          </a:p>
        </p:txBody>
      </p:sp>
      <p:sp>
        <p:nvSpPr>
          <p:cNvPr id="528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34701-E8B6-47F8-B924-4E553D76269F}" type="slidenum">
              <a:rPr lang="en-US"/>
              <a:pPr/>
              <a:t>106</a:t>
            </a:fld>
            <a:endParaRPr lang="en-US"/>
          </a:p>
        </p:txBody>
      </p:sp>
      <p:sp>
        <p:nvSpPr>
          <p:cNvPr id="529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DC32F-4270-4399-B3C3-8C235A866FFE}" type="slidenum">
              <a:rPr lang="en-US"/>
              <a:pPr/>
              <a:t>107</a:t>
            </a:fld>
            <a:endParaRPr lang="en-US"/>
          </a:p>
        </p:txBody>
      </p:sp>
      <p:sp>
        <p:nvSpPr>
          <p:cNvPr id="647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75EBE-12A4-4D33-A490-F417905E240F}" type="slidenum">
              <a:rPr lang="en-US"/>
              <a:pPr/>
              <a:t>108</a:t>
            </a:fld>
            <a:endParaRPr lang="en-US"/>
          </a:p>
        </p:txBody>
      </p:sp>
      <p:sp>
        <p:nvSpPr>
          <p:cNvPr id="649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7F8A0-75A9-4B52-8807-B96001CCA3EB}" type="slidenum">
              <a:rPr lang="en-US"/>
              <a:pPr/>
              <a:t>109</a:t>
            </a:fld>
            <a:endParaRPr lang="en-US"/>
          </a:p>
        </p:txBody>
      </p:sp>
      <p:sp>
        <p:nvSpPr>
          <p:cNvPr id="651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DA45E-7ED8-4FBE-B825-DFB80B631B7A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418FD-DF7C-44AC-9791-DA870F7C728A}" type="slidenum">
              <a:rPr lang="en-US"/>
              <a:pPr/>
              <a:t>110</a:t>
            </a:fld>
            <a:endParaRPr lang="en-US"/>
          </a:p>
        </p:txBody>
      </p:sp>
      <p:sp>
        <p:nvSpPr>
          <p:cNvPr id="636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881A3-D6D4-4E06-98FC-967B36E0F1F2}" type="slidenum">
              <a:rPr lang="en-US"/>
              <a:pPr/>
              <a:t>111</a:t>
            </a:fld>
            <a:endParaRPr lang="en-US"/>
          </a:p>
        </p:txBody>
      </p:sp>
      <p:sp>
        <p:nvSpPr>
          <p:cNvPr id="638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7A0B5-55C2-4FB6-BA52-162D8E90DCF4}" type="slidenum">
              <a:rPr lang="en-US"/>
              <a:pPr/>
              <a:t>112</a:t>
            </a:fld>
            <a:endParaRPr lang="en-US"/>
          </a:p>
        </p:txBody>
      </p:sp>
      <p:sp>
        <p:nvSpPr>
          <p:cNvPr id="641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972A9-ED47-4DC0-99AE-0EE6FD6BA7D2}" type="slidenum">
              <a:rPr lang="en-US"/>
              <a:pPr/>
              <a:t>113</a:t>
            </a:fld>
            <a:endParaRPr lang="en-US"/>
          </a:p>
        </p:txBody>
      </p:sp>
      <p:sp>
        <p:nvSpPr>
          <p:cNvPr id="643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71C11-EF9B-4F85-A429-72C4491AE645}" type="slidenum">
              <a:rPr lang="en-US"/>
              <a:pPr/>
              <a:t>114</a:t>
            </a:fld>
            <a:endParaRPr lang="en-US"/>
          </a:p>
        </p:txBody>
      </p:sp>
      <p:sp>
        <p:nvSpPr>
          <p:cNvPr id="645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46839-C516-47C0-9147-E34933D62E24}" type="slidenum">
              <a:rPr lang="en-US"/>
              <a:pPr/>
              <a:t>12</a:t>
            </a:fld>
            <a:endParaRPr lang="en-US"/>
          </a:p>
        </p:txBody>
      </p:sp>
      <p:sp>
        <p:nvSpPr>
          <p:cNvPr id="551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E0FA7-0226-4AAF-9486-FE21FE16E337}" type="slidenum">
              <a:rPr lang="en-US"/>
              <a:pPr/>
              <a:t>13</a:t>
            </a:fld>
            <a:endParaRPr lang="en-US"/>
          </a:p>
        </p:txBody>
      </p:sp>
      <p:sp>
        <p:nvSpPr>
          <p:cNvPr id="545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8FA18-4132-49B3-BCCB-5D3A10BBD9EF}" type="slidenum">
              <a:rPr lang="en-US"/>
              <a:pPr/>
              <a:t>14</a:t>
            </a:fld>
            <a:endParaRPr lang="en-US"/>
          </a:p>
        </p:txBody>
      </p:sp>
      <p:sp>
        <p:nvSpPr>
          <p:cNvPr id="531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BB840-1AFF-4D61-8212-CA68D62EC37A}" type="slidenum">
              <a:rPr lang="en-US"/>
              <a:pPr/>
              <a:t>15</a:t>
            </a:fld>
            <a:endParaRPr lang="en-US"/>
          </a:p>
        </p:txBody>
      </p:sp>
      <p:sp>
        <p:nvSpPr>
          <p:cNvPr id="477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82FA2-7E56-433A-B4F8-915C11221C48}" type="slidenum">
              <a:rPr lang="en-US"/>
              <a:pPr/>
              <a:t>16</a:t>
            </a:fld>
            <a:endParaRPr lang="en-US"/>
          </a:p>
        </p:txBody>
      </p:sp>
      <p:sp>
        <p:nvSpPr>
          <p:cNvPr id="481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6C68C-A77B-4504-AFED-528013D6AC5D}" type="slidenum">
              <a:rPr lang="en-US"/>
              <a:pPr/>
              <a:t>17</a:t>
            </a:fld>
            <a:endParaRPr lang="en-US"/>
          </a:p>
        </p:txBody>
      </p:sp>
      <p:sp>
        <p:nvSpPr>
          <p:cNvPr id="482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FD73B-DE02-4A19-8F51-8584647D194C}" type="slidenum">
              <a:rPr lang="en-US"/>
              <a:pPr/>
              <a:t>18</a:t>
            </a:fld>
            <a:endParaRPr lang="en-US"/>
          </a:p>
        </p:txBody>
      </p:sp>
      <p:sp>
        <p:nvSpPr>
          <p:cNvPr id="483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14F11E-37FC-43BD-AE21-8FC6561C1982}" type="slidenum">
              <a:rPr lang="en-US"/>
              <a:pPr/>
              <a:t>19</a:t>
            </a:fld>
            <a:endParaRPr lang="en-US"/>
          </a:p>
        </p:txBody>
      </p:sp>
      <p:sp>
        <p:nvSpPr>
          <p:cNvPr id="484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85B98-58CF-4227-8A12-193F1105E6CB}" type="slidenum">
              <a:rPr lang="en-US"/>
              <a:pPr/>
              <a:t>2</a:t>
            </a:fld>
            <a:endParaRPr lang="en-US"/>
          </a:p>
        </p:txBody>
      </p:sp>
      <p:sp>
        <p:nvSpPr>
          <p:cNvPr id="467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58D3A-2BF5-423D-A399-3700FD838EB8}" type="slidenum">
              <a:rPr lang="en-US"/>
              <a:pPr/>
              <a:t>20</a:t>
            </a:fld>
            <a:endParaRPr lang="en-US"/>
          </a:p>
        </p:txBody>
      </p:sp>
      <p:sp>
        <p:nvSpPr>
          <p:cNvPr id="535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1BFB4-F8CE-4778-88DC-48AF6BB4740D}" type="slidenum">
              <a:rPr lang="en-US"/>
              <a:pPr/>
              <a:t>21</a:t>
            </a:fld>
            <a:endParaRPr lang="en-US"/>
          </a:p>
        </p:txBody>
      </p:sp>
      <p:sp>
        <p:nvSpPr>
          <p:cNvPr id="485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EA0FE-AA4D-47D8-9838-AC33E4CEF092}" type="slidenum">
              <a:rPr lang="en-US"/>
              <a:pPr/>
              <a:t>22</a:t>
            </a:fld>
            <a:endParaRPr lang="en-US"/>
          </a:p>
        </p:txBody>
      </p:sp>
      <p:sp>
        <p:nvSpPr>
          <p:cNvPr id="486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A48BA-4191-4AEF-91E4-1E52E28117D4}" type="slidenum">
              <a:rPr lang="en-US"/>
              <a:pPr/>
              <a:t>23</a:t>
            </a:fld>
            <a:endParaRPr lang="en-US"/>
          </a:p>
        </p:txBody>
      </p:sp>
      <p:sp>
        <p:nvSpPr>
          <p:cNvPr id="553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5BA5C-09D6-45D8-B346-D1F63CCDA1DF}" type="slidenum">
              <a:rPr lang="en-US"/>
              <a:pPr/>
              <a:t>24</a:t>
            </a:fld>
            <a:endParaRPr lang="en-US"/>
          </a:p>
        </p:txBody>
      </p:sp>
      <p:sp>
        <p:nvSpPr>
          <p:cNvPr id="487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2237E-C139-47C5-A544-04A7FBFDE1CC}" type="slidenum">
              <a:rPr lang="en-US"/>
              <a:pPr/>
              <a:t>25</a:t>
            </a:fld>
            <a:endParaRPr lang="en-US"/>
          </a:p>
        </p:txBody>
      </p:sp>
      <p:sp>
        <p:nvSpPr>
          <p:cNvPr id="488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087B3-944F-41B7-9179-53D64CB6EA0F}" type="slidenum">
              <a:rPr lang="en-US"/>
              <a:pPr/>
              <a:t>26</a:t>
            </a:fld>
            <a:endParaRPr lang="en-US"/>
          </a:p>
        </p:txBody>
      </p:sp>
      <p:sp>
        <p:nvSpPr>
          <p:cNvPr id="556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66FC68-C81B-408D-ABDB-EF6A52F398A8}" type="slidenum">
              <a:rPr lang="en-US"/>
              <a:pPr/>
              <a:t>27</a:t>
            </a:fld>
            <a:endParaRPr lang="en-US"/>
          </a:p>
        </p:txBody>
      </p:sp>
      <p:sp>
        <p:nvSpPr>
          <p:cNvPr id="489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44401-4C7C-48A4-A834-1E27F685FED9}" type="slidenum">
              <a:rPr lang="en-US"/>
              <a:pPr/>
              <a:t>28</a:t>
            </a:fld>
            <a:endParaRPr lang="en-US"/>
          </a:p>
        </p:txBody>
      </p:sp>
      <p:sp>
        <p:nvSpPr>
          <p:cNvPr id="490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04EBC-921D-49F1-9862-2EE1C06D866B}" type="slidenum">
              <a:rPr lang="en-US"/>
              <a:pPr/>
              <a:t>29</a:t>
            </a:fld>
            <a:endParaRPr lang="en-US"/>
          </a:p>
        </p:txBody>
      </p:sp>
      <p:sp>
        <p:nvSpPr>
          <p:cNvPr id="491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E7B09-B9BF-4C9F-8431-FC0FD670A35D}" type="slidenum">
              <a:rPr lang="en-US"/>
              <a:pPr/>
              <a:t>3</a:t>
            </a:fld>
            <a:endParaRPr lang="en-US"/>
          </a:p>
        </p:txBody>
      </p:sp>
      <p:sp>
        <p:nvSpPr>
          <p:cNvPr id="468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5519E-35ED-4C80-ABFD-E7D46A2BF57C}" type="slidenum">
              <a:rPr lang="en-US"/>
              <a:pPr/>
              <a:t>30</a:t>
            </a:fld>
            <a:endParaRPr lang="en-US"/>
          </a:p>
        </p:txBody>
      </p:sp>
      <p:sp>
        <p:nvSpPr>
          <p:cNvPr id="492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39C34-227F-4D5F-A473-60A03F1E4E93}" type="slidenum">
              <a:rPr lang="en-US"/>
              <a:pPr/>
              <a:t>31</a:t>
            </a:fld>
            <a:endParaRPr lang="en-US"/>
          </a:p>
        </p:txBody>
      </p:sp>
      <p:sp>
        <p:nvSpPr>
          <p:cNvPr id="537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5598F-060D-4B28-BC08-B0CED40DFA12}" type="slidenum">
              <a:rPr lang="en-US"/>
              <a:pPr/>
              <a:t>32</a:t>
            </a:fld>
            <a:endParaRPr lang="en-US"/>
          </a:p>
        </p:txBody>
      </p:sp>
      <p:sp>
        <p:nvSpPr>
          <p:cNvPr id="547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2CF9D-8D8C-4CFA-8E16-148890F28180}" type="slidenum">
              <a:rPr lang="en-US"/>
              <a:pPr/>
              <a:t>33</a:t>
            </a:fld>
            <a:endParaRPr lang="en-US"/>
          </a:p>
        </p:txBody>
      </p:sp>
      <p:sp>
        <p:nvSpPr>
          <p:cNvPr id="493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8E5B7-49CB-4C92-8847-0725AE7FF9DB}" type="slidenum">
              <a:rPr lang="en-US"/>
              <a:pPr/>
              <a:t>34</a:t>
            </a:fld>
            <a:endParaRPr lang="en-US"/>
          </a:p>
        </p:txBody>
      </p:sp>
      <p:sp>
        <p:nvSpPr>
          <p:cNvPr id="539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6750C-4675-43F2-85B4-C69450EA5BD3}" type="slidenum">
              <a:rPr lang="en-US"/>
              <a:pPr/>
              <a:t>35</a:t>
            </a:fld>
            <a:endParaRPr lang="en-US"/>
          </a:p>
        </p:txBody>
      </p:sp>
      <p:sp>
        <p:nvSpPr>
          <p:cNvPr id="541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897EC-62CB-4E66-9E56-ACFB2287EEC1}" type="slidenum">
              <a:rPr lang="en-US"/>
              <a:pPr/>
              <a:t>36</a:t>
            </a:fld>
            <a:endParaRPr lang="en-US"/>
          </a:p>
        </p:txBody>
      </p:sp>
      <p:sp>
        <p:nvSpPr>
          <p:cNvPr id="494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E4B90-0EFB-4D3B-92AD-B7B2B2ED9902}" type="slidenum">
              <a:rPr lang="en-US"/>
              <a:pPr/>
              <a:t>37</a:t>
            </a:fld>
            <a:endParaRPr lang="en-US"/>
          </a:p>
        </p:txBody>
      </p:sp>
      <p:sp>
        <p:nvSpPr>
          <p:cNvPr id="495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74519-A9D3-42C4-BBA1-22AE3EEF87B1}" type="slidenum">
              <a:rPr lang="en-US"/>
              <a:pPr/>
              <a:t>38</a:t>
            </a:fld>
            <a:endParaRPr lang="en-US"/>
          </a:p>
        </p:txBody>
      </p:sp>
      <p:sp>
        <p:nvSpPr>
          <p:cNvPr id="559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FBF9E-6820-48A1-A694-2396D0EE84E9}" type="slidenum">
              <a:rPr lang="en-US"/>
              <a:pPr/>
              <a:t>39</a:t>
            </a:fld>
            <a:endParaRPr lang="en-US"/>
          </a:p>
        </p:txBody>
      </p:sp>
      <p:sp>
        <p:nvSpPr>
          <p:cNvPr id="561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13154-493A-45CD-9C47-3B9F8AA0D3F1}" type="slidenum">
              <a:rPr lang="en-US"/>
              <a:pPr/>
              <a:t>4</a:t>
            </a:fld>
            <a:endParaRPr lang="en-US"/>
          </a:p>
        </p:txBody>
      </p:sp>
      <p:sp>
        <p:nvSpPr>
          <p:cNvPr id="470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DB458-8314-425E-9009-DEB006A58478}" type="slidenum">
              <a:rPr lang="en-US"/>
              <a:pPr/>
              <a:t>40</a:t>
            </a:fld>
            <a:endParaRPr lang="en-US"/>
          </a:p>
        </p:txBody>
      </p:sp>
      <p:sp>
        <p:nvSpPr>
          <p:cNvPr id="569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5FD59-4760-4B36-AC1D-63F92AF5CC8B}" type="slidenum">
              <a:rPr lang="en-US"/>
              <a:pPr/>
              <a:t>41</a:t>
            </a:fld>
            <a:endParaRPr lang="en-US"/>
          </a:p>
        </p:txBody>
      </p:sp>
      <p:sp>
        <p:nvSpPr>
          <p:cNvPr id="577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D1A85-DEFA-44AA-A331-843946BC6A9F}" type="slidenum">
              <a:rPr lang="en-US"/>
              <a:pPr/>
              <a:t>42</a:t>
            </a:fld>
            <a:endParaRPr lang="en-US"/>
          </a:p>
        </p:txBody>
      </p:sp>
      <p:sp>
        <p:nvSpPr>
          <p:cNvPr id="579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A134B-5C7C-4658-9F85-9091B0E6A543}" type="slidenum">
              <a:rPr lang="en-US"/>
              <a:pPr/>
              <a:t>43</a:t>
            </a:fld>
            <a:endParaRPr lang="en-US"/>
          </a:p>
        </p:txBody>
      </p:sp>
      <p:sp>
        <p:nvSpPr>
          <p:cNvPr id="581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88909-37F4-4DC2-93BE-2D4E30D6E595}" type="slidenum">
              <a:rPr lang="en-US"/>
              <a:pPr/>
              <a:t>44</a:t>
            </a:fld>
            <a:endParaRPr lang="en-US"/>
          </a:p>
        </p:txBody>
      </p:sp>
      <p:sp>
        <p:nvSpPr>
          <p:cNvPr id="583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83F8C-6B77-49E7-9A32-C8A51925A3A6}" type="slidenum">
              <a:rPr lang="en-US"/>
              <a:pPr/>
              <a:t>45</a:t>
            </a:fld>
            <a:endParaRPr lang="en-US"/>
          </a:p>
        </p:txBody>
      </p:sp>
      <p:sp>
        <p:nvSpPr>
          <p:cNvPr id="585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88A0A-7900-4E7B-9A43-363F3EBA7D97}" type="slidenum">
              <a:rPr lang="en-US"/>
              <a:pPr/>
              <a:t>46</a:t>
            </a:fld>
            <a:endParaRPr lang="en-US"/>
          </a:p>
        </p:txBody>
      </p:sp>
      <p:sp>
        <p:nvSpPr>
          <p:cNvPr id="587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596D0-E9B2-4AF1-80A2-36304279E320}" type="slidenum">
              <a:rPr lang="en-US"/>
              <a:pPr/>
              <a:t>47</a:t>
            </a:fld>
            <a:endParaRPr lang="en-US"/>
          </a:p>
        </p:txBody>
      </p:sp>
      <p:sp>
        <p:nvSpPr>
          <p:cNvPr id="589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15569-4A67-4226-B2E2-0B09A12682C7}" type="slidenum">
              <a:rPr lang="en-US"/>
              <a:pPr/>
              <a:t>48</a:t>
            </a:fld>
            <a:endParaRPr lang="en-US"/>
          </a:p>
        </p:txBody>
      </p:sp>
      <p:sp>
        <p:nvSpPr>
          <p:cNvPr id="591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41E47-BF48-4C70-B8A2-E62951B272D4}" type="slidenum">
              <a:rPr lang="en-US"/>
              <a:pPr/>
              <a:t>49</a:t>
            </a:fld>
            <a:endParaRPr lang="en-US"/>
          </a:p>
        </p:txBody>
      </p:sp>
      <p:sp>
        <p:nvSpPr>
          <p:cNvPr id="593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D9E2B-3F7A-4F9D-A208-307EF2EF3233}" type="slidenum">
              <a:rPr lang="en-US"/>
              <a:pPr/>
              <a:t>5</a:t>
            </a:fld>
            <a:endParaRPr lang="en-US"/>
          </a:p>
        </p:txBody>
      </p:sp>
      <p:sp>
        <p:nvSpPr>
          <p:cNvPr id="471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2D3B1-F830-4304-AD6C-4A27771CE179}" type="slidenum">
              <a:rPr lang="en-US"/>
              <a:pPr/>
              <a:t>50</a:t>
            </a:fld>
            <a:endParaRPr lang="en-US"/>
          </a:p>
        </p:txBody>
      </p:sp>
      <p:sp>
        <p:nvSpPr>
          <p:cNvPr id="595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D7739-88C5-403C-8437-ED77484AF00D}" type="slidenum">
              <a:rPr lang="en-US"/>
              <a:pPr/>
              <a:t>51</a:t>
            </a:fld>
            <a:endParaRPr lang="en-US"/>
          </a:p>
        </p:txBody>
      </p:sp>
      <p:sp>
        <p:nvSpPr>
          <p:cNvPr id="598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B3617-09B9-46C3-98C9-7A093B0552AF}" type="slidenum">
              <a:rPr lang="en-US"/>
              <a:pPr/>
              <a:t>52</a:t>
            </a:fld>
            <a:endParaRPr lang="en-US"/>
          </a:p>
        </p:txBody>
      </p:sp>
      <p:sp>
        <p:nvSpPr>
          <p:cNvPr id="600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5D632-CC18-41CE-ACBC-4682F2976606}" type="slidenum">
              <a:rPr lang="en-US"/>
              <a:pPr/>
              <a:t>53</a:t>
            </a:fld>
            <a:endParaRPr lang="en-US"/>
          </a:p>
        </p:txBody>
      </p:sp>
      <p:sp>
        <p:nvSpPr>
          <p:cNvPr id="602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93431-4683-4999-B9C5-7B61D7B35989}" type="slidenum">
              <a:rPr lang="en-US"/>
              <a:pPr/>
              <a:t>54</a:t>
            </a:fld>
            <a:endParaRPr lang="en-US"/>
          </a:p>
        </p:txBody>
      </p:sp>
      <p:sp>
        <p:nvSpPr>
          <p:cNvPr id="604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46AB7-D602-4A7F-882E-DC1CDBC9218D}" type="slidenum">
              <a:rPr lang="en-US"/>
              <a:pPr/>
              <a:t>55</a:t>
            </a:fld>
            <a:endParaRPr lang="en-US"/>
          </a:p>
        </p:txBody>
      </p:sp>
      <p:sp>
        <p:nvSpPr>
          <p:cNvPr id="606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80771-81EC-467A-A720-C2151996D74E}" type="slidenum">
              <a:rPr lang="en-US"/>
              <a:pPr/>
              <a:t>56</a:t>
            </a:fld>
            <a:endParaRPr lang="en-US"/>
          </a:p>
        </p:txBody>
      </p:sp>
      <p:sp>
        <p:nvSpPr>
          <p:cNvPr id="608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31D1B-2187-434C-A0EF-434FC8774C2A}" type="slidenum">
              <a:rPr lang="en-US"/>
              <a:pPr/>
              <a:t>57</a:t>
            </a:fld>
            <a:endParaRPr lang="en-US"/>
          </a:p>
        </p:txBody>
      </p:sp>
      <p:sp>
        <p:nvSpPr>
          <p:cNvPr id="653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90CD4-054E-4FFE-80D0-200CC3001DF7}" type="slidenum">
              <a:rPr lang="en-US"/>
              <a:pPr/>
              <a:t>58</a:t>
            </a:fld>
            <a:endParaRPr lang="en-US"/>
          </a:p>
        </p:txBody>
      </p:sp>
      <p:sp>
        <p:nvSpPr>
          <p:cNvPr id="614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B14C1-E69C-42BF-9A70-04D7FAAB21B6}" type="slidenum">
              <a:rPr lang="en-US"/>
              <a:pPr/>
              <a:t>59</a:t>
            </a:fld>
            <a:endParaRPr lang="en-US"/>
          </a:p>
        </p:txBody>
      </p:sp>
      <p:sp>
        <p:nvSpPr>
          <p:cNvPr id="626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33031-8A48-4201-B903-0176A1C29B71}" type="slidenum">
              <a:rPr lang="en-US"/>
              <a:pPr/>
              <a:t>6</a:t>
            </a:fld>
            <a:endParaRPr lang="en-US"/>
          </a:p>
        </p:txBody>
      </p:sp>
      <p:sp>
        <p:nvSpPr>
          <p:cNvPr id="472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A6F08-34E1-4029-A31B-29C9ECCBE53F}" type="slidenum">
              <a:rPr lang="en-US"/>
              <a:pPr/>
              <a:t>60</a:t>
            </a:fld>
            <a:endParaRPr lang="en-US"/>
          </a:p>
        </p:txBody>
      </p:sp>
      <p:sp>
        <p:nvSpPr>
          <p:cNvPr id="628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1A94D-A08C-472B-B395-9A9B51CAFBBC}" type="slidenum">
              <a:rPr lang="en-US"/>
              <a:pPr/>
              <a:t>61</a:t>
            </a:fld>
            <a:endParaRPr lang="en-US"/>
          </a:p>
        </p:txBody>
      </p:sp>
      <p:sp>
        <p:nvSpPr>
          <p:cNvPr id="630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B6F61-35C9-4518-A9DB-3504BAA73D79}" type="slidenum">
              <a:rPr lang="en-US"/>
              <a:pPr/>
              <a:t>62</a:t>
            </a:fld>
            <a:endParaRPr lang="en-US"/>
          </a:p>
        </p:txBody>
      </p:sp>
      <p:sp>
        <p:nvSpPr>
          <p:cNvPr id="632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73C4E-FAF8-4435-AF09-75D90F392837}" type="slidenum">
              <a:rPr lang="en-US"/>
              <a:pPr/>
              <a:t>63</a:t>
            </a:fld>
            <a:endParaRPr lang="en-US"/>
          </a:p>
        </p:txBody>
      </p:sp>
      <p:sp>
        <p:nvSpPr>
          <p:cNvPr id="496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3FBFC-63D7-4CE7-9D44-F9ACA6F41188}" type="slidenum">
              <a:rPr lang="en-US"/>
              <a:pPr/>
              <a:t>64</a:t>
            </a:fld>
            <a:endParaRPr lang="en-US"/>
          </a:p>
        </p:txBody>
      </p:sp>
      <p:sp>
        <p:nvSpPr>
          <p:cNvPr id="497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BF18B-9A04-46E5-AC36-50F663AFDC06}" type="slidenum">
              <a:rPr lang="en-US"/>
              <a:pPr/>
              <a:t>65</a:t>
            </a:fld>
            <a:endParaRPr lang="en-US"/>
          </a:p>
        </p:txBody>
      </p:sp>
      <p:sp>
        <p:nvSpPr>
          <p:cNvPr id="498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2A6B2-9F17-4393-A0CD-9EAF18D5F6B0}" type="slidenum">
              <a:rPr lang="en-US"/>
              <a:pPr/>
              <a:t>66</a:t>
            </a:fld>
            <a:endParaRPr lang="en-US"/>
          </a:p>
        </p:txBody>
      </p:sp>
      <p:sp>
        <p:nvSpPr>
          <p:cNvPr id="499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897F2-6E45-443F-98EF-0894957451D6}" type="slidenum">
              <a:rPr lang="en-US"/>
              <a:pPr/>
              <a:t>67</a:t>
            </a:fld>
            <a:endParaRPr lang="en-US"/>
          </a:p>
        </p:txBody>
      </p:sp>
      <p:sp>
        <p:nvSpPr>
          <p:cNvPr id="500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F2250-5E05-49FC-AB24-76401578A9F3}" type="slidenum">
              <a:rPr lang="en-US"/>
              <a:pPr/>
              <a:t>68</a:t>
            </a:fld>
            <a:endParaRPr lang="en-US"/>
          </a:p>
        </p:txBody>
      </p:sp>
      <p:sp>
        <p:nvSpPr>
          <p:cNvPr id="501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B662C-7E44-447C-AC59-F8581FE7D531}" type="slidenum">
              <a:rPr lang="en-US"/>
              <a:pPr/>
              <a:t>69</a:t>
            </a:fld>
            <a:endParaRPr lang="en-US"/>
          </a:p>
        </p:txBody>
      </p:sp>
      <p:sp>
        <p:nvSpPr>
          <p:cNvPr id="502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E3973-EFD5-4339-84E7-3C1B51C97A85}" type="slidenum">
              <a:rPr lang="en-US"/>
              <a:pPr/>
              <a:t>7</a:t>
            </a:fld>
            <a:endParaRPr lang="en-US"/>
          </a:p>
        </p:txBody>
      </p:sp>
      <p:sp>
        <p:nvSpPr>
          <p:cNvPr id="473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5BADB-C9E2-4C76-934D-421D76155C07}" type="slidenum">
              <a:rPr lang="en-US"/>
              <a:pPr/>
              <a:t>70</a:t>
            </a:fld>
            <a:endParaRPr lang="en-US"/>
          </a:p>
        </p:txBody>
      </p:sp>
      <p:sp>
        <p:nvSpPr>
          <p:cNvPr id="503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BC052-C9FD-4BB7-977D-0ECB0AC28702}" type="slidenum">
              <a:rPr lang="en-US"/>
              <a:pPr/>
              <a:t>71</a:t>
            </a:fld>
            <a:endParaRPr lang="en-US"/>
          </a:p>
        </p:txBody>
      </p:sp>
      <p:sp>
        <p:nvSpPr>
          <p:cNvPr id="504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50620-478E-4DB8-92BB-8639679EA4E9}" type="slidenum">
              <a:rPr lang="en-US"/>
              <a:pPr/>
              <a:t>72</a:t>
            </a:fld>
            <a:endParaRPr lang="en-US"/>
          </a:p>
        </p:txBody>
      </p:sp>
      <p:sp>
        <p:nvSpPr>
          <p:cNvPr id="505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C1A5F-BA6F-4711-B841-ECA0625B2A2B}" type="slidenum">
              <a:rPr lang="en-US"/>
              <a:pPr/>
              <a:t>73</a:t>
            </a:fld>
            <a:endParaRPr lang="en-US"/>
          </a:p>
        </p:txBody>
      </p:sp>
      <p:sp>
        <p:nvSpPr>
          <p:cNvPr id="506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BB6E5-28C2-4328-AE5B-66D62B670387}" type="slidenum">
              <a:rPr lang="en-US"/>
              <a:pPr/>
              <a:t>74</a:t>
            </a:fld>
            <a:endParaRPr lang="en-US"/>
          </a:p>
        </p:txBody>
      </p:sp>
      <p:sp>
        <p:nvSpPr>
          <p:cNvPr id="507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2266A-A712-4AD4-9262-8CB56060B93D}" type="slidenum">
              <a:rPr lang="en-US"/>
              <a:pPr/>
              <a:t>75</a:t>
            </a:fld>
            <a:endParaRPr lang="en-US"/>
          </a:p>
        </p:txBody>
      </p:sp>
      <p:sp>
        <p:nvSpPr>
          <p:cNvPr id="508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B0E24-2B7E-429A-9E3B-0CDCFCA34160}" type="slidenum">
              <a:rPr lang="en-US"/>
              <a:pPr/>
              <a:t>76</a:t>
            </a:fld>
            <a:endParaRPr lang="en-US"/>
          </a:p>
        </p:txBody>
      </p:sp>
      <p:sp>
        <p:nvSpPr>
          <p:cNvPr id="509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B1963-DC2C-4BDE-88C8-9F959D92D470}" type="slidenum">
              <a:rPr lang="en-US"/>
              <a:pPr/>
              <a:t>77</a:t>
            </a:fld>
            <a:endParaRPr lang="en-US"/>
          </a:p>
        </p:txBody>
      </p:sp>
      <p:sp>
        <p:nvSpPr>
          <p:cNvPr id="510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04350-F742-40C9-9BA5-DF3E18645CEE}" type="slidenum">
              <a:rPr lang="en-US"/>
              <a:pPr/>
              <a:t>78</a:t>
            </a:fld>
            <a:endParaRPr lang="en-US"/>
          </a:p>
        </p:txBody>
      </p:sp>
      <p:sp>
        <p:nvSpPr>
          <p:cNvPr id="512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72C9C-EFD9-41D5-BBF9-0C8C42C19AA6}" type="slidenum">
              <a:rPr lang="en-US"/>
              <a:pPr/>
              <a:t>79</a:t>
            </a:fld>
            <a:endParaRPr lang="en-US"/>
          </a:p>
        </p:txBody>
      </p:sp>
      <p:sp>
        <p:nvSpPr>
          <p:cNvPr id="513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7DA4C-18B4-47AB-91A2-9003EC7F360D}" type="slidenum">
              <a:rPr lang="en-US"/>
              <a:pPr/>
              <a:t>8</a:t>
            </a:fld>
            <a:endParaRPr lang="en-US"/>
          </a:p>
        </p:txBody>
      </p:sp>
      <p:sp>
        <p:nvSpPr>
          <p:cNvPr id="474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0C9B7-EED6-4B8A-9884-37EACF56B324}" type="slidenum">
              <a:rPr lang="en-US"/>
              <a:pPr/>
              <a:t>80</a:t>
            </a:fld>
            <a:endParaRPr lang="en-US"/>
          </a:p>
        </p:txBody>
      </p:sp>
      <p:sp>
        <p:nvSpPr>
          <p:cNvPr id="514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88672-8901-4C10-83A6-F6AED4E96F96}" type="slidenum">
              <a:rPr lang="en-US"/>
              <a:pPr/>
              <a:t>81</a:t>
            </a:fld>
            <a:endParaRPr lang="en-US"/>
          </a:p>
        </p:txBody>
      </p:sp>
      <p:sp>
        <p:nvSpPr>
          <p:cNvPr id="515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17642-8612-432A-9625-23D76AC0FA71}" type="slidenum">
              <a:rPr lang="en-US"/>
              <a:pPr/>
              <a:t>82</a:t>
            </a:fld>
            <a:endParaRPr lang="en-US"/>
          </a:p>
        </p:txBody>
      </p:sp>
      <p:sp>
        <p:nvSpPr>
          <p:cNvPr id="655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8D57A-7D0F-4CF1-8F6C-F8BA30FF4DCF}" type="slidenum">
              <a:rPr lang="en-US"/>
              <a:pPr/>
              <a:t>83</a:t>
            </a:fld>
            <a:endParaRPr lang="en-US"/>
          </a:p>
        </p:txBody>
      </p:sp>
      <p:sp>
        <p:nvSpPr>
          <p:cNvPr id="516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06E990-8A25-4F50-8362-F682B7606058}" type="slidenum">
              <a:rPr lang="en-US"/>
              <a:pPr/>
              <a:t>84</a:t>
            </a:fld>
            <a:endParaRPr lang="en-US"/>
          </a:p>
        </p:txBody>
      </p:sp>
      <p:sp>
        <p:nvSpPr>
          <p:cNvPr id="65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1D313-1B31-4B34-A754-949DFF990305}" type="slidenum">
              <a:rPr lang="en-US"/>
              <a:pPr/>
              <a:t>85</a:t>
            </a:fld>
            <a:endParaRPr lang="en-US"/>
          </a:p>
        </p:txBody>
      </p:sp>
      <p:sp>
        <p:nvSpPr>
          <p:cNvPr id="65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65412-4A64-4F86-A3F3-7EA1EAD48507}" type="slidenum">
              <a:rPr lang="en-US"/>
              <a:pPr/>
              <a:t>86</a:t>
            </a:fld>
            <a:endParaRPr lang="en-US"/>
          </a:p>
        </p:txBody>
      </p:sp>
      <p:sp>
        <p:nvSpPr>
          <p:cNvPr id="519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5EB25-6D55-4D9E-8B0D-550CB0CDDF05}" type="slidenum">
              <a:rPr lang="en-US"/>
              <a:pPr/>
              <a:t>87</a:t>
            </a:fld>
            <a:endParaRPr lang="en-US"/>
          </a:p>
        </p:txBody>
      </p:sp>
      <p:sp>
        <p:nvSpPr>
          <p:cNvPr id="517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4FBC8-92B1-4024-852F-7E49312CEE04}" type="slidenum">
              <a:rPr lang="en-US"/>
              <a:pPr/>
              <a:t>88</a:t>
            </a:fld>
            <a:endParaRPr lang="en-US"/>
          </a:p>
        </p:txBody>
      </p:sp>
      <p:sp>
        <p:nvSpPr>
          <p:cNvPr id="66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D8331-E9A5-47C1-B163-89C00C1092D6}" type="slidenum">
              <a:rPr lang="en-US"/>
              <a:pPr/>
              <a:t>89</a:t>
            </a:fld>
            <a:endParaRPr lang="en-US"/>
          </a:p>
        </p:txBody>
      </p:sp>
      <p:sp>
        <p:nvSpPr>
          <p:cNvPr id="66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B8494-9E75-4289-A379-1531AF2C2B4D}" type="slidenum">
              <a:rPr lang="en-US"/>
              <a:pPr/>
              <a:t>9</a:t>
            </a:fld>
            <a:endParaRPr lang="en-US"/>
          </a:p>
        </p:txBody>
      </p:sp>
      <p:sp>
        <p:nvSpPr>
          <p:cNvPr id="475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0F624-A311-42D4-9823-17D799843042}" type="slidenum">
              <a:rPr lang="en-US"/>
              <a:pPr/>
              <a:t>90</a:t>
            </a:fld>
            <a:endParaRPr lang="en-US"/>
          </a:p>
        </p:txBody>
      </p:sp>
      <p:sp>
        <p:nvSpPr>
          <p:cNvPr id="66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7156A-E5EE-457C-8D6A-5C4F56633D5B}" type="slidenum">
              <a:rPr lang="en-US"/>
              <a:pPr/>
              <a:t>91</a:t>
            </a:fld>
            <a:endParaRPr lang="en-US"/>
          </a:p>
        </p:txBody>
      </p:sp>
      <p:sp>
        <p:nvSpPr>
          <p:cNvPr id="66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FE0E5-D4F9-4B92-8CB4-D606FAB5FAB4}" type="slidenum">
              <a:rPr lang="en-US"/>
              <a:pPr/>
              <a:t>92</a:t>
            </a:fld>
            <a:endParaRPr lang="en-US"/>
          </a:p>
        </p:txBody>
      </p:sp>
      <p:sp>
        <p:nvSpPr>
          <p:cNvPr id="66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43A38-6796-4C9F-A5BC-05CCDB5B8616}" type="slidenum">
              <a:rPr lang="en-US"/>
              <a:pPr/>
              <a:t>93</a:t>
            </a:fld>
            <a:endParaRPr lang="en-US"/>
          </a:p>
        </p:txBody>
      </p:sp>
      <p:sp>
        <p:nvSpPr>
          <p:cNvPr id="67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35C70-0A5D-412A-A7FD-50BE4FC360AB}" type="slidenum">
              <a:rPr lang="en-US"/>
              <a:pPr/>
              <a:t>94</a:t>
            </a:fld>
            <a:endParaRPr lang="en-US"/>
          </a:p>
        </p:txBody>
      </p:sp>
      <p:sp>
        <p:nvSpPr>
          <p:cNvPr id="67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04AA9-7157-49E3-99FC-BAEFE2B78247}" type="slidenum">
              <a:rPr lang="en-US"/>
              <a:pPr/>
              <a:t>95</a:t>
            </a:fld>
            <a:endParaRPr lang="en-US"/>
          </a:p>
        </p:txBody>
      </p:sp>
      <p:sp>
        <p:nvSpPr>
          <p:cNvPr id="67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CBA84-0C56-4D51-AAFF-29F08DEB3AD8}" type="slidenum">
              <a:rPr lang="en-US"/>
              <a:pPr/>
              <a:t>96</a:t>
            </a:fld>
            <a:endParaRPr lang="en-US"/>
          </a:p>
        </p:txBody>
      </p:sp>
      <p:sp>
        <p:nvSpPr>
          <p:cNvPr id="67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929BB-48E7-44FA-9271-E21C89AC3557}" type="slidenum">
              <a:rPr lang="en-US"/>
              <a:pPr/>
              <a:t>97</a:t>
            </a:fld>
            <a:endParaRPr lang="en-US"/>
          </a:p>
        </p:txBody>
      </p:sp>
      <p:sp>
        <p:nvSpPr>
          <p:cNvPr id="520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AD031-EC74-46E7-AD2D-B99CD3A7C008}" type="slidenum">
              <a:rPr lang="en-US"/>
              <a:pPr/>
              <a:t>98</a:t>
            </a:fld>
            <a:endParaRPr lang="en-US"/>
          </a:p>
        </p:txBody>
      </p:sp>
      <p:sp>
        <p:nvSpPr>
          <p:cNvPr id="521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3384A-6ED5-4C6D-97A9-9EEFB0CD38FE}" type="slidenum">
              <a:rPr lang="en-US"/>
              <a:pPr/>
              <a:t>99</a:t>
            </a:fld>
            <a:endParaRPr lang="en-US"/>
          </a:p>
        </p:txBody>
      </p:sp>
      <p:sp>
        <p:nvSpPr>
          <p:cNvPr id="522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2D63055C-EC5F-4AC5-A033-1C950BD72F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F36B81B9-7638-4F66-874C-1CD4BBEFF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C5D03172-F9E9-46F6-9F5A-93068BF97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3" y="6400800"/>
            <a:ext cx="38623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DD5BFA9B-1316-40FC-B5E0-06AF5828CB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51B0A030-75EA-483A-A3DC-787B3FF75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3AA81AD4-1E2D-48F1-AF36-950E8D9C9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AF94293A-FDA7-477D-921F-6E8547C29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FEBEE230-C033-4D9C-9F38-AB3309A92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CF63D811-5095-4CFB-8729-D01592614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248B3B20-463C-45B1-939B-0DA278504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74439480-A233-4262-AD60-C54F7F777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E94ADDD9-BDF7-4208-AA43-23F0EF8141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413" y="6400800"/>
            <a:ext cx="386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r>
              <a:rPr lang="en-US"/>
              <a:t>6-</a:t>
            </a:r>
            <a:fld id="{9A14E221-B7C2-4CFA-8188-813B7C2F62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oleObject" Target="../embeddings/oleObject136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30.bin"/><Relationship Id="rId12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9.bin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8.bin"/><Relationship Id="rId10" Type="http://schemas.openxmlformats.org/officeDocument/2006/relationships/oleObject" Target="../embeddings/oleObject133.bin"/><Relationship Id="rId4" Type="http://schemas.openxmlformats.org/officeDocument/2006/relationships/oleObject" Target="../embeddings/oleObject127.bin"/><Relationship Id="rId9" Type="http://schemas.openxmlformats.org/officeDocument/2006/relationships/oleObject" Target="../embeddings/oleObject132.bin"/><Relationship Id="rId14" Type="http://schemas.openxmlformats.org/officeDocument/2006/relationships/oleObject" Target="../embeddings/oleObject13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oleObject" Target="../embeddings/oleObject147.bin"/><Relationship Id="rId18" Type="http://schemas.openxmlformats.org/officeDocument/2006/relationships/oleObject" Target="../embeddings/oleObject152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41.bin"/><Relationship Id="rId12" Type="http://schemas.openxmlformats.org/officeDocument/2006/relationships/oleObject" Target="../embeddings/oleObject146.bin"/><Relationship Id="rId17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0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0.bin"/><Relationship Id="rId15" Type="http://schemas.openxmlformats.org/officeDocument/2006/relationships/oleObject" Target="../embeddings/oleObject149.bin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39.bin"/><Relationship Id="rId9" Type="http://schemas.openxmlformats.org/officeDocument/2006/relationships/oleObject" Target="../embeddings/oleObject143.bin"/><Relationship Id="rId14" Type="http://schemas.openxmlformats.org/officeDocument/2006/relationships/oleObject" Target="../embeddings/oleObject14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4.bin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13" Type="http://schemas.openxmlformats.org/officeDocument/2006/relationships/oleObject" Target="../embeddings/oleObject166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60.bin"/><Relationship Id="rId12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9.bin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8.bin"/><Relationship Id="rId10" Type="http://schemas.openxmlformats.org/officeDocument/2006/relationships/oleObject" Target="../embeddings/oleObject163.bin"/><Relationship Id="rId4" Type="http://schemas.openxmlformats.org/officeDocument/2006/relationships/oleObject" Target="../embeddings/oleObject157.bin"/><Relationship Id="rId9" Type="http://schemas.openxmlformats.org/officeDocument/2006/relationships/oleObject" Target="../embeddings/oleObject162.bin"/><Relationship Id="rId14" Type="http://schemas.openxmlformats.org/officeDocument/2006/relationships/oleObject" Target="../embeddings/oleObject16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0.bin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4.bin"/><Relationship Id="rId5" Type="http://schemas.openxmlformats.org/officeDocument/2006/relationships/oleObject" Target="../embeddings/oleObject173.bin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8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9.bin"/><Relationship Id="rId5" Type="http://schemas.openxmlformats.org/officeDocument/2006/relationships/oleObject" Target="../embeddings/oleObject178.bin"/><Relationship Id="rId10" Type="http://schemas.openxmlformats.org/officeDocument/2006/relationships/oleObject" Target="../embeddings/oleObject182.bin"/><Relationship Id="rId4" Type="http://schemas.openxmlformats.org/officeDocument/2006/relationships/oleObject" Target="../embeddings/oleObject177.bin"/><Relationship Id="rId9" Type="http://schemas.openxmlformats.org/officeDocument/2006/relationships/oleObject" Target="../embeddings/oleObject18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88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0.jpeg"/><Relationship Id="rId12" Type="http://schemas.openxmlformats.org/officeDocument/2006/relationships/oleObject" Target="../embeddings/oleObject1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4.bin"/><Relationship Id="rId11" Type="http://schemas.openxmlformats.org/officeDocument/2006/relationships/oleObject" Target="../embeddings/oleObject186.bin"/><Relationship Id="rId5" Type="http://schemas.openxmlformats.org/officeDocument/2006/relationships/oleObject" Target="../embeddings/oleObject183.bin"/><Relationship Id="rId10" Type="http://schemas.openxmlformats.org/officeDocument/2006/relationships/oleObject" Target="../embeddings/oleObject185.bin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21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20.bin"/><Relationship Id="rId3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5.bin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7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8.bin"/><Relationship Id="rId28" Type="http://schemas.openxmlformats.org/officeDocument/2006/relationships/oleObject" Target="../embeddings/oleObject23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4.bin"/><Relationship Id="rId31" Type="http://schemas.openxmlformats.org/officeDocument/2006/relationships/oleObject" Target="../embeddings/oleObject26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22.bin"/><Relationship Id="rId30" Type="http://schemas.openxmlformats.org/officeDocument/2006/relationships/oleObject" Target="../embeddings/oleObject2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9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40.bin"/><Relationship Id="rId25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3.bin"/><Relationship Id="rId29" Type="http://schemas.openxmlformats.org/officeDocument/2006/relationships/oleObject" Target="../embeddings/oleObject5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24" Type="http://schemas.openxmlformats.org/officeDocument/2006/relationships/oleObject" Target="../embeddings/oleObject47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6.bin"/><Relationship Id="rId28" Type="http://schemas.openxmlformats.org/officeDocument/2006/relationships/oleObject" Target="../embeddings/oleObject51.bin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54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5.bin"/><Relationship Id="rId27" Type="http://schemas.openxmlformats.org/officeDocument/2006/relationships/oleObject" Target="../embeddings/oleObject50.bin"/><Relationship Id="rId30" Type="http://schemas.openxmlformats.org/officeDocument/2006/relationships/oleObject" Target="../embeddings/oleObject53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oleObject" Target="../embeddings/oleObject62.bin"/><Relationship Id="rId18" Type="http://schemas.openxmlformats.org/officeDocument/2006/relationships/oleObject" Target="../embeddings/oleObject67.bin"/><Relationship Id="rId26" Type="http://schemas.openxmlformats.org/officeDocument/2006/relationships/oleObject" Target="../embeddings/oleObject75.bin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70.bin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61.bin"/><Relationship Id="rId17" Type="http://schemas.openxmlformats.org/officeDocument/2006/relationships/oleObject" Target="../embeddings/oleObject66.bin"/><Relationship Id="rId25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5.bin"/><Relationship Id="rId20" Type="http://schemas.openxmlformats.org/officeDocument/2006/relationships/oleObject" Target="../embeddings/oleObject69.bin"/><Relationship Id="rId29" Type="http://schemas.openxmlformats.org/officeDocument/2006/relationships/oleObject" Target="../embeddings/oleObject7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60.bin"/><Relationship Id="rId24" Type="http://schemas.openxmlformats.org/officeDocument/2006/relationships/oleObject" Target="../embeddings/oleObject73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72.bin"/><Relationship Id="rId28" Type="http://schemas.openxmlformats.org/officeDocument/2006/relationships/oleObject" Target="../embeddings/oleObject77.bin"/><Relationship Id="rId10" Type="http://schemas.openxmlformats.org/officeDocument/2006/relationships/oleObject" Target="../embeddings/oleObject59.bin"/><Relationship Id="rId19" Type="http://schemas.openxmlformats.org/officeDocument/2006/relationships/oleObject" Target="../embeddings/oleObject68.bin"/><Relationship Id="rId31" Type="http://schemas.openxmlformats.org/officeDocument/2006/relationships/oleObject" Target="../embeddings/oleObject80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58.bin"/><Relationship Id="rId14" Type="http://schemas.openxmlformats.org/officeDocument/2006/relationships/oleObject" Target="../embeddings/oleObject63.bin"/><Relationship Id="rId22" Type="http://schemas.openxmlformats.org/officeDocument/2006/relationships/oleObject" Target="../embeddings/oleObject71.bin"/><Relationship Id="rId27" Type="http://schemas.openxmlformats.org/officeDocument/2006/relationships/oleObject" Target="../embeddings/oleObject76.bin"/><Relationship Id="rId30" Type="http://schemas.openxmlformats.org/officeDocument/2006/relationships/oleObject" Target="../embeddings/oleObject79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91.bin"/><Relationship Id="rId5" Type="http://schemas.openxmlformats.org/officeDocument/2006/relationships/oleObject" Target="../embeddings/oleObject190.bin"/><Relationship Id="rId4" Type="http://schemas.openxmlformats.org/officeDocument/2006/relationships/oleObject" Target="../embeddings/oleObject18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94.bin"/><Relationship Id="rId5" Type="http://schemas.openxmlformats.org/officeDocument/2006/relationships/oleObject" Target="../embeddings/oleObject193.bin"/><Relationship Id="rId4" Type="http://schemas.openxmlformats.org/officeDocument/2006/relationships/oleObject" Target="../embeddings/oleObject192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96.bin"/><Relationship Id="rId4" Type="http://schemas.openxmlformats.org/officeDocument/2006/relationships/oleObject" Target="../embeddings/oleObject195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99.bin"/><Relationship Id="rId5" Type="http://schemas.openxmlformats.org/officeDocument/2006/relationships/oleObject" Target="../embeddings/oleObject198.bin"/><Relationship Id="rId4" Type="http://schemas.openxmlformats.org/officeDocument/2006/relationships/oleObject" Target="../embeddings/oleObject197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02.bin"/><Relationship Id="rId5" Type="http://schemas.openxmlformats.org/officeDocument/2006/relationships/oleObject" Target="../embeddings/oleObject201.bin"/><Relationship Id="rId4" Type="http://schemas.openxmlformats.org/officeDocument/2006/relationships/oleObject" Target="../embeddings/oleObject200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05.bin"/><Relationship Id="rId5" Type="http://schemas.openxmlformats.org/officeDocument/2006/relationships/oleObject" Target="../embeddings/oleObject204.bin"/><Relationship Id="rId4" Type="http://schemas.openxmlformats.org/officeDocument/2006/relationships/oleObject" Target="../embeddings/oleObject203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8.bin"/><Relationship Id="rId5" Type="http://schemas.openxmlformats.org/officeDocument/2006/relationships/oleObject" Target="../embeddings/oleObject207.bin"/><Relationship Id="rId4" Type="http://schemas.openxmlformats.org/officeDocument/2006/relationships/oleObject" Target="../embeddings/oleObject20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oleObject" Target="../embeddings/oleObject88.bin"/><Relationship Id="rId18" Type="http://schemas.openxmlformats.org/officeDocument/2006/relationships/oleObject" Target="../embeddings/oleObject93.bin"/><Relationship Id="rId26" Type="http://schemas.openxmlformats.org/officeDocument/2006/relationships/oleObject" Target="../embeddings/oleObject101.bin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96.bin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7.bin"/><Relationship Id="rId17" Type="http://schemas.openxmlformats.org/officeDocument/2006/relationships/oleObject" Target="../embeddings/oleObject92.bin"/><Relationship Id="rId25" Type="http://schemas.openxmlformats.org/officeDocument/2006/relationships/oleObject" Target="../embeddings/oleObject10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5.bin"/><Relationship Id="rId29" Type="http://schemas.openxmlformats.org/officeDocument/2006/relationships/oleObject" Target="../embeddings/oleObject10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1.bin"/><Relationship Id="rId11" Type="http://schemas.openxmlformats.org/officeDocument/2006/relationships/oleObject" Target="../embeddings/oleObject86.bin"/><Relationship Id="rId24" Type="http://schemas.openxmlformats.org/officeDocument/2006/relationships/oleObject" Target="../embeddings/oleObject99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8.bin"/><Relationship Id="rId28" Type="http://schemas.openxmlformats.org/officeDocument/2006/relationships/oleObject" Target="../embeddings/oleObject103.bin"/><Relationship Id="rId10" Type="http://schemas.openxmlformats.org/officeDocument/2006/relationships/oleObject" Target="../embeddings/oleObject85.bin"/><Relationship Id="rId19" Type="http://schemas.openxmlformats.org/officeDocument/2006/relationships/oleObject" Target="../embeddings/oleObject94.bin"/><Relationship Id="rId31" Type="http://schemas.openxmlformats.org/officeDocument/2006/relationships/oleObject" Target="../embeddings/oleObject106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7.bin"/><Relationship Id="rId27" Type="http://schemas.openxmlformats.org/officeDocument/2006/relationships/oleObject" Target="../embeddings/oleObject102.bin"/><Relationship Id="rId30" Type="http://schemas.openxmlformats.org/officeDocument/2006/relationships/oleObject" Target="../embeddings/oleObject105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1.bin"/><Relationship Id="rId5" Type="http://schemas.openxmlformats.org/officeDocument/2006/relationships/oleObject" Target="../embeddings/oleObject210.bin"/><Relationship Id="rId4" Type="http://schemas.openxmlformats.org/officeDocument/2006/relationships/oleObject" Target="../embeddings/oleObject209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12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15.bin"/><Relationship Id="rId5" Type="http://schemas.openxmlformats.org/officeDocument/2006/relationships/oleObject" Target="../embeddings/oleObject214.bin"/><Relationship Id="rId4" Type="http://schemas.openxmlformats.org/officeDocument/2006/relationships/oleObject" Target="../embeddings/oleObject213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oleObject" Target="../embeddings/oleObject116.bin"/><Relationship Id="rId18" Type="http://schemas.openxmlformats.org/officeDocument/2006/relationships/oleObject" Target="../embeddings/oleObject121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124.bin"/><Relationship Id="rId7" Type="http://schemas.openxmlformats.org/officeDocument/2006/relationships/oleObject" Target="../embeddings/oleObject110.bin"/><Relationship Id="rId12" Type="http://schemas.openxmlformats.org/officeDocument/2006/relationships/oleObject" Target="../embeddings/oleObject115.bin"/><Relationship Id="rId17" Type="http://schemas.openxmlformats.org/officeDocument/2006/relationships/oleObject" Target="../embeddings/oleObject12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9.bin"/><Relationship Id="rId20" Type="http://schemas.openxmlformats.org/officeDocument/2006/relationships/oleObject" Target="../embeddings/oleObject12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9.bin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8.bin"/><Relationship Id="rId23" Type="http://schemas.openxmlformats.org/officeDocument/2006/relationships/oleObject" Target="../embeddings/oleObject126.bin"/><Relationship Id="rId10" Type="http://schemas.openxmlformats.org/officeDocument/2006/relationships/oleObject" Target="../embeddings/oleObject113.bin"/><Relationship Id="rId19" Type="http://schemas.openxmlformats.org/officeDocument/2006/relationships/oleObject" Target="../embeddings/oleObject122.bin"/><Relationship Id="rId4" Type="http://schemas.openxmlformats.org/officeDocument/2006/relationships/oleObject" Target="../embeddings/oleObject107.bin"/><Relationship Id="rId9" Type="http://schemas.openxmlformats.org/officeDocument/2006/relationships/oleObject" Target="../embeddings/oleObject112.bin"/><Relationship Id="rId14" Type="http://schemas.openxmlformats.org/officeDocument/2006/relationships/oleObject" Target="../embeddings/oleObject117.bin"/><Relationship Id="rId22" Type="http://schemas.openxmlformats.org/officeDocument/2006/relationships/oleObject" Target="../embeddings/oleObject125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9B499408-C412-46F9-BFE3-905DD3A0F0C0}" type="slidenum">
              <a:rPr lang="en-US"/>
              <a:pPr/>
              <a:t>1</a:t>
            </a:fld>
            <a:endParaRPr lang="en-US"/>
          </a:p>
        </p:txBody>
      </p:sp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382588" y="493713"/>
            <a:ext cx="306853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dirty="0">
                <a:solidFill>
                  <a:schemeClr val="accent2"/>
                </a:solidFill>
              </a:rPr>
              <a:t>Chapter 6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Wireless and Mobile Networks</a:t>
            </a:r>
          </a:p>
        </p:txBody>
      </p: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6229350" y="348615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chemeClr val="accent2"/>
                </a:solidFill>
              </a:rPr>
              <a:t>Computer Networking: A Top Down Approach </a:t>
            </a:r>
            <a:r>
              <a:rPr lang="en-US">
                <a:solidFill>
                  <a:schemeClr val="accent2"/>
                </a:solidFill>
              </a:rPr>
              <a:t/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4</a:t>
            </a:r>
            <a:r>
              <a:rPr lang="en-US" baseline="30000">
                <a:solidFill>
                  <a:schemeClr val="accent2"/>
                </a:solidFill>
              </a:rPr>
              <a:t>th</a:t>
            </a:r>
            <a:r>
              <a:rPr lang="en-US">
                <a:solidFill>
                  <a:schemeClr val="accent2"/>
                </a:solidFill>
              </a:rPr>
              <a:t> edition. 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Jim Kurose, Keith Ross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Addison-Wesley, July 2007. </a:t>
            </a:r>
            <a:br>
              <a:rPr lang="en-US">
                <a:solidFill>
                  <a:schemeClr val="accent2"/>
                </a:solidFill>
              </a:rPr>
            </a:b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4659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56654" y="3648382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>
                <a:solidFill>
                  <a:srgbClr val="000099"/>
                </a:solidFill>
              </a:rPr>
              <a:t>Computer Networking: A Top Down Approach </a:t>
            </a:r>
            <a:r>
              <a:rPr lang="en-US" i="0">
                <a:solidFill>
                  <a:srgbClr val="000099"/>
                </a:solidFill>
              </a:rPr>
              <a:t/>
            </a:r>
            <a:br>
              <a:rPr lang="en-US" i="0">
                <a:solidFill>
                  <a:srgbClr val="000099"/>
                </a:solidFill>
              </a:rPr>
            </a:br>
            <a:r>
              <a:rPr lang="en-US" i="0">
                <a:solidFill>
                  <a:srgbClr val="000099"/>
                </a:solidFill>
              </a:rPr>
              <a:t>5</a:t>
            </a:r>
            <a:r>
              <a:rPr lang="en-US" i="0" baseline="30000">
                <a:solidFill>
                  <a:srgbClr val="000099"/>
                </a:solidFill>
              </a:rPr>
              <a:t>th</a:t>
            </a:r>
            <a:r>
              <a:rPr lang="en-US" i="0">
                <a:solidFill>
                  <a:srgbClr val="000099"/>
                </a:solidFill>
              </a:rPr>
              <a:t> edition. </a:t>
            </a:r>
            <a:br>
              <a:rPr lang="en-US" i="0">
                <a:solidFill>
                  <a:srgbClr val="000099"/>
                </a:solidFill>
              </a:rPr>
            </a:br>
            <a:r>
              <a:rPr lang="en-US" i="0">
                <a:solidFill>
                  <a:srgbClr val="000099"/>
                </a:solidFill>
              </a:rPr>
              <a:t>Jim Kurose, Keith Ross</a:t>
            </a:r>
            <a:br>
              <a:rPr lang="en-US" i="0">
                <a:solidFill>
                  <a:srgbClr val="000099"/>
                </a:solidFill>
              </a:rPr>
            </a:br>
            <a:r>
              <a:rPr lang="en-US" i="0">
                <a:solidFill>
                  <a:srgbClr val="000099"/>
                </a:solidFill>
              </a:rPr>
              <a:t>Addison-Wesley, April 2009. </a:t>
            </a:r>
            <a:br>
              <a:rPr lang="en-US" i="0">
                <a:solidFill>
                  <a:srgbClr val="000099"/>
                </a:solidFill>
              </a:rPr>
            </a:br>
            <a:endParaRPr lang="en-US" i="0">
              <a:solidFill>
                <a:srgbClr val="000099"/>
              </a:solidFill>
            </a:endParaRPr>
          </a:p>
        </p:txBody>
      </p:sp>
      <p:pic>
        <p:nvPicPr>
          <p:cNvPr id="8" name="Picture 8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6979" y="552757"/>
            <a:ext cx="2425700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3C3C066-0448-4EE7-8BF6-CC070D644B0A}" type="slidenum">
              <a:rPr lang="en-US"/>
              <a:pPr/>
              <a:t>10</a:t>
            </a:fld>
            <a:endParaRPr lang="en-US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Wireless network taxonomy</a:t>
            </a:r>
          </a:p>
        </p:txBody>
      </p:sp>
      <p:sp>
        <p:nvSpPr>
          <p:cNvPr id="532484" name="Text Box 4"/>
          <p:cNvSpPr txBox="1">
            <a:spLocks noChangeArrowheads="1"/>
          </p:cNvSpPr>
          <p:nvPr/>
        </p:nvSpPr>
        <p:spPr bwMode="auto">
          <a:xfrm>
            <a:off x="2909888" y="1625600"/>
            <a:ext cx="134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single hop</a:t>
            </a:r>
          </a:p>
        </p:txBody>
      </p:sp>
      <p:sp>
        <p:nvSpPr>
          <p:cNvPr id="532485" name="Text Box 5"/>
          <p:cNvSpPr txBox="1">
            <a:spLocks noChangeArrowheads="1"/>
          </p:cNvSpPr>
          <p:nvPr/>
        </p:nvSpPr>
        <p:spPr bwMode="auto">
          <a:xfrm>
            <a:off x="5605463" y="1619250"/>
            <a:ext cx="173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multiple hops</a:t>
            </a:r>
          </a:p>
        </p:txBody>
      </p:sp>
      <p:sp>
        <p:nvSpPr>
          <p:cNvPr id="532487" name="Text Box 7"/>
          <p:cNvSpPr txBox="1">
            <a:spLocks noChangeArrowheads="1"/>
          </p:cNvSpPr>
          <p:nvPr/>
        </p:nvSpPr>
        <p:spPr bwMode="auto">
          <a:xfrm>
            <a:off x="765175" y="2425700"/>
            <a:ext cx="1568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</a:rPr>
              <a:t>infrastructure</a:t>
            </a:r>
          </a:p>
          <a:p>
            <a:pPr algn="ctr"/>
            <a:r>
              <a:rPr lang="en-US" sz="1600">
                <a:solidFill>
                  <a:schemeClr val="accent2"/>
                </a:solidFill>
              </a:rPr>
              <a:t>(e.g., APs</a:t>
            </a:r>
            <a:r>
              <a:rPr lang="en-US" sz="1600"/>
              <a:t>)</a:t>
            </a:r>
          </a:p>
        </p:txBody>
      </p:sp>
      <p:sp>
        <p:nvSpPr>
          <p:cNvPr id="532488" name="Text Box 8"/>
          <p:cNvSpPr txBox="1">
            <a:spLocks noChangeArrowheads="1"/>
          </p:cNvSpPr>
          <p:nvPr/>
        </p:nvSpPr>
        <p:spPr bwMode="auto">
          <a:xfrm>
            <a:off x="812800" y="4121150"/>
            <a:ext cx="1568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</a:rPr>
              <a:t>no</a:t>
            </a:r>
          </a:p>
          <a:p>
            <a:pPr algn="ctr"/>
            <a:r>
              <a:rPr lang="en-US" sz="1600">
                <a:solidFill>
                  <a:schemeClr val="accent2"/>
                </a:solidFill>
              </a:rPr>
              <a:t>infrastructure</a:t>
            </a:r>
          </a:p>
        </p:txBody>
      </p:sp>
      <p:sp>
        <p:nvSpPr>
          <p:cNvPr id="532490" name="Rectangle 10"/>
          <p:cNvSpPr>
            <a:spLocks noChangeArrowheads="1"/>
          </p:cNvSpPr>
          <p:nvPr/>
        </p:nvSpPr>
        <p:spPr bwMode="auto">
          <a:xfrm>
            <a:off x="738188" y="1606550"/>
            <a:ext cx="7186612" cy="3984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491" name="Rectangle 11"/>
          <p:cNvSpPr>
            <a:spLocks noChangeArrowheads="1"/>
          </p:cNvSpPr>
          <p:nvPr/>
        </p:nvSpPr>
        <p:spPr bwMode="auto">
          <a:xfrm>
            <a:off x="727075" y="1617663"/>
            <a:ext cx="1641475" cy="382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492" name="Rectangle 12"/>
          <p:cNvSpPr>
            <a:spLocks noChangeArrowheads="1"/>
          </p:cNvSpPr>
          <p:nvPr/>
        </p:nvSpPr>
        <p:spPr bwMode="auto">
          <a:xfrm>
            <a:off x="2379663" y="1617663"/>
            <a:ext cx="2825750" cy="382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493" name="Rectangle 13"/>
          <p:cNvSpPr>
            <a:spLocks noChangeArrowheads="1"/>
          </p:cNvSpPr>
          <p:nvPr/>
        </p:nvSpPr>
        <p:spPr bwMode="auto">
          <a:xfrm>
            <a:off x="5210175" y="1617663"/>
            <a:ext cx="2720975" cy="382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494" name="Text Box 14"/>
          <p:cNvSpPr txBox="1">
            <a:spLocks noChangeArrowheads="1"/>
          </p:cNvSpPr>
          <p:nvPr/>
        </p:nvSpPr>
        <p:spPr bwMode="auto">
          <a:xfrm>
            <a:off x="2671763" y="2179638"/>
            <a:ext cx="22082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host connects to </a:t>
            </a:r>
          </a:p>
          <a:p>
            <a:pPr algn="ctr"/>
            <a:r>
              <a:rPr lang="en-US"/>
              <a:t>base station (WiFi,</a:t>
            </a:r>
          </a:p>
          <a:p>
            <a:pPr algn="ctr"/>
            <a:r>
              <a:rPr lang="en-US"/>
              <a:t>WiMAX, cellular) </a:t>
            </a:r>
          </a:p>
          <a:p>
            <a:pPr algn="ctr"/>
            <a:r>
              <a:rPr lang="en-US"/>
              <a:t>which connects to </a:t>
            </a:r>
          </a:p>
          <a:p>
            <a:pPr algn="ctr"/>
            <a:r>
              <a:rPr lang="en-US"/>
              <a:t>larger Internet</a:t>
            </a:r>
          </a:p>
        </p:txBody>
      </p:sp>
      <p:sp>
        <p:nvSpPr>
          <p:cNvPr id="532495" name="Text Box 15"/>
          <p:cNvSpPr txBox="1">
            <a:spLocks noChangeArrowheads="1"/>
          </p:cNvSpPr>
          <p:nvPr/>
        </p:nvSpPr>
        <p:spPr bwMode="auto">
          <a:xfrm>
            <a:off x="2579688" y="4121150"/>
            <a:ext cx="2447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no base station, no</a:t>
            </a:r>
          </a:p>
          <a:p>
            <a:pPr algn="ctr"/>
            <a:r>
              <a:rPr lang="en-US"/>
              <a:t>connection to larger </a:t>
            </a:r>
          </a:p>
          <a:p>
            <a:pPr algn="ctr"/>
            <a:r>
              <a:rPr lang="en-US"/>
              <a:t>Internet (Bluetooth, </a:t>
            </a:r>
          </a:p>
          <a:p>
            <a:pPr algn="ctr"/>
            <a:r>
              <a:rPr lang="en-US"/>
              <a:t>ad hoc nets)</a:t>
            </a:r>
          </a:p>
        </p:txBody>
      </p:sp>
      <p:sp>
        <p:nvSpPr>
          <p:cNvPr id="532496" name="Text Box 16"/>
          <p:cNvSpPr txBox="1">
            <a:spLocks noChangeArrowheads="1"/>
          </p:cNvSpPr>
          <p:nvPr/>
        </p:nvSpPr>
        <p:spPr bwMode="auto">
          <a:xfrm>
            <a:off x="5314950" y="2133600"/>
            <a:ext cx="24574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host may have to</a:t>
            </a:r>
          </a:p>
          <a:p>
            <a:pPr algn="ctr"/>
            <a:r>
              <a:rPr lang="en-US"/>
              <a:t>relay through several</a:t>
            </a:r>
          </a:p>
          <a:p>
            <a:pPr algn="ctr"/>
            <a:r>
              <a:rPr lang="en-US"/>
              <a:t>wireless nodes to </a:t>
            </a:r>
          </a:p>
          <a:p>
            <a:pPr algn="ctr"/>
            <a:r>
              <a:rPr lang="en-US"/>
              <a:t>connect to larger </a:t>
            </a:r>
          </a:p>
          <a:p>
            <a:pPr algn="ctr"/>
            <a:r>
              <a:rPr lang="en-US"/>
              <a:t>Internet: </a:t>
            </a:r>
            <a:r>
              <a:rPr lang="en-US" i="1"/>
              <a:t>mesh net</a:t>
            </a:r>
          </a:p>
        </p:txBody>
      </p:sp>
      <p:sp>
        <p:nvSpPr>
          <p:cNvPr id="532497" name="Text Box 17"/>
          <p:cNvSpPr txBox="1">
            <a:spLocks noChangeArrowheads="1"/>
          </p:cNvSpPr>
          <p:nvPr/>
        </p:nvSpPr>
        <p:spPr bwMode="auto">
          <a:xfrm>
            <a:off x="5303838" y="3716338"/>
            <a:ext cx="25384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no base station, no</a:t>
            </a:r>
          </a:p>
          <a:p>
            <a:pPr algn="ctr"/>
            <a:r>
              <a:rPr lang="en-US"/>
              <a:t>connection to larger </a:t>
            </a:r>
          </a:p>
          <a:p>
            <a:pPr algn="ctr"/>
            <a:r>
              <a:rPr lang="en-US"/>
              <a:t>Internet. May have to</a:t>
            </a:r>
          </a:p>
          <a:p>
            <a:pPr algn="ctr"/>
            <a:r>
              <a:rPr lang="en-US"/>
              <a:t>relay to reach other </a:t>
            </a:r>
          </a:p>
          <a:p>
            <a:pPr algn="ctr"/>
            <a:r>
              <a:rPr lang="en-US"/>
              <a:t>a given wireless node</a:t>
            </a:r>
          </a:p>
          <a:p>
            <a:pPr algn="ctr"/>
            <a:r>
              <a:rPr lang="en-US"/>
              <a:t>MANET, VANET</a:t>
            </a:r>
            <a:endParaRPr lang="en-US" i="1"/>
          </a:p>
        </p:txBody>
      </p:sp>
      <p:sp>
        <p:nvSpPr>
          <p:cNvPr id="532498" name="Text Box 18"/>
          <p:cNvSpPr txBox="1">
            <a:spLocks noChangeArrowheads="1"/>
          </p:cNvSpPr>
          <p:nvPr/>
        </p:nvSpPr>
        <p:spPr bwMode="auto">
          <a:xfrm>
            <a:off x="2497138" y="5597525"/>
            <a:ext cx="2738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Mobile Adhoc Networks</a:t>
            </a:r>
          </a:p>
        </p:txBody>
      </p:sp>
      <p:sp>
        <p:nvSpPr>
          <p:cNvPr id="532499" name="Text Box 19"/>
          <p:cNvSpPr txBox="1">
            <a:spLocks noChangeArrowheads="1"/>
          </p:cNvSpPr>
          <p:nvPr/>
        </p:nvSpPr>
        <p:spPr bwMode="auto">
          <a:xfrm>
            <a:off x="5565775" y="5619750"/>
            <a:ext cx="3025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Vehicular Adhoc Networks</a:t>
            </a:r>
          </a:p>
        </p:txBody>
      </p:sp>
      <p:sp>
        <p:nvSpPr>
          <p:cNvPr id="532500" name="Line 20"/>
          <p:cNvSpPr>
            <a:spLocks noChangeShapeType="1"/>
          </p:cNvSpPr>
          <p:nvPr/>
        </p:nvSpPr>
        <p:spPr bwMode="auto">
          <a:xfrm flipH="1">
            <a:off x="4632325" y="5343525"/>
            <a:ext cx="100647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2501" name="Line 21"/>
          <p:cNvSpPr>
            <a:spLocks noChangeShapeType="1"/>
          </p:cNvSpPr>
          <p:nvPr/>
        </p:nvSpPr>
        <p:spPr bwMode="auto">
          <a:xfrm>
            <a:off x="7061200" y="5364163"/>
            <a:ext cx="101600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DD3445BD-1C6E-4AB9-92AE-2B96D8A2C580}" type="slidenum">
              <a:rPr lang="en-US"/>
              <a:pPr/>
              <a:t>100</a:t>
            </a:fld>
            <a:endParaRPr lang="en-US"/>
          </a:p>
        </p:txBody>
      </p:sp>
      <p:grpSp>
        <p:nvGrpSpPr>
          <p:cNvPr id="454659" name="Group 3"/>
          <p:cNvGrpSpPr>
            <a:grpSpLocks/>
          </p:cNvGrpSpPr>
          <p:nvPr/>
        </p:nvGrpSpPr>
        <p:grpSpPr bwMode="auto">
          <a:xfrm>
            <a:off x="358775" y="3587750"/>
            <a:ext cx="498475" cy="636588"/>
            <a:chOff x="3796" y="1043"/>
            <a:chExt cx="865" cy="1237"/>
          </a:xfrm>
        </p:grpSpPr>
        <p:sp>
          <p:nvSpPr>
            <p:cNvPr id="454660" name="Line 4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61" name="Line 5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62" name="Line 6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63" name="Line 7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64" name="Line 8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65" name="Line 9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66" name="Line 10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67" name="Line 11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68" name="Line 12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69" name="Line 13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0" name="Line 14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1" name="Line 15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2" name="Line 16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3" name="Line 17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4" name="Line 18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54675" name="Group 1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54676" name="Line 2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677" name="Line 2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678" name="Line 2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679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54680" name="Group 2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54681" name="Line 2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682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683" name="Line 2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684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54685" name="Group 2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54686" name="Line 3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687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688" name="Line 3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689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54690" name="Line 34"/>
          <p:cNvSpPr>
            <a:spLocks noChangeShapeType="1"/>
          </p:cNvSpPr>
          <p:nvPr/>
        </p:nvSpPr>
        <p:spPr bwMode="auto">
          <a:xfrm flipV="1">
            <a:off x="598488" y="34321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54691" name="Group 35"/>
          <p:cNvGrpSpPr>
            <a:grpSpLocks/>
          </p:cNvGrpSpPr>
          <p:nvPr/>
        </p:nvGrpSpPr>
        <p:grpSpPr bwMode="auto">
          <a:xfrm>
            <a:off x="1157288" y="4425950"/>
            <a:ext cx="1441450" cy="346075"/>
            <a:chOff x="3072" y="739"/>
            <a:chExt cx="652" cy="146"/>
          </a:xfrm>
        </p:grpSpPr>
        <p:pic>
          <p:nvPicPr>
            <p:cNvPr id="454692" name="Picture 36" descr="lgv_fqm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</p:spPr>
        </p:pic>
        <p:sp>
          <p:nvSpPr>
            <p:cNvPr id="45469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469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4695" name="Group 39"/>
          <p:cNvGrpSpPr>
            <a:grpSpLocks/>
          </p:cNvGrpSpPr>
          <p:nvPr/>
        </p:nvGrpSpPr>
        <p:grpSpPr bwMode="auto">
          <a:xfrm>
            <a:off x="1622425" y="2736850"/>
            <a:ext cx="987425" cy="730250"/>
            <a:chOff x="2197" y="1155"/>
            <a:chExt cx="622" cy="460"/>
          </a:xfrm>
        </p:grpSpPr>
        <p:grpSp>
          <p:nvGrpSpPr>
            <p:cNvPr id="454696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454697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698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454699" name="Text Box 4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Mobile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Switching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Center</a:t>
              </a:r>
            </a:p>
          </p:txBody>
        </p:sp>
      </p:grpSp>
      <p:grpSp>
        <p:nvGrpSpPr>
          <p:cNvPr id="454700" name="Group 44"/>
          <p:cNvGrpSpPr>
            <a:grpSpLocks/>
          </p:cNvGrpSpPr>
          <p:nvPr/>
        </p:nvGrpSpPr>
        <p:grpSpPr bwMode="auto">
          <a:xfrm>
            <a:off x="1135063" y="2528888"/>
            <a:ext cx="636587" cy="493712"/>
            <a:chOff x="3202" y="3056"/>
            <a:chExt cx="401" cy="311"/>
          </a:xfrm>
        </p:grpSpPr>
        <p:sp>
          <p:nvSpPr>
            <p:cNvPr id="454701" name="Oval 45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702" name="Line 46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4703" name="Rectangle 47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704" name="Oval 48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705" name="Line 49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4706" name="Text Box 50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VLR</a:t>
              </a:r>
            </a:p>
          </p:txBody>
        </p:sp>
      </p:grpSp>
      <p:grpSp>
        <p:nvGrpSpPr>
          <p:cNvPr id="454707" name="Group 51"/>
          <p:cNvGrpSpPr>
            <a:grpSpLocks/>
          </p:cNvGrpSpPr>
          <p:nvPr/>
        </p:nvGrpSpPr>
        <p:grpSpPr bwMode="auto">
          <a:xfrm>
            <a:off x="3343275" y="3587750"/>
            <a:ext cx="498475" cy="636588"/>
            <a:chOff x="3796" y="1043"/>
            <a:chExt cx="865" cy="1237"/>
          </a:xfrm>
        </p:grpSpPr>
        <p:sp>
          <p:nvSpPr>
            <p:cNvPr id="454708" name="Line 52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709" name="Line 53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710" name="Line 54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711" name="Line 55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712" name="Line 56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713" name="Line 57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714" name="Line 58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715" name="Line 59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716" name="Line 60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717" name="Line 61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718" name="Line 62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719" name="Line 63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720" name="Line 64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721" name="Line 65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722" name="Line 66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54723" name="Group 67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54724" name="Line 6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725" name="Line 6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726" name="Line 7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727" name="Line 7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54728" name="Group 72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54729" name="Line 7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730" name="Line 7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731" name="Line 7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732" name="Line 7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54733" name="Group 77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54734" name="Line 7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735" name="Line 7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736" name="Line 8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4737" name="Line 8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54738" name="Line 82"/>
          <p:cNvSpPr>
            <a:spLocks noChangeShapeType="1"/>
          </p:cNvSpPr>
          <p:nvPr/>
        </p:nvSpPr>
        <p:spPr bwMode="auto">
          <a:xfrm flipH="1" flipV="1">
            <a:off x="2439988" y="34448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4739" name="Freeform 83"/>
          <p:cNvSpPr>
            <a:spLocks/>
          </p:cNvSpPr>
          <p:nvPr/>
        </p:nvSpPr>
        <p:spPr bwMode="auto">
          <a:xfrm>
            <a:off x="788988" y="2135188"/>
            <a:ext cx="1328737" cy="2324100"/>
          </a:xfrm>
          <a:custGeom>
            <a:avLst/>
            <a:gdLst/>
            <a:ahLst/>
            <a:cxnLst>
              <a:cxn ang="0">
                <a:pos x="816" y="0"/>
              </a:cxn>
              <a:cxn ang="0">
                <a:pos x="808" y="608"/>
              </a:cxn>
              <a:cxn ang="0">
                <a:pos x="808" y="784"/>
              </a:cxn>
              <a:cxn ang="0">
                <a:pos x="632" y="912"/>
              </a:cxn>
              <a:cxn ang="0">
                <a:pos x="0" y="1312"/>
              </a:cxn>
              <a:cxn ang="0">
                <a:pos x="632" y="1464"/>
              </a:cxn>
            </a:cxnLst>
            <a:rect l="0" t="0" r="r" b="b"/>
            <a:pathLst>
              <a:path w="837" h="1464">
                <a:moveTo>
                  <a:pt x="816" y="0"/>
                </a:moveTo>
                <a:cubicBezTo>
                  <a:pt x="813" y="101"/>
                  <a:pt x="809" y="477"/>
                  <a:pt x="808" y="608"/>
                </a:cubicBezTo>
                <a:cubicBezTo>
                  <a:pt x="807" y="739"/>
                  <a:pt x="837" y="733"/>
                  <a:pt x="808" y="784"/>
                </a:cubicBezTo>
                <a:cubicBezTo>
                  <a:pt x="779" y="835"/>
                  <a:pt x="767" y="824"/>
                  <a:pt x="632" y="912"/>
                </a:cubicBezTo>
                <a:cubicBezTo>
                  <a:pt x="497" y="1000"/>
                  <a:pt x="0" y="1220"/>
                  <a:pt x="0" y="1312"/>
                </a:cubicBezTo>
                <a:cubicBezTo>
                  <a:pt x="0" y="1404"/>
                  <a:pt x="500" y="1432"/>
                  <a:pt x="632" y="146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4740" name="Freeform 84"/>
          <p:cNvSpPr>
            <a:spLocks/>
          </p:cNvSpPr>
          <p:nvPr/>
        </p:nvSpPr>
        <p:spPr bwMode="auto">
          <a:xfrm>
            <a:off x="2093913" y="3367088"/>
            <a:ext cx="1282700" cy="107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" y="128"/>
              </a:cxn>
              <a:cxn ang="0">
                <a:pos x="808" y="528"/>
              </a:cxn>
              <a:cxn ang="0">
                <a:pos x="176" y="680"/>
              </a:cxn>
            </a:cxnLst>
            <a:rect l="0" t="0" r="r" b="b"/>
            <a:pathLst>
              <a:path w="808" h="680">
                <a:moveTo>
                  <a:pt x="0" y="0"/>
                </a:moveTo>
                <a:cubicBezTo>
                  <a:pt x="29" y="21"/>
                  <a:pt x="41" y="40"/>
                  <a:pt x="176" y="128"/>
                </a:cubicBezTo>
                <a:cubicBezTo>
                  <a:pt x="311" y="216"/>
                  <a:pt x="808" y="436"/>
                  <a:pt x="808" y="528"/>
                </a:cubicBezTo>
                <a:cubicBezTo>
                  <a:pt x="808" y="620"/>
                  <a:pt x="308" y="648"/>
                  <a:pt x="176" y="68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4741" name="Text Box 85"/>
          <p:cNvSpPr txBox="1">
            <a:spLocks noChangeArrowheads="1"/>
          </p:cNvSpPr>
          <p:nvPr/>
        </p:nvSpPr>
        <p:spPr bwMode="auto">
          <a:xfrm>
            <a:off x="331788" y="4229100"/>
            <a:ext cx="827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old BSS</a:t>
            </a:r>
          </a:p>
        </p:txBody>
      </p:sp>
      <p:sp>
        <p:nvSpPr>
          <p:cNvPr id="454742" name="Text Box 86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new BSS</a:t>
            </a:r>
          </a:p>
        </p:txBody>
      </p:sp>
      <p:sp>
        <p:nvSpPr>
          <p:cNvPr id="454743" name="Text Box 87"/>
          <p:cNvSpPr txBox="1">
            <a:spLocks noChangeArrowheads="1"/>
          </p:cNvSpPr>
          <p:nvPr/>
        </p:nvSpPr>
        <p:spPr bwMode="auto">
          <a:xfrm>
            <a:off x="1217613" y="3759200"/>
            <a:ext cx="725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old </a:t>
            </a:r>
          </a:p>
          <a:p>
            <a:pPr eaLnBrk="1" hangingPunct="1"/>
            <a:r>
              <a:rPr lang="en-US" sz="1400">
                <a:latin typeface="Arial" charset="0"/>
              </a:rPr>
              <a:t>routing</a:t>
            </a:r>
          </a:p>
        </p:txBody>
      </p:sp>
      <p:sp>
        <p:nvSpPr>
          <p:cNvPr id="454744" name="Text Box 88"/>
          <p:cNvSpPr txBox="1">
            <a:spLocks noChangeArrowheads="1"/>
          </p:cNvSpPr>
          <p:nvPr/>
        </p:nvSpPr>
        <p:spPr bwMode="auto">
          <a:xfrm>
            <a:off x="2208213" y="3746500"/>
            <a:ext cx="725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1400">
                <a:latin typeface="Arial" charset="0"/>
              </a:rPr>
              <a:t>new</a:t>
            </a:r>
          </a:p>
          <a:p>
            <a:pPr algn="r" eaLnBrk="1" hangingPunct="1"/>
            <a:r>
              <a:rPr lang="en-US" sz="1400">
                <a:latin typeface="Arial" charset="0"/>
              </a:rPr>
              <a:t>routing</a:t>
            </a:r>
          </a:p>
        </p:txBody>
      </p:sp>
      <p:sp>
        <p:nvSpPr>
          <p:cNvPr id="454746" name="Rectangle 90"/>
          <p:cNvSpPr>
            <a:spLocks noChangeArrowheads="1"/>
          </p:cNvSpPr>
          <p:nvPr/>
        </p:nvSpPr>
        <p:spPr bwMode="auto">
          <a:xfrm>
            <a:off x="519113" y="2905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GSM: handoff with common MSC</a:t>
            </a:r>
          </a:p>
        </p:txBody>
      </p:sp>
      <p:sp>
        <p:nvSpPr>
          <p:cNvPr id="454749" name="Rectangle 9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9250" cy="4648200"/>
          </a:xfrm>
        </p:spPr>
        <p:txBody>
          <a:bodyPr/>
          <a:lstStyle/>
          <a:p>
            <a:r>
              <a:rPr lang="en-US" sz="2000"/>
              <a:t>Handoff goal: route call via new base station (without interruption)</a:t>
            </a:r>
          </a:p>
          <a:p>
            <a:r>
              <a:rPr lang="en-US" sz="2000"/>
              <a:t>reasons for handoff:</a:t>
            </a:r>
          </a:p>
          <a:p>
            <a:pPr lvl="1"/>
            <a:r>
              <a:rPr lang="en-US" sz="1800"/>
              <a:t>stronger signal to/from new BSS (continuing connectivity, less battery drain)</a:t>
            </a:r>
          </a:p>
          <a:p>
            <a:pPr lvl="1"/>
            <a:r>
              <a:rPr lang="en-US" sz="1800"/>
              <a:t>load balance: free up channel in current BSS</a:t>
            </a:r>
          </a:p>
          <a:p>
            <a:pPr lvl="1"/>
            <a:r>
              <a:rPr lang="en-US" sz="1800"/>
              <a:t>GSM doesn’t mandate why to perform handoff (policy), only how (mechanism)</a:t>
            </a:r>
          </a:p>
          <a:p>
            <a:r>
              <a:rPr lang="en-US" sz="2000"/>
              <a:t>handoff initiated by old BSS</a:t>
            </a:r>
          </a:p>
          <a:p>
            <a:pPr lvl="1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944EB35F-B842-40A9-ADF6-52477EA0E8C8}" type="slidenum">
              <a:rPr lang="en-US"/>
              <a:pPr/>
              <a:t>101</a:t>
            </a:fld>
            <a:endParaRPr lang="en-US"/>
          </a:p>
        </p:txBody>
      </p:sp>
      <p:sp>
        <p:nvSpPr>
          <p:cNvPr id="455683" name="Line 3"/>
          <p:cNvSpPr>
            <a:spLocks noChangeShapeType="1"/>
          </p:cNvSpPr>
          <p:nvPr/>
        </p:nvSpPr>
        <p:spPr bwMode="auto">
          <a:xfrm flipV="1">
            <a:off x="982663" y="3452813"/>
            <a:ext cx="5207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55685" name="Group 5"/>
          <p:cNvGrpSpPr>
            <a:grpSpLocks/>
          </p:cNvGrpSpPr>
          <p:nvPr/>
        </p:nvGrpSpPr>
        <p:grpSpPr bwMode="auto">
          <a:xfrm>
            <a:off x="368300" y="3590925"/>
            <a:ext cx="498475" cy="636588"/>
            <a:chOff x="3796" y="1043"/>
            <a:chExt cx="865" cy="1237"/>
          </a:xfrm>
        </p:grpSpPr>
        <p:sp>
          <p:nvSpPr>
            <p:cNvPr id="455686" name="Line 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687" name="Line 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688" name="Line 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689" name="Line 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690" name="Line 1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691" name="Line 1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692" name="Line 1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693" name="Line 1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694" name="Line 1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695" name="Line 1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696" name="Line 1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697" name="Line 1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698" name="Line 1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699" name="Line 1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00" name="Line 2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55701" name="Group 2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55702" name="Line 2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03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04" name="Line 2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05" name="Line 2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55706" name="Group 2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55707" name="Line 2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08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09" name="Line 2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10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55711" name="Group 3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55712" name="Line 3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13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14" name="Line 3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15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55716" name="Line 36"/>
          <p:cNvSpPr>
            <a:spLocks noChangeShapeType="1"/>
          </p:cNvSpPr>
          <p:nvPr/>
        </p:nvSpPr>
        <p:spPr bwMode="auto">
          <a:xfrm flipV="1">
            <a:off x="608013" y="34353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55717" name="Group 37"/>
          <p:cNvGrpSpPr>
            <a:grpSpLocks/>
          </p:cNvGrpSpPr>
          <p:nvPr/>
        </p:nvGrpSpPr>
        <p:grpSpPr bwMode="auto">
          <a:xfrm>
            <a:off x="1166813" y="4429125"/>
            <a:ext cx="1441450" cy="346075"/>
            <a:chOff x="3072" y="739"/>
            <a:chExt cx="652" cy="146"/>
          </a:xfrm>
        </p:grpSpPr>
        <p:pic>
          <p:nvPicPr>
            <p:cNvPr id="455718" name="Picture 38" descr="lgv_fqm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</p:spPr>
        </p:pic>
        <p:sp>
          <p:nvSpPr>
            <p:cNvPr id="455719" name="Line 3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720" name="Line 4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5721" name="Group 41"/>
          <p:cNvGrpSpPr>
            <a:grpSpLocks/>
          </p:cNvGrpSpPr>
          <p:nvPr/>
        </p:nvGrpSpPr>
        <p:grpSpPr bwMode="auto">
          <a:xfrm>
            <a:off x="1631950" y="2740025"/>
            <a:ext cx="987425" cy="730250"/>
            <a:chOff x="2197" y="1155"/>
            <a:chExt cx="622" cy="460"/>
          </a:xfrm>
        </p:grpSpPr>
        <p:grpSp>
          <p:nvGrpSpPr>
            <p:cNvPr id="455722" name="Group 4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455723" name="Rectangle 4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724" name="Text Box 4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455725" name="Text Box 4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Mobile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Switching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Center</a:t>
              </a:r>
            </a:p>
          </p:txBody>
        </p:sp>
      </p:grpSp>
      <p:grpSp>
        <p:nvGrpSpPr>
          <p:cNvPr id="455726" name="Group 46"/>
          <p:cNvGrpSpPr>
            <a:grpSpLocks/>
          </p:cNvGrpSpPr>
          <p:nvPr/>
        </p:nvGrpSpPr>
        <p:grpSpPr bwMode="auto">
          <a:xfrm>
            <a:off x="1144588" y="2532063"/>
            <a:ext cx="636587" cy="493712"/>
            <a:chOff x="3202" y="3056"/>
            <a:chExt cx="401" cy="311"/>
          </a:xfrm>
        </p:grpSpPr>
        <p:sp>
          <p:nvSpPr>
            <p:cNvPr id="455727" name="Oval 47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28" name="Line 48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729" name="Rectangle 49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30" name="Oval 50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31" name="Line 51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732" name="Text Box 52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VLR</a:t>
              </a:r>
            </a:p>
          </p:txBody>
        </p:sp>
      </p:grpSp>
      <p:grpSp>
        <p:nvGrpSpPr>
          <p:cNvPr id="455733" name="Group 53"/>
          <p:cNvGrpSpPr>
            <a:grpSpLocks/>
          </p:cNvGrpSpPr>
          <p:nvPr/>
        </p:nvGrpSpPr>
        <p:grpSpPr bwMode="auto">
          <a:xfrm>
            <a:off x="3352800" y="3590925"/>
            <a:ext cx="498475" cy="636588"/>
            <a:chOff x="3796" y="1043"/>
            <a:chExt cx="865" cy="1237"/>
          </a:xfrm>
        </p:grpSpPr>
        <p:sp>
          <p:nvSpPr>
            <p:cNvPr id="455734" name="Line 54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35" name="Line 55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36" name="Line 56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37" name="Line 57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38" name="Line 58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39" name="Line 59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40" name="Line 60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41" name="Line 61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42" name="Line 62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43" name="Line 63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44" name="Line 64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45" name="Line 65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46" name="Line 66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47" name="Line 67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48" name="Line 68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55749" name="Group 6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55750" name="Line 7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51" name="Line 7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52" name="Line 7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53" name="Line 7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55754" name="Group 7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55755" name="Line 7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56" name="Line 7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57" name="Line 7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58" name="Line 7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55759" name="Group 7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55760" name="Line 8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61" name="Line 8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62" name="Line 8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5763" name="Line 8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55764" name="Line 84"/>
          <p:cNvSpPr>
            <a:spLocks noChangeShapeType="1"/>
          </p:cNvSpPr>
          <p:nvPr/>
        </p:nvSpPr>
        <p:spPr bwMode="auto">
          <a:xfrm flipH="1" flipV="1">
            <a:off x="2449513" y="34480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5765" name="Text Box 85"/>
          <p:cNvSpPr txBox="1">
            <a:spLocks noChangeArrowheads="1"/>
          </p:cNvSpPr>
          <p:nvPr/>
        </p:nvSpPr>
        <p:spPr bwMode="auto">
          <a:xfrm>
            <a:off x="198438" y="4232275"/>
            <a:ext cx="827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old BSS</a:t>
            </a:r>
          </a:p>
        </p:txBody>
      </p:sp>
      <p:grpSp>
        <p:nvGrpSpPr>
          <p:cNvPr id="455767" name="Group 87"/>
          <p:cNvGrpSpPr>
            <a:grpSpLocks/>
          </p:cNvGrpSpPr>
          <p:nvPr/>
        </p:nvGrpSpPr>
        <p:grpSpPr bwMode="auto">
          <a:xfrm>
            <a:off x="1039813" y="3487738"/>
            <a:ext cx="296862" cy="336550"/>
            <a:chOff x="3312" y="2598"/>
            <a:chExt cx="187" cy="212"/>
          </a:xfrm>
        </p:grpSpPr>
        <p:sp>
          <p:nvSpPr>
            <p:cNvPr id="455768" name="Oval 88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69" name="Text Box 89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55770" name="Group 90"/>
          <p:cNvGrpSpPr>
            <a:grpSpLocks/>
          </p:cNvGrpSpPr>
          <p:nvPr/>
        </p:nvGrpSpPr>
        <p:grpSpPr bwMode="auto">
          <a:xfrm>
            <a:off x="3319463" y="3919538"/>
            <a:ext cx="296862" cy="336550"/>
            <a:chOff x="3312" y="2598"/>
            <a:chExt cx="187" cy="212"/>
          </a:xfrm>
        </p:grpSpPr>
        <p:sp>
          <p:nvSpPr>
            <p:cNvPr id="455771" name="Oval 9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72" name="Text Box 9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455773" name="Line 93"/>
          <p:cNvSpPr>
            <a:spLocks noChangeShapeType="1"/>
          </p:cNvSpPr>
          <p:nvPr/>
        </p:nvSpPr>
        <p:spPr bwMode="auto">
          <a:xfrm>
            <a:off x="2500313" y="3357563"/>
            <a:ext cx="920750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55774" name="Group 94"/>
          <p:cNvGrpSpPr>
            <a:grpSpLocks/>
          </p:cNvGrpSpPr>
          <p:nvPr/>
        </p:nvGrpSpPr>
        <p:grpSpPr bwMode="auto">
          <a:xfrm>
            <a:off x="2379663" y="3208338"/>
            <a:ext cx="296862" cy="336550"/>
            <a:chOff x="3312" y="2598"/>
            <a:chExt cx="187" cy="212"/>
          </a:xfrm>
        </p:grpSpPr>
        <p:sp>
          <p:nvSpPr>
            <p:cNvPr id="455775" name="Oval 9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76" name="Text Box 9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455777" name="Freeform 97"/>
          <p:cNvSpPr>
            <a:spLocks/>
          </p:cNvSpPr>
          <p:nvPr/>
        </p:nvSpPr>
        <p:spPr bwMode="auto">
          <a:xfrm>
            <a:off x="823913" y="3406775"/>
            <a:ext cx="2425700" cy="738188"/>
          </a:xfrm>
          <a:custGeom>
            <a:avLst/>
            <a:gdLst/>
            <a:ahLst/>
            <a:cxnLst>
              <a:cxn ang="0">
                <a:pos x="1528" y="425"/>
              </a:cxn>
              <a:cxn ang="0">
                <a:pos x="1004" y="73"/>
              </a:cxn>
              <a:cxn ang="0">
                <a:pos x="632" y="65"/>
              </a:cxn>
              <a:cxn ang="0">
                <a:pos x="0" y="465"/>
              </a:cxn>
            </a:cxnLst>
            <a:rect l="0" t="0" r="r" b="b"/>
            <a:pathLst>
              <a:path w="1528" h="465">
                <a:moveTo>
                  <a:pt x="1528" y="425"/>
                </a:moveTo>
                <a:cubicBezTo>
                  <a:pt x="1340" y="279"/>
                  <a:pt x="1153" y="133"/>
                  <a:pt x="1004" y="73"/>
                </a:cubicBezTo>
                <a:cubicBezTo>
                  <a:pt x="855" y="13"/>
                  <a:pt x="799" y="0"/>
                  <a:pt x="632" y="65"/>
                </a:cubicBezTo>
                <a:cubicBezTo>
                  <a:pt x="465" y="130"/>
                  <a:pt x="232" y="297"/>
                  <a:pt x="0" y="4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55778" name="Group 98"/>
          <p:cNvGrpSpPr>
            <a:grpSpLocks/>
          </p:cNvGrpSpPr>
          <p:nvPr/>
        </p:nvGrpSpPr>
        <p:grpSpPr bwMode="auto">
          <a:xfrm>
            <a:off x="1947863" y="3341688"/>
            <a:ext cx="296862" cy="336550"/>
            <a:chOff x="3312" y="2598"/>
            <a:chExt cx="187" cy="212"/>
          </a:xfrm>
        </p:grpSpPr>
        <p:sp>
          <p:nvSpPr>
            <p:cNvPr id="455779" name="Oval 99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80" name="Text Box 100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455781" name="Line 101"/>
          <p:cNvSpPr>
            <a:spLocks noChangeShapeType="1"/>
          </p:cNvSpPr>
          <p:nvPr/>
        </p:nvSpPr>
        <p:spPr bwMode="auto">
          <a:xfrm>
            <a:off x="957263" y="4259263"/>
            <a:ext cx="59690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55782" name="Group 102"/>
          <p:cNvGrpSpPr>
            <a:grpSpLocks/>
          </p:cNvGrpSpPr>
          <p:nvPr/>
        </p:nvGrpSpPr>
        <p:grpSpPr bwMode="auto">
          <a:xfrm>
            <a:off x="1071563" y="4192588"/>
            <a:ext cx="296862" cy="336550"/>
            <a:chOff x="3312" y="2598"/>
            <a:chExt cx="187" cy="212"/>
          </a:xfrm>
        </p:grpSpPr>
        <p:sp>
          <p:nvSpPr>
            <p:cNvPr id="455783" name="Oval 103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84" name="Text Box 104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455785" name="Freeform 105"/>
          <p:cNvSpPr>
            <a:spLocks/>
          </p:cNvSpPr>
          <p:nvPr/>
        </p:nvSpPr>
        <p:spPr bwMode="auto">
          <a:xfrm>
            <a:off x="2525713" y="4100513"/>
            <a:ext cx="844550" cy="520700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492" y="52"/>
              </a:cxn>
              <a:cxn ang="0">
                <a:pos x="68" y="328"/>
              </a:cxn>
            </a:cxnLst>
            <a:rect l="0" t="0" r="r" b="b"/>
            <a:pathLst>
              <a:path w="532" h="328">
                <a:moveTo>
                  <a:pt x="0" y="272"/>
                </a:moveTo>
                <a:cubicBezTo>
                  <a:pt x="82" y="235"/>
                  <a:pt x="452" y="0"/>
                  <a:pt x="492" y="52"/>
                </a:cubicBezTo>
                <a:cubicBezTo>
                  <a:pt x="532" y="104"/>
                  <a:pt x="156" y="270"/>
                  <a:pt x="68" y="3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55786" name="Group 106"/>
          <p:cNvGrpSpPr>
            <a:grpSpLocks/>
          </p:cNvGrpSpPr>
          <p:nvPr/>
        </p:nvGrpSpPr>
        <p:grpSpPr bwMode="auto">
          <a:xfrm>
            <a:off x="2811463" y="4211638"/>
            <a:ext cx="296862" cy="336550"/>
            <a:chOff x="3312" y="2598"/>
            <a:chExt cx="187" cy="212"/>
          </a:xfrm>
        </p:grpSpPr>
        <p:sp>
          <p:nvSpPr>
            <p:cNvPr id="455787" name="Oval 107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88" name="Text Box 108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455789" name="Freeform 109"/>
          <p:cNvSpPr>
            <a:spLocks/>
          </p:cNvSpPr>
          <p:nvPr/>
        </p:nvSpPr>
        <p:spPr bwMode="auto">
          <a:xfrm>
            <a:off x="2303463" y="3567113"/>
            <a:ext cx="755650" cy="920750"/>
          </a:xfrm>
          <a:custGeom>
            <a:avLst/>
            <a:gdLst/>
            <a:ahLst/>
            <a:cxnLst>
              <a:cxn ang="0">
                <a:pos x="68" y="580"/>
              </a:cxn>
              <a:cxn ang="0">
                <a:pos x="472" y="324"/>
              </a:cxn>
              <a:cxn ang="0">
                <a:pos x="0" y="0"/>
              </a:cxn>
            </a:cxnLst>
            <a:rect l="0" t="0" r="r" b="b"/>
            <a:pathLst>
              <a:path w="476" h="580">
                <a:moveTo>
                  <a:pt x="68" y="580"/>
                </a:moveTo>
                <a:cubicBezTo>
                  <a:pt x="135" y="537"/>
                  <a:pt x="468" y="380"/>
                  <a:pt x="472" y="324"/>
                </a:cubicBezTo>
                <a:cubicBezTo>
                  <a:pt x="476" y="268"/>
                  <a:pt x="98" y="67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55790" name="Group 110"/>
          <p:cNvGrpSpPr>
            <a:grpSpLocks/>
          </p:cNvGrpSpPr>
          <p:nvPr/>
        </p:nvGrpSpPr>
        <p:grpSpPr bwMode="auto">
          <a:xfrm>
            <a:off x="2411413" y="3627438"/>
            <a:ext cx="296862" cy="336550"/>
            <a:chOff x="3312" y="2598"/>
            <a:chExt cx="187" cy="212"/>
          </a:xfrm>
        </p:grpSpPr>
        <p:sp>
          <p:nvSpPr>
            <p:cNvPr id="455791" name="Oval 11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92" name="Text Box 11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</p:grpSp>
      <p:sp>
        <p:nvSpPr>
          <p:cNvPr id="455793" name="Line 113"/>
          <p:cNvSpPr>
            <a:spLocks noChangeShapeType="1"/>
          </p:cNvSpPr>
          <p:nvPr/>
        </p:nvSpPr>
        <p:spPr bwMode="auto">
          <a:xfrm flipH="1">
            <a:off x="1058863" y="3598863"/>
            <a:ext cx="8128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55794" name="Group 114"/>
          <p:cNvGrpSpPr>
            <a:grpSpLocks/>
          </p:cNvGrpSpPr>
          <p:nvPr/>
        </p:nvGrpSpPr>
        <p:grpSpPr bwMode="auto">
          <a:xfrm>
            <a:off x="1370013" y="3741738"/>
            <a:ext cx="296862" cy="336550"/>
            <a:chOff x="3312" y="2598"/>
            <a:chExt cx="187" cy="212"/>
          </a:xfrm>
        </p:grpSpPr>
        <p:sp>
          <p:nvSpPr>
            <p:cNvPr id="455795" name="Oval 11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96" name="Text Box 11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8</a:t>
              </a:r>
            </a:p>
          </p:txBody>
        </p:sp>
      </p:grpSp>
      <p:sp>
        <p:nvSpPr>
          <p:cNvPr id="455798" name="Rectangle 118"/>
          <p:cNvSpPr>
            <a:spLocks noChangeArrowheads="1"/>
          </p:cNvSpPr>
          <p:nvPr/>
        </p:nvSpPr>
        <p:spPr bwMode="auto">
          <a:xfrm>
            <a:off x="519113" y="2905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GSM: handoff with common MSC</a:t>
            </a:r>
          </a:p>
        </p:txBody>
      </p:sp>
      <p:sp>
        <p:nvSpPr>
          <p:cNvPr id="455799" name="Text Box 119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new BSS</a:t>
            </a:r>
          </a:p>
        </p:txBody>
      </p:sp>
      <p:sp>
        <p:nvSpPr>
          <p:cNvPr id="455800" name="Rectangle 120"/>
          <p:cNvSpPr>
            <a:spLocks noChangeArrowheads="1"/>
          </p:cNvSpPr>
          <p:nvPr/>
        </p:nvSpPr>
        <p:spPr bwMode="auto">
          <a:xfrm>
            <a:off x="4140200" y="1360488"/>
            <a:ext cx="500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1. old BSS informs MSC of impending handoff, provides list of 1</a:t>
            </a:r>
            <a:r>
              <a:rPr lang="en-US" sz="2000" baseline="30000">
                <a:latin typeface="Arial" charset="0"/>
                <a:cs typeface="Arial" charset="0"/>
              </a:rPr>
              <a:t>+</a:t>
            </a:r>
            <a:r>
              <a:rPr lang="en-US" sz="2000">
                <a:latin typeface="Arial" charset="0"/>
                <a:cs typeface="Arial" charset="0"/>
              </a:rPr>
              <a:t> new BSSs 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2. MSC sets up path (allocates resources) to new BSS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3. new BSS allocates radio channel for use by mobile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4. new BSS signals MSC, old BSS: ready 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5. old BSS tells mobile: perform handoff to new BSS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6. mobile, new BSS signal to activate new channel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7. mobile signals via new BSS to MSC: handoff complete.  MSC reroutes call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8 MSC-old-BSS resources released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sz="2400">
              <a:latin typeface="Arial" charset="0"/>
              <a:cs typeface="Arial" charset="0"/>
            </a:endParaRPr>
          </a:p>
          <a:p>
            <a:pPr marL="889000" lvl="1" indent="-38100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None/>
            </a:pPr>
            <a:endParaRPr lang="en-US" sz="2000"/>
          </a:p>
        </p:txBody>
      </p:sp>
      <p:sp>
        <p:nvSpPr>
          <p:cNvPr id="455801" name="Line 121"/>
          <p:cNvSpPr>
            <a:spLocks noChangeShapeType="1"/>
          </p:cNvSpPr>
          <p:nvPr/>
        </p:nvSpPr>
        <p:spPr bwMode="auto">
          <a:xfrm>
            <a:off x="2101850" y="2019300"/>
            <a:ext cx="0" cy="750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9F470F6-005F-494E-817E-602D5581B654}" type="slidenum">
              <a:rPr lang="en-US"/>
              <a:pPr/>
              <a:t>102</a:t>
            </a:fld>
            <a:endParaRPr lang="en-US"/>
          </a:p>
        </p:txBody>
      </p:sp>
      <p:grpSp>
        <p:nvGrpSpPr>
          <p:cNvPr id="456706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456707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/>
              <a:ahLst/>
              <a:cxnLst>
                <a:cxn ang="0">
                  <a:pos x="224" y="6"/>
                </a:cxn>
                <a:cxn ang="0">
                  <a:pos x="33" y="141"/>
                </a:cxn>
                <a:cxn ang="0">
                  <a:pos x="27" y="471"/>
                </a:cxn>
                <a:cxn ang="0">
                  <a:pos x="50" y="747"/>
                </a:cxn>
                <a:cxn ang="0">
                  <a:pos x="149" y="972"/>
                </a:cxn>
                <a:cxn ang="0">
                  <a:pos x="469" y="1036"/>
                </a:cxn>
                <a:cxn ang="0">
                  <a:pos x="931" y="1115"/>
                </a:cxn>
                <a:cxn ang="0">
                  <a:pos x="1122" y="920"/>
                </a:cxn>
                <a:cxn ang="0">
                  <a:pos x="1189" y="401"/>
                </a:cxn>
                <a:cxn ang="0">
                  <a:pos x="1128" y="190"/>
                </a:cxn>
                <a:cxn ang="0">
                  <a:pos x="701" y="104"/>
                </a:cxn>
                <a:cxn ang="0">
                  <a:pos x="224" y="6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08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home network</a:t>
              </a:r>
            </a:p>
          </p:txBody>
        </p:sp>
        <p:grpSp>
          <p:nvGrpSpPr>
            <p:cNvPr id="456709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456710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711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Home MSC</a:t>
                </a:r>
              </a:p>
            </p:txBody>
          </p:sp>
        </p:grpSp>
      </p:grpSp>
      <p:sp>
        <p:nvSpPr>
          <p:cNvPr id="456719" name="Freeform 15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720" name="Text Box 16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PSTN</a:t>
            </a:r>
          </a:p>
        </p:txBody>
      </p:sp>
      <p:grpSp>
        <p:nvGrpSpPr>
          <p:cNvPr id="456721" name="Group 17"/>
          <p:cNvGrpSpPr>
            <a:grpSpLocks/>
          </p:cNvGrpSpPr>
          <p:nvPr/>
        </p:nvGrpSpPr>
        <p:grpSpPr bwMode="auto">
          <a:xfrm>
            <a:off x="1709738" y="5129213"/>
            <a:ext cx="1441450" cy="346075"/>
            <a:chOff x="3072" y="739"/>
            <a:chExt cx="652" cy="146"/>
          </a:xfrm>
        </p:grpSpPr>
        <p:pic>
          <p:nvPicPr>
            <p:cNvPr id="456722" name="Picture 18" descr="lgv_fqm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</p:spPr>
        </p:pic>
        <p:sp>
          <p:nvSpPr>
            <p:cNvPr id="456723" name="Line 1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724" name="Line 2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56725" name="Picture 21" descr="e2gmc3yp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</p:spPr>
      </p:pic>
      <p:sp>
        <p:nvSpPr>
          <p:cNvPr id="456726" name="Text Box 22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correspondent</a:t>
            </a:r>
          </a:p>
        </p:txBody>
      </p:sp>
      <p:sp>
        <p:nvSpPr>
          <p:cNvPr id="456727" name="Freeform 23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/>
            <a:ahLst/>
            <a:cxnLst>
              <a:cxn ang="0">
                <a:pos x="1400" y="104"/>
              </a:cxn>
              <a:cxn ang="0">
                <a:pos x="1296" y="208"/>
              </a:cxn>
              <a:cxn ang="0">
                <a:pos x="792" y="272"/>
              </a:cxn>
              <a:cxn ang="0">
                <a:pos x="312" y="152"/>
              </a:cxn>
              <a:cxn ang="0">
                <a:pos x="0" y="0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28" name="Freeform 24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328"/>
              </a:cxn>
              <a:cxn ang="0">
                <a:pos x="656" y="472"/>
              </a:cxn>
              <a:cxn ang="0">
                <a:pos x="447" y="556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56729" name="Group 25"/>
          <p:cNvGrpSpPr>
            <a:grpSpLocks/>
          </p:cNvGrpSpPr>
          <p:nvPr/>
        </p:nvGrpSpPr>
        <p:grpSpPr bwMode="auto">
          <a:xfrm>
            <a:off x="387350" y="3778250"/>
            <a:ext cx="1020763" cy="841375"/>
            <a:chOff x="1807" y="2856"/>
            <a:chExt cx="803" cy="674"/>
          </a:xfrm>
        </p:grpSpPr>
        <p:sp>
          <p:nvSpPr>
            <p:cNvPr id="456730" name="AutoShape 26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31" name="AutoShape 27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32" name="AutoShape 28"/>
            <p:cNvSpPr>
              <a:spLocks noChangeArrowheads="1"/>
            </p:cNvSpPr>
            <p:nvPr/>
          </p:nvSpPr>
          <p:spPr bwMode="auto">
            <a:xfrm>
              <a:off x="2043" y="2985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33" name="AutoShape 29"/>
            <p:cNvSpPr>
              <a:spLocks noChangeArrowheads="1"/>
            </p:cNvSpPr>
            <p:nvPr/>
          </p:nvSpPr>
          <p:spPr bwMode="auto">
            <a:xfrm>
              <a:off x="2282" y="3123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6734" name="Group 30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456735" name="Line 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36" name="Line 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37" name="Line 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38" name="Line 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39" name="Line 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40" name="Line 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41" name="Line 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42" name="Line 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43" name="Line 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44" name="Line 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45" name="Line 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46" name="Line 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47" name="Line 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48" name="Line 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49" name="Line 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6750" name="Group 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6751" name="Line 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52" name="Line 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53" name="Line 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54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6755" name="Group 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6756" name="Line 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57" name="Line 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58" name="Line 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59" name="Line 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6760" name="Group 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6761" name="Line 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62" name="Line 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63" name="Line 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64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6765" name="Group 61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456766" name="Line 6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67" name="Line 6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68" name="Line 6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69" name="Line 6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70" name="Line 6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71" name="Line 6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72" name="Line 6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73" name="Line 6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74" name="Line 7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75" name="Line 7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76" name="Line 7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77" name="Line 7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78" name="Line 7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79" name="Line 7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80" name="Line 7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6781" name="Group 7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6782" name="Line 7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83" name="Line 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84" name="Line 8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85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6786" name="Group 8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6787" name="Line 8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88" name="Line 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89" name="Line 8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90" name="Line 8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6791" name="Group 8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6792" name="Line 8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93" name="Line 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94" name="Line 9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795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6796" name="Group 92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456797" name="Line 9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98" name="Line 9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799" name="Line 9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00" name="Line 9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01" name="Line 9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02" name="Line 9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03" name="Line 9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04" name="Line 10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05" name="Line 10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06" name="Line 10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07" name="Line 10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08" name="Line 10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09" name="Line 10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10" name="Line 10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11" name="Line 10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6812" name="Group 10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6813" name="Line 10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14" name="Line 1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15" name="Line 11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16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6817" name="Group 11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6818" name="Line 1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19" name="Line 1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20" name="Line 1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21" name="Line 1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6822" name="Group 11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6823" name="Line 1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24" name="Line 1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25" name="Line 1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26" name="Line 1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6827" name="Group 123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456828" name="Line 12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29" name="Line 12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30" name="Line 12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31" name="Line 12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32" name="Line 12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33" name="Line 12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34" name="Line 13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35" name="Line 13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36" name="Line 13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37" name="Line 13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38" name="Line 13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39" name="Line 13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40" name="Line 13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41" name="Line 13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842" name="Line 13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6843" name="Group 13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6844" name="Line 14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45" name="Line 1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46" name="Line 14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47" name="Line 14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6848" name="Group 14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6849" name="Line 1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50" name="Line 1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51" name="Line 1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52" name="Line 1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6853" name="Group 14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6854" name="Line 1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55" name="Line 1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56" name="Line 1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57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56858" name="Line 154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859" name="Line 155"/>
            <p:cNvSpPr>
              <a:spLocks noChangeShapeType="1"/>
            </p:cNvSpPr>
            <p:nvPr/>
          </p:nvSpPr>
          <p:spPr bwMode="auto">
            <a:xfrm flipV="1">
              <a:off x="2226" y="3031"/>
              <a:ext cx="254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860" name="Line 156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861" name="Line 157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6862" name="Group 158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456863" name="Rectangle 159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864" name="Text Box 160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456865" name="Group 161"/>
          <p:cNvGrpSpPr>
            <a:grpSpLocks/>
          </p:cNvGrpSpPr>
          <p:nvPr/>
        </p:nvGrpSpPr>
        <p:grpSpPr bwMode="auto">
          <a:xfrm>
            <a:off x="1308100" y="4424363"/>
            <a:ext cx="1016000" cy="931862"/>
            <a:chOff x="291" y="1263"/>
            <a:chExt cx="640" cy="587"/>
          </a:xfrm>
        </p:grpSpPr>
        <p:sp>
          <p:nvSpPr>
            <p:cNvPr id="456866" name="AutoShape 162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867" name="AutoShape 163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868" name="AutoShape 164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6869" name="Group 165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456870" name="AutoShape 166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6871" name="Group 167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456872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73" name="Line 169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74" name="Line 170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75" name="Line 171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76" name="Line 172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7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78" name="Line 174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79" name="Line 175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8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81" name="Line 177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82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83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84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85" name="Line 181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886" name="Line 182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56887" name="Group 183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456888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6889" name="Line 18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6890" name="Line 18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6891" name="Line 1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6892" name="Group 188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456893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6894" name="Line 19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6895" name="Line 19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6896" name="Line 1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6897" name="Group 193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45689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6899" name="Line 19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6900" name="Line 19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6901" name="Line 19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56902" name="Group 198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456903" name="Line 19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04" name="Line 20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05" name="Line 20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06" name="Line 20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07" name="Line 20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08" name="Line 20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09" name="Line 20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10" name="Line 20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11" name="Line 20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12" name="Line 20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13" name="Line 20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14" name="Line 21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15" name="Line 21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16" name="Line 21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17" name="Line 21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6918" name="Group 21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6919" name="Line 21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20" name="Line 2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21" name="Line 21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22" name="Line 2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6923" name="Group 21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6924" name="Line 22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25" name="Line 2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26" name="Line 22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27" name="Line 22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6928" name="Group 22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6929" name="Line 22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30" name="Line 2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31" name="Line 22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32" name="Line 22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6933" name="Group 229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456934" name="Line 23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35" name="Line 23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36" name="Line 23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37" name="Line 23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38" name="Line 23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39" name="Line 23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40" name="Line 23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41" name="Line 23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42" name="Line 23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43" name="Line 23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44" name="Line 24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45" name="Line 24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46" name="Line 24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47" name="Line 24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48" name="Line 24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6949" name="Group 24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6950" name="Line 24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51" name="Line 2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52" name="Line 24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53" name="Line 24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6954" name="Group 25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6955" name="Line 25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56" name="Line 2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57" name="Line 25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58" name="Line 25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6959" name="Group 25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6960" name="Line 25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61" name="Line 2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62" name="Line 25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63" name="Line 25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6964" name="Group 260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456965" name="Line 26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66" name="Line 26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67" name="Line 26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68" name="Line 26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69" name="Line 26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70" name="Line 26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71" name="Line 26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72" name="Line 26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73" name="Line 26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74" name="Line 27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75" name="Line 27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76" name="Line 27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77" name="Line 27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78" name="Line 27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6979" name="Line 27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6980" name="Group 27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6981" name="Line 27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82" name="Line 2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83" name="Line 27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84" name="Line 28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6985" name="Group 28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6986" name="Line 28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87" name="Line 2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88" name="Line 28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89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6990" name="Group 28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6991" name="Line 28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92" name="Line 2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93" name="Line 28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6994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56995" name="Line 291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996" name="Line 292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997" name="Line 293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998" name="Line 294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6999" name="Group 295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457000" name="AutoShape 296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7001" name="Group 297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457002" name="Line 298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03" name="Line 299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04" name="Line 300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05" name="Line 301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06" name="Line 302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07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08" name="Line 304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09" name="Line 305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10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11" name="Line 307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12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13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14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15" name="Line 311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16" name="Line 312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57017" name="Group 313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45701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19" name="Line 31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20" name="Line 31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21" name="Line 31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7022" name="Group 318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45702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24" name="Line 3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25" name="Line 3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26" name="Line 3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7027" name="Group 323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45702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29" name="Line 3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30" name="Line 3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31" name="Line 3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57032" name="Line 328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7033" name="Text Box 329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anchor MSC</a:t>
            </a:r>
          </a:p>
        </p:txBody>
      </p:sp>
      <p:grpSp>
        <p:nvGrpSpPr>
          <p:cNvPr id="457034" name="Group 330"/>
          <p:cNvGrpSpPr>
            <a:grpSpLocks/>
          </p:cNvGrpSpPr>
          <p:nvPr/>
        </p:nvGrpSpPr>
        <p:grpSpPr bwMode="auto">
          <a:xfrm>
            <a:off x="3084513" y="4132263"/>
            <a:ext cx="1309687" cy="1147762"/>
            <a:chOff x="146" y="711"/>
            <a:chExt cx="825" cy="723"/>
          </a:xfrm>
        </p:grpSpPr>
        <p:sp>
          <p:nvSpPr>
            <p:cNvPr id="457035" name="AutoShape 331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036" name="AutoShape 332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7037" name="Group 333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457038" name="AutoShape 334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7039" name="Group 335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457040" name="Line 336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41" name="Line 337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42" name="Line 338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43" name="Line 339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44" name="Line 340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45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46" name="Line 342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47" name="Line 343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48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49" name="Line 345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50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51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52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53" name="Line 349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54" name="Line 350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57055" name="Group 351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45705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57" name="Line 35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58" name="Line 35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59" name="Line 35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7060" name="Group 356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45706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62" name="Line 35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63" name="Line 35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64" name="Line 36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7065" name="Group 361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457066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67" name="Line 36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68" name="Line 36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069" name="Line 36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57070" name="Group 366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457071" name="Line 367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072" name="Line 368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073" name="Line 369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074" name="Line 370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075" name="Line 371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076" name="Line 372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077" name="Line 373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078" name="Line 374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079" name="Line 375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080" name="Line 376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081" name="Line 377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082" name="Line 378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083" name="Line 379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084" name="Line 380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085" name="Line 381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7086" name="Group 38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7087" name="Line 38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88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89" name="Line 38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90" name="Line 38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7091" name="Group 38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7092" name="Line 38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93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94" name="Line 39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95" name="Line 3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7096" name="Group 39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7097" name="Line 39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98" name="Line 3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099" name="Line 39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00" name="Line 3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7101" name="Group 397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457102" name="Line 3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03" name="Line 3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04" name="Line 4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05" name="Line 4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06" name="Line 4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07" name="Line 4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08" name="Line 4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09" name="Line 4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10" name="Line 4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11" name="Line 4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12" name="Line 4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13" name="Line 4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14" name="Line 4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15" name="Line 4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16" name="Line 4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7117" name="Group 4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7118" name="Line 4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19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20" name="Line 4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21" name="Line 4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7122" name="Group 4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7123" name="Line 4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24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25" name="Line 4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26" name="Line 4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7127" name="Group 4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7128" name="Line 4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29" name="Line 4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30" name="Line 4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31" name="Line 4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57132" name="Line 428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7133" name="Line 429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7134" name="Line 430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7135" name="Line 431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7136" name="Group 432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457137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7138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457139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40" name="Line 436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41" name="Line 437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4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43" name="Line 439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4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45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46" name="Line 442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4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48" name="Line 444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49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50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51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52" name="Line 448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53" name="Line 449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57154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45715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156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157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158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7159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457160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161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162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163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7164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457165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166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167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7168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57169" name="Line 465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7170" name="Group 466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457171" name="Rectangle 467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172" name="Text Box 468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  <p:sp>
          <p:nvSpPr>
            <p:cNvPr id="457173" name="AutoShape 469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7174" name="Group 470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457175" name="Line 47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76" name="Line 47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77" name="Line 47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78" name="Line 47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79" name="Line 47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80" name="Line 47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81" name="Line 47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82" name="Line 47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83" name="Line 47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84" name="Line 48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85" name="Line 48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86" name="Line 48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87" name="Line 48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88" name="Line 48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189" name="Line 48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7190" name="Group 48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7191" name="Line 48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92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93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94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7195" name="Group 49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7196" name="Line 49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97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98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199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7200" name="Group 49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7201" name="Line 49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202" name="Line 4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203" name="Line 49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204" name="Line 50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57205" name="AutoShape 501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7206" name="Group 502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457207" name="Line 50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208" name="Line 50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209" name="Line 50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210" name="Line 50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211" name="Line 50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212" name="Line 50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213" name="Line 50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214" name="Line 51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215" name="Line 51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216" name="Line 51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217" name="Line 51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218" name="Line 51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219" name="Line 51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220" name="Line 51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7221" name="Line 51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7222" name="Group 51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7223" name="Line 5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224" name="Line 5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225" name="Line 5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226" name="Line 5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7227" name="Group 52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7228" name="Line 5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229" name="Line 5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230" name="Line 5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231" name="Line 5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7232" name="Group 52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7233" name="Line 52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234" name="Line 53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235" name="Line 53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7236" name="Line 53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57237" name="Line 533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7238" name="Freeform 534"/>
          <p:cNvSpPr>
            <a:spLocks/>
          </p:cNvSpPr>
          <p:nvPr/>
        </p:nvSpPr>
        <p:spPr bwMode="auto">
          <a:xfrm>
            <a:off x="1798638" y="3884613"/>
            <a:ext cx="609600" cy="1373187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272" y="21"/>
              </a:cxn>
              <a:cxn ang="0">
                <a:pos x="376" y="181"/>
              </a:cxn>
              <a:cxn ang="0">
                <a:pos x="320" y="541"/>
              </a:cxn>
              <a:cxn ang="0">
                <a:pos x="268" y="706"/>
              </a:cxn>
              <a:cxn ang="0">
                <a:pos x="277" y="865"/>
              </a:cxn>
            </a:cxnLst>
            <a:rect l="0" t="0" r="r" b="b"/>
            <a:pathLst>
              <a:path w="384" h="865">
                <a:moveTo>
                  <a:pt x="0" y="53"/>
                </a:moveTo>
                <a:cubicBezTo>
                  <a:pt x="104" y="26"/>
                  <a:pt x="209" y="0"/>
                  <a:pt x="272" y="21"/>
                </a:cubicBezTo>
                <a:cubicBezTo>
                  <a:pt x="335" y="42"/>
                  <a:pt x="368" y="94"/>
                  <a:pt x="376" y="181"/>
                </a:cubicBezTo>
                <a:cubicBezTo>
                  <a:pt x="384" y="268"/>
                  <a:pt x="338" y="454"/>
                  <a:pt x="320" y="541"/>
                </a:cubicBezTo>
                <a:cubicBezTo>
                  <a:pt x="302" y="628"/>
                  <a:pt x="275" y="652"/>
                  <a:pt x="268" y="706"/>
                </a:cubicBezTo>
                <a:cubicBezTo>
                  <a:pt x="261" y="760"/>
                  <a:pt x="275" y="832"/>
                  <a:pt x="277" y="8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57239" name="Group 535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457240" name="Rectangle 536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241" name="Text Box 537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sp>
        <p:nvSpPr>
          <p:cNvPr id="457765" name="Text Box 37"/>
          <p:cNvSpPr txBox="1">
            <a:spLocks noChangeArrowheads="1"/>
          </p:cNvSpPr>
          <p:nvPr/>
        </p:nvSpPr>
        <p:spPr bwMode="auto">
          <a:xfrm>
            <a:off x="1792288" y="564197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(a) before handoff</a:t>
            </a:r>
          </a:p>
        </p:txBody>
      </p:sp>
      <p:sp>
        <p:nvSpPr>
          <p:cNvPr id="457767" name="Rectangle 39"/>
          <p:cNvSpPr>
            <a:spLocks noChangeArrowheads="1"/>
          </p:cNvSpPr>
          <p:nvPr/>
        </p:nvSpPr>
        <p:spPr bwMode="auto">
          <a:xfrm>
            <a:off x="519113" y="2905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GSM: handoff between MSCs</a:t>
            </a:r>
          </a:p>
        </p:txBody>
      </p:sp>
      <p:sp>
        <p:nvSpPr>
          <p:cNvPr id="457770" name="Rectangle 42"/>
          <p:cNvSpPr>
            <a:spLocks noGrp="1" noChangeArrowheads="1"/>
          </p:cNvSpPr>
          <p:nvPr>
            <p:ph type="body" sz="half" idx="2"/>
          </p:nvPr>
        </p:nvSpPr>
        <p:spPr>
          <a:xfrm>
            <a:off x="4664075" y="1600200"/>
            <a:ext cx="4078288" cy="4648200"/>
          </a:xfrm>
        </p:spPr>
        <p:txBody>
          <a:bodyPr/>
          <a:lstStyle/>
          <a:p>
            <a:r>
              <a:rPr lang="en-US" sz="2400" i="1">
                <a:solidFill>
                  <a:srgbClr val="FF3300"/>
                </a:solidFill>
              </a:rPr>
              <a:t>anchor MSC:</a:t>
            </a:r>
            <a:r>
              <a:rPr lang="en-US" sz="2400"/>
              <a:t> first MSC visited during call</a:t>
            </a:r>
          </a:p>
          <a:p>
            <a:pPr lvl="1"/>
            <a:r>
              <a:rPr lang="en-US" sz="2000"/>
              <a:t>call remains routed through anchor MSC</a:t>
            </a:r>
          </a:p>
          <a:p>
            <a:r>
              <a:rPr lang="en-US" sz="2400"/>
              <a:t>new MSCs add on to end of MSC chain as mobile moves to new MSC</a:t>
            </a:r>
          </a:p>
          <a:p>
            <a:r>
              <a:rPr lang="en-US" sz="2400"/>
              <a:t>IS-41 allows optional path minimization step to shorten multi-MSC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988F4B75-5BF4-4C9F-B3C9-9BCDEA38D096}" type="slidenum">
              <a:rPr lang="en-US"/>
              <a:pPr/>
              <a:t>103</a:t>
            </a:fld>
            <a:endParaRPr lang="en-US"/>
          </a:p>
        </p:txBody>
      </p:sp>
      <p:grpSp>
        <p:nvGrpSpPr>
          <p:cNvPr id="460802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460803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/>
              <a:ahLst/>
              <a:cxnLst>
                <a:cxn ang="0">
                  <a:pos x="224" y="6"/>
                </a:cxn>
                <a:cxn ang="0">
                  <a:pos x="33" y="141"/>
                </a:cxn>
                <a:cxn ang="0">
                  <a:pos x="27" y="471"/>
                </a:cxn>
                <a:cxn ang="0">
                  <a:pos x="50" y="747"/>
                </a:cxn>
                <a:cxn ang="0">
                  <a:pos x="149" y="972"/>
                </a:cxn>
                <a:cxn ang="0">
                  <a:pos x="469" y="1036"/>
                </a:cxn>
                <a:cxn ang="0">
                  <a:pos x="931" y="1115"/>
                </a:cxn>
                <a:cxn ang="0">
                  <a:pos x="1122" y="920"/>
                </a:cxn>
                <a:cxn ang="0">
                  <a:pos x="1189" y="401"/>
                </a:cxn>
                <a:cxn ang="0">
                  <a:pos x="1128" y="190"/>
                </a:cxn>
                <a:cxn ang="0">
                  <a:pos x="701" y="104"/>
                </a:cxn>
                <a:cxn ang="0">
                  <a:pos x="224" y="6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04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home network</a:t>
              </a:r>
            </a:p>
          </p:txBody>
        </p:sp>
        <p:grpSp>
          <p:nvGrpSpPr>
            <p:cNvPr id="460805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460806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807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Home MSC</a:t>
                </a:r>
              </a:p>
            </p:txBody>
          </p:sp>
        </p:grpSp>
      </p:grpSp>
      <p:sp>
        <p:nvSpPr>
          <p:cNvPr id="460814" name="Freeform 14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15" name="Text Box 15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PSTN</a:t>
            </a:r>
          </a:p>
        </p:txBody>
      </p:sp>
      <p:pic>
        <p:nvPicPr>
          <p:cNvPr id="460820" name="Picture 20" descr="e2gmc3yp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</p:spPr>
      </p:pic>
      <p:sp>
        <p:nvSpPr>
          <p:cNvPr id="460821" name="Text Box 21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correspondent</a:t>
            </a:r>
          </a:p>
        </p:txBody>
      </p:sp>
      <p:sp>
        <p:nvSpPr>
          <p:cNvPr id="460822" name="Freeform 22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/>
            <a:ahLst/>
            <a:cxnLst>
              <a:cxn ang="0">
                <a:pos x="1400" y="104"/>
              </a:cxn>
              <a:cxn ang="0">
                <a:pos x="1296" y="208"/>
              </a:cxn>
              <a:cxn ang="0">
                <a:pos x="792" y="272"/>
              </a:cxn>
              <a:cxn ang="0">
                <a:pos x="312" y="152"/>
              </a:cxn>
              <a:cxn ang="0">
                <a:pos x="0" y="0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23" name="Freeform 23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328"/>
              </a:cxn>
              <a:cxn ang="0">
                <a:pos x="656" y="472"/>
              </a:cxn>
              <a:cxn ang="0">
                <a:pos x="447" y="556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60824" name="Group 24"/>
          <p:cNvGrpSpPr>
            <a:grpSpLocks/>
          </p:cNvGrpSpPr>
          <p:nvPr/>
        </p:nvGrpSpPr>
        <p:grpSpPr bwMode="auto">
          <a:xfrm>
            <a:off x="387350" y="3778250"/>
            <a:ext cx="1020763" cy="841375"/>
            <a:chOff x="1807" y="2856"/>
            <a:chExt cx="803" cy="674"/>
          </a:xfrm>
        </p:grpSpPr>
        <p:sp>
          <p:nvSpPr>
            <p:cNvPr id="460825" name="AutoShape 25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26" name="AutoShape 26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27" name="AutoShape 27"/>
            <p:cNvSpPr>
              <a:spLocks noChangeArrowheads="1"/>
            </p:cNvSpPr>
            <p:nvPr/>
          </p:nvSpPr>
          <p:spPr bwMode="auto">
            <a:xfrm>
              <a:off x="2043" y="2985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28" name="AutoShape 28"/>
            <p:cNvSpPr>
              <a:spLocks noChangeArrowheads="1"/>
            </p:cNvSpPr>
            <p:nvPr/>
          </p:nvSpPr>
          <p:spPr bwMode="auto">
            <a:xfrm>
              <a:off x="2282" y="3123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0829" name="Group 29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460830" name="Line 3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31" name="Line 3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32" name="Line 3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33" name="Line 3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34" name="Line 3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35" name="Line 3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36" name="Line 3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37" name="Line 3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38" name="Line 3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39" name="Line 3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40" name="Line 4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41" name="Line 4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42" name="Line 4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43" name="Line 4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44" name="Line 4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60845" name="Group 4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60846" name="Line 4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47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48" name="Line 4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49" name="Line 4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0850" name="Group 5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60851" name="Line 5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52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53" name="Line 5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54" name="Line 5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0855" name="Group 5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60856" name="Line 5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57" name="Line 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58" name="Line 5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59" name="Line 5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0860" name="Group 60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460861" name="Line 6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62" name="Line 6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63" name="Line 6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64" name="Line 6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65" name="Line 6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66" name="Line 6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67" name="Line 6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68" name="Line 6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69" name="Line 6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70" name="Line 7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71" name="Line 7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72" name="Line 7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73" name="Line 7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74" name="Line 7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75" name="Line 7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60876" name="Group 7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60877" name="Line 7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78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79" name="Line 7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80" name="Line 8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0881" name="Group 8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60882" name="Line 8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83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84" name="Line 8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85" name="Line 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0886" name="Group 8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60887" name="Line 8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88" name="Line 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89" name="Line 8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890" name="Line 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0891" name="Group 91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460892" name="Line 9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93" name="Line 9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94" name="Line 9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95" name="Line 9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96" name="Line 9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97" name="Line 9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98" name="Line 9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899" name="Line 9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00" name="Line 10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01" name="Line 10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02" name="Line 10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03" name="Line 10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04" name="Line 10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05" name="Line 10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06" name="Line 10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60907" name="Group 10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60908" name="Line 10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09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10" name="Line 11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11" name="Line 1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0912" name="Group 1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60913" name="Line 11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14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15" name="Line 11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16" name="Line 1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0917" name="Group 1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60918" name="Line 1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19" name="Line 1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20" name="Line 1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21" name="Line 1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0922" name="Group 122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460923" name="Line 12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24" name="Line 12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25" name="Line 12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26" name="Line 12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27" name="Line 12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28" name="Line 12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29" name="Line 12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30" name="Line 13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31" name="Line 13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32" name="Line 13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33" name="Line 13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34" name="Line 13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35" name="Line 13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36" name="Line 13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37" name="Line 13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60938" name="Group 1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60939" name="Line 13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40" name="Line 1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41" name="Line 14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42" name="Line 1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0943" name="Group 1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60944" name="Line 14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45" name="Line 1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46" name="Line 14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47" name="Line 1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0948" name="Group 1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60949" name="Line 14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50" name="Line 1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51" name="Line 15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52" name="Line 1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60953" name="Line 153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954" name="Line 154"/>
            <p:cNvSpPr>
              <a:spLocks noChangeShapeType="1"/>
            </p:cNvSpPr>
            <p:nvPr/>
          </p:nvSpPr>
          <p:spPr bwMode="auto">
            <a:xfrm flipV="1">
              <a:off x="2226" y="3031"/>
              <a:ext cx="254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955" name="Line 155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956" name="Line 156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57" name="Group 157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460958" name="Rectangle 158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9" name="Text Box 159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460960" name="Group 160"/>
          <p:cNvGrpSpPr>
            <a:grpSpLocks/>
          </p:cNvGrpSpPr>
          <p:nvPr/>
        </p:nvGrpSpPr>
        <p:grpSpPr bwMode="auto">
          <a:xfrm>
            <a:off x="1308100" y="4424363"/>
            <a:ext cx="1016000" cy="931862"/>
            <a:chOff x="291" y="1263"/>
            <a:chExt cx="640" cy="587"/>
          </a:xfrm>
        </p:grpSpPr>
        <p:sp>
          <p:nvSpPr>
            <p:cNvPr id="460961" name="AutoShape 161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2" name="AutoShape 162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3" name="AutoShape 163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0964" name="Group 164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460965" name="AutoShape 165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0966" name="Group 166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460967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68" name="Line 168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69" name="Line 169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70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71" name="Line 171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72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73" name="Line 173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74" name="Line 174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75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76" name="Line 176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77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78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79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80" name="Line 180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0981" name="Line 181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60982" name="Group 182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460983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0984" name="Line 1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0985" name="Line 18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0986" name="Line 18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0987" name="Group 187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460988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0989" name="Line 1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0990" name="Line 19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0991" name="Line 19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0992" name="Group 192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460993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0994" name="Line 1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0995" name="Line 19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0996" name="Line 19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60997" name="Group 197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460998" name="Line 1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999" name="Line 1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00" name="Line 2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01" name="Line 2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02" name="Line 2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03" name="Line 2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04" name="Line 2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05" name="Line 2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06" name="Line 2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07" name="Line 2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08" name="Line 2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09" name="Line 2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10" name="Line 2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11" name="Line 2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12" name="Line 2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61013" name="Group 2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61014" name="Line 2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15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16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17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1018" name="Group 2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61019" name="Line 2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20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21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22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1023" name="Group 2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61024" name="Line 2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25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26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27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028" name="Group 228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461029" name="Line 2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30" name="Line 2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31" name="Line 2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32" name="Line 2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33" name="Line 2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34" name="Line 2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35" name="Line 2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36" name="Line 2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37" name="Line 2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38" name="Line 2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39" name="Line 2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40" name="Line 2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41" name="Line 2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42" name="Line 2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43" name="Line 2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61044" name="Group 2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61045" name="Line 2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46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47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48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1049" name="Group 2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61050" name="Line 2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51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52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53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1054" name="Group 2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61055" name="Line 2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56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57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58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059" name="Group 259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461060" name="Line 2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61" name="Line 2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62" name="Line 2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63" name="Line 2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64" name="Line 2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65" name="Line 2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66" name="Line 2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67" name="Line 2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68" name="Line 2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69" name="Line 2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70" name="Line 2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71" name="Line 2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72" name="Line 2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73" name="Line 2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074" name="Line 2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61075" name="Group 2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61076" name="Line 2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77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78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79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1080" name="Group 2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61081" name="Line 2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82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83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84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1085" name="Group 2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61086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87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88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89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61090" name="Line 290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091" name="Line 291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092" name="Line 292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093" name="Line 293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094" name="Group 294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461095" name="AutoShape 295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1096" name="Group 296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461097" name="Line 297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98" name="Line 298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099" name="Line 299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00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01" name="Line 301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02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03" name="Line 303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04" name="Line 304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05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06" name="Line 306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07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08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09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10" name="Line 310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11" name="Line 311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61112" name="Group 312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46111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14" name="Line 31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15" name="Line 31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16" name="Line 31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1117" name="Group 317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461118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19" name="Line 3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20" name="Line 3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21" name="Line 3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1122" name="Group 322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461123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24" name="Line 3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25" name="Line 3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26" name="Line 3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61127" name="Line 327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128" name="Text Box 328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anchor MSC</a:t>
            </a:r>
          </a:p>
        </p:txBody>
      </p:sp>
      <p:grpSp>
        <p:nvGrpSpPr>
          <p:cNvPr id="461129" name="Group 329"/>
          <p:cNvGrpSpPr>
            <a:grpSpLocks/>
          </p:cNvGrpSpPr>
          <p:nvPr/>
        </p:nvGrpSpPr>
        <p:grpSpPr bwMode="auto">
          <a:xfrm>
            <a:off x="3084513" y="4132263"/>
            <a:ext cx="1309687" cy="1147762"/>
            <a:chOff x="146" y="711"/>
            <a:chExt cx="825" cy="723"/>
          </a:xfrm>
        </p:grpSpPr>
        <p:sp>
          <p:nvSpPr>
            <p:cNvPr id="461130" name="AutoShape 330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31" name="AutoShape 331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1132" name="Group 332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461133" name="AutoShape 3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1134" name="Group 3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461135" name="Line 335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36" name="Line 336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37" name="Line 337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38" name="Line 338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39" name="Line 339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40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41" name="Line 3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42" name="Line 342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43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44" name="Line 344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45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46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47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48" name="Line 348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49" name="Line 349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61150" name="Group 3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46115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52" name="Line 3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53" name="Line 3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54" name="Line 3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1155" name="Group 3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461156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57" name="Line 3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58" name="Line 3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59" name="Line 3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1160" name="Group 3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461161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62" name="Line 3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63" name="Line 3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164" name="Line 3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61165" name="Group 365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461166" name="Line 36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67" name="Line 36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68" name="Line 36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69" name="Line 36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70" name="Line 37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71" name="Line 37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72" name="Line 37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73" name="Line 37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74" name="Line 37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75" name="Line 37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76" name="Line 37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77" name="Line 37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78" name="Line 37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79" name="Line 37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80" name="Line 38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61181" name="Group 3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61182" name="Line 38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83" name="Line 3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84" name="Line 38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85" name="Line 3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1186" name="Group 3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61187" name="Line 38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88" name="Line 3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89" name="Line 38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90" name="Line 3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1191" name="Group 3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61192" name="Line 39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93" name="Line 3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94" name="Line 39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195" name="Line 3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196" name="Group 396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461197" name="Line 397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98" name="Line 398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199" name="Line 399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00" name="Line 400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01" name="Line 401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02" name="Line 402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03" name="Line 403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04" name="Line 404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05" name="Line 405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06" name="Line 406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07" name="Line 407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08" name="Line 408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09" name="Line 409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10" name="Line 410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11" name="Line 411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61212" name="Group 4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61213" name="Line 41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14" name="Line 4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15" name="Line 41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16" name="Line 4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1217" name="Group 4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61218" name="Line 4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19" name="Line 4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20" name="Line 4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21" name="Line 4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1222" name="Group 4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61223" name="Line 42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24" name="Line 4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25" name="Line 42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26" name="Line 4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61227" name="Line 427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228" name="Line 428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229" name="Line 429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230" name="Line 430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231" name="Group 431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461232" name="AutoShape 432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1233" name="Group 433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461234" name="Line 434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35" name="Line 435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36" name="Line 436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37" name="Line 437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38" name="Line 438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39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40" name="Line 440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41" name="Line 441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42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43" name="Line 443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44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45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46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47" name="Line 447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48" name="Line 448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61249" name="Group 449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461250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251" name="Line 45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252" name="Line 452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253" name="Line 45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1254" name="Group 454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461255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256" name="Line 45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257" name="Line 457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258" name="Line 45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1259" name="Group 459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461260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261" name="Line 46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262" name="Line 462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263" name="Line 46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61264" name="Line 464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265" name="Group 465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461266" name="Rectangle 466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267" name="Text Box 467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  <p:sp>
          <p:nvSpPr>
            <p:cNvPr id="461268" name="AutoShape 468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1269" name="Group 469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461270" name="Line 4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71" name="Line 4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72" name="Line 4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73" name="Line 4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74" name="Line 4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75" name="Line 4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76" name="Line 4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77" name="Line 4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78" name="Line 4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79" name="Line 4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80" name="Line 4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81" name="Line 4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82" name="Line 4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83" name="Line 4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284" name="Line 4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61285" name="Group 4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61286" name="Line 4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87" name="Line 4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88" name="Line 4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89" name="Line 4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1290" name="Group 4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61291" name="Line 4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92" name="Line 4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93" name="Line 4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94" name="Line 4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1295" name="Group 4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61296" name="Line 4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97" name="Line 4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98" name="Line 4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299" name="Line 4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61300" name="AutoShape 500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1301" name="Group 501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461302" name="Line 50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303" name="Line 50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304" name="Line 50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305" name="Line 50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306" name="Line 50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307" name="Line 50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308" name="Line 50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309" name="Line 50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310" name="Line 51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311" name="Line 51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312" name="Line 51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313" name="Line 51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314" name="Line 51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315" name="Line 51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316" name="Line 51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61317" name="Group 51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61318" name="Line 5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319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320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321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1322" name="Group 52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61323" name="Line 52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324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325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326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1327" name="Group 52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61328" name="Line 5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329" name="Line 5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330" name="Line 5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331" name="Line 5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61332" name="Line 532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34" name="Group 534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461335" name="Rectangle 535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36" name="Text Box 536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461339" name="Group 539"/>
          <p:cNvGrpSpPr>
            <a:grpSpLocks/>
          </p:cNvGrpSpPr>
          <p:nvPr/>
        </p:nvGrpSpPr>
        <p:grpSpPr bwMode="auto">
          <a:xfrm>
            <a:off x="2497138" y="5040313"/>
            <a:ext cx="1441450" cy="346075"/>
            <a:chOff x="3072" y="739"/>
            <a:chExt cx="652" cy="146"/>
          </a:xfrm>
        </p:grpSpPr>
        <p:pic>
          <p:nvPicPr>
            <p:cNvPr id="461340" name="Picture 540" descr="lgv_fqmg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</p:spPr>
        </p:pic>
        <p:sp>
          <p:nvSpPr>
            <p:cNvPr id="461341" name="Line 541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342" name="Line 542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856" name="Freeform 32"/>
          <p:cNvSpPr>
            <a:spLocks/>
          </p:cNvSpPr>
          <p:nvPr/>
        </p:nvSpPr>
        <p:spPr bwMode="auto">
          <a:xfrm>
            <a:off x="1806575" y="3932238"/>
            <a:ext cx="1868488" cy="1003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152"/>
              </a:cxn>
              <a:cxn ang="0">
                <a:pos x="1064" y="632"/>
              </a:cxn>
            </a:cxnLst>
            <a:rect l="0" t="0" r="r" b="b"/>
            <a:pathLst>
              <a:path w="1177" h="632">
                <a:moveTo>
                  <a:pt x="0" y="0"/>
                </a:moveTo>
                <a:cubicBezTo>
                  <a:pt x="167" y="25"/>
                  <a:pt x="823" y="47"/>
                  <a:pt x="1000" y="152"/>
                </a:cubicBezTo>
                <a:cubicBezTo>
                  <a:pt x="1177" y="257"/>
                  <a:pt x="1051" y="532"/>
                  <a:pt x="1064" y="63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860" name="Text Box 36"/>
          <p:cNvSpPr txBox="1">
            <a:spLocks noChangeArrowheads="1"/>
          </p:cNvSpPr>
          <p:nvPr/>
        </p:nvSpPr>
        <p:spPr bwMode="auto">
          <a:xfrm>
            <a:off x="1792288" y="5641975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(b) after handoff</a:t>
            </a:r>
          </a:p>
        </p:txBody>
      </p:sp>
      <p:sp>
        <p:nvSpPr>
          <p:cNvPr id="461862" name="Rectangle 38"/>
          <p:cNvSpPr>
            <a:spLocks noChangeArrowheads="1"/>
          </p:cNvSpPr>
          <p:nvPr/>
        </p:nvSpPr>
        <p:spPr bwMode="auto">
          <a:xfrm>
            <a:off x="519113" y="2905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GSM: handoff between MSCs</a:t>
            </a:r>
          </a:p>
        </p:txBody>
      </p:sp>
      <p:sp>
        <p:nvSpPr>
          <p:cNvPr id="461863" name="Rectangle 39"/>
          <p:cNvSpPr>
            <a:spLocks noChangeArrowheads="1"/>
          </p:cNvSpPr>
          <p:nvPr/>
        </p:nvSpPr>
        <p:spPr bwMode="auto">
          <a:xfrm>
            <a:off x="4664075" y="1600200"/>
            <a:ext cx="40782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i="1">
                <a:solidFill>
                  <a:srgbClr val="FF3300"/>
                </a:solidFill>
              </a:rPr>
              <a:t>anchor MSC:</a:t>
            </a:r>
            <a:r>
              <a:rPr lang="en-US" sz="2400"/>
              <a:t> first MSC visited during call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call remains routed through anchor MSC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new MSCs add on to end of MSC chain as mobile moves to new MSC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IS-41 allows optional path minimization step to shorten multi-MSC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FD37DEA4-AF1B-4553-A78E-CEE1EA5C0763}" type="slidenum">
              <a:rPr lang="en-US"/>
              <a:pPr/>
              <a:t>104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Mobility: GSM versus Mobile IP</a:t>
            </a:r>
          </a:p>
        </p:txBody>
      </p:sp>
      <p:graphicFrame>
        <p:nvGraphicFramePr>
          <p:cNvPr id="444552" name="Group 136"/>
          <p:cNvGraphicFramePr>
            <a:graphicFrameLocks noGrp="1"/>
          </p:cNvGraphicFramePr>
          <p:nvPr/>
        </p:nvGraphicFramePr>
        <p:xfrm>
          <a:off x="671513" y="1296988"/>
          <a:ext cx="8205787" cy="5151120"/>
        </p:xfrm>
        <a:graphic>
          <a:graphicData uri="http://schemas.openxmlformats.org/drawingml/2006/table">
            <a:tbl>
              <a:tblPr/>
              <a:tblGrid>
                <a:gridCol w="2224087"/>
                <a:gridCol w="182563"/>
                <a:gridCol w="3871912"/>
                <a:gridCol w="349250"/>
                <a:gridCol w="1577975"/>
              </a:tblGrid>
              <a:tr h="2603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GSM element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Comment on GSM element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Mobile IP element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Home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Network to which mobile user’s permanent phone number belongs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Home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Gateway Mobile Switching Center, or “home MSC”. Home Location Register (HLR)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Home MSC: point of contact to obtain routable address of mobile user. HLR: database in home system containing  permanent phone number, profile information, current location of mobile user, subscription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Home agent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Visited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Network other than home system where mobile user is currently residing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Visited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Visitor Location Record (VLR)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Visited MSC: responsible for setting up calls to/from mobile nodes in cells associated with MSC. VLR: temporary database entry in visited system, containing subscription information  for each visiting mobile user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Foreign agent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Mobile Station Roaming Number (MSRN), or “roaming number”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Routable address for telephone call segment between home MSC and  visited MSC, visible to neither the mobile nor the correspondent.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Care-of-address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BEDF4459-2D50-4874-8994-10F3A0069E18}" type="slidenum">
              <a:rPr lang="en-US"/>
              <a:pPr/>
              <a:t>105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28600"/>
            <a:ext cx="8869362" cy="1143000"/>
          </a:xfrm>
        </p:spPr>
        <p:txBody>
          <a:bodyPr/>
          <a:lstStyle/>
          <a:p>
            <a:r>
              <a:rPr lang="en-US" sz="2800"/>
              <a:t>Wireless, mobility: impact on higher layer protocols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22400"/>
            <a:ext cx="8332788" cy="4648200"/>
          </a:xfrm>
        </p:spPr>
        <p:txBody>
          <a:bodyPr/>
          <a:lstStyle/>
          <a:p>
            <a:r>
              <a:rPr lang="en-US" sz="2400"/>
              <a:t>logically, impact </a:t>
            </a:r>
            <a:r>
              <a:rPr lang="en-US" sz="2400" i="1"/>
              <a:t>should</a:t>
            </a:r>
            <a:r>
              <a:rPr lang="en-US" sz="2400"/>
              <a:t> be minimal …</a:t>
            </a:r>
          </a:p>
          <a:p>
            <a:pPr lvl="1"/>
            <a:r>
              <a:rPr lang="en-US"/>
              <a:t>best effort service model remains unchanged </a:t>
            </a:r>
          </a:p>
          <a:p>
            <a:pPr lvl="1"/>
            <a:r>
              <a:rPr lang="en-US"/>
              <a:t>TCP and UDP can (and do) run over wireless, mobile</a:t>
            </a:r>
          </a:p>
          <a:p>
            <a:r>
              <a:rPr lang="en-US" sz="2400"/>
              <a:t>… but performance-wise:</a:t>
            </a:r>
          </a:p>
          <a:p>
            <a:pPr lvl="1"/>
            <a:r>
              <a:rPr lang="en-US"/>
              <a:t>packet loss/delay due to bit-errors (discarded packets, delays for link-layer retransmissions), and handoff</a:t>
            </a:r>
          </a:p>
          <a:p>
            <a:pPr lvl="1"/>
            <a:r>
              <a:rPr lang="en-US"/>
              <a:t>TCP interprets loss as congestion, will decrease congestion window un-necessarily</a:t>
            </a:r>
          </a:p>
          <a:p>
            <a:pPr lvl="1"/>
            <a:r>
              <a:rPr lang="en-US"/>
              <a:t>delay impairments for real-time traffic</a:t>
            </a:r>
          </a:p>
          <a:p>
            <a:pPr lvl="1"/>
            <a:r>
              <a:rPr lang="en-US"/>
              <a:t>limited bandwidth of wireless 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27F56FA-71AF-481D-87A5-177FAA3CB25F}" type="slidenum">
              <a:rPr lang="en-US"/>
              <a:pPr/>
              <a:t>106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6 Summary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3300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/>
              <a:t>wireless links: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capacity, distance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channel impairments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CDMA</a:t>
            </a:r>
          </a:p>
          <a:p>
            <a:pPr>
              <a:lnSpc>
                <a:spcPct val="90000"/>
              </a:lnSpc>
            </a:pPr>
            <a:r>
              <a:rPr lang="en-US" sz="2400"/>
              <a:t>IEEE 802.11 (“wi-fi”)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CSMA/CA reflects wireless channel characteristics</a:t>
            </a:r>
          </a:p>
          <a:p>
            <a:pPr>
              <a:lnSpc>
                <a:spcPct val="90000"/>
              </a:lnSpc>
            </a:pPr>
            <a:r>
              <a:rPr lang="en-US" sz="2400"/>
              <a:t>cellular access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standards (e.g., GSM, CDMA-2000, UMTS)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  <a:tabLst>
                <a:tab pos="3376613" algn="l"/>
              </a:tabLst>
            </a:pPr>
            <a:r>
              <a:rPr lang="en-US" sz="2400">
                <a:solidFill>
                  <a:srgbClr val="FF3300"/>
                </a:solidFill>
              </a:rPr>
              <a:t>Mobility</a:t>
            </a:r>
          </a:p>
          <a:p>
            <a:pPr>
              <a:lnSpc>
                <a:spcPct val="90000"/>
              </a:lnSpc>
              <a:tabLst>
                <a:tab pos="3376613" algn="l"/>
              </a:tabLst>
            </a:pPr>
            <a:r>
              <a:rPr lang="en-US" sz="2400"/>
              <a:t>principles: addressing, routing to mobile users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</a:pPr>
            <a:r>
              <a:rPr lang="en-US" sz="2000"/>
              <a:t>home, visited networks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</a:pPr>
            <a:r>
              <a:rPr lang="en-US" sz="2000"/>
              <a:t>direct, indirect routing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</a:pPr>
            <a:r>
              <a:rPr lang="en-US" sz="2000"/>
              <a:t>care-of-addresses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</a:pPr>
            <a:r>
              <a:rPr lang="en-US" sz="2400"/>
              <a:t>case studies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</a:pPr>
            <a:r>
              <a:rPr lang="en-US" sz="2000"/>
              <a:t>mobile IP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</a:pPr>
            <a:r>
              <a:rPr lang="en-US" sz="2000"/>
              <a:t>mobility in GSM</a:t>
            </a:r>
          </a:p>
          <a:p>
            <a:pPr>
              <a:lnSpc>
                <a:spcPct val="90000"/>
              </a:lnSpc>
              <a:tabLst>
                <a:tab pos="3376613" algn="l"/>
              </a:tabLst>
            </a:pPr>
            <a:r>
              <a:rPr lang="en-US" sz="2400"/>
              <a:t>impact on higher-layer protocols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C6AF4887-CA9F-46BF-9B3D-97949CD33CE4}" type="slidenum">
              <a:rPr lang="en-US"/>
              <a:pPr/>
              <a:t>107</a:t>
            </a:fld>
            <a:endParaRPr lang="en-US"/>
          </a:p>
        </p:txBody>
      </p:sp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57175"/>
            <a:ext cx="8364538" cy="1143000"/>
          </a:xfrm>
        </p:spPr>
        <p:txBody>
          <a:bodyPr/>
          <a:lstStyle/>
          <a:p>
            <a:r>
              <a:rPr lang="en-US" sz="3600"/>
              <a:t>Code Division Multiple Access (CDMA)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used  in several wireless broadcast channels (cellular, satellite, etc) standards</a:t>
            </a:r>
          </a:p>
          <a:p>
            <a:pPr>
              <a:lnSpc>
                <a:spcPct val="80000"/>
              </a:lnSpc>
            </a:pPr>
            <a:r>
              <a:rPr lang="en-US" sz="2400"/>
              <a:t>unique “code” assigned to each user; i.e., code set partitioning</a:t>
            </a:r>
          </a:p>
          <a:p>
            <a:pPr>
              <a:lnSpc>
                <a:spcPct val="80000"/>
              </a:lnSpc>
            </a:pPr>
            <a:r>
              <a:rPr lang="en-US" sz="2400"/>
              <a:t>all users share same frequency, but each user has own “chipping” sequence (i.e., code) to encode data</a:t>
            </a:r>
          </a:p>
          <a:p>
            <a:pPr>
              <a:lnSpc>
                <a:spcPct val="80000"/>
              </a:lnSpc>
            </a:pPr>
            <a:r>
              <a:rPr lang="en-US" sz="2400" i="1">
                <a:solidFill>
                  <a:srgbClr val="FF0000"/>
                </a:solidFill>
              </a:rPr>
              <a:t>encoded signal</a:t>
            </a:r>
            <a:r>
              <a:rPr lang="en-US" sz="2400"/>
              <a:t> = (original data) X (chipping sequence)</a:t>
            </a:r>
          </a:p>
          <a:p>
            <a:pPr>
              <a:lnSpc>
                <a:spcPct val="80000"/>
              </a:lnSpc>
            </a:pPr>
            <a:r>
              <a:rPr lang="en-US" sz="2400" i="1">
                <a:solidFill>
                  <a:srgbClr val="FF0000"/>
                </a:solidFill>
              </a:rPr>
              <a:t>decoding:</a:t>
            </a:r>
            <a:r>
              <a:rPr lang="en-US" sz="2400"/>
              <a:t> inner-product of encoded signal and chipping sequence</a:t>
            </a:r>
          </a:p>
          <a:p>
            <a:pPr>
              <a:lnSpc>
                <a:spcPct val="80000"/>
              </a:lnSpc>
            </a:pPr>
            <a:r>
              <a:rPr lang="en-US" sz="2400"/>
              <a:t>allows multiple users to “coexist” and transmit simultaneously with minimal interference (if codes are “orthogonal”)</a:t>
            </a:r>
            <a:endParaRPr lang="en-US" sz="3200"/>
          </a:p>
          <a:p>
            <a:pPr>
              <a:lnSpc>
                <a:spcPct val="80000"/>
              </a:lnSpc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97B8363E-8586-47FF-AEC3-A5C1098397F2}" type="slidenum">
              <a:rPr lang="en-US"/>
              <a:pPr/>
              <a:t>108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0825"/>
            <a:ext cx="7772400" cy="1143000"/>
          </a:xfrm>
        </p:spPr>
        <p:txBody>
          <a:bodyPr/>
          <a:lstStyle/>
          <a:p>
            <a:r>
              <a:rPr lang="en-US"/>
              <a:t>CDMA Encode/Decode</a:t>
            </a:r>
          </a:p>
        </p:txBody>
      </p:sp>
      <p:sp>
        <p:nvSpPr>
          <p:cNvPr id="648195" name="Line 3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8196" name="Line 4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8197" name="Text Box 5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648198" name="Text Box 6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648199" name="Group 7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648200" name="Line 8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1" name="Rectangle 9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02" name="Text Box 10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d</a:t>
              </a:r>
              <a:r>
                <a:rPr lang="en-US" sz="1200" baseline="-25000">
                  <a:latin typeface="Arial" charset="0"/>
                  <a:cs typeface="Arial" charset="0"/>
                </a:rPr>
                <a:t>1</a:t>
              </a:r>
              <a:r>
                <a:rPr lang="en-US" sz="1200">
                  <a:latin typeface="Arial" charset="0"/>
                  <a:cs typeface="Arial" charset="0"/>
                </a:rPr>
                <a:t> = -1</a:t>
              </a:r>
            </a:p>
          </p:txBody>
        </p:sp>
        <p:grpSp>
          <p:nvGrpSpPr>
            <p:cNvPr id="648203" name="Group 11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648204" name="Text Box 12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48205" name="Group 13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648206" name="Rectangle 1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207" name="Line 1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8208" name="Line 1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8209" name="Group 17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648210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211" name="Line 1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8212" name="Line 2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648213" name="Rectangle 21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214" name="Rectangle 22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215" name="Text Box 23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48216" name="Text Box 24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48217" name="Text Box 25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48218" name="Group 26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64821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22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48221" name="Group 29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64822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22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48224" name="Group 32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64822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22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48227" name="Group 35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64822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22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648230" name="Oval 38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31" name="Text Box 39"/>
          <p:cNvSpPr txBox="1">
            <a:spLocks noChangeArrowheads="1"/>
          </p:cNvSpPr>
          <p:nvPr/>
        </p:nvSpPr>
        <p:spPr bwMode="auto">
          <a:xfrm>
            <a:off x="4298950" y="1444625"/>
            <a:ext cx="1182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Z</a:t>
            </a:r>
            <a:r>
              <a:rPr lang="en-US" baseline="-25000">
                <a:latin typeface="Arial" charset="0"/>
                <a:cs typeface="Arial" charset="0"/>
              </a:rPr>
              <a:t>i,m</a:t>
            </a:r>
            <a:r>
              <a:rPr lang="en-US">
                <a:latin typeface="Arial" charset="0"/>
                <a:cs typeface="Arial" charset="0"/>
              </a:rPr>
              <a:t>= d</a:t>
            </a:r>
            <a:r>
              <a:rPr lang="en-US" baseline="-25000">
                <a:latin typeface="Arial" charset="0"/>
                <a:cs typeface="Arial" charset="0"/>
              </a:rPr>
              <a:t>i</a:t>
            </a:r>
            <a:r>
              <a:rPr lang="en-US" sz="2400" baseline="30000">
                <a:latin typeface="Arial" charset="0"/>
                <a:cs typeface="Arial" charset="0"/>
              </a:rPr>
              <a:t>.</a:t>
            </a:r>
            <a:r>
              <a:rPr lang="en-US">
                <a:latin typeface="Arial" charset="0"/>
                <a:cs typeface="Arial" charset="0"/>
              </a:rPr>
              <a:t>c</a:t>
            </a:r>
            <a:r>
              <a:rPr lang="en-US" baseline="-2500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648232" name="Line 40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8233" name="Line 41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648234" name="Group 42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648235" name="Rectangle 4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36" name="Text Box 44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d</a:t>
              </a:r>
              <a:r>
                <a:rPr lang="en-US" sz="1200" baseline="-25000">
                  <a:latin typeface="Arial" charset="0"/>
                  <a:cs typeface="Arial" charset="0"/>
                </a:rPr>
                <a:t>0</a:t>
              </a:r>
              <a:r>
                <a:rPr lang="en-US" sz="1200">
                  <a:latin typeface="Arial" charset="0"/>
                  <a:cs typeface="Arial" charset="0"/>
                </a:rPr>
                <a:t> = 1</a:t>
              </a:r>
            </a:p>
          </p:txBody>
        </p:sp>
        <p:grpSp>
          <p:nvGrpSpPr>
            <p:cNvPr id="648237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648238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48239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648240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241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8242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8243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648244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245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8246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648247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248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249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48250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48251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48252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64825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25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48255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64825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25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48258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64825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26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48261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64826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26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648264" name="Group 72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648265" name="Text Box 73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648266" name="Group 74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648267" name="Rectangle 75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268" name="Line 76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269" name="Line 77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8270" name="Group 78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648271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272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273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48274" name="Rectangle 82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75" name="Rectangle 83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76" name="Text Box 84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48277" name="Text Box 85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48278" name="Text Box 86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648279" name="Group 87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648280" name="Text Box 8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48281" name="Text Box 8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648282" name="Group 90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648283" name="Text Box 9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48284" name="Text Box 9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648285" name="Group 93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648286" name="Text Box 94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48287" name="Text Box 95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648288" name="Group 96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648289" name="Text Box 97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48290" name="Text Box 98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648291" name="Group 99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648292" name="Group 100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648293" name="Text Box 101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48294" name="Group 102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64829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296" name="Line 10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8297" name="Line 10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648298" name="Text Box 106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48299" name="Text Box 107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648300" name="Group 108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648301" name="Group 109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648302" name="Rectangle 110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303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648304" name="Group 11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648305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48306" name="Group 114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648307" name="Text Box 1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648308" name="Text Box 1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648309" name="Group 117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648310" name="Group 118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648311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312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648313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48314" name="Group 122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648315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64831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648317" name="Group 125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648318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648319" name="Text Box 1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648320" name="Group 128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648321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648322" name="Text Box 1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648323" name="Text Box 131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slot 0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channel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648324" name="Text Box 132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slot 1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channel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648325" name="Line 133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8326" name="Line 134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8327" name="Line 135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8328" name="Text Box 136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  <a:cs typeface="Arial" charset="0"/>
              </a:rPr>
              <a:t>channel output Z</a:t>
            </a:r>
            <a:r>
              <a:rPr lang="en-US" sz="2000" baseline="-25000"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648329" name="Text Box 137"/>
          <p:cNvSpPr txBox="1">
            <a:spLocks noChangeArrowheads="1"/>
          </p:cNvSpPr>
          <p:nvPr/>
        </p:nvSpPr>
        <p:spPr bwMode="auto">
          <a:xfrm>
            <a:off x="315913" y="2103438"/>
            <a:ext cx="992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sender</a:t>
            </a:r>
          </a:p>
        </p:txBody>
      </p:sp>
      <p:sp>
        <p:nvSpPr>
          <p:cNvPr id="648330" name="Text Box 138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648331" name="Text Box 139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data</a:t>
            </a:r>
          </a:p>
          <a:p>
            <a:r>
              <a:rPr lang="en-US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648332" name="Line 140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8333" name="Line 14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8334" name="Line 14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8335" name="Text Box 14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648336" name="Text Box 14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648337" name="Line 145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648338" name="Group 146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648339" name="Rectangle 14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340" name="Text Box 14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d</a:t>
              </a:r>
              <a:r>
                <a:rPr lang="en-US" sz="1200" baseline="-25000">
                  <a:latin typeface="Arial" charset="0"/>
                  <a:cs typeface="Arial" charset="0"/>
                </a:rPr>
                <a:t>1</a:t>
              </a:r>
              <a:r>
                <a:rPr lang="en-US" sz="1200">
                  <a:latin typeface="Arial" charset="0"/>
                  <a:cs typeface="Arial" charset="0"/>
                </a:rPr>
                <a:t> = -1</a:t>
              </a:r>
            </a:p>
          </p:txBody>
        </p:sp>
      </p:grpSp>
      <p:sp>
        <p:nvSpPr>
          <p:cNvPr id="648341" name="Oval 149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342" name="Line 150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8343" name="Line 151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648344" name="Group 152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648345" name="Rectangle 153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346" name="Text Box 154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d</a:t>
              </a:r>
              <a:r>
                <a:rPr lang="en-US" sz="1200" baseline="-25000">
                  <a:latin typeface="Arial" charset="0"/>
                  <a:cs typeface="Arial" charset="0"/>
                </a:rPr>
                <a:t>0</a:t>
              </a:r>
              <a:r>
                <a:rPr lang="en-US" sz="1200">
                  <a:latin typeface="Arial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648347" name="Group 15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648348" name="Group 156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648349" name="Text Box 15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48350" name="Group 158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648351" name="Rectangle 159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352" name="Line 16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8353" name="Line 16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8354" name="Group 162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648355" name="Rectangle 16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356" name="Line 16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8357" name="Line 16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648358" name="Rectangle 166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359" name="Rectangle 167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360" name="Text Box 168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48361" name="Text Box 169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48362" name="Text Box 170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48363" name="Group 171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648364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365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48366" name="Group 174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64836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368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48369" name="Group 177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648370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371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48372" name="Group 180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648373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374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648375" name="Group 183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648376" name="Text Box 18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48377" name="Group 18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648378" name="Rectangle 18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379" name="Line 18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8380" name="Line 18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8381" name="Group 18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648382" name="Rectangle 19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383" name="Line 19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8384" name="Line 19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648385" name="Rectangle 19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386" name="Rectangle 19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387" name="Text Box 19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48388" name="Text Box 19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48389" name="Text Box 19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48390" name="Group 19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648391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392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48393" name="Group 20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648394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395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48396" name="Group 20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648397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398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48399" name="Group 20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648400" name="Text Box 20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401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648402" name="Group 210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648403" name="Group 211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648404" name="Text Box 212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48405" name="Group 213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648406" name="Rectangle 21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407" name="Line 21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8408" name="Line 21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8409" name="Group 217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648410" name="Rectangle 2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411" name="Line 21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8412" name="Line 22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648413" name="Rectangle 221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414" name="Rectangle 222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415" name="Text Box 223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48416" name="Text Box 224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48417" name="Text Box 225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48418" name="Group 226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648419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420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48421" name="Group 229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648422" name="Text Box 23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423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48424" name="Group 232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648425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426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48427" name="Group 235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648428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429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648430" name="Group 238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648431" name="Group 239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648432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648433" name="Group 241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648434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435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648436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8437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48438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648439" name="Group 247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648440" name="Group 248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648441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442" name="Text Box 2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648443" name="Group 251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648444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48445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648446" name="Text Box 2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648447" name="Text Box 2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648448" name="Group 256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648449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648450" name="Rectangle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8451" name="Line 2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8452" name="Line 2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8453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648454" name="Text Box 2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648455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648456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648457" name="Text Box 2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648458" name="Text Box 2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648459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648460" name="Text Box 2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648461" name="Text Box 2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648462" name="Text Box 270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slot 0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channel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648463" name="Text Box 271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slot 1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channel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648464" name="Line 272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8465" name="Line 273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8466" name="Line 274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8467" name="Text Box 275"/>
          <p:cNvSpPr txBox="1">
            <a:spLocks noChangeArrowheads="1"/>
          </p:cNvSpPr>
          <p:nvPr/>
        </p:nvSpPr>
        <p:spPr bwMode="auto">
          <a:xfrm>
            <a:off x="1233488" y="5446713"/>
            <a:ext cx="1173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receiver</a:t>
            </a:r>
          </a:p>
        </p:txBody>
      </p:sp>
      <p:sp>
        <p:nvSpPr>
          <p:cNvPr id="648468" name="Text Box 27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648469" name="Text Box 27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received</a:t>
            </a:r>
          </a:p>
          <a:p>
            <a:r>
              <a:rPr lang="en-US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648470" name="Line 27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648471" name="Group 279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648472" name="Text Box 280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D</a:t>
              </a:r>
              <a:r>
                <a:rPr lang="en-US" baseline="-25000">
                  <a:latin typeface="Arial" charset="0"/>
                  <a:cs typeface="Arial" charset="0"/>
                </a:rPr>
                <a:t>i </a:t>
              </a:r>
              <a:r>
                <a:rPr lang="en-US">
                  <a:latin typeface="Arial" charset="0"/>
                  <a:cs typeface="Arial" charset="0"/>
                </a:rPr>
                <a:t>= </a:t>
              </a:r>
              <a:r>
                <a:rPr lang="en-US" sz="2800">
                  <a:latin typeface="Symbol" pitchFamily="18" charset="2"/>
                  <a:cs typeface="Arial" charset="0"/>
                </a:rPr>
                <a:t>S</a:t>
              </a:r>
              <a:r>
                <a:rPr lang="en-US" baseline="-25000">
                  <a:latin typeface="Arial" charset="0"/>
                  <a:cs typeface="Arial" charset="0"/>
                </a:rPr>
                <a:t> </a:t>
              </a:r>
              <a:r>
                <a:rPr lang="en-US">
                  <a:latin typeface="Arial" charset="0"/>
                  <a:cs typeface="Arial" charset="0"/>
                </a:rPr>
                <a:t>Z</a:t>
              </a:r>
              <a:r>
                <a:rPr lang="en-US" baseline="-25000">
                  <a:latin typeface="Arial" charset="0"/>
                  <a:cs typeface="Arial" charset="0"/>
                </a:rPr>
                <a:t>i,m</a:t>
              </a:r>
              <a:r>
                <a:rPr lang="en-US" sz="2400" baseline="30000">
                  <a:latin typeface="Arial" charset="0"/>
                  <a:cs typeface="Arial" charset="0"/>
                </a:rPr>
                <a:t>.</a:t>
              </a:r>
              <a:r>
                <a:rPr lang="en-US">
                  <a:latin typeface="Arial" charset="0"/>
                  <a:cs typeface="Arial" charset="0"/>
                </a:rPr>
                <a:t>c</a:t>
              </a:r>
              <a:r>
                <a:rPr lang="en-US" baseline="-2500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648473" name="Text Box 281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m=1</a:t>
              </a:r>
            </a:p>
          </p:txBody>
        </p:sp>
        <p:sp>
          <p:nvSpPr>
            <p:cNvPr id="648474" name="Text Box 282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M</a:t>
              </a:r>
            </a:p>
          </p:txBody>
        </p:sp>
        <p:sp>
          <p:nvSpPr>
            <p:cNvPr id="648475" name="Text Box 283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M</a:t>
              </a:r>
            </a:p>
          </p:txBody>
        </p:sp>
        <p:sp>
          <p:nvSpPr>
            <p:cNvPr id="648476" name="Line 284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48477" name="Freeform 285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5" y="0"/>
              </a:cxn>
              <a:cxn ang="0">
                <a:pos x="215" y="819"/>
              </a:cxn>
            </a:cxnLst>
            <a:rect l="0" t="0" r="r" b="b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8478" name="Line 286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8479" name="Freeform 287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9"/>
              </a:cxn>
              <a:cxn ang="0">
                <a:pos x="250" y="729"/>
              </a:cxn>
            </a:cxnLst>
            <a:rect l="0" t="0" r="r" b="b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64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4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4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4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64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4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64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64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64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64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477" grpId="0" animBg="1"/>
      <p:bldP spid="648478" grpId="0" animBg="1"/>
      <p:bldP spid="648479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FCA1BF4-25E0-43C2-9E62-437B87AC46C3}" type="slidenum">
              <a:rPr lang="en-US"/>
              <a:pPr/>
              <a:t>109</a:t>
            </a:fld>
            <a:endParaRPr lang="en-US"/>
          </a:p>
        </p:txBody>
      </p:sp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CDMA: two-sender interference</a:t>
            </a:r>
            <a:endParaRPr lang="en-US"/>
          </a:p>
        </p:txBody>
      </p:sp>
      <p:pic>
        <p:nvPicPr>
          <p:cNvPr id="650243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186FE97D-74D0-4C82-97DB-31686FE8896E}" type="slidenum">
              <a:rPr lang="en-US"/>
              <a:pPr/>
              <a:t>11</a:t>
            </a:fld>
            <a:endParaRPr 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665163"/>
            <a:ext cx="8799512" cy="806450"/>
          </a:xfrm>
        </p:spPr>
        <p:txBody>
          <a:bodyPr/>
          <a:lstStyle/>
          <a:p>
            <a:r>
              <a:rPr lang="en-US" sz="3000" noProof="1"/>
              <a:t>Wireless Communication Systems </a:t>
            </a:r>
            <a:r>
              <a:rPr lang="en-US" sz="3000"/>
              <a:t>&amp;</a:t>
            </a:r>
            <a:r>
              <a:rPr lang="en-US" sz="3000" noProof="1"/>
              <a:t> Networking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/>
              <a:t>What complicates wireless networking vs. wired networking?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CDFD47B2-5F22-46A9-B2B4-2E6C04C06E9F}" type="slidenum">
              <a:rPr lang="en-US"/>
              <a:pPr/>
              <a:t>110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r>
              <a:rPr lang="en-US"/>
              <a:t>Direct Sequence Spread Spectrum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1752600"/>
          </a:xfrm>
        </p:spPr>
        <p:txBody>
          <a:bodyPr/>
          <a:lstStyle/>
          <a:p>
            <a:r>
              <a:rPr lang="en-US"/>
              <a:t>Original signal is </a:t>
            </a:r>
            <a:r>
              <a:rPr lang="en-US" i="1"/>
              <a:t>m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</a:t>
            </a:r>
          </a:p>
          <a:p>
            <a:r>
              <a:rPr lang="en-US"/>
              <a:t>The </a:t>
            </a:r>
            <a:r>
              <a:rPr lang="en-US" i="1"/>
              <a:t>spreading </a:t>
            </a:r>
            <a:r>
              <a:rPr lang="en-US"/>
              <a:t>signal is </a:t>
            </a:r>
            <a:r>
              <a:rPr lang="en-US" i="1"/>
              <a:t>p(t)</a:t>
            </a:r>
            <a:r>
              <a:rPr lang="en-US"/>
              <a:t> [the PN sequence]</a:t>
            </a:r>
          </a:p>
          <a:p>
            <a:r>
              <a:rPr lang="en-US"/>
              <a:t>The spread spectrum signal is </a:t>
            </a:r>
            <a:r>
              <a:rPr lang="en-US" i="1"/>
              <a:t>S</a:t>
            </a:r>
            <a:r>
              <a:rPr lang="en-US" i="1" baseline="-25000"/>
              <a:t>ss</a:t>
            </a:r>
            <a:r>
              <a:rPr lang="en-US" i="1"/>
              <a:t>(t)</a:t>
            </a:r>
            <a:endParaRPr lang="en-US"/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 single pulse or symbol of the PN waveform is called a </a:t>
            </a:r>
            <a:r>
              <a:rPr lang="en-US" sz="2400" i="1">
                <a:latin typeface="Times New Roman" pitchFamily="18" charset="0"/>
              </a:rPr>
              <a:t>chip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433F589B-B961-40A8-B384-D1C53B26798F}" type="slidenum">
              <a:rPr lang="en-US"/>
              <a:pPr/>
              <a:t>111</a:t>
            </a:fld>
            <a:endParaRPr lang="en-US"/>
          </a:p>
        </p:txBody>
      </p:sp>
      <p:grpSp>
        <p:nvGrpSpPr>
          <p:cNvPr id="637954" name="Group 2"/>
          <p:cNvGrpSpPr>
            <a:grpSpLocks/>
          </p:cNvGrpSpPr>
          <p:nvPr/>
        </p:nvGrpSpPr>
        <p:grpSpPr bwMode="auto">
          <a:xfrm>
            <a:off x="1752600" y="457200"/>
            <a:ext cx="4975225" cy="1603375"/>
            <a:chOff x="1430" y="2880"/>
            <a:chExt cx="3134" cy="1010"/>
          </a:xfrm>
        </p:grpSpPr>
        <p:sp>
          <p:nvSpPr>
            <p:cNvPr id="637955" name="Text Box 3"/>
            <p:cNvSpPr txBox="1">
              <a:spLocks noChangeArrowheads="1"/>
            </p:cNvSpPr>
            <p:nvPr/>
          </p:nvSpPr>
          <p:spPr bwMode="auto">
            <a:xfrm>
              <a:off x="1440" y="2880"/>
              <a:ext cx="22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S</a:t>
              </a:r>
              <a:r>
                <a:rPr lang="en-US" sz="2400" baseline="-25000">
                  <a:latin typeface="Times New Roman" pitchFamily="18" charset="0"/>
                </a:rPr>
                <a:t>ss</a:t>
              </a:r>
              <a:r>
                <a:rPr lang="en-US" sz="2400">
                  <a:latin typeface="Times New Roman" pitchFamily="18" charset="0"/>
                </a:rPr>
                <a:t>(</a:t>
              </a:r>
              <a:r>
                <a:rPr lang="en-US" sz="2400" i="1">
                  <a:latin typeface="Times New Roman" pitchFamily="18" charset="0"/>
                </a:rPr>
                <a:t>t</a:t>
              </a:r>
              <a:r>
                <a:rPr lang="en-US" sz="2400">
                  <a:latin typeface="Times New Roman" pitchFamily="18" charset="0"/>
                </a:rPr>
                <a:t>) ~ </a:t>
              </a:r>
              <a:r>
                <a:rPr lang="en-US" sz="2400" i="1">
                  <a:latin typeface="Times New Roman" pitchFamily="18" charset="0"/>
                </a:rPr>
                <a:t>m</a:t>
              </a:r>
              <a:r>
                <a:rPr lang="en-US" sz="2400">
                  <a:latin typeface="Times New Roman" pitchFamily="18" charset="0"/>
                </a:rPr>
                <a:t>(</a:t>
              </a:r>
              <a:r>
                <a:rPr lang="en-US" sz="2400" i="1">
                  <a:latin typeface="Times New Roman" pitchFamily="18" charset="0"/>
                </a:rPr>
                <a:t>t</a:t>
              </a:r>
              <a:r>
                <a:rPr lang="en-US" sz="2400">
                  <a:latin typeface="Times New Roman" pitchFamily="18" charset="0"/>
                </a:rPr>
                <a:t>)</a:t>
              </a:r>
              <a:r>
                <a:rPr lang="en-US" sz="2400" i="1">
                  <a:latin typeface="Times New Roman" pitchFamily="18" charset="0"/>
                </a:rPr>
                <a:t>p</a:t>
              </a:r>
              <a:r>
                <a:rPr lang="en-US" sz="2400">
                  <a:latin typeface="Times New Roman" pitchFamily="18" charset="0"/>
                </a:rPr>
                <a:t>(</a:t>
              </a:r>
              <a:r>
                <a:rPr lang="en-US" sz="2400" i="1">
                  <a:latin typeface="Times New Roman" pitchFamily="18" charset="0"/>
                </a:rPr>
                <a:t>t</a:t>
              </a:r>
              <a:r>
                <a:rPr lang="en-US" sz="2400">
                  <a:latin typeface="Times New Roman" pitchFamily="18" charset="0"/>
                </a:rPr>
                <a:t>)cos(2</a:t>
              </a:r>
              <a:r>
                <a:rPr lang="en-US" sz="2400"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sz="2400" i="1">
                  <a:latin typeface="Times New Roman" pitchFamily="18" charset="0"/>
                </a:rPr>
                <a:t>f</a:t>
              </a:r>
              <a:r>
                <a:rPr lang="en-US" sz="2400" baseline="-25000">
                  <a:latin typeface="Times New Roman" pitchFamily="18" charset="0"/>
                </a:rPr>
                <a:t>c</a:t>
              </a:r>
              <a:r>
                <a:rPr lang="en-US" sz="2400">
                  <a:latin typeface="Times New Roman" pitchFamily="18" charset="0"/>
                </a:rPr>
                <a:t>t+</a:t>
              </a:r>
              <a:r>
                <a:rPr lang="en-US" sz="2400">
                  <a:latin typeface="Times New Roman" pitchFamily="18" charset="0"/>
                  <a:sym typeface="Symbol" pitchFamily="18" charset="2"/>
                </a:rPr>
                <a:t></a:t>
              </a:r>
              <a:r>
                <a:rPr lang="en-US" sz="24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637956" name="Text Box 4"/>
            <p:cNvSpPr txBox="1">
              <a:spLocks noChangeArrowheads="1"/>
            </p:cNvSpPr>
            <p:nvPr/>
          </p:nvSpPr>
          <p:spPr bwMode="auto">
            <a:xfrm>
              <a:off x="1430" y="3142"/>
              <a:ext cx="313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B</a:t>
              </a:r>
              <a:r>
                <a:rPr lang="en-US" sz="2400">
                  <a:latin typeface="Times New Roman" pitchFamily="18" charset="0"/>
                </a:rPr>
                <a:t>: is the bandwidth of </a:t>
              </a:r>
              <a:r>
                <a:rPr lang="en-US" sz="2400" i="1">
                  <a:latin typeface="Times New Roman" pitchFamily="18" charset="0"/>
                </a:rPr>
                <a:t>m</a:t>
              </a:r>
              <a:r>
                <a:rPr lang="en-US" sz="2400">
                  <a:latin typeface="Times New Roman" pitchFamily="18" charset="0"/>
                </a:rPr>
                <a:t>(</a:t>
              </a:r>
              <a:r>
                <a:rPr lang="en-US" sz="2400" i="1">
                  <a:latin typeface="Times New Roman" pitchFamily="18" charset="0"/>
                </a:rPr>
                <a:t>t</a:t>
              </a:r>
              <a:r>
                <a:rPr lang="en-US" sz="2400">
                  <a:latin typeface="Times New Roman" pitchFamily="18" charset="0"/>
                </a:rPr>
                <a:t>)cos(2</a:t>
              </a:r>
              <a:r>
                <a:rPr lang="en-US" sz="2400"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sz="2400" i="1">
                  <a:latin typeface="Times New Roman" pitchFamily="18" charset="0"/>
                </a:rPr>
                <a:t>f</a:t>
              </a:r>
              <a:r>
                <a:rPr lang="en-US" sz="2400" baseline="-25000">
                  <a:latin typeface="Times New Roman" pitchFamily="18" charset="0"/>
                </a:rPr>
                <a:t>c</a:t>
              </a:r>
              <a:r>
                <a:rPr lang="en-US" sz="2400">
                  <a:latin typeface="Times New Roman" pitchFamily="18" charset="0"/>
                </a:rPr>
                <a:t>t+</a:t>
              </a:r>
              <a:r>
                <a:rPr lang="en-US" sz="2400">
                  <a:latin typeface="Times New Roman" pitchFamily="18" charset="0"/>
                  <a:sym typeface="Symbol" pitchFamily="18" charset="2"/>
                </a:rPr>
                <a:t></a:t>
              </a:r>
              <a:r>
                <a:rPr lang="en-US" sz="2400">
                  <a:latin typeface="Times New Roman" pitchFamily="18" charset="0"/>
                </a:rPr>
                <a:t>)</a:t>
              </a:r>
            </a:p>
            <a:p>
              <a:r>
                <a:rPr lang="en-US" sz="2400" i="1">
                  <a:latin typeface="Times New Roman" pitchFamily="18" charset="0"/>
                </a:rPr>
                <a:t>W</a:t>
              </a:r>
              <a:r>
                <a:rPr lang="en-US" sz="2400" baseline="-25000">
                  <a:latin typeface="Times New Roman" pitchFamily="18" charset="0"/>
                </a:rPr>
                <a:t>ss</a:t>
              </a:r>
              <a:r>
                <a:rPr lang="en-US" sz="2400">
                  <a:latin typeface="Times New Roman" pitchFamily="18" charset="0"/>
                </a:rPr>
                <a:t>: is the bandwidth of </a:t>
              </a:r>
              <a:r>
                <a:rPr lang="en-US" sz="2400" i="1">
                  <a:latin typeface="Times New Roman" pitchFamily="18" charset="0"/>
                </a:rPr>
                <a:t>S</a:t>
              </a:r>
              <a:r>
                <a:rPr lang="en-US" sz="2400" baseline="-25000">
                  <a:latin typeface="Times New Roman" pitchFamily="18" charset="0"/>
                </a:rPr>
                <a:t>ss</a:t>
              </a:r>
              <a:r>
                <a:rPr lang="en-US" sz="2400">
                  <a:latin typeface="Times New Roman" pitchFamily="18" charset="0"/>
                </a:rPr>
                <a:t>(</a:t>
              </a:r>
              <a:r>
                <a:rPr lang="en-US" sz="2400" i="1">
                  <a:latin typeface="Times New Roman" pitchFamily="18" charset="0"/>
                </a:rPr>
                <a:t>t</a:t>
              </a:r>
              <a:r>
                <a:rPr lang="en-US" sz="2400">
                  <a:latin typeface="Times New Roman" pitchFamily="18" charset="0"/>
                </a:rPr>
                <a:t>) </a:t>
              </a:r>
            </a:p>
            <a:p>
              <a:r>
                <a:rPr lang="en-US" sz="2400" i="1">
                  <a:latin typeface="Times New Roman" pitchFamily="18" charset="0"/>
                </a:rPr>
                <a:t>W</a:t>
              </a:r>
              <a:r>
                <a:rPr lang="en-US" sz="2400" baseline="-25000">
                  <a:latin typeface="Times New Roman" pitchFamily="18" charset="0"/>
                </a:rPr>
                <a:t>ss</a:t>
              </a:r>
              <a:r>
                <a:rPr lang="en-US" sz="2400">
                  <a:latin typeface="Times New Roman" pitchFamily="18" charset="0"/>
                </a:rPr>
                <a:t> &gt;&gt; </a:t>
              </a:r>
              <a:r>
                <a:rPr lang="en-US" sz="2400" i="1"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637957" name="Group 5"/>
          <p:cNvGrpSpPr>
            <a:grpSpLocks/>
          </p:cNvGrpSpPr>
          <p:nvPr/>
        </p:nvGrpSpPr>
        <p:grpSpPr bwMode="auto">
          <a:xfrm>
            <a:off x="1143000" y="2514600"/>
            <a:ext cx="7569200" cy="3124200"/>
            <a:chOff x="576" y="432"/>
            <a:chExt cx="4768" cy="1968"/>
          </a:xfrm>
        </p:grpSpPr>
        <p:grpSp>
          <p:nvGrpSpPr>
            <p:cNvPr id="637958" name="Group 6"/>
            <p:cNvGrpSpPr>
              <a:grpSpLocks/>
            </p:cNvGrpSpPr>
            <p:nvPr/>
          </p:nvGrpSpPr>
          <p:grpSpPr bwMode="auto">
            <a:xfrm>
              <a:off x="1584" y="768"/>
              <a:ext cx="336" cy="336"/>
              <a:chOff x="1632" y="624"/>
              <a:chExt cx="336" cy="336"/>
            </a:xfrm>
          </p:grpSpPr>
          <p:sp>
            <p:nvSpPr>
              <p:cNvPr id="637959" name="Oval 7"/>
              <p:cNvSpPr>
                <a:spLocks noChangeArrowheads="1"/>
              </p:cNvSpPr>
              <p:nvPr/>
            </p:nvSpPr>
            <p:spPr bwMode="auto">
              <a:xfrm>
                <a:off x="1632" y="624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960" name="Line 8"/>
              <p:cNvSpPr>
                <a:spLocks noChangeShapeType="1"/>
              </p:cNvSpPr>
              <p:nvPr/>
            </p:nvSpPr>
            <p:spPr bwMode="auto">
              <a:xfrm flipH="1">
                <a:off x="1680" y="672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961" name="Line 9"/>
              <p:cNvSpPr>
                <a:spLocks noChangeShapeType="1"/>
              </p:cNvSpPr>
              <p:nvPr/>
            </p:nvSpPr>
            <p:spPr bwMode="auto">
              <a:xfrm flipH="1" flipV="1">
                <a:off x="1680" y="672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7962" name="Group 10"/>
            <p:cNvGrpSpPr>
              <a:grpSpLocks/>
            </p:cNvGrpSpPr>
            <p:nvPr/>
          </p:nvGrpSpPr>
          <p:grpSpPr bwMode="auto">
            <a:xfrm>
              <a:off x="2688" y="768"/>
              <a:ext cx="336" cy="336"/>
              <a:chOff x="1632" y="624"/>
              <a:chExt cx="336" cy="336"/>
            </a:xfrm>
          </p:grpSpPr>
          <p:sp>
            <p:nvSpPr>
              <p:cNvPr id="637963" name="Oval 11"/>
              <p:cNvSpPr>
                <a:spLocks noChangeArrowheads="1"/>
              </p:cNvSpPr>
              <p:nvPr/>
            </p:nvSpPr>
            <p:spPr bwMode="auto">
              <a:xfrm>
                <a:off x="1632" y="624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964" name="Line 12"/>
              <p:cNvSpPr>
                <a:spLocks noChangeShapeType="1"/>
              </p:cNvSpPr>
              <p:nvPr/>
            </p:nvSpPr>
            <p:spPr bwMode="auto">
              <a:xfrm flipH="1">
                <a:off x="1680" y="672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965" name="Line 13"/>
              <p:cNvSpPr>
                <a:spLocks noChangeShapeType="1"/>
              </p:cNvSpPr>
              <p:nvPr/>
            </p:nvSpPr>
            <p:spPr bwMode="auto">
              <a:xfrm flipH="1" flipV="1">
                <a:off x="1680" y="672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7966" name="Rectangle 14"/>
            <p:cNvSpPr>
              <a:spLocks noChangeArrowheads="1"/>
            </p:cNvSpPr>
            <p:nvPr/>
          </p:nvSpPr>
          <p:spPr bwMode="auto">
            <a:xfrm>
              <a:off x="1440" y="2016"/>
              <a:ext cx="72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Chip Clock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7967" name="Rectangle 15"/>
            <p:cNvSpPr>
              <a:spLocks noChangeArrowheads="1"/>
            </p:cNvSpPr>
            <p:nvPr/>
          </p:nvSpPr>
          <p:spPr bwMode="auto">
            <a:xfrm>
              <a:off x="1440" y="1392"/>
              <a:ext cx="72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PN Code</a:t>
              </a:r>
            </a:p>
            <a:p>
              <a:pPr algn="ctr"/>
              <a:r>
                <a:rPr lang="en-US">
                  <a:latin typeface="Times New Roman" pitchFamily="18" charset="0"/>
                </a:rPr>
                <a:t>Generator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7968" name="Rectangle 16"/>
            <p:cNvSpPr>
              <a:spLocks noChangeArrowheads="1"/>
            </p:cNvSpPr>
            <p:nvPr/>
          </p:nvSpPr>
          <p:spPr bwMode="auto">
            <a:xfrm>
              <a:off x="2592" y="1392"/>
              <a:ext cx="72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Oscillator</a:t>
              </a:r>
            </a:p>
            <a:p>
              <a:pPr algn="ctr"/>
              <a:r>
                <a:rPr lang="en-US" i="1">
                  <a:latin typeface="Times New Roman" pitchFamily="18" charset="0"/>
                </a:rPr>
                <a:t>f</a:t>
              </a:r>
              <a:r>
                <a:rPr lang="en-US" baseline="-25000">
                  <a:latin typeface="Times New Roman" pitchFamily="18" charset="0"/>
                </a:rPr>
                <a:t>c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7969" name="Line 17"/>
            <p:cNvSpPr>
              <a:spLocks noChangeShapeType="1"/>
            </p:cNvSpPr>
            <p:nvPr/>
          </p:nvSpPr>
          <p:spPr bwMode="auto">
            <a:xfrm>
              <a:off x="624" y="91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70" name="Line 18"/>
            <p:cNvSpPr>
              <a:spLocks noChangeShapeType="1"/>
            </p:cNvSpPr>
            <p:nvPr/>
          </p:nvSpPr>
          <p:spPr bwMode="auto">
            <a:xfrm>
              <a:off x="1920" y="9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71" name="Line 19"/>
            <p:cNvSpPr>
              <a:spLocks noChangeShapeType="1"/>
            </p:cNvSpPr>
            <p:nvPr/>
          </p:nvSpPr>
          <p:spPr bwMode="auto">
            <a:xfrm>
              <a:off x="3024" y="91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72" name="Line 20"/>
            <p:cNvSpPr>
              <a:spLocks noChangeShapeType="1"/>
            </p:cNvSpPr>
            <p:nvPr/>
          </p:nvSpPr>
          <p:spPr bwMode="auto">
            <a:xfrm flipV="1">
              <a:off x="1776" y="17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73" name="Line 21"/>
            <p:cNvSpPr>
              <a:spLocks noChangeShapeType="1"/>
            </p:cNvSpPr>
            <p:nvPr/>
          </p:nvSpPr>
          <p:spPr bwMode="auto">
            <a:xfrm flipV="1">
              <a:off x="177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74" name="Line 22"/>
            <p:cNvSpPr>
              <a:spLocks noChangeShapeType="1"/>
            </p:cNvSpPr>
            <p:nvPr/>
          </p:nvSpPr>
          <p:spPr bwMode="auto">
            <a:xfrm flipV="1">
              <a:off x="2880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75" name="Text Box 23"/>
            <p:cNvSpPr txBox="1">
              <a:spLocks noChangeArrowheads="1"/>
            </p:cNvSpPr>
            <p:nvPr/>
          </p:nvSpPr>
          <p:spPr bwMode="auto">
            <a:xfrm>
              <a:off x="3686" y="506"/>
              <a:ext cx="4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S</a:t>
              </a:r>
              <a:r>
                <a:rPr lang="en-US" sz="2400" baseline="-25000">
                  <a:latin typeface="Times New Roman" pitchFamily="18" charset="0"/>
                </a:rPr>
                <a:t>ss</a:t>
              </a:r>
              <a:r>
                <a:rPr lang="en-US" sz="2400">
                  <a:latin typeface="Times New Roman" pitchFamily="18" charset="0"/>
                </a:rPr>
                <a:t>(</a:t>
              </a:r>
              <a:r>
                <a:rPr lang="en-US" sz="2400" i="1">
                  <a:latin typeface="Times New Roman" pitchFamily="18" charset="0"/>
                </a:rPr>
                <a:t>t</a:t>
              </a:r>
              <a:r>
                <a:rPr lang="en-US" sz="24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637976" name="Text Box 24"/>
            <p:cNvSpPr txBox="1">
              <a:spLocks noChangeArrowheads="1"/>
            </p:cNvSpPr>
            <p:nvPr/>
          </p:nvSpPr>
          <p:spPr bwMode="auto">
            <a:xfrm>
              <a:off x="4128" y="912"/>
              <a:ext cx="1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Transmitted Signal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7977" name="Text Box 25"/>
            <p:cNvSpPr txBox="1">
              <a:spLocks noChangeArrowheads="1"/>
            </p:cNvSpPr>
            <p:nvPr/>
          </p:nvSpPr>
          <p:spPr bwMode="auto">
            <a:xfrm>
              <a:off x="576" y="672"/>
              <a:ext cx="6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Data </a:t>
              </a:r>
              <a:r>
                <a:rPr lang="en-US" i="1">
                  <a:latin typeface="Times New Roman" pitchFamily="18" charset="0"/>
                </a:rPr>
                <a:t>m(t)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7978" name="Text Box 26"/>
            <p:cNvSpPr txBox="1">
              <a:spLocks noChangeArrowheads="1"/>
            </p:cNvSpPr>
            <p:nvPr/>
          </p:nvSpPr>
          <p:spPr bwMode="auto">
            <a:xfrm>
              <a:off x="2256" y="43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Phase modulation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637979" name="Text Box 27"/>
          <p:cNvSpPr txBox="1">
            <a:spLocks noChangeArrowheads="1"/>
          </p:cNvSpPr>
          <p:nvPr/>
        </p:nvSpPr>
        <p:spPr bwMode="auto">
          <a:xfrm>
            <a:off x="1295400" y="594360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Block diagram of a DS-SS system with binary phase modulation</a:t>
            </a:r>
          </a:p>
          <a:p>
            <a:pPr algn="ctr"/>
            <a:r>
              <a:rPr lang="en-US">
                <a:latin typeface="Times New Roman" pitchFamily="18" charset="0"/>
              </a:rPr>
              <a:t>Transmitter</a:t>
            </a:r>
          </a:p>
        </p:txBody>
      </p:sp>
      <p:sp>
        <p:nvSpPr>
          <p:cNvPr id="637980" name="Text Box 28"/>
          <p:cNvSpPr txBox="1">
            <a:spLocks noChangeArrowheads="1"/>
          </p:cNvSpPr>
          <p:nvPr/>
        </p:nvSpPr>
        <p:spPr bwMode="auto">
          <a:xfrm>
            <a:off x="2514600" y="3657600"/>
            <a:ext cx="65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</a:rPr>
              <a:t>p(t)</a:t>
            </a:r>
            <a:endParaRPr lang="en-US" sz="2400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CFB1A7DF-2624-4CCA-8200-C3CD47D31AC4}" type="slidenum">
              <a:rPr lang="en-US"/>
              <a:pPr/>
              <a:t>112</a:t>
            </a:fld>
            <a:endParaRPr lang="en-US"/>
          </a:p>
        </p:txBody>
      </p:sp>
      <p:grpSp>
        <p:nvGrpSpPr>
          <p:cNvPr id="640002" name="Group 2"/>
          <p:cNvGrpSpPr>
            <a:grpSpLocks/>
          </p:cNvGrpSpPr>
          <p:nvPr/>
        </p:nvGrpSpPr>
        <p:grpSpPr bwMode="auto">
          <a:xfrm>
            <a:off x="2209800" y="838200"/>
            <a:ext cx="3810000" cy="1395413"/>
            <a:chOff x="1382" y="3312"/>
            <a:chExt cx="2400" cy="879"/>
          </a:xfrm>
        </p:grpSpPr>
        <p:sp>
          <p:nvSpPr>
            <p:cNvPr id="640003" name="Oval 3"/>
            <p:cNvSpPr>
              <a:spLocks noChangeArrowheads="1"/>
            </p:cNvSpPr>
            <p:nvPr/>
          </p:nvSpPr>
          <p:spPr bwMode="auto">
            <a:xfrm>
              <a:off x="2688" y="3456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04" name="Line 4"/>
            <p:cNvSpPr>
              <a:spLocks noChangeShapeType="1"/>
            </p:cNvSpPr>
            <p:nvPr/>
          </p:nvSpPr>
          <p:spPr bwMode="auto">
            <a:xfrm>
              <a:off x="2352" y="360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05" name="Line 5"/>
            <p:cNvSpPr>
              <a:spLocks noChangeShapeType="1"/>
            </p:cNvSpPr>
            <p:nvPr/>
          </p:nvSpPr>
          <p:spPr bwMode="auto">
            <a:xfrm flipV="1">
              <a:off x="2784" y="36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06" name="Line 6"/>
            <p:cNvSpPr>
              <a:spLocks noChangeShapeType="1"/>
            </p:cNvSpPr>
            <p:nvPr/>
          </p:nvSpPr>
          <p:spPr bwMode="auto">
            <a:xfrm>
              <a:off x="2928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07" name="Rectangle 7"/>
            <p:cNvSpPr>
              <a:spLocks noChangeArrowheads="1"/>
            </p:cNvSpPr>
            <p:nvPr/>
          </p:nvSpPr>
          <p:spPr bwMode="auto">
            <a:xfrm>
              <a:off x="1824" y="3360"/>
              <a:ext cx="528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Channel </a:t>
              </a:r>
            </a:p>
            <a:p>
              <a:pPr algn="ctr"/>
              <a:r>
                <a:rPr lang="en-US">
                  <a:latin typeface="Times New Roman" pitchFamily="18" charset="0"/>
                </a:rPr>
                <a:t>encoder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0008" name="Line 8"/>
            <p:cNvSpPr>
              <a:spLocks noChangeShapeType="1"/>
            </p:cNvSpPr>
            <p:nvPr/>
          </p:nvSpPr>
          <p:spPr bwMode="auto">
            <a:xfrm>
              <a:off x="1536" y="36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09" name="Text Box 9"/>
            <p:cNvSpPr txBox="1">
              <a:spLocks noChangeArrowheads="1"/>
            </p:cNvSpPr>
            <p:nvPr/>
          </p:nvSpPr>
          <p:spPr bwMode="auto">
            <a:xfrm>
              <a:off x="1382" y="3336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(A)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0010" name="Text Box 10"/>
            <p:cNvSpPr txBox="1">
              <a:spLocks noChangeArrowheads="1"/>
            </p:cNvSpPr>
            <p:nvPr/>
          </p:nvSpPr>
          <p:spPr bwMode="auto">
            <a:xfrm>
              <a:off x="2352" y="3312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(B)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0011" name="Text Box 11"/>
            <p:cNvSpPr txBox="1">
              <a:spLocks noChangeArrowheads="1"/>
            </p:cNvSpPr>
            <p:nvPr/>
          </p:nvSpPr>
          <p:spPr bwMode="auto">
            <a:xfrm>
              <a:off x="2630" y="3960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(C)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0012" name="Text Box 12"/>
            <p:cNvSpPr txBox="1">
              <a:spLocks noChangeArrowheads="1"/>
            </p:cNvSpPr>
            <p:nvPr/>
          </p:nvSpPr>
          <p:spPr bwMode="auto">
            <a:xfrm>
              <a:off x="3302" y="343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f</a:t>
              </a:r>
              <a:r>
                <a:rPr lang="en-US">
                  <a:latin typeface="Times New Roman" pitchFamily="18" charset="0"/>
                </a:rPr>
                <a:t>(B,C)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640013" name="Text Box 13"/>
          <p:cNvSpPr txBox="1">
            <a:spLocks noChangeArrowheads="1"/>
          </p:cNvSpPr>
          <p:nvPr/>
        </p:nvSpPr>
        <p:spPr bwMode="auto">
          <a:xfrm>
            <a:off x="1143000" y="28194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Symbol duration for </a:t>
            </a:r>
            <a:r>
              <a:rPr lang="en-US" i="1">
                <a:latin typeface="Times New Roman" pitchFamily="18" charset="0"/>
              </a:rPr>
              <a:t>m(t)</a:t>
            </a:r>
            <a:r>
              <a:rPr lang="en-US">
                <a:latin typeface="Times New Roman" pitchFamily="18" charset="0"/>
              </a:rPr>
              <a:t>: </a:t>
            </a:r>
            <a:r>
              <a:rPr lang="en-US" i="1">
                <a:latin typeface="Times New Roman" pitchFamily="18" charset="0"/>
              </a:rPr>
              <a:t>Ts</a:t>
            </a:r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Chip duration for </a:t>
            </a:r>
            <a:r>
              <a:rPr lang="en-US" i="1">
                <a:latin typeface="Times New Roman" pitchFamily="18" charset="0"/>
              </a:rPr>
              <a:t>p(t)</a:t>
            </a:r>
            <a:r>
              <a:rPr lang="en-US">
                <a:latin typeface="Times New Roman" pitchFamily="18" charset="0"/>
              </a:rPr>
              <a:t>: </a:t>
            </a:r>
            <a:r>
              <a:rPr lang="en-US" i="1">
                <a:latin typeface="Times New Roman" pitchFamily="18" charset="0"/>
              </a:rPr>
              <a:t>Tc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40014" name="Text Box 14"/>
          <p:cNvSpPr txBox="1">
            <a:spLocks noChangeArrowheads="1"/>
          </p:cNvSpPr>
          <p:nvPr/>
        </p:nvSpPr>
        <p:spPr bwMode="auto">
          <a:xfrm>
            <a:off x="1066800" y="4267200"/>
            <a:ext cx="761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Processing Gain </a:t>
            </a:r>
            <a:r>
              <a:rPr lang="en-US" i="1">
                <a:latin typeface="Times New Roman" pitchFamily="18" charset="0"/>
              </a:rPr>
              <a:t>PG=W</a:t>
            </a:r>
            <a:r>
              <a:rPr lang="en-US" i="1" baseline="-25000">
                <a:latin typeface="Times New Roman" pitchFamily="18" charset="0"/>
              </a:rPr>
              <a:t>ss</a:t>
            </a:r>
            <a:r>
              <a:rPr lang="en-US" i="1">
                <a:latin typeface="Times New Roman" pitchFamily="18" charset="0"/>
              </a:rPr>
              <a:t>/B=Ts/Tc</a:t>
            </a:r>
            <a:r>
              <a:rPr lang="en-US">
                <a:latin typeface="Times New Roman" pitchFamily="18" charset="0"/>
              </a:rPr>
              <a:t>, a measure of interference rejection capability</a:t>
            </a:r>
          </a:p>
        </p:txBody>
      </p:sp>
      <p:sp>
        <p:nvSpPr>
          <p:cNvPr id="640015" name="Text Box 15"/>
          <p:cNvSpPr txBox="1">
            <a:spLocks noChangeArrowheads="1"/>
          </p:cNvSpPr>
          <p:nvPr/>
        </p:nvSpPr>
        <p:spPr bwMode="auto">
          <a:xfrm>
            <a:off x="3794125" y="5715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Symbol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40016" name="Text Box 16"/>
          <p:cNvSpPr txBox="1">
            <a:spLocks noChangeArrowheads="1"/>
          </p:cNvSpPr>
          <p:nvPr/>
        </p:nvSpPr>
        <p:spPr bwMode="auto">
          <a:xfrm>
            <a:off x="4343400" y="2209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Chip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82BF4F8-1213-425F-83D2-639B0CB08F01}" type="slidenum">
              <a:rPr lang="en-US"/>
              <a:pPr/>
              <a:t>113</a:t>
            </a:fld>
            <a:endParaRPr lang="en-US"/>
          </a:p>
        </p:txBody>
      </p:sp>
      <p:sp>
        <p:nvSpPr>
          <p:cNvPr id="642050" name="Line 2"/>
          <p:cNvSpPr>
            <a:spLocks noChangeShapeType="1"/>
          </p:cNvSpPr>
          <p:nvPr/>
        </p:nvSpPr>
        <p:spPr bwMode="auto">
          <a:xfrm>
            <a:off x="1219200" y="1600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1" name="Line 3"/>
          <p:cNvSpPr>
            <a:spLocks noChangeShapeType="1"/>
          </p:cNvSpPr>
          <p:nvPr/>
        </p:nvSpPr>
        <p:spPr bwMode="auto">
          <a:xfrm flipV="1">
            <a:off x="17526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2" name="Line 4"/>
          <p:cNvSpPr>
            <a:spLocks noChangeShapeType="1"/>
          </p:cNvSpPr>
          <p:nvPr/>
        </p:nvSpPr>
        <p:spPr bwMode="auto">
          <a:xfrm flipV="1">
            <a:off x="26670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3" name="Line 5"/>
          <p:cNvSpPr>
            <a:spLocks noChangeShapeType="1"/>
          </p:cNvSpPr>
          <p:nvPr/>
        </p:nvSpPr>
        <p:spPr bwMode="auto">
          <a:xfrm flipV="1">
            <a:off x="35814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4" name="Line 6"/>
          <p:cNvSpPr>
            <a:spLocks noChangeShapeType="1"/>
          </p:cNvSpPr>
          <p:nvPr/>
        </p:nvSpPr>
        <p:spPr bwMode="auto">
          <a:xfrm flipV="1">
            <a:off x="44958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5" name="Line 7"/>
          <p:cNvSpPr>
            <a:spLocks noChangeShapeType="1"/>
          </p:cNvSpPr>
          <p:nvPr/>
        </p:nvSpPr>
        <p:spPr bwMode="auto">
          <a:xfrm flipV="1">
            <a:off x="54102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6" name="Line 8"/>
          <p:cNvSpPr>
            <a:spLocks noChangeShapeType="1"/>
          </p:cNvSpPr>
          <p:nvPr/>
        </p:nvSpPr>
        <p:spPr bwMode="auto">
          <a:xfrm>
            <a:off x="1752600" y="106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7" name="Line 9"/>
          <p:cNvSpPr>
            <a:spLocks noChangeShapeType="1"/>
          </p:cNvSpPr>
          <p:nvPr/>
        </p:nvSpPr>
        <p:spPr bwMode="auto">
          <a:xfrm>
            <a:off x="3581400" y="106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8" name="Line 10"/>
          <p:cNvSpPr>
            <a:spLocks noChangeShapeType="1"/>
          </p:cNvSpPr>
          <p:nvPr/>
        </p:nvSpPr>
        <p:spPr bwMode="auto">
          <a:xfrm>
            <a:off x="4495800" y="106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9" name="Line 11"/>
          <p:cNvSpPr>
            <a:spLocks noChangeShapeType="1"/>
          </p:cNvSpPr>
          <p:nvPr/>
        </p:nvSpPr>
        <p:spPr bwMode="auto">
          <a:xfrm flipV="1">
            <a:off x="63246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60" name="Line 12"/>
          <p:cNvSpPr>
            <a:spLocks noChangeShapeType="1"/>
          </p:cNvSpPr>
          <p:nvPr/>
        </p:nvSpPr>
        <p:spPr bwMode="auto">
          <a:xfrm flipV="1">
            <a:off x="72390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61" name="Line 13"/>
          <p:cNvSpPr>
            <a:spLocks noChangeShapeType="1"/>
          </p:cNvSpPr>
          <p:nvPr/>
        </p:nvSpPr>
        <p:spPr bwMode="auto">
          <a:xfrm>
            <a:off x="6324600" y="106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62" name="Line 14"/>
          <p:cNvSpPr>
            <a:spLocks noChangeShapeType="1"/>
          </p:cNvSpPr>
          <p:nvPr/>
        </p:nvSpPr>
        <p:spPr bwMode="auto">
          <a:xfrm>
            <a:off x="1219200" y="28194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63" name="Line 15"/>
          <p:cNvSpPr>
            <a:spLocks noChangeShapeType="1"/>
          </p:cNvSpPr>
          <p:nvPr/>
        </p:nvSpPr>
        <p:spPr bwMode="auto">
          <a:xfrm flipV="1">
            <a:off x="35814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64" name="Line 16"/>
          <p:cNvSpPr>
            <a:spLocks noChangeShapeType="1"/>
          </p:cNvSpPr>
          <p:nvPr/>
        </p:nvSpPr>
        <p:spPr bwMode="auto">
          <a:xfrm flipV="1">
            <a:off x="44958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65" name="Line 17"/>
          <p:cNvSpPr>
            <a:spLocks noChangeShapeType="1"/>
          </p:cNvSpPr>
          <p:nvPr/>
        </p:nvSpPr>
        <p:spPr bwMode="auto">
          <a:xfrm flipV="1">
            <a:off x="54102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2066" name="Group 18"/>
          <p:cNvGrpSpPr>
            <a:grpSpLocks/>
          </p:cNvGrpSpPr>
          <p:nvPr/>
        </p:nvGrpSpPr>
        <p:grpSpPr bwMode="auto">
          <a:xfrm>
            <a:off x="1752600" y="2286000"/>
            <a:ext cx="914400" cy="533400"/>
            <a:chOff x="1440" y="1728"/>
            <a:chExt cx="576" cy="336"/>
          </a:xfrm>
        </p:grpSpPr>
        <p:sp>
          <p:nvSpPr>
            <p:cNvPr id="642067" name="Line 19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68" name="Line 20"/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69" name="Line 21"/>
            <p:cNvSpPr>
              <a:spLocks noChangeShapeType="1"/>
            </p:cNvSpPr>
            <p:nvPr/>
          </p:nvSpPr>
          <p:spPr bwMode="auto">
            <a:xfrm>
              <a:off x="1440" y="172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2070" name="Line 22"/>
          <p:cNvSpPr>
            <a:spLocks noChangeShapeType="1"/>
          </p:cNvSpPr>
          <p:nvPr/>
        </p:nvSpPr>
        <p:spPr bwMode="auto">
          <a:xfrm>
            <a:off x="3581400" y="2286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71" name="Line 23"/>
          <p:cNvSpPr>
            <a:spLocks noChangeShapeType="1"/>
          </p:cNvSpPr>
          <p:nvPr/>
        </p:nvSpPr>
        <p:spPr bwMode="auto">
          <a:xfrm>
            <a:off x="4495800" y="2286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72" name="Line 24"/>
          <p:cNvSpPr>
            <a:spLocks noChangeShapeType="1"/>
          </p:cNvSpPr>
          <p:nvPr/>
        </p:nvSpPr>
        <p:spPr bwMode="auto">
          <a:xfrm flipV="1">
            <a:off x="63246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73" name="Line 25"/>
          <p:cNvSpPr>
            <a:spLocks noChangeShapeType="1"/>
          </p:cNvSpPr>
          <p:nvPr/>
        </p:nvSpPr>
        <p:spPr bwMode="auto">
          <a:xfrm flipV="1">
            <a:off x="72390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74" name="Line 26"/>
          <p:cNvSpPr>
            <a:spLocks noChangeShapeType="1"/>
          </p:cNvSpPr>
          <p:nvPr/>
        </p:nvSpPr>
        <p:spPr bwMode="auto">
          <a:xfrm>
            <a:off x="6324600" y="2286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2075" name="Group 27"/>
          <p:cNvGrpSpPr>
            <a:grpSpLocks/>
          </p:cNvGrpSpPr>
          <p:nvPr/>
        </p:nvGrpSpPr>
        <p:grpSpPr bwMode="auto">
          <a:xfrm flipH="1" flipV="1">
            <a:off x="2667000" y="2819400"/>
            <a:ext cx="914400" cy="533400"/>
            <a:chOff x="1440" y="1728"/>
            <a:chExt cx="576" cy="336"/>
          </a:xfrm>
        </p:grpSpPr>
        <p:sp>
          <p:nvSpPr>
            <p:cNvPr id="642076" name="Line 28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77" name="Line 29"/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78" name="Line 30"/>
            <p:cNvSpPr>
              <a:spLocks noChangeShapeType="1"/>
            </p:cNvSpPr>
            <p:nvPr/>
          </p:nvSpPr>
          <p:spPr bwMode="auto">
            <a:xfrm>
              <a:off x="1440" y="172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2079" name="Group 31"/>
          <p:cNvGrpSpPr>
            <a:grpSpLocks/>
          </p:cNvGrpSpPr>
          <p:nvPr/>
        </p:nvGrpSpPr>
        <p:grpSpPr bwMode="auto">
          <a:xfrm flipH="1" flipV="1">
            <a:off x="5410200" y="2819400"/>
            <a:ext cx="914400" cy="533400"/>
            <a:chOff x="1440" y="1728"/>
            <a:chExt cx="576" cy="336"/>
          </a:xfrm>
        </p:grpSpPr>
        <p:sp>
          <p:nvSpPr>
            <p:cNvPr id="642080" name="Line 32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81" name="Line 33"/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82" name="Line 34"/>
            <p:cNvSpPr>
              <a:spLocks noChangeShapeType="1"/>
            </p:cNvSpPr>
            <p:nvPr/>
          </p:nvSpPr>
          <p:spPr bwMode="auto">
            <a:xfrm>
              <a:off x="1440" y="172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2083" name="Line 35"/>
          <p:cNvSpPr>
            <a:spLocks noChangeShapeType="1"/>
          </p:cNvSpPr>
          <p:nvPr/>
        </p:nvSpPr>
        <p:spPr bwMode="auto">
          <a:xfrm>
            <a:off x="1295400" y="41910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2084" name="Group 36"/>
          <p:cNvGrpSpPr>
            <a:grpSpLocks/>
          </p:cNvGrpSpPr>
          <p:nvPr/>
        </p:nvGrpSpPr>
        <p:grpSpPr bwMode="auto">
          <a:xfrm>
            <a:off x="1752600" y="3657600"/>
            <a:ext cx="1066800" cy="1066800"/>
            <a:chOff x="1440" y="2688"/>
            <a:chExt cx="672" cy="672"/>
          </a:xfrm>
        </p:grpSpPr>
        <p:sp>
          <p:nvSpPr>
            <p:cNvPr id="642085" name="Line 37"/>
            <p:cNvSpPr>
              <a:spLocks noChangeShapeType="1"/>
            </p:cNvSpPr>
            <p:nvPr/>
          </p:nvSpPr>
          <p:spPr bwMode="auto">
            <a:xfrm flipV="1">
              <a:off x="144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86" name="Line 38"/>
            <p:cNvSpPr>
              <a:spLocks noChangeShapeType="1"/>
            </p:cNvSpPr>
            <p:nvPr/>
          </p:nvSpPr>
          <p:spPr bwMode="auto">
            <a:xfrm flipV="1">
              <a:off x="153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87" name="Line 39"/>
            <p:cNvSpPr>
              <a:spLocks noChangeShapeType="1"/>
            </p:cNvSpPr>
            <p:nvPr/>
          </p:nvSpPr>
          <p:spPr bwMode="auto">
            <a:xfrm>
              <a:off x="144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88" name="Line 40"/>
            <p:cNvSpPr>
              <a:spLocks noChangeShapeType="1"/>
            </p:cNvSpPr>
            <p:nvPr/>
          </p:nvSpPr>
          <p:spPr bwMode="auto">
            <a:xfrm flipV="1">
              <a:off x="153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89" name="Line 41"/>
            <p:cNvSpPr>
              <a:spLocks noChangeShapeType="1"/>
            </p:cNvSpPr>
            <p:nvPr/>
          </p:nvSpPr>
          <p:spPr bwMode="auto">
            <a:xfrm flipV="1">
              <a:off x="163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90" name="Line 42"/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91" name="Line 43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92" name="Line 44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93" name="Line 45"/>
            <p:cNvSpPr>
              <a:spLocks noChangeShapeType="1"/>
            </p:cNvSpPr>
            <p:nvPr/>
          </p:nvSpPr>
          <p:spPr bwMode="auto">
            <a:xfrm flipV="1">
              <a:off x="1824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94" name="Line 46"/>
            <p:cNvSpPr>
              <a:spLocks noChangeShapeType="1"/>
            </p:cNvSpPr>
            <p:nvPr/>
          </p:nvSpPr>
          <p:spPr bwMode="auto">
            <a:xfrm flipV="1">
              <a:off x="1824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95" name="Line 47"/>
            <p:cNvSpPr>
              <a:spLocks noChangeShapeType="1"/>
            </p:cNvSpPr>
            <p:nvPr/>
          </p:nvSpPr>
          <p:spPr bwMode="auto">
            <a:xfrm flipV="1">
              <a:off x="1920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96" name="Line 48"/>
            <p:cNvSpPr>
              <a:spLocks noChangeShapeType="1"/>
            </p:cNvSpPr>
            <p:nvPr/>
          </p:nvSpPr>
          <p:spPr bwMode="auto">
            <a:xfrm flipV="1">
              <a:off x="192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97" name="Line 49"/>
            <p:cNvSpPr>
              <a:spLocks noChangeShapeType="1"/>
            </p:cNvSpPr>
            <p:nvPr/>
          </p:nvSpPr>
          <p:spPr bwMode="auto">
            <a:xfrm flipV="1">
              <a:off x="201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98" name="Line 50"/>
            <p:cNvSpPr>
              <a:spLocks noChangeShapeType="1"/>
            </p:cNvSpPr>
            <p:nvPr/>
          </p:nvSpPr>
          <p:spPr bwMode="auto">
            <a:xfrm flipV="1">
              <a:off x="201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99" name="Line 51"/>
            <p:cNvSpPr>
              <a:spLocks noChangeShapeType="1"/>
            </p:cNvSpPr>
            <p:nvPr/>
          </p:nvSpPr>
          <p:spPr bwMode="auto">
            <a:xfrm flipV="1">
              <a:off x="211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00" name="Line 52"/>
            <p:cNvSpPr>
              <a:spLocks noChangeShapeType="1"/>
            </p:cNvSpPr>
            <p:nvPr/>
          </p:nvSpPr>
          <p:spPr bwMode="auto">
            <a:xfrm>
              <a:off x="153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01" name="Line 53"/>
            <p:cNvSpPr>
              <a:spLocks noChangeShapeType="1"/>
            </p:cNvSpPr>
            <p:nvPr/>
          </p:nvSpPr>
          <p:spPr bwMode="auto">
            <a:xfrm>
              <a:off x="1632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02" name="Line 54"/>
            <p:cNvSpPr>
              <a:spLocks noChangeShapeType="1"/>
            </p:cNvSpPr>
            <p:nvPr/>
          </p:nvSpPr>
          <p:spPr bwMode="auto">
            <a:xfrm>
              <a:off x="172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03" name="Line 55"/>
            <p:cNvSpPr>
              <a:spLocks noChangeShapeType="1"/>
            </p:cNvSpPr>
            <p:nvPr/>
          </p:nvSpPr>
          <p:spPr bwMode="auto">
            <a:xfrm>
              <a:off x="1824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04" name="Line 56"/>
            <p:cNvSpPr>
              <a:spLocks noChangeShapeType="1"/>
            </p:cNvSpPr>
            <p:nvPr/>
          </p:nvSpPr>
          <p:spPr bwMode="auto">
            <a:xfrm>
              <a:off x="192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05" name="Line 57"/>
            <p:cNvSpPr>
              <a:spLocks noChangeShapeType="1"/>
            </p:cNvSpPr>
            <p:nvPr/>
          </p:nvSpPr>
          <p:spPr bwMode="auto">
            <a:xfrm>
              <a:off x="201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2106" name="Group 58"/>
          <p:cNvGrpSpPr>
            <a:grpSpLocks/>
          </p:cNvGrpSpPr>
          <p:nvPr/>
        </p:nvGrpSpPr>
        <p:grpSpPr bwMode="auto">
          <a:xfrm flipV="1">
            <a:off x="2819400" y="3657600"/>
            <a:ext cx="1066800" cy="1066800"/>
            <a:chOff x="1440" y="2688"/>
            <a:chExt cx="672" cy="672"/>
          </a:xfrm>
        </p:grpSpPr>
        <p:sp>
          <p:nvSpPr>
            <p:cNvPr id="642107" name="Line 59"/>
            <p:cNvSpPr>
              <a:spLocks noChangeShapeType="1"/>
            </p:cNvSpPr>
            <p:nvPr/>
          </p:nvSpPr>
          <p:spPr bwMode="auto">
            <a:xfrm flipV="1">
              <a:off x="144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08" name="Line 60"/>
            <p:cNvSpPr>
              <a:spLocks noChangeShapeType="1"/>
            </p:cNvSpPr>
            <p:nvPr/>
          </p:nvSpPr>
          <p:spPr bwMode="auto">
            <a:xfrm flipV="1">
              <a:off x="153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09" name="Line 61"/>
            <p:cNvSpPr>
              <a:spLocks noChangeShapeType="1"/>
            </p:cNvSpPr>
            <p:nvPr/>
          </p:nvSpPr>
          <p:spPr bwMode="auto">
            <a:xfrm>
              <a:off x="144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10" name="Line 62"/>
            <p:cNvSpPr>
              <a:spLocks noChangeShapeType="1"/>
            </p:cNvSpPr>
            <p:nvPr/>
          </p:nvSpPr>
          <p:spPr bwMode="auto">
            <a:xfrm flipV="1">
              <a:off x="153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11" name="Line 63"/>
            <p:cNvSpPr>
              <a:spLocks noChangeShapeType="1"/>
            </p:cNvSpPr>
            <p:nvPr/>
          </p:nvSpPr>
          <p:spPr bwMode="auto">
            <a:xfrm flipV="1">
              <a:off x="163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12" name="Line 64"/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13" name="Line 65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14" name="Line 66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15" name="Line 67"/>
            <p:cNvSpPr>
              <a:spLocks noChangeShapeType="1"/>
            </p:cNvSpPr>
            <p:nvPr/>
          </p:nvSpPr>
          <p:spPr bwMode="auto">
            <a:xfrm flipV="1">
              <a:off x="1824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16" name="Line 68"/>
            <p:cNvSpPr>
              <a:spLocks noChangeShapeType="1"/>
            </p:cNvSpPr>
            <p:nvPr/>
          </p:nvSpPr>
          <p:spPr bwMode="auto">
            <a:xfrm flipV="1">
              <a:off x="1824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17" name="Line 69"/>
            <p:cNvSpPr>
              <a:spLocks noChangeShapeType="1"/>
            </p:cNvSpPr>
            <p:nvPr/>
          </p:nvSpPr>
          <p:spPr bwMode="auto">
            <a:xfrm flipV="1">
              <a:off x="1920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18" name="Line 70"/>
            <p:cNvSpPr>
              <a:spLocks noChangeShapeType="1"/>
            </p:cNvSpPr>
            <p:nvPr/>
          </p:nvSpPr>
          <p:spPr bwMode="auto">
            <a:xfrm flipV="1">
              <a:off x="192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19" name="Line 71"/>
            <p:cNvSpPr>
              <a:spLocks noChangeShapeType="1"/>
            </p:cNvSpPr>
            <p:nvPr/>
          </p:nvSpPr>
          <p:spPr bwMode="auto">
            <a:xfrm flipV="1">
              <a:off x="201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20" name="Line 72"/>
            <p:cNvSpPr>
              <a:spLocks noChangeShapeType="1"/>
            </p:cNvSpPr>
            <p:nvPr/>
          </p:nvSpPr>
          <p:spPr bwMode="auto">
            <a:xfrm flipV="1">
              <a:off x="201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21" name="Line 73"/>
            <p:cNvSpPr>
              <a:spLocks noChangeShapeType="1"/>
            </p:cNvSpPr>
            <p:nvPr/>
          </p:nvSpPr>
          <p:spPr bwMode="auto">
            <a:xfrm flipV="1">
              <a:off x="211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22" name="Line 74"/>
            <p:cNvSpPr>
              <a:spLocks noChangeShapeType="1"/>
            </p:cNvSpPr>
            <p:nvPr/>
          </p:nvSpPr>
          <p:spPr bwMode="auto">
            <a:xfrm>
              <a:off x="153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23" name="Line 75"/>
            <p:cNvSpPr>
              <a:spLocks noChangeShapeType="1"/>
            </p:cNvSpPr>
            <p:nvPr/>
          </p:nvSpPr>
          <p:spPr bwMode="auto">
            <a:xfrm>
              <a:off x="1632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24" name="Line 76"/>
            <p:cNvSpPr>
              <a:spLocks noChangeShapeType="1"/>
            </p:cNvSpPr>
            <p:nvPr/>
          </p:nvSpPr>
          <p:spPr bwMode="auto">
            <a:xfrm>
              <a:off x="172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25" name="Line 77"/>
            <p:cNvSpPr>
              <a:spLocks noChangeShapeType="1"/>
            </p:cNvSpPr>
            <p:nvPr/>
          </p:nvSpPr>
          <p:spPr bwMode="auto">
            <a:xfrm>
              <a:off x="1824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26" name="Line 78"/>
            <p:cNvSpPr>
              <a:spLocks noChangeShapeType="1"/>
            </p:cNvSpPr>
            <p:nvPr/>
          </p:nvSpPr>
          <p:spPr bwMode="auto">
            <a:xfrm>
              <a:off x="192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27" name="Line 79"/>
            <p:cNvSpPr>
              <a:spLocks noChangeShapeType="1"/>
            </p:cNvSpPr>
            <p:nvPr/>
          </p:nvSpPr>
          <p:spPr bwMode="auto">
            <a:xfrm>
              <a:off x="201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2128" name="Group 80"/>
          <p:cNvGrpSpPr>
            <a:grpSpLocks/>
          </p:cNvGrpSpPr>
          <p:nvPr/>
        </p:nvGrpSpPr>
        <p:grpSpPr bwMode="auto">
          <a:xfrm flipH="1">
            <a:off x="3886200" y="3657600"/>
            <a:ext cx="1066800" cy="1066800"/>
            <a:chOff x="1440" y="2688"/>
            <a:chExt cx="672" cy="672"/>
          </a:xfrm>
        </p:grpSpPr>
        <p:sp>
          <p:nvSpPr>
            <p:cNvPr id="642129" name="Line 81"/>
            <p:cNvSpPr>
              <a:spLocks noChangeShapeType="1"/>
            </p:cNvSpPr>
            <p:nvPr/>
          </p:nvSpPr>
          <p:spPr bwMode="auto">
            <a:xfrm flipV="1">
              <a:off x="144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30" name="Line 82"/>
            <p:cNvSpPr>
              <a:spLocks noChangeShapeType="1"/>
            </p:cNvSpPr>
            <p:nvPr/>
          </p:nvSpPr>
          <p:spPr bwMode="auto">
            <a:xfrm flipV="1">
              <a:off x="153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31" name="Line 83"/>
            <p:cNvSpPr>
              <a:spLocks noChangeShapeType="1"/>
            </p:cNvSpPr>
            <p:nvPr/>
          </p:nvSpPr>
          <p:spPr bwMode="auto">
            <a:xfrm>
              <a:off x="144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32" name="Line 84"/>
            <p:cNvSpPr>
              <a:spLocks noChangeShapeType="1"/>
            </p:cNvSpPr>
            <p:nvPr/>
          </p:nvSpPr>
          <p:spPr bwMode="auto">
            <a:xfrm flipV="1">
              <a:off x="153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33" name="Line 85"/>
            <p:cNvSpPr>
              <a:spLocks noChangeShapeType="1"/>
            </p:cNvSpPr>
            <p:nvPr/>
          </p:nvSpPr>
          <p:spPr bwMode="auto">
            <a:xfrm flipV="1">
              <a:off x="163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34" name="Line 86"/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35" name="Line 87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36" name="Line 88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37" name="Line 89"/>
            <p:cNvSpPr>
              <a:spLocks noChangeShapeType="1"/>
            </p:cNvSpPr>
            <p:nvPr/>
          </p:nvSpPr>
          <p:spPr bwMode="auto">
            <a:xfrm flipV="1">
              <a:off x="1824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38" name="Line 90"/>
            <p:cNvSpPr>
              <a:spLocks noChangeShapeType="1"/>
            </p:cNvSpPr>
            <p:nvPr/>
          </p:nvSpPr>
          <p:spPr bwMode="auto">
            <a:xfrm flipV="1">
              <a:off x="1824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39" name="Line 91"/>
            <p:cNvSpPr>
              <a:spLocks noChangeShapeType="1"/>
            </p:cNvSpPr>
            <p:nvPr/>
          </p:nvSpPr>
          <p:spPr bwMode="auto">
            <a:xfrm flipV="1">
              <a:off x="1920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40" name="Line 92"/>
            <p:cNvSpPr>
              <a:spLocks noChangeShapeType="1"/>
            </p:cNvSpPr>
            <p:nvPr/>
          </p:nvSpPr>
          <p:spPr bwMode="auto">
            <a:xfrm flipV="1">
              <a:off x="192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41" name="Line 93"/>
            <p:cNvSpPr>
              <a:spLocks noChangeShapeType="1"/>
            </p:cNvSpPr>
            <p:nvPr/>
          </p:nvSpPr>
          <p:spPr bwMode="auto">
            <a:xfrm flipV="1">
              <a:off x="201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42" name="Line 94"/>
            <p:cNvSpPr>
              <a:spLocks noChangeShapeType="1"/>
            </p:cNvSpPr>
            <p:nvPr/>
          </p:nvSpPr>
          <p:spPr bwMode="auto">
            <a:xfrm flipV="1">
              <a:off x="201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43" name="Line 95"/>
            <p:cNvSpPr>
              <a:spLocks noChangeShapeType="1"/>
            </p:cNvSpPr>
            <p:nvPr/>
          </p:nvSpPr>
          <p:spPr bwMode="auto">
            <a:xfrm flipV="1">
              <a:off x="211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44" name="Line 96"/>
            <p:cNvSpPr>
              <a:spLocks noChangeShapeType="1"/>
            </p:cNvSpPr>
            <p:nvPr/>
          </p:nvSpPr>
          <p:spPr bwMode="auto">
            <a:xfrm>
              <a:off x="153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45" name="Line 97"/>
            <p:cNvSpPr>
              <a:spLocks noChangeShapeType="1"/>
            </p:cNvSpPr>
            <p:nvPr/>
          </p:nvSpPr>
          <p:spPr bwMode="auto">
            <a:xfrm>
              <a:off x="1632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46" name="Line 98"/>
            <p:cNvSpPr>
              <a:spLocks noChangeShapeType="1"/>
            </p:cNvSpPr>
            <p:nvPr/>
          </p:nvSpPr>
          <p:spPr bwMode="auto">
            <a:xfrm>
              <a:off x="172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47" name="Line 99"/>
            <p:cNvSpPr>
              <a:spLocks noChangeShapeType="1"/>
            </p:cNvSpPr>
            <p:nvPr/>
          </p:nvSpPr>
          <p:spPr bwMode="auto">
            <a:xfrm>
              <a:off x="1824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48" name="Line 100"/>
            <p:cNvSpPr>
              <a:spLocks noChangeShapeType="1"/>
            </p:cNvSpPr>
            <p:nvPr/>
          </p:nvSpPr>
          <p:spPr bwMode="auto">
            <a:xfrm>
              <a:off x="192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49" name="Line 101"/>
            <p:cNvSpPr>
              <a:spLocks noChangeShapeType="1"/>
            </p:cNvSpPr>
            <p:nvPr/>
          </p:nvSpPr>
          <p:spPr bwMode="auto">
            <a:xfrm>
              <a:off x="201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2150" name="Group 102"/>
          <p:cNvGrpSpPr>
            <a:grpSpLocks/>
          </p:cNvGrpSpPr>
          <p:nvPr/>
        </p:nvGrpSpPr>
        <p:grpSpPr bwMode="auto">
          <a:xfrm flipH="1" flipV="1">
            <a:off x="4953000" y="3657600"/>
            <a:ext cx="3200400" cy="1066800"/>
            <a:chOff x="1536" y="2784"/>
            <a:chExt cx="2016" cy="672"/>
          </a:xfrm>
        </p:grpSpPr>
        <p:grpSp>
          <p:nvGrpSpPr>
            <p:cNvPr id="642151" name="Group 103"/>
            <p:cNvGrpSpPr>
              <a:grpSpLocks/>
            </p:cNvGrpSpPr>
            <p:nvPr/>
          </p:nvGrpSpPr>
          <p:grpSpPr bwMode="auto">
            <a:xfrm>
              <a:off x="1536" y="2784"/>
              <a:ext cx="672" cy="672"/>
              <a:chOff x="1440" y="2688"/>
              <a:chExt cx="672" cy="672"/>
            </a:xfrm>
          </p:grpSpPr>
          <p:sp>
            <p:nvSpPr>
              <p:cNvPr id="642152" name="Line 104"/>
              <p:cNvSpPr>
                <a:spLocks noChangeShapeType="1"/>
              </p:cNvSpPr>
              <p:nvPr/>
            </p:nvSpPr>
            <p:spPr bwMode="auto">
              <a:xfrm flipV="1">
                <a:off x="144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53" name="Line 105"/>
              <p:cNvSpPr>
                <a:spLocks noChangeShapeType="1"/>
              </p:cNvSpPr>
              <p:nvPr/>
            </p:nvSpPr>
            <p:spPr bwMode="auto">
              <a:xfrm flipV="1">
                <a:off x="153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54" name="Line 106"/>
              <p:cNvSpPr>
                <a:spLocks noChangeShapeType="1"/>
              </p:cNvSpPr>
              <p:nvPr/>
            </p:nvSpPr>
            <p:spPr bwMode="auto">
              <a:xfrm>
                <a:off x="144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55" name="Line 107"/>
              <p:cNvSpPr>
                <a:spLocks noChangeShapeType="1"/>
              </p:cNvSpPr>
              <p:nvPr/>
            </p:nvSpPr>
            <p:spPr bwMode="auto">
              <a:xfrm flipV="1">
                <a:off x="153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56" name="Line 108"/>
              <p:cNvSpPr>
                <a:spLocks noChangeShapeType="1"/>
              </p:cNvSpPr>
              <p:nvPr/>
            </p:nvSpPr>
            <p:spPr bwMode="auto">
              <a:xfrm flipV="1">
                <a:off x="163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57" name="Line 109"/>
              <p:cNvSpPr>
                <a:spLocks noChangeShapeType="1"/>
              </p:cNvSpPr>
              <p:nvPr/>
            </p:nvSpPr>
            <p:spPr bwMode="auto">
              <a:xfrm flipV="1">
                <a:off x="1632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58" name="Line 110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59" name="Line 111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60" name="Line 112"/>
              <p:cNvSpPr>
                <a:spLocks noChangeShapeType="1"/>
              </p:cNvSpPr>
              <p:nvPr/>
            </p:nvSpPr>
            <p:spPr bwMode="auto">
              <a:xfrm flipV="1">
                <a:off x="1824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61" name="Line 113"/>
              <p:cNvSpPr>
                <a:spLocks noChangeShapeType="1"/>
              </p:cNvSpPr>
              <p:nvPr/>
            </p:nvSpPr>
            <p:spPr bwMode="auto">
              <a:xfrm flipV="1">
                <a:off x="1824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62" name="Line 114"/>
              <p:cNvSpPr>
                <a:spLocks noChangeShapeType="1"/>
              </p:cNvSpPr>
              <p:nvPr/>
            </p:nvSpPr>
            <p:spPr bwMode="auto">
              <a:xfrm flipV="1">
                <a:off x="1920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63" name="Line 115"/>
              <p:cNvSpPr>
                <a:spLocks noChangeShapeType="1"/>
              </p:cNvSpPr>
              <p:nvPr/>
            </p:nvSpPr>
            <p:spPr bwMode="auto">
              <a:xfrm flipV="1">
                <a:off x="192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64" name="Line 116"/>
              <p:cNvSpPr>
                <a:spLocks noChangeShapeType="1"/>
              </p:cNvSpPr>
              <p:nvPr/>
            </p:nvSpPr>
            <p:spPr bwMode="auto">
              <a:xfrm flipV="1">
                <a:off x="201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65" name="Line 117"/>
              <p:cNvSpPr>
                <a:spLocks noChangeShapeType="1"/>
              </p:cNvSpPr>
              <p:nvPr/>
            </p:nvSpPr>
            <p:spPr bwMode="auto">
              <a:xfrm flipV="1">
                <a:off x="201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66" name="Line 118"/>
              <p:cNvSpPr>
                <a:spLocks noChangeShapeType="1"/>
              </p:cNvSpPr>
              <p:nvPr/>
            </p:nvSpPr>
            <p:spPr bwMode="auto">
              <a:xfrm flipV="1">
                <a:off x="211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67" name="Line 119"/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68" name="Line 120"/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69" name="Line 121"/>
              <p:cNvSpPr>
                <a:spLocks noChangeShapeType="1"/>
              </p:cNvSpPr>
              <p:nvPr/>
            </p:nvSpPr>
            <p:spPr bwMode="auto">
              <a:xfrm>
                <a:off x="1728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70" name="Line 122"/>
              <p:cNvSpPr>
                <a:spLocks noChangeShapeType="1"/>
              </p:cNvSpPr>
              <p:nvPr/>
            </p:nvSpPr>
            <p:spPr bwMode="auto">
              <a:xfrm>
                <a:off x="1824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71" name="Line 123"/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72" name="Line 124"/>
              <p:cNvSpPr>
                <a:spLocks noChangeShapeType="1"/>
              </p:cNvSpPr>
              <p:nvPr/>
            </p:nvSpPr>
            <p:spPr bwMode="auto">
              <a:xfrm>
                <a:off x="201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2173" name="Group 125"/>
            <p:cNvGrpSpPr>
              <a:grpSpLocks/>
            </p:cNvGrpSpPr>
            <p:nvPr/>
          </p:nvGrpSpPr>
          <p:grpSpPr bwMode="auto">
            <a:xfrm flipV="1">
              <a:off x="2208" y="2784"/>
              <a:ext cx="672" cy="672"/>
              <a:chOff x="1440" y="2688"/>
              <a:chExt cx="672" cy="672"/>
            </a:xfrm>
          </p:grpSpPr>
          <p:sp>
            <p:nvSpPr>
              <p:cNvPr id="642174" name="Line 126"/>
              <p:cNvSpPr>
                <a:spLocks noChangeShapeType="1"/>
              </p:cNvSpPr>
              <p:nvPr/>
            </p:nvSpPr>
            <p:spPr bwMode="auto">
              <a:xfrm flipV="1">
                <a:off x="144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75" name="Line 127"/>
              <p:cNvSpPr>
                <a:spLocks noChangeShapeType="1"/>
              </p:cNvSpPr>
              <p:nvPr/>
            </p:nvSpPr>
            <p:spPr bwMode="auto">
              <a:xfrm flipV="1">
                <a:off x="153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76" name="Line 128"/>
              <p:cNvSpPr>
                <a:spLocks noChangeShapeType="1"/>
              </p:cNvSpPr>
              <p:nvPr/>
            </p:nvSpPr>
            <p:spPr bwMode="auto">
              <a:xfrm>
                <a:off x="144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77" name="Line 129"/>
              <p:cNvSpPr>
                <a:spLocks noChangeShapeType="1"/>
              </p:cNvSpPr>
              <p:nvPr/>
            </p:nvSpPr>
            <p:spPr bwMode="auto">
              <a:xfrm flipV="1">
                <a:off x="153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78" name="Line 130"/>
              <p:cNvSpPr>
                <a:spLocks noChangeShapeType="1"/>
              </p:cNvSpPr>
              <p:nvPr/>
            </p:nvSpPr>
            <p:spPr bwMode="auto">
              <a:xfrm flipV="1">
                <a:off x="163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79" name="Line 131"/>
              <p:cNvSpPr>
                <a:spLocks noChangeShapeType="1"/>
              </p:cNvSpPr>
              <p:nvPr/>
            </p:nvSpPr>
            <p:spPr bwMode="auto">
              <a:xfrm flipV="1">
                <a:off x="1632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80" name="Line 132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81" name="Line 133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82" name="Line 134"/>
              <p:cNvSpPr>
                <a:spLocks noChangeShapeType="1"/>
              </p:cNvSpPr>
              <p:nvPr/>
            </p:nvSpPr>
            <p:spPr bwMode="auto">
              <a:xfrm flipV="1">
                <a:off x="1824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83" name="Line 135"/>
              <p:cNvSpPr>
                <a:spLocks noChangeShapeType="1"/>
              </p:cNvSpPr>
              <p:nvPr/>
            </p:nvSpPr>
            <p:spPr bwMode="auto">
              <a:xfrm flipV="1">
                <a:off x="1824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84" name="Line 136"/>
              <p:cNvSpPr>
                <a:spLocks noChangeShapeType="1"/>
              </p:cNvSpPr>
              <p:nvPr/>
            </p:nvSpPr>
            <p:spPr bwMode="auto">
              <a:xfrm flipV="1">
                <a:off x="1920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85" name="Line 137"/>
              <p:cNvSpPr>
                <a:spLocks noChangeShapeType="1"/>
              </p:cNvSpPr>
              <p:nvPr/>
            </p:nvSpPr>
            <p:spPr bwMode="auto">
              <a:xfrm flipV="1">
                <a:off x="192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86" name="Line 138"/>
              <p:cNvSpPr>
                <a:spLocks noChangeShapeType="1"/>
              </p:cNvSpPr>
              <p:nvPr/>
            </p:nvSpPr>
            <p:spPr bwMode="auto">
              <a:xfrm flipV="1">
                <a:off x="201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87" name="Line 139"/>
              <p:cNvSpPr>
                <a:spLocks noChangeShapeType="1"/>
              </p:cNvSpPr>
              <p:nvPr/>
            </p:nvSpPr>
            <p:spPr bwMode="auto">
              <a:xfrm flipV="1">
                <a:off x="201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88" name="Line 140"/>
              <p:cNvSpPr>
                <a:spLocks noChangeShapeType="1"/>
              </p:cNvSpPr>
              <p:nvPr/>
            </p:nvSpPr>
            <p:spPr bwMode="auto">
              <a:xfrm flipV="1">
                <a:off x="211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89" name="Line 141"/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90" name="Line 142"/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91" name="Line 143"/>
              <p:cNvSpPr>
                <a:spLocks noChangeShapeType="1"/>
              </p:cNvSpPr>
              <p:nvPr/>
            </p:nvSpPr>
            <p:spPr bwMode="auto">
              <a:xfrm>
                <a:off x="1728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92" name="Line 144"/>
              <p:cNvSpPr>
                <a:spLocks noChangeShapeType="1"/>
              </p:cNvSpPr>
              <p:nvPr/>
            </p:nvSpPr>
            <p:spPr bwMode="auto">
              <a:xfrm>
                <a:off x="1824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93" name="Line 145"/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94" name="Line 146"/>
              <p:cNvSpPr>
                <a:spLocks noChangeShapeType="1"/>
              </p:cNvSpPr>
              <p:nvPr/>
            </p:nvSpPr>
            <p:spPr bwMode="auto">
              <a:xfrm>
                <a:off x="201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2195" name="Group 147"/>
            <p:cNvGrpSpPr>
              <a:grpSpLocks/>
            </p:cNvGrpSpPr>
            <p:nvPr/>
          </p:nvGrpSpPr>
          <p:grpSpPr bwMode="auto">
            <a:xfrm flipH="1">
              <a:off x="2880" y="2784"/>
              <a:ext cx="672" cy="672"/>
              <a:chOff x="1440" y="2688"/>
              <a:chExt cx="672" cy="672"/>
            </a:xfrm>
          </p:grpSpPr>
          <p:sp>
            <p:nvSpPr>
              <p:cNvPr id="642196" name="Line 148"/>
              <p:cNvSpPr>
                <a:spLocks noChangeShapeType="1"/>
              </p:cNvSpPr>
              <p:nvPr/>
            </p:nvSpPr>
            <p:spPr bwMode="auto">
              <a:xfrm flipV="1">
                <a:off x="144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97" name="Line 149"/>
              <p:cNvSpPr>
                <a:spLocks noChangeShapeType="1"/>
              </p:cNvSpPr>
              <p:nvPr/>
            </p:nvSpPr>
            <p:spPr bwMode="auto">
              <a:xfrm flipV="1">
                <a:off x="153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98" name="Line 150"/>
              <p:cNvSpPr>
                <a:spLocks noChangeShapeType="1"/>
              </p:cNvSpPr>
              <p:nvPr/>
            </p:nvSpPr>
            <p:spPr bwMode="auto">
              <a:xfrm>
                <a:off x="144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99" name="Line 151"/>
              <p:cNvSpPr>
                <a:spLocks noChangeShapeType="1"/>
              </p:cNvSpPr>
              <p:nvPr/>
            </p:nvSpPr>
            <p:spPr bwMode="auto">
              <a:xfrm flipV="1">
                <a:off x="153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00" name="Line 152"/>
              <p:cNvSpPr>
                <a:spLocks noChangeShapeType="1"/>
              </p:cNvSpPr>
              <p:nvPr/>
            </p:nvSpPr>
            <p:spPr bwMode="auto">
              <a:xfrm flipV="1">
                <a:off x="163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01" name="Line 153"/>
              <p:cNvSpPr>
                <a:spLocks noChangeShapeType="1"/>
              </p:cNvSpPr>
              <p:nvPr/>
            </p:nvSpPr>
            <p:spPr bwMode="auto">
              <a:xfrm flipV="1">
                <a:off x="1632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02" name="Line 154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03" name="Line 155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04" name="Line 156"/>
              <p:cNvSpPr>
                <a:spLocks noChangeShapeType="1"/>
              </p:cNvSpPr>
              <p:nvPr/>
            </p:nvSpPr>
            <p:spPr bwMode="auto">
              <a:xfrm flipV="1">
                <a:off x="1824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05" name="Line 157"/>
              <p:cNvSpPr>
                <a:spLocks noChangeShapeType="1"/>
              </p:cNvSpPr>
              <p:nvPr/>
            </p:nvSpPr>
            <p:spPr bwMode="auto">
              <a:xfrm flipV="1">
                <a:off x="1824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06" name="Line 158"/>
              <p:cNvSpPr>
                <a:spLocks noChangeShapeType="1"/>
              </p:cNvSpPr>
              <p:nvPr/>
            </p:nvSpPr>
            <p:spPr bwMode="auto">
              <a:xfrm flipV="1">
                <a:off x="1920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07" name="Line 159"/>
              <p:cNvSpPr>
                <a:spLocks noChangeShapeType="1"/>
              </p:cNvSpPr>
              <p:nvPr/>
            </p:nvSpPr>
            <p:spPr bwMode="auto">
              <a:xfrm flipV="1">
                <a:off x="192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08" name="Line 160"/>
              <p:cNvSpPr>
                <a:spLocks noChangeShapeType="1"/>
              </p:cNvSpPr>
              <p:nvPr/>
            </p:nvSpPr>
            <p:spPr bwMode="auto">
              <a:xfrm flipV="1">
                <a:off x="201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09" name="Line 161"/>
              <p:cNvSpPr>
                <a:spLocks noChangeShapeType="1"/>
              </p:cNvSpPr>
              <p:nvPr/>
            </p:nvSpPr>
            <p:spPr bwMode="auto">
              <a:xfrm flipV="1">
                <a:off x="201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10" name="Line 162"/>
              <p:cNvSpPr>
                <a:spLocks noChangeShapeType="1"/>
              </p:cNvSpPr>
              <p:nvPr/>
            </p:nvSpPr>
            <p:spPr bwMode="auto">
              <a:xfrm flipV="1">
                <a:off x="211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11" name="Line 163"/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12" name="Line 164"/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13" name="Line 165"/>
              <p:cNvSpPr>
                <a:spLocks noChangeShapeType="1"/>
              </p:cNvSpPr>
              <p:nvPr/>
            </p:nvSpPr>
            <p:spPr bwMode="auto">
              <a:xfrm>
                <a:off x="1728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14" name="Line 166"/>
              <p:cNvSpPr>
                <a:spLocks noChangeShapeType="1"/>
              </p:cNvSpPr>
              <p:nvPr/>
            </p:nvSpPr>
            <p:spPr bwMode="auto">
              <a:xfrm>
                <a:off x="1824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15" name="Line 167"/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16" name="Line 168"/>
              <p:cNvSpPr>
                <a:spLocks noChangeShapeType="1"/>
              </p:cNvSpPr>
              <p:nvPr/>
            </p:nvSpPr>
            <p:spPr bwMode="auto">
              <a:xfrm>
                <a:off x="201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2217" name="Text Box 169"/>
          <p:cNvSpPr txBox="1">
            <a:spLocks noChangeArrowheads="1"/>
          </p:cNvSpPr>
          <p:nvPr/>
        </p:nvSpPr>
        <p:spPr bwMode="auto">
          <a:xfrm>
            <a:off x="136525" y="952500"/>
            <a:ext cx="1130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Bit stream</a:t>
            </a:r>
          </a:p>
          <a:p>
            <a:pPr algn="ctr"/>
            <a:r>
              <a:rPr lang="en-US">
                <a:latin typeface="Times New Roman" pitchFamily="18" charset="0"/>
              </a:rPr>
              <a:t>(A)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42218" name="Text Box 170"/>
          <p:cNvSpPr txBox="1">
            <a:spLocks noChangeArrowheads="1"/>
          </p:cNvSpPr>
          <p:nvPr/>
        </p:nvSpPr>
        <p:spPr bwMode="auto">
          <a:xfrm>
            <a:off x="136525" y="2247900"/>
            <a:ext cx="984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Encoded</a:t>
            </a:r>
          </a:p>
          <a:p>
            <a:pPr algn="ctr"/>
            <a:r>
              <a:rPr lang="en-US">
                <a:latin typeface="Times New Roman" pitchFamily="18" charset="0"/>
              </a:rPr>
              <a:t>stream</a:t>
            </a:r>
          </a:p>
          <a:p>
            <a:pPr algn="ctr"/>
            <a:r>
              <a:rPr lang="en-US">
                <a:latin typeface="Times New Roman" pitchFamily="18" charset="0"/>
              </a:rPr>
              <a:t>(B)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42219" name="Text Box 171"/>
          <p:cNvSpPr txBox="1">
            <a:spLocks noChangeArrowheads="1"/>
          </p:cNvSpPr>
          <p:nvPr/>
        </p:nvSpPr>
        <p:spPr bwMode="auto">
          <a:xfrm>
            <a:off x="60325" y="3771900"/>
            <a:ext cx="1403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Pseudo-noise</a:t>
            </a:r>
          </a:p>
          <a:p>
            <a:pPr algn="ctr"/>
            <a:r>
              <a:rPr lang="en-US">
                <a:latin typeface="Times New Roman" pitchFamily="18" charset="0"/>
              </a:rPr>
              <a:t>sequence</a:t>
            </a:r>
          </a:p>
          <a:p>
            <a:pPr algn="ctr"/>
            <a:r>
              <a:rPr lang="en-US">
                <a:latin typeface="Times New Roman" pitchFamily="18" charset="0"/>
              </a:rPr>
              <a:t>(C)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42220" name="Text Box 172"/>
          <p:cNvSpPr txBox="1">
            <a:spLocks noChangeArrowheads="1"/>
          </p:cNvSpPr>
          <p:nvPr/>
        </p:nvSpPr>
        <p:spPr bwMode="auto">
          <a:xfrm>
            <a:off x="7908925" y="25558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m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642221" name="Text Box 173"/>
          <p:cNvSpPr txBox="1">
            <a:spLocks noChangeArrowheads="1"/>
          </p:cNvSpPr>
          <p:nvPr/>
        </p:nvSpPr>
        <p:spPr bwMode="auto">
          <a:xfrm>
            <a:off x="8366125" y="3927475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p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grpSp>
        <p:nvGrpSpPr>
          <p:cNvPr id="642222" name="Group 174"/>
          <p:cNvGrpSpPr>
            <a:grpSpLocks/>
          </p:cNvGrpSpPr>
          <p:nvPr/>
        </p:nvGrpSpPr>
        <p:grpSpPr bwMode="auto">
          <a:xfrm>
            <a:off x="1143000" y="3048000"/>
            <a:ext cx="1066800" cy="533400"/>
            <a:chOff x="720" y="1920"/>
            <a:chExt cx="672" cy="336"/>
          </a:xfrm>
        </p:grpSpPr>
        <p:sp>
          <p:nvSpPr>
            <p:cNvPr id="642223" name="Text Box 175"/>
            <p:cNvSpPr txBox="1">
              <a:spLocks noChangeArrowheads="1"/>
            </p:cNvSpPr>
            <p:nvPr/>
          </p:nvSpPr>
          <p:spPr bwMode="auto">
            <a:xfrm>
              <a:off x="720" y="192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Tc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2224" name="Line 176"/>
            <p:cNvSpPr>
              <a:spLocks noChangeShapeType="1"/>
            </p:cNvSpPr>
            <p:nvPr/>
          </p:nvSpPr>
          <p:spPr bwMode="auto">
            <a:xfrm flipV="1">
              <a:off x="1104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225" name="Line 177"/>
            <p:cNvSpPr>
              <a:spLocks noChangeShapeType="1"/>
            </p:cNvSpPr>
            <p:nvPr/>
          </p:nvSpPr>
          <p:spPr bwMode="auto">
            <a:xfrm flipV="1">
              <a:off x="1200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2226" name="Group 178"/>
            <p:cNvGrpSpPr>
              <a:grpSpLocks/>
            </p:cNvGrpSpPr>
            <p:nvPr/>
          </p:nvGrpSpPr>
          <p:grpSpPr bwMode="auto">
            <a:xfrm>
              <a:off x="912" y="2160"/>
              <a:ext cx="480" cy="0"/>
              <a:chOff x="912" y="2208"/>
              <a:chExt cx="480" cy="0"/>
            </a:xfrm>
          </p:grpSpPr>
          <p:sp>
            <p:nvSpPr>
              <p:cNvPr id="642227" name="Line 179"/>
              <p:cNvSpPr>
                <a:spLocks noChangeShapeType="1"/>
              </p:cNvSpPr>
              <p:nvPr/>
            </p:nvSpPr>
            <p:spPr bwMode="auto">
              <a:xfrm>
                <a:off x="912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28" name="Line 180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29" name="Line 181"/>
              <p:cNvSpPr>
                <a:spLocks noChangeShapeType="1"/>
              </p:cNvSpPr>
              <p:nvPr/>
            </p:nvSpPr>
            <p:spPr bwMode="auto">
              <a:xfrm flipH="1">
                <a:off x="1200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42230" name="Group 182"/>
          <p:cNvGrpSpPr>
            <a:grpSpLocks/>
          </p:cNvGrpSpPr>
          <p:nvPr/>
        </p:nvGrpSpPr>
        <p:grpSpPr bwMode="auto">
          <a:xfrm>
            <a:off x="1752600" y="1641475"/>
            <a:ext cx="914400" cy="568325"/>
            <a:chOff x="1104" y="1034"/>
            <a:chExt cx="576" cy="358"/>
          </a:xfrm>
        </p:grpSpPr>
        <p:sp>
          <p:nvSpPr>
            <p:cNvPr id="642231" name="Line 183"/>
            <p:cNvSpPr>
              <a:spLocks noChangeShapeType="1"/>
            </p:cNvSpPr>
            <p:nvPr/>
          </p:nvSpPr>
          <p:spPr bwMode="auto">
            <a:xfrm flipV="1">
              <a:off x="1104" y="12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232" name="Line 184"/>
            <p:cNvSpPr>
              <a:spLocks noChangeShapeType="1"/>
            </p:cNvSpPr>
            <p:nvPr/>
          </p:nvSpPr>
          <p:spPr bwMode="auto">
            <a:xfrm flipV="1">
              <a:off x="1680" y="12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233" name="Line 185"/>
            <p:cNvSpPr>
              <a:spLocks noChangeShapeType="1"/>
            </p:cNvSpPr>
            <p:nvPr/>
          </p:nvSpPr>
          <p:spPr bwMode="auto">
            <a:xfrm>
              <a:off x="1104" y="129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234" name="Text Box 186"/>
            <p:cNvSpPr txBox="1">
              <a:spLocks noChangeArrowheads="1"/>
            </p:cNvSpPr>
            <p:nvPr/>
          </p:nvSpPr>
          <p:spPr bwMode="auto">
            <a:xfrm>
              <a:off x="1238" y="1034"/>
              <a:ext cx="2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0" grpId="0" animBg="1"/>
      <p:bldP spid="642051" grpId="0" animBg="1"/>
      <p:bldP spid="642052" grpId="0" animBg="1"/>
      <p:bldP spid="642053" grpId="0" animBg="1"/>
      <p:bldP spid="642054" grpId="0" animBg="1"/>
      <p:bldP spid="642055" grpId="0" animBg="1"/>
      <p:bldP spid="642056" grpId="0" animBg="1"/>
      <p:bldP spid="642057" grpId="0" animBg="1"/>
      <p:bldP spid="642058" grpId="0" animBg="1"/>
      <p:bldP spid="642059" grpId="0" animBg="1"/>
      <p:bldP spid="642060" grpId="0" animBg="1"/>
      <p:bldP spid="642061" grpId="0" animBg="1"/>
      <p:bldP spid="642062" grpId="0" animBg="1"/>
      <p:bldP spid="642063" grpId="0" animBg="1"/>
      <p:bldP spid="642064" grpId="0" animBg="1"/>
      <p:bldP spid="642065" grpId="0" animBg="1"/>
      <p:bldP spid="642070" grpId="0" animBg="1"/>
      <p:bldP spid="642071" grpId="0" animBg="1"/>
      <p:bldP spid="642072" grpId="0" animBg="1"/>
      <p:bldP spid="642073" grpId="0" animBg="1"/>
      <p:bldP spid="642074" grpId="0" animBg="1"/>
      <p:bldP spid="642083" grpId="0" animBg="1"/>
      <p:bldP spid="642217" grpId="0" autoUpdateAnimBg="0"/>
      <p:bldP spid="642218" grpId="0" autoUpdateAnimBg="0"/>
      <p:bldP spid="642219" grpId="0" autoUpdateAnimBg="0"/>
      <p:bldP spid="642220" grpId="0" autoUpdateAnimBg="0"/>
      <p:bldP spid="642221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BE1C2B4-B189-4D27-B5DB-F12BBED13643}" type="slidenum">
              <a:rPr lang="en-US"/>
              <a:pPr/>
              <a:t>114</a:t>
            </a:fld>
            <a:endParaRPr lang="en-US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  <a:p>
            <a:pPr lvl="1"/>
            <a:r>
              <a:rPr lang="en-US" i="1"/>
              <a:t>f</a:t>
            </a:r>
            <a:r>
              <a:rPr lang="en-US"/>
              <a:t>(B,C)=B</a:t>
            </a:r>
            <a:r>
              <a:rPr lang="en-US">
                <a:sym typeface="Symbol" pitchFamily="18" charset="2"/>
              </a:rPr>
              <a:t></a:t>
            </a:r>
            <a:r>
              <a:rPr lang="en-US"/>
              <a:t>C, where</a:t>
            </a:r>
          </a:p>
          <a:p>
            <a:pPr lvl="2"/>
            <a:r>
              <a:rPr lang="en-US"/>
              <a:t>1 </a:t>
            </a:r>
            <a:r>
              <a:rPr lang="en-US">
                <a:sym typeface="Symbol" pitchFamily="18" charset="2"/>
              </a:rPr>
              <a:t> 1= 0</a:t>
            </a:r>
          </a:p>
          <a:p>
            <a:pPr lvl="2"/>
            <a:r>
              <a:rPr lang="en-US">
                <a:sym typeface="Symbol" pitchFamily="18" charset="2"/>
              </a:rPr>
              <a:t>1  0 = 1</a:t>
            </a:r>
          </a:p>
          <a:p>
            <a:pPr lvl="2"/>
            <a:r>
              <a:rPr lang="en-US">
                <a:sym typeface="Symbol" pitchFamily="18" charset="2"/>
              </a:rPr>
              <a:t>0  0 = 0</a:t>
            </a:r>
          </a:p>
          <a:p>
            <a:pPr lvl="1"/>
            <a:r>
              <a:rPr lang="en-US">
                <a:sym typeface="Symbol" pitchFamily="18" charset="2"/>
              </a:rPr>
              <a:t>if we have received </a:t>
            </a:r>
            <a:r>
              <a:rPr lang="en-US" i="1">
                <a:sym typeface="Symbol" pitchFamily="18" charset="2"/>
              </a:rPr>
              <a:t>f</a:t>
            </a:r>
            <a:r>
              <a:rPr lang="en-US">
                <a:sym typeface="Symbol" pitchFamily="18" charset="2"/>
              </a:rPr>
              <a:t>(B,C) and we are able to re-generate the PN (C), then we can get B.</a:t>
            </a:r>
          </a:p>
          <a:p>
            <a:pPr lvl="1"/>
            <a:endParaRPr lang="en-US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62CF6C1-E3CF-49D0-84A7-FA5E61846A1A}" type="slidenum">
              <a:rPr lang="en-US"/>
              <a:pPr/>
              <a:t>12</a:t>
            </a:fld>
            <a:endParaRPr 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/>
              <a:t>1- Channel characteristics</a:t>
            </a:r>
          </a:p>
          <a:p>
            <a:pPr lvl="1">
              <a:buFontTx/>
              <a:buChar char="-"/>
            </a:pPr>
            <a:r>
              <a:rPr lang="en-US" noProof="1"/>
              <a:t>for satellite we get extended propagation delays</a:t>
            </a:r>
          </a:p>
          <a:p>
            <a:pPr lvl="1">
              <a:buFontTx/>
              <a:buChar char="-"/>
            </a:pPr>
            <a:r>
              <a:rPr lang="en-US" noProof="1"/>
              <a:t>high bit error rate ‘BER’ (higher than optical fiber and coax.)</a:t>
            </a:r>
          </a:p>
          <a:p>
            <a:pPr lvl="1">
              <a:buFontTx/>
              <a:buChar char="-"/>
            </a:pPr>
            <a:r>
              <a:rPr lang="en-US" noProof="1"/>
              <a:t>asymmetry in bandwidth and delay</a:t>
            </a:r>
          </a:p>
          <a:p>
            <a:pPr lvl="1">
              <a:buFontTx/>
              <a:buChar char="-"/>
            </a:pPr>
            <a:r>
              <a:rPr lang="en-US" noProof="1"/>
              <a:t>unidirectional links</a:t>
            </a:r>
          </a:p>
          <a:p>
            <a:pPr lvl="1">
              <a:buFontTx/>
              <a:buChar char="-"/>
            </a:pPr>
            <a:r>
              <a:rPr lang="en-US" noProof="1"/>
              <a:t>effects of wave propagation, attenuation,… etc.</a:t>
            </a:r>
          </a:p>
          <a:p>
            <a:pPr>
              <a:buFontTx/>
              <a:buChar char="-"/>
            </a:pPr>
            <a:r>
              <a:rPr lang="en-US" noProof="1"/>
              <a:t>2- Mobility: continuous and introduces topology dynamics</a:t>
            </a:r>
          </a:p>
          <a:p>
            <a:pPr>
              <a:buFontTx/>
              <a:buChar char="-"/>
            </a:pPr>
            <a:r>
              <a:rPr lang="en-US" noProof="1"/>
              <a:t>3- Power constraints in lots of the wireless devices</a:t>
            </a:r>
          </a:p>
          <a:p>
            <a:pPr lvl="1">
              <a:buFontTx/>
              <a:buChar char="-"/>
            </a:pPr>
            <a:endParaRPr lang="en-US" noProof="1"/>
          </a:p>
          <a:p>
            <a:pPr lvl="1">
              <a:buFontTx/>
              <a:buChar char="-"/>
            </a:pPr>
            <a:endParaRPr lang="en-US" noProof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6F9CE0D-6C62-4D6F-ABD6-D812CF932362}" type="slidenum">
              <a:rPr lang="en-US"/>
              <a:pPr/>
              <a:t>13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Wireless Link Characteristics (1)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6050"/>
            <a:ext cx="7772400" cy="5197475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/>
              <a:t>Differences from wired link ….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FF0000"/>
                </a:solidFill>
              </a:rPr>
              <a:t>decreased signal strength:</a:t>
            </a:r>
            <a:r>
              <a:rPr lang="en-US"/>
              <a:t> radio signal attenuates as it propagates through matter (path loss)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FF0000"/>
                </a:solidFill>
              </a:rPr>
              <a:t>interference from other sources:</a:t>
            </a:r>
            <a:r>
              <a:rPr lang="en-US"/>
              <a:t> 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FF0000"/>
                </a:solidFill>
              </a:rPr>
              <a:t>multipath propagation:</a:t>
            </a:r>
            <a:r>
              <a:rPr lang="en-US"/>
              <a:t> radio signal reflects off objects ground, arriving ad destination at slightly different times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/>
              <a:t>…. make communication across (even a point to point) wireless link much more “difficult” 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3EA9A03A-16E7-441D-B35E-4F861D5B9A34}" type="slidenum">
              <a:rPr lang="en-US"/>
              <a:pPr/>
              <a:t>14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Wireless Link Characteristics (2)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6050"/>
            <a:ext cx="4276725" cy="5197475"/>
          </a:xfrm>
        </p:spPr>
        <p:txBody>
          <a:bodyPr/>
          <a:lstStyle/>
          <a:p>
            <a:r>
              <a:rPr lang="en-US" sz="2000"/>
              <a:t>SNR: signal-to-noise ratio</a:t>
            </a:r>
          </a:p>
          <a:p>
            <a:pPr lvl="1"/>
            <a:r>
              <a:rPr lang="en-US" sz="2000"/>
              <a:t>larger SNR – easier to extract signal from noise (a “good thing”)</a:t>
            </a:r>
          </a:p>
          <a:p>
            <a:r>
              <a:rPr lang="en-US" sz="2000" i="1">
                <a:solidFill>
                  <a:srgbClr val="FF3300"/>
                </a:solidFill>
              </a:rPr>
              <a:t>SNR versus BER tradeoffs</a:t>
            </a:r>
          </a:p>
          <a:p>
            <a:pPr lvl="1"/>
            <a:r>
              <a:rPr lang="en-US" sz="2000" i="1">
                <a:solidFill>
                  <a:schemeClr val="accent2"/>
                </a:solidFill>
              </a:rPr>
              <a:t>given physical layer:</a:t>
            </a:r>
            <a:r>
              <a:rPr lang="en-US" sz="2000"/>
              <a:t> increase power -&gt; increase SNR-&gt;decrease BER</a:t>
            </a:r>
          </a:p>
          <a:p>
            <a:pPr lvl="1"/>
            <a:r>
              <a:rPr lang="en-US" sz="2000" i="1">
                <a:solidFill>
                  <a:schemeClr val="accent2"/>
                </a:solidFill>
              </a:rPr>
              <a:t>given SNR:</a:t>
            </a:r>
            <a:r>
              <a:rPr lang="en-US" sz="2000"/>
              <a:t> choose physical layer that meets BER requirement, giving highest thruput</a:t>
            </a:r>
          </a:p>
          <a:p>
            <a:pPr lvl="2"/>
            <a:r>
              <a:rPr lang="en-US" sz="1800"/>
              <a:t>SNR may change with mobility: dynamically adapt physical layer (modulation technique, rate) </a:t>
            </a:r>
          </a:p>
          <a:p>
            <a:pPr lvl="1"/>
            <a:endParaRPr lang="en-US" sz="2000"/>
          </a:p>
        </p:txBody>
      </p:sp>
      <p:sp>
        <p:nvSpPr>
          <p:cNvPr id="530436" name="Freeform 4"/>
          <p:cNvSpPr>
            <a:spLocks/>
          </p:cNvSpPr>
          <p:nvPr/>
        </p:nvSpPr>
        <p:spPr bwMode="auto">
          <a:xfrm>
            <a:off x="5494338" y="1590675"/>
            <a:ext cx="609600" cy="2527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4" y="384"/>
              </a:cxn>
              <a:cxn ang="0">
                <a:pos x="304" y="984"/>
              </a:cxn>
              <a:cxn ang="0">
                <a:pos x="384" y="1592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37" name="Freeform 5"/>
          <p:cNvSpPr>
            <a:spLocks/>
          </p:cNvSpPr>
          <p:nvPr/>
        </p:nvSpPr>
        <p:spPr bwMode="auto">
          <a:xfrm>
            <a:off x="6142038" y="1260475"/>
            <a:ext cx="685800" cy="2857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" y="296"/>
              </a:cxn>
              <a:cxn ang="0">
                <a:pos x="256" y="600"/>
              </a:cxn>
              <a:cxn ang="0">
                <a:pos x="360" y="1192"/>
              </a:cxn>
              <a:cxn ang="0">
                <a:pos x="432" y="1800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38" name="Freeform 6"/>
          <p:cNvSpPr>
            <a:spLocks/>
          </p:cNvSpPr>
          <p:nvPr/>
        </p:nvSpPr>
        <p:spPr bwMode="auto">
          <a:xfrm>
            <a:off x="7056438" y="1260475"/>
            <a:ext cx="647700" cy="284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2" y="296"/>
              </a:cxn>
              <a:cxn ang="0">
                <a:pos x="232" y="592"/>
              </a:cxn>
              <a:cxn ang="0">
                <a:pos x="344" y="1192"/>
              </a:cxn>
              <a:cxn ang="0">
                <a:pos x="408" y="1792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39" name="Rectangle 7"/>
          <p:cNvSpPr>
            <a:spLocks noChangeArrowheads="1"/>
          </p:cNvSpPr>
          <p:nvPr/>
        </p:nvSpPr>
        <p:spPr bwMode="auto">
          <a:xfrm>
            <a:off x="5486400" y="1247775"/>
            <a:ext cx="2862263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40" name="Line 8"/>
          <p:cNvSpPr>
            <a:spLocks noChangeShapeType="1"/>
          </p:cNvSpPr>
          <p:nvPr/>
        </p:nvSpPr>
        <p:spPr bwMode="auto">
          <a:xfrm>
            <a:off x="5486400" y="17414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1" name="Line 9"/>
          <p:cNvSpPr>
            <a:spLocks noChangeShapeType="1"/>
          </p:cNvSpPr>
          <p:nvPr/>
        </p:nvSpPr>
        <p:spPr bwMode="auto">
          <a:xfrm>
            <a:off x="5495925" y="220821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2" name="Line 10"/>
          <p:cNvSpPr>
            <a:spLocks noChangeShapeType="1"/>
          </p:cNvSpPr>
          <p:nvPr/>
        </p:nvSpPr>
        <p:spPr bwMode="auto">
          <a:xfrm>
            <a:off x="5505450" y="26892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3" name="Line 11"/>
          <p:cNvSpPr>
            <a:spLocks noChangeShapeType="1"/>
          </p:cNvSpPr>
          <p:nvPr/>
        </p:nvSpPr>
        <p:spPr bwMode="auto">
          <a:xfrm>
            <a:off x="5514975" y="315595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4" name="Line 12"/>
          <p:cNvSpPr>
            <a:spLocks noChangeShapeType="1"/>
          </p:cNvSpPr>
          <p:nvPr/>
        </p:nvSpPr>
        <p:spPr bwMode="auto">
          <a:xfrm>
            <a:off x="5524500" y="36369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5" name="Line 13"/>
          <p:cNvSpPr>
            <a:spLocks noChangeShapeType="1"/>
          </p:cNvSpPr>
          <p:nvPr/>
        </p:nvSpPr>
        <p:spPr bwMode="auto">
          <a:xfrm>
            <a:off x="6235700" y="124777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6" name="Line 14"/>
          <p:cNvSpPr>
            <a:spLocks noChangeShapeType="1"/>
          </p:cNvSpPr>
          <p:nvPr/>
        </p:nvSpPr>
        <p:spPr bwMode="auto">
          <a:xfrm>
            <a:off x="6942138" y="1265238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7" name="Line 15"/>
          <p:cNvSpPr>
            <a:spLocks noChangeShapeType="1"/>
          </p:cNvSpPr>
          <p:nvPr/>
        </p:nvSpPr>
        <p:spPr bwMode="auto">
          <a:xfrm>
            <a:off x="7648575" y="125412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8" name="Text Box 16"/>
          <p:cNvSpPr txBox="1">
            <a:spLocks noChangeArrowheads="1"/>
          </p:cNvSpPr>
          <p:nvPr/>
        </p:nvSpPr>
        <p:spPr bwMode="auto">
          <a:xfrm>
            <a:off x="6048375" y="41036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49" name="Text Box 17"/>
          <p:cNvSpPr txBox="1">
            <a:spLocks noChangeArrowheads="1"/>
          </p:cNvSpPr>
          <p:nvPr/>
        </p:nvSpPr>
        <p:spPr bwMode="auto">
          <a:xfrm>
            <a:off x="6756400" y="41052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20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50" name="Text Box 18"/>
          <p:cNvSpPr txBox="1">
            <a:spLocks noChangeArrowheads="1"/>
          </p:cNvSpPr>
          <p:nvPr/>
        </p:nvSpPr>
        <p:spPr bwMode="auto">
          <a:xfrm>
            <a:off x="7446963" y="41084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30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51" name="Text Box 19"/>
          <p:cNvSpPr txBox="1">
            <a:spLocks noChangeArrowheads="1"/>
          </p:cNvSpPr>
          <p:nvPr/>
        </p:nvSpPr>
        <p:spPr bwMode="auto">
          <a:xfrm>
            <a:off x="8169275" y="411162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40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52" name="Line 20"/>
          <p:cNvSpPr>
            <a:spLocks noChangeShapeType="1"/>
          </p:cNvSpPr>
          <p:nvPr/>
        </p:nvSpPr>
        <p:spPr bwMode="auto">
          <a:xfrm>
            <a:off x="6030913" y="5568950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53" name="Line 21"/>
          <p:cNvSpPr>
            <a:spLocks noChangeShapeType="1"/>
          </p:cNvSpPr>
          <p:nvPr/>
        </p:nvSpPr>
        <p:spPr bwMode="auto">
          <a:xfrm>
            <a:off x="6030913" y="5175250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54" name="Line 22"/>
          <p:cNvSpPr>
            <a:spLocks noChangeShapeType="1"/>
          </p:cNvSpPr>
          <p:nvPr/>
        </p:nvSpPr>
        <p:spPr bwMode="auto">
          <a:xfrm>
            <a:off x="6043613" y="4756150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55" name="Text Box 23"/>
          <p:cNvSpPr txBox="1">
            <a:spLocks noChangeArrowheads="1"/>
          </p:cNvSpPr>
          <p:nvPr/>
        </p:nvSpPr>
        <p:spPr bwMode="auto">
          <a:xfrm>
            <a:off x="6442075" y="4622800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QAM256 (8 Mbps)</a:t>
            </a:r>
          </a:p>
        </p:txBody>
      </p:sp>
      <p:sp>
        <p:nvSpPr>
          <p:cNvPr id="530456" name="Text Box 24"/>
          <p:cNvSpPr txBox="1">
            <a:spLocks noChangeArrowheads="1"/>
          </p:cNvSpPr>
          <p:nvPr/>
        </p:nvSpPr>
        <p:spPr bwMode="auto">
          <a:xfrm>
            <a:off x="6429375" y="5014913"/>
            <a:ext cx="153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QAM16 (4 Mbps)</a:t>
            </a:r>
          </a:p>
        </p:txBody>
      </p:sp>
      <p:sp>
        <p:nvSpPr>
          <p:cNvPr id="530457" name="Text Box 25"/>
          <p:cNvSpPr txBox="1">
            <a:spLocks noChangeArrowheads="1"/>
          </p:cNvSpPr>
          <p:nvPr/>
        </p:nvSpPr>
        <p:spPr bwMode="auto">
          <a:xfrm>
            <a:off x="6445250" y="5421313"/>
            <a:ext cx="1408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BPSK (1 Mbps)</a:t>
            </a:r>
          </a:p>
        </p:txBody>
      </p:sp>
      <p:sp>
        <p:nvSpPr>
          <p:cNvPr id="530458" name="Text Box 26"/>
          <p:cNvSpPr txBox="1">
            <a:spLocks noChangeArrowheads="1"/>
          </p:cNvSpPr>
          <p:nvPr/>
        </p:nvSpPr>
        <p:spPr bwMode="auto">
          <a:xfrm>
            <a:off x="6548438" y="4284663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SNR(dB)</a:t>
            </a:r>
          </a:p>
        </p:txBody>
      </p:sp>
      <p:sp>
        <p:nvSpPr>
          <p:cNvPr id="530459" name="Text Box 27"/>
          <p:cNvSpPr txBox="1">
            <a:spLocks noChangeArrowheads="1"/>
          </p:cNvSpPr>
          <p:nvPr/>
        </p:nvSpPr>
        <p:spPr bwMode="auto">
          <a:xfrm rot="16200000">
            <a:off x="4614069" y="2578894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BER</a:t>
            </a:r>
          </a:p>
        </p:txBody>
      </p:sp>
      <p:sp>
        <p:nvSpPr>
          <p:cNvPr id="530460" name="Text Box 28"/>
          <p:cNvSpPr txBox="1">
            <a:spLocks noChangeArrowheads="1"/>
          </p:cNvSpPr>
          <p:nvPr/>
        </p:nvSpPr>
        <p:spPr bwMode="auto">
          <a:xfrm>
            <a:off x="4972050" y="1111250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-1</a:t>
            </a:r>
          </a:p>
        </p:txBody>
      </p:sp>
      <p:sp>
        <p:nvSpPr>
          <p:cNvPr id="530461" name="Text Box 29"/>
          <p:cNvSpPr txBox="1">
            <a:spLocks noChangeArrowheads="1"/>
          </p:cNvSpPr>
          <p:nvPr/>
        </p:nvSpPr>
        <p:spPr bwMode="auto">
          <a:xfrm>
            <a:off x="4991100" y="1592263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-2</a:t>
            </a:r>
          </a:p>
        </p:txBody>
      </p:sp>
      <p:sp>
        <p:nvSpPr>
          <p:cNvPr id="530462" name="Text Box 30"/>
          <p:cNvSpPr txBox="1">
            <a:spLocks noChangeArrowheads="1"/>
          </p:cNvSpPr>
          <p:nvPr/>
        </p:nvSpPr>
        <p:spPr bwMode="auto">
          <a:xfrm>
            <a:off x="4981575" y="2058988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-3</a:t>
            </a:r>
          </a:p>
        </p:txBody>
      </p:sp>
      <p:sp>
        <p:nvSpPr>
          <p:cNvPr id="530463" name="Text Box 31"/>
          <p:cNvSpPr txBox="1">
            <a:spLocks noChangeArrowheads="1"/>
          </p:cNvSpPr>
          <p:nvPr/>
        </p:nvSpPr>
        <p:spPr bwMode="auto">
          <a:xfrm>
            <a:off x="4991100" y="2992438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-5</a:t>
            </a:r>
          </a:p>
        </p:txBody>
      </p:sp>
      <p:sp>
        <p:nvSpPr>
          <p:cNvPr id="530464" name="Text Box 32"/>
          <p:cNvSpPr txBox="1">
            <a:spLocks noChangeArrowheads="1"/>
          </p:cNvSpPr>
          <p:nvPr/>
        </p:nvSpPr>
        <p:spPr bwMode="auto">
          <a:xfrm>
            <a:off x="4995863" y="3473450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-6</a:t>
            </a:r>
          </a:p>
        </p:txBody>
      </p:sp>
      <p:sp>
        <p:nvSpPr>
          <p:cNvPr id="530465" name="Text Box 33"/>
          <p:cNvSpPr txBox="1">
            <a:spLocks noChangeArrowheads="1"/>
          </p:cNvSpPr>
          <p:nvPr/>
        </p:nvSpPr>
        <p:spPr bwMode="auto">
          <a:xfrm>
            <a:off x="4986338" y="3968750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-7</a:t>
            </a:r>
          </a:p>
        </p:txBody>
      </p:sp>
      <p:sp>
        <p:nvSpPr>
          <p:cNvPr id="530466" name="Text Box 34"/>
          <p:cNvSpPr txBox="1">
            <a:spLocks noChangeArrowheads="1"/>
          </p:cNvSpPr>
          <p:nvPr/>
        </p:nvSpPr>
        <p:spPr bwMode="auto">
          <a:xfrm>
            <a:off x="4973638" y="254793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-4</a:t>
            </a:r>
          </a:p>
        </p:txBody>
      </p:sp>
      <p:sp>
        <p:nvSpPr>
          <p:cNvPr id="530468" name="Text Box 36"/>
          <p:cNvSpPr txBox="1">
            <a:spLocks noChangeArrowheads="1"/>
          </p:cNvSpPr>
          <p:nvPr/>
        </p:nvSpPr>
        <p:spPr bwMode="auto">
          <a:xfrm>
            <a:off x="5475288" y="5857875"/>
            <a:ext cx="3144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Quadrature Amplitude Modulation (QAM)</a:t>
            </a:r>
          </a:p>
          <a:p>
            <a:r>
              <a:rPr lang="en-US" sz="1200"/>
              <a:t>Binary Phase Shift Keying (BPSK)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D011287-ED51-4FDF-8E85-F86437723DAC}" type="slidenum">
              <a:rPr lang="en-US"/>
              <a:pPr/>
              <a:t>15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00025"/>
            <a:ext cx="7772400" cy="1143000"/>
          </a:xfrm>
        </p:spPr>
        <p:txBody>
          <a:bodyPr/>
          <a:lstStyle/>
          <a:p>
            <a:r>
              <a:rPr lang="en-US" sz="3600"/>
              <a:t>Wireless network characteristics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Multiple wireless senders and receivers create additional problems (beyond multiple access):</a:t>
            </a:r>
          </a:p>
        </p:txBody>
      </p:sp>
      <p:grpSp>
        <p:nvGrpSpPr>
          <p:cNvPr id="402465" name="Group 33"/>
          <p:cNvGrpSpPr>
            <a:grpSpLocks/>
          </p:cNvGrpSpPr>
          <p:nvPr/>
        </p:nvGrpSpPr>
        <p:grpSpPr bwMode="auto">
          <a:xfrm>
            <a:off x="698500" y="2413000"/>
            <a:ext cx="3194050" cy="1616075"/>
            <a:chOff x="759" y="2008"/>
            <a:chExt cx="2012" cy="1018"/>
          </a:xfrm>
        </p:grpSpPr>
        <p:grpSp>
          <p:nvGrpSpPr>
            <p:cNvPr id="402455" name="Group 23"/>
            <p:cNvGrpSpPr>
              <a:grpSpLocks/>
            </p:cNvGrpSpPr>
            <p:nvPr/>
          </p:nvGrpSpPr>
          <p:grpSpPr bwMode="auto">
            <a:xfrm>
              <a:off x="1529" y="2018"/>
              <a:ext cx="535" cy="466"/>
              <a:chOff x="2870" y="1518"/>
              <a:chExt cx="292" cy="320"/>
            </a:xfrm>
          </p:grpSpPr>
          <p:graphicFrame>
            <p:nvGraphicFramePr>
              <p:cNvPr id="402456" name="Object 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2456" name="Clip" r:id="rId4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2457" name="Object 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2457" name="Clip" r:id="rId5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402439" name="Freeform 7"/>
            <p:cNvSpPr>
              <a:spLocks/>
            </p:cNvSpPr>
            <p:nvPr/>
          </p:nvSpPr>
          <p:spPr bwMode="auto">
            <a:xfrm>
              <a:off x="759" y="2008"/>
              <a:ext cx="1273" cy="684"/>
            </a:xfrm>
            <a:custGeom>
              <a:avLst/>
              <a:gdLst/>
              <a:ahLst/>
              <a:cxnLst>
                <a:cxn ang="0">
                  <a:pos x="9" y="675"/>
                </a:cxn>
                <a:cxn ang="0">
                  <a:pos x="316" y="0"/>
                </a:cxn>
                <a:cxn ang="0">
                  <a:pos x="461" y="228"/>
                </a:cxn>
                <a:cxn ang="0">
                  <a:pos x="510" y="119"/>
                </a:cxn>
                <a:cxn ang="0">
                  <a:pos x="631" y="467"/>
                </a:cxn>
                <a:cxn ang="0">
                  <a:pos x="667" y="391"/>
                </a:cxn>
                <a:cxn ang="0">
                  <a:pos x="739" y="464"/>
                </a:cxn>
                <a:cxn ang="0">
                  <a:pos x="1058" y="57"/>
                </a:cxn>
                <a:cxn ang="0">
                  <a:pos x="1273" y="684"/>
                </a:cxn>
                <a:cxn ang="0">
                  <a:pos x="0" y="674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02449" name="Group 17"/>
            <p:cNvGrpSpPr>
              <a:grpSpLocks/>
            </p:cNvGrpSpPr>
            <p:nvPr/>
          </p:nvGrpSpPr>
          <p:grpSpPr bwMode="auto">
            <a:xfrm>
              <a:off x="1053" y="2587"/>
              <a:ext cx="482" cy="439"/>
              <a:chOff x="2870" y="1518"/>
              <a:chExt cx="292" cy="320"/>
            </a:xfrm>
          </p:grpSpPr>
          <p:graphicFrame>
            <p:nvGraphicFramePr>
              <p:cNvPr id="402450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2450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2451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2451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02452" name="Group 20"/>
            <p:cNvGrpSpPr>
              <a:grpSpLocks/>
            </p:cNvGrpSpPr>
            <p:nvPr/>
          </p:nvGrpSpPr>
          <p:grpSpPr bwMode="auto">
            <a:xfrm>
              <a:off x="2124" y="2391"/>
              <a:ext cx="482" cy="439"/>
              <a:chOff x="2870" y="1518"/>
              <a:chExt cx="292" cy="320"/>
            </a:xfrm>
          </p:grpSpPr>
          <p:graphicFrame>
            <p:nvGraphicFramePr>
              <p:cNvPr id="402453" name="Object 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2453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2454" name="Object 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2454" name="Clip" r:id="rId9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402458" name="Line 26"/>
            <p:cNvSpPr>
              <a:spLocks noChangeShapeType="1"/>
            </p:cNvSpPr>
            <p:nvPr/>
          </p:nvSpPr>
          <p:spPr bwMode="auto">
            <a:xfrm flipV="1">
              <a:off x="1561" y="2773"/>
              <a:ext cx="629" cy="1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59" name="Line 27"/>
            <p:cNvSpPr>
              <a:spLocks noChangeShapeType="1"/>
            </p:cNvSpPr>
            <p:nvPr/>
          </p:nvSpPr>
          <p:spPr bwMode="auto">
            <a:xfrm>
              <a:off x="1985" y="2471"/>
              <a:ext cx="257" cy="2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60" name="Text Box 28"/>
            <p:cNvSpPr txBox="1">
              <a:spLocks noChangeArrowheads="1"/>
            </p:cNvSpPr>
            <p:nvPr/>
          </p:nvSpPr>
          <p:spPr bwMode="auto">
            <a:xfrm>
              <a:off x="1006" y="2705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402461" name="Text Box 29"/>
            <p:cNvSpPr txBox="1">
              <a:spLocks noChangeArrowheads="1"/>
            </p:cNvSpPr>
            <p:nvPr/>
          </p:nvSpPr>
          <p:spPr bwMode="auto">
            <a:xfrm>
              <a:off x="2564" y="2562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402462" name="Text Box 30"/>
            <p:cNvSpPr txBox="1">
              <a:spLocks noChangeArrowheads="1"/>
            </p:cNvSpPr>
            <p:nvPr/>
          </p:nvSpPr>
          <p:spPr bwMode="auto">
            <a:xfrm>
              <a:off x="2014" y="211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402464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Hidden terminal problem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A, C can not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/>
          </a:p>
        </p:txBody>
      </p:sp>
      <p:grpSp>
        <p:nvGrpSpPr>
          <p:cNvPr id="402504" name="Group 72"/>
          <p:cNvGrpSpPr>
            <a:grpSpLocks/>
          </p:cNvGrpSpPr>
          <p:nvPr/>
        </p:nvGrpSpPr>
        <p:grpSpPr bwMode="auto">
          <a:xfrm>
            <a:off x="4943475" y="2105025"/>
            <a:ext cx="3625850" cy="2281238"/>
            <a:chOff x="3264" y="1698"/>
            <a:chExt cx="2284" cy="1437"/>
          </a:xfrm>
        </p:grpSpPr>
        <p:grpSp>
          <p:nvGrpSpPr>
            <p:cNvPr id="402486" name="Group 54"/>
            <p:cNvGrpSpPr>
              <a:grpSpLocks/>
            </p:cNvGrpSpPr>
            <p:nvPr/>
          </p:nvGrpSpPr>
          <p:grpSpPr bwMode="auto">
            <a:xfrm>
              <a:off x="3264" y="1698"/>
              <a:ext cx="2150" cy="455"/>
              <a:chOff x="3256" y="1911"/>
              <a:chExt cx="2150" cy="455"/>
            </a:xfrm>
          </p:grpSpPr>
          <p:grpSp>
            <p:nvGrpSpPr>
              <p:cNvPr id="402471" name="Group 39"/>
              <p:cNvGrpSpPr>
                <a:grpSpLocks/>
              </p:cNvGrpSpPr>
              <p:nvPr/>
            </p:nvGrpSpPr>
            <p:grpSpPr bwMode="auto">
              <a:xfrm>
                <a:off x="3303" y="191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72" name="Object 40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402472" name="Clip" r:id="rId10" imgW="819000" imgH="847800" progId="MS_ClipArt_Gallery.2">
                    <p:embed/>
                  </p:oleObj>
                </a:graphicData>
              </a:graphic>
            </p:graphicFrame>
            <p:graphicFrame>
              <p:nvGraphicFramePr>
                <p:cNvPr id="402473" name="Object 41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402473" name="Clip" r:id="rId11" imgW="1266840" imgH="1200240" progId="MS_ClipArt_Gallery.2">
                    <p:embed/>
                  </p:oleObj>
                </a:graphicData>
              </a:graphic>
            </p:graphicFrame>
          </p:grpSp>
          <p:grpSp>
            <p:nvGrpSpPr>
              <p:cNvPr id="402474" name="Group 42"/>
              <p:cNvGrpSpPr>
                <a:grpSpLocks/>
              </p:cNvGrpSpPr>
              <p:nvPr/>
            </p:nvGrpSpPr>
            <p:grpSpPr bwMode="auto">
              <a:xfrm>
                <a:off x="4037" y="1919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75" name="Object 43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402475" name="Clip" r:id="rId12" imgW="819000" imgH="847800" progId="MS_ClipArt_Gallery.2">
                    <p:embed/>
                  </p:oleObj>
                </a:graphicData>
              </a:graphic>
            </p:graphicFrame>
            <p:graphicFrame>
              <p:nvGraphicFramePr>
                <p:cNvPr id="402476" name="Object 44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402476" name="Clip" r:id="rId13" imgW="1266840" imgH="1200240" progId="MS_ClipArt_Gallery.2">
                    <p:embed/>
                  </p:oleObj>
                </a:graphicData>
              </a:graphic>
            </p:graphicFrame>
          </p:grpSp>
          <p:sp>
            <p:nvSpPr>
              <p:cNvPr id="402479" name="Text Box 47"/>
              <p:cNvSpPr txBox="1">
                <a:spLocks noChangeArrowheads="1"/>
              </p:cNvSpPr>
              <p:nvPr/>
            </p:nvSpPr>
            <p:spPr bwMode="auto">
              <a:xfrm>
                <a:off x="3256" y="2029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402480" name="Text Box 48"/>
              <p:cNvSpPr txBox="1">
                <a:spLocks noChangeArrowheads="1"/>
              </p:cNvSpPr>
              <p:nvPr/>
            </p:nvSpPr>
            <p:spPr bwMode="auto">
              <a:xfrm>
                <a:off x="4459" y="2027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402481" name="Text Box 49"/>
              <p:cNvSpPr txBox="1">
                <a:spLocks noChangeArrowheads="1"/>
              </p:cNvSpPr>
              <p:nvPr/>
            </p:nvSpPr>
            <p:spPr bwMode="auto">
              <a:xfrm>
                <a:off x="5203" y="2054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  <p:grpSp>
            <p:nvGrpSpPr>
              <p:cNvPr id="402483" name="Group 51"/>
              <p:cNvGrpSpPr>
                <a:grpSpLocks/>
              </p:cNvGrpSpPr>
              <p:nvPr/>
            </p:nvGrpSpPr>
            <p:grpSpPr bwMode="auto">
              <a:xfrm>
                <a:off x="4726" y="192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84" name="Object 52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402484" name="Clip" r:id="rId14" imgW="819000" imgH="847800" progId="MS_ClipArt_Gallery.2">
                    <p:embed/>
                  </p:oleObj>
                </a:graphicData>
              </a:graphic>
            </p:graphicFrame>
            <p:graphicFrame>
              <p:nvGraphicFramePr>
                <p:cNvPr id="402485" name="Object 53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402485" name="Clip" r:id="rId15" imgW="1266840" imgH="1200240" progId="MS_ClipArt_Gallery.2">
                    <p:embed/>
                  </p:oleObj>
                </a:graphicData>
              </a:graphic>
            </p:graphicFrame>
          </p:grpSp>
        </p:grpSp>
        <p:sp>
          <p:nvSpPr>
            <p:cNvPr id="402487" name="Text Box 55"/>
            <p:cNvSpPr txBox="1">
              <a:spLocks noChangeArrowheads="1"/>
            </p:cNvSpPr>
            <p:nvPr/>
          </p:nvSpPr>
          <p:spPr bwMode="auto">
            <a:xfrm>
              <a:off x="3310" y="2337"/>
              <a:ext cx="5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A’s signal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strength</a:t>
              </a:r>
            </a:p>
          </p:txBody>
        </p:sp>
        <p:sp>
          <p:nvSpPr>
            <p:cNvPr id="402492" name="Line 60"/>
            <p:cNvSpPr>
              <a:spLocks noChangeShapeType="1"/>
            </p:cNvSpPr>
            <p:nvPr/>
          </p:nvSpPr>
          <p:spPr bwMode="auto">
            <a:xfrm>
              <a:off x="3349" y="2985"/>
              <a:ext cx="2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3" name="Line 61"/>
            <p:cNvSpPr>
              <a:spLocks noChangeShapeType="1"/>
            </p:cNvSpPr>
            <p:nvPr/>
          </p:nvSpPr>
          <p:spPr bwMode="auto">
            <a:xfrm>
              <a:off x="3315" y="2242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4" name="Freeform 62"/>
            <p:cNvSpPr>
              <a:spLocks/>
            </p:cNvSpPr>
            <p:nvPr/>
          </p:nvSpPr>
          <p:spPr bwMode="auto">
            <a:xfrm>
              <a:off x="3367" y="2277"/>
              <a:ext cx="1887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6" y="151"/>
                </a:cxn>
                <a:cxn ang="0">
                  <a:pos x="1373" y="594"/>
                </a:cxn>
                <a:cxn ang="0">
                  <a:pos x="1887" y="673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5" name="Text Box 63"/>
            <p:cNvSpPr txBox="1">
              <a:spLocks noChangeArrowheads="1"/>
            </p:cNvSpPr>
            <p:nvPr/>
          </p:nvSpPr>
          <p:spPr bwMode="auto">
            <a:xfrm>
              <a:off x="4158" y="2962"/>
              <a:ext cx="36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space</a:t>
              </a:r>
            </a:p>
          </p:txBody>
        </p:sp>
        <p:sp>
          <p:nvSpPr>
            <p:cNvPr id="402497" name="Freeform 65"/>
            <p:cNvSpPr>
              <a:spLocks/>
            </p:cNvSpPr>
            <p:nvPr/>
          </p:nvSpPr>
          <p:spPr bwMode="auto">
            <a:xfrm flipH="1">
              <a:off x="3427" y="2258"/>
              <a:ext cx="1887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6" y="151"/>
                </a:cxn>
                <a:cxn ang="0">
                  <a:pos x="1373" y="594"/>
                </a:cxn>
                <a:cxn ang="0">
                  <a:pos x="1887" y="673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8" name="Text Box 66"/>
            <p:cNvSpPr txBox="1">
              <a:spLocks noChangeArrowheads="1"/>
            </p:cNvSpPr>
            <p:nvPr/>
          </p:nvSpPr>
          <p:spPr bwMode="auto">
            <a:xfrm>
              <a:off x="4965" y="2292"/>
              <a:ext cx="58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C’s signal</a:t>
              </a:r>
            </a:p>
            <a:p>
              <a:r>
                <a:rPr lang="en-US" sz="1400">
                  <a:solidFill>
                    <a:schemeClr val="accent2"/>
                  </a:solidFill>
                </a:rPr>
                <a:t>strength</a:t>
              </a:r>
            </a:p>
          </p:txBody>
        </p:sp>
        <p:sp>
          <p:nvSpPr>
            <p:cNvPr id="402499" name="Line 67"/>
            <p:cNvSpPr>
              <a:spLocks noChangeShapeType="1"/>
            </p:cNvSpPr>
            <p:nvPr/>
          </p:nvSpPr>
          <p:spPr bwMode="auto">
            <a:xfrm flipH="1">
              <a:off x="3554" y="2171"/>
              <a:ext cx="17" cy="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500" name="Line 68"/>
            <p:cNvSpPr>
              <a:spLocks noChangeShapeType="1"/>
            </p:cNvSpPr>
            <p:nvPr/>
          </p:nvSpPr>
          <p:spPr bwMode="auto">
            <a:xfrm>
              <a:off x="4323" y="2214"/>
              <a:ext cx="0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501" name="Line 69"/>
            <p:cNvSpPr>
              <a:spLocks noChangeShapeType="1"/>
            </p:cNvSpPr>
            <p:nvPr/>
          </p:nvSpPr>
          <p:spPr bwMode="auto">
            <a:xfrm>
              <a:off x="5004" y="2204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02502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Signal attenuation: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A, C can not hear each other interfering at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B494C044-1436-49F8-B962-0142D6EFA324}" type="slidenum">
              <a:rPr lang="en-US"/>
              <a:pPr/>
              <a:t>16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6 outline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6.1</a:t>
            </a:r>
            <a:r>
              <a:rPr lang="en-US" sz="2400"/>
              <a:t> Introduction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6.2 </a:t>
            </a:r>
            <a:r>
              <a:rPr lang="en-US" sz="2400"/>
              <a:t>Wireless links, characteristics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CDMA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6.3 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6.4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cellular Internet access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standards (e.g., GSM)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6.5</a:t>
            </a:r>
            <a:r>
              <a:rPr lang="en-US" sz="2400"/>
              <a:t>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6.6</a:t>
            </a:r>
            <a:r>
              <a:rPr lang="en-US" sz="2400"/>
              <a:t> Mobile IP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6.7</a:t>
            </a:r>
            <a:r>
              <a:rPr lang="en-US" sz="2400"/>
              <a:t>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6.8</a:t>
            </a:r>
            <a:r>
              <a:rPr lang="en-US" sz="2400"/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6.9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DB674DE-5277-43C7-A1DF-46465535ADA4}" type="slidenum">
              <a:rPr lang="en-US"/>
              <a:pPr/>
              <a:t>17</a:t>
            </a:fld>
            <a:endParaRPr 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802.11 Wireless LAN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802.11b</a:t>
            </a:r>
            <a:endParaRPr lang="en-US" sz="2400"/>
          </a:p>
          <a:p>
            <a:pPr lvl="1"/>
            <a:r>
              <a:rPr lang="en-US" sz="2000"/>
              <a:t>2.4-5 GHz unlicensed spectrum</a:t>
            </a:r>
          </a:p>
          <a:p>
            <a:pPr lvl="1"/>
            <a:r>
              <a:rPr lang="en-US" sz="2000"/>
              <a:t>up to 11 Mbps</a:t>
            </a:r>
          </a:p>
          <a:p>
            <a:pPr lvl="1"/>
            <a:r>
              <a:rPr lang="en-US" sz="2000"/>
              <a:t>direct sequence spread spectrum (DSSS) in physical layer (CDMA: code division multiple access)</a:t>
            </a:r>
          </a:p>
          <a:p>
            <a:pPr lvl="2"/>
            <a:r>
              <a:rPr lang="en-US"/>
              <a:t>all hosts use same chipping code</a:t>
            </a:r>
            <a:endParaRPr lang="en-US" sz="1800"/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4733925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802.11a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5-6 GHz range</a:t>
            </a:r>
          </a:p>
          <a:p>
            <a:pPr lvl="1"/>
            <a:r>
              <a:rPr lang="en-US" sz="2000"/>
              <a:t>up to 54 Mbps</a:t>
            </a:r>
          </a:p>
          <a:p>
            <a:r>
              <a:rPr lang="en-US" sz="2400">
                <a:solidFill>
                  <a:srgbClr val="FF0000"/>
                </a:solidFill>
              </a:rPr>
              <a:t>802.11g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2.4-5 GHz range</a:t>
            </a:r>
          </a:p>
          <a:p>
            <a:pPr lvl="1"/>
            <a:r>
              <a:rPr lang="en-US" sz="2000"/>
              <a:t>up to 54 Mbps</a:t>
            </a:r>
          </a:p>
          <a:p>
            <a:r>
              <a:rPr lang="en-US" sz="2400">
                <a:solidFill>
                  <a:srgbClr val="FF3300"/>
                </a:solidFill>
              </a:rPr>
              <a:t>802.11n: </a:t>
            </a:r>
            <a:r>
              <a:rPr lang="en-US" sz="2000"/>
              <a:t>multiple antennae</a:t>
            </a:r>
          </a:p>
          <a:p>
            <a:pPr lvl="1"/>
            <a:r>
              <a:rPr lang="en-US" sz="2000"/>
              <a:t>2.4-5 GHz range</a:t>
            </a:r>
          </a:p>
          <a:p>
            <a:pPr lvl="1"/>
            <a:r>
              <a:rPr lang="en-US" sz="2000"/>
              <a:t>up to 200 Mbps</a:t>
            </a:r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1530350" y="5456238"/>
            <a:ext cx="66357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all use CSMA/CA for multiple access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all have base-station and ad-hoc network versions</a:t>
            </a:r>
          </a:p>
        </p:txBody>
      </p:sp>
      <p:sp>
        <p:nvSpPr>
          <p:cNvPr id="350214" name="Line 6"/>
          <p:cNvSpPr>
            <a:spLocks noChangeShapeType="1"/>
          </p:cNvSpPr>
          <p:nvPr/>
        </p:nvSpPr>
        <p:spPr bwMode="auto">
          <a:xfrm>
            <a:off x="1712913" y="5180013"/>
            <a:ext cx="52641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CD63A67F-10FC-45CE-B02C-2A99DA39B9CB}" type="slidenum">
              <a:rPr lang="en-US"/>
              <a:pPr/>
              <a:t>18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98438"/>
            <a:ext cx="7772400" cy="1143000"/>
          </a:xfrm>
        </p:spPr>
        <p:txBody>
          <a:bodyPr/>
          <a:lstStyle/>
          <a:p>
            <a:r>
              <a:rPr lang="en-US"/>
              <a:t>802.11 LAN architecture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5005388" y="1603375"/>
            <a:ext cx="38830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wireless host communicates with base station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solidFill>
                  <a:srgbClr val="FF0000"/>
                </a:solidFill>
              </a:rPr>
              <a:t>base station = access point (AP)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Basic Service Set (BSS)</a:t>
            </a:r>
            <a:r>
              <a:rPr lang="en-US" sz="2000"/>
              <a:t> (aka “cell”) in infrastructure mode contains: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wireless hosts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access point (AP): base station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ad hoc mode: hosts only</a:t>
            </a:r>
            <a:endParaRPr lang="en-US"/>
          </a:p>
        </p:txBody>
      </p:sp>
      <p:sp>
        <p:nvSpPr>
          <p:cNvPr id="407557" name="Oval 5"/>
          <p:cNvSpPr>
            <a:spLocks noChangeArrowheads="1"/>
          </p:cNvSpPr>
          <p:nvPr/>
        </p:nvSpPr>
        <p:spPr bwMode="auto">
          <a:xfrm>
            <a:off x="2374900" y="4230688"/>
            <a:ext cx="2055813" cy="1946275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558" name="Oval 6"/>
          <p:cNvSpPr>
            <a:spLocks noChangeArrowheads="1"/>
          </p:cNvSpPr>
          <p:nvPr/>
        </p:nvSpPr>
        <p:spPr bwMode="auto">
          <a:xfrm>
            <a:off x="333375" y="2492375"/>
            <a:ext cx="2055813" cy="1946275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7559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407560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1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2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3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7564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7565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07566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67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7569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0757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71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7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7573" name="Group 21"/>
          <p:cNvGrpSpPr>
            <a:grpSpLocks/>
          </p:cNvGrpSpPr>
          <p:nvPr/>
        </p:nvGrpSpPr>
        <p:grpSpPr bwMode="auto">
          <a:xfrm>
            <a:off x="895350" y="3576638"/>
            <a:ext cx="415925" cy="509587"/>
            <a:chOff x="2870" y="1518"/>
            <a:chExt cx="292" cy="320"/>
          </a:xfrm>
        </p:grpSpPr>
        <p:graphicFrame>
          <p:nvGraphicFramePr>
            <p:cNvPr id="407574" name="Object 2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574" name="Clip" r:id="rId4" imgW="819000" imgH="847800" progId="MS_ClipArt_Gallery.2">
                <p:embed/>
              </p:oleObj>
            </a:graphicData>
          </a:graphic>
        </p:graphicFrame>
        <p:graphicFrame>
          <p:nvGraphicFramePr>
            <p:cNvPr id="407575" name="Object 2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575" name="Clip" r:id="rId5" imgW="1266840" imgH="1200240" progId="MS_ClipArt_Gallery.2">
                <p:embed/>
              </p:oleObj>
            </a:graphicData>
          </a:graphic>
        </p:graphicFrame>
      </p:grpSp>
      <p:sp>
        <p:nvSpPr>
          <p:cNvPr id="407576" name="Text Box 24"/>
          <p:cNvSpPr txBox="1">
            <a:spLocks noChangeArrowheads="1"/>
          </p:cNvSpPr>
          <p:nvPr/>
        </p:nvSpPr>
        <p:spPr bwMode="auto">
          <a:xfrm>
            <a:off x="917575" y="4408488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BSS 1</a:t>
            </a:r>
          </a:p>
        </p:txBody>
      </p:sp>
      <p:sp>
        <p:nvSpPr>
          <p:cNvPr id="407577" name="Line 25"/>
          <p:cNvSpPr>
            <a:spLocks noChangeShapeType="1"/>
          </p:cNvSpPr>
          <p:nvPr/>
        </p:nvSpPr>
        <p:spPr bwMode="auto">
          <a:xfrm>
            <a:off x="3203575" y="3794125"/>
            <a:ext cx="192088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7578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7579" name="Text Box 27"/>
          <p:cNvSpPr txBox="1">
            <a:spLocks noChangeArrowheads="1"/>
          </p:cNvSpPr>
          <p:nvPr/>
        </p:nvSpPr>
        <p:spPr bwMode="auto">
          <a:xfrm>
            <a:off x="3119438" y="6188075"/>
            <a:ext cx="85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BSS 2</a:t>
            </a:r>
          </a:p>
        </p:txBody>
      </p:sp>
      <p:sp>
        <p:nvSpPr>
          <p:cNvPr id="407580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07581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407582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83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845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Internet</a:t>
              </a:r>
            </a:p>
          </p:txBody>
        </p:sp>
      </p:grpSp>
      <p:sp>
        <p:nvSpPr>
          <p:cNvPr id="407584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hub, switch</a:t>
            </a:r>
          </a:p>
          <a:p>
            <a:pPr eaLnBrk="1" hangingPunct="1"/>
            <a:r>
              <a:rPr lang="en-US"/>
              <a:t>or router</a:t>
            </a:r>
          </a:p>
        </p:txBody>
      </p:sp>
      <p:grpSp>
        <p:nvGrpSpPr>
          <p:cNvPr id="407585" name="Group 33"/>
          <p:cNvGrpSpPr>
            <a:grpSpLocks/>
          </p:cNvGrpSpPr>
          <p:nvPr/>
        </p:nvGrpSpPr>
        <p:grpSpPr bwMode="auto">
          <a:xfrm>
            <a:off x="1524000" y="3263900"/>
            <a:ext cx="782638" cy="917575"/>
            <a:chOff x="1952" y="1032"/>
            <a:chExt cx="589" cy="706"/>
          </a:xfrm>
        </p:grpSpPr>
        <p:sp>
          <p:nvSpPr>
            <p:cNvPr id="407586" name="Text Box 34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407587" name="Group 35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407588" name="Picture 36" descr="31u_bnrz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6200000">
                <a:off x="1349" y="2458"/>
                <a:ext cx="212" cy="135"/>
              </a:xfrm>
              <a:prstGeom prst="rect">
                <a:avLst/>
              </a:prstGeom>
              <a:noFill/>
            </p:spPr>
          </p:pic>
          <p:sp>
            <p:nvSpPr>
              <p:cNvPr id="407589" name="AutoShape 37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0" name="Freeform 38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/>
                <a:ahLst/>
                <a:cxnLst>
                  <a:cxn ang="0">
                    <a:pos x="87" y="26"/>
                  </a:cxn>
                  <a:cxn ang="0">
                    <a:pos x="68" y="34"/>
                  </a:cxn>
                  <a:cxn ang="0">
                    <a:pos x="52" y="44"/>
                  </a:cxn>
                  <a:cxn ang="0">
                    <a:pos x="38" y="55"/>
                  </a:cxn>
                  <a:cxn ang="0">
                    <a:pos x="25" y="67"/>
                  </a:cxn>
                  <a:cxn ang="0">
                    <a:pos x="14" y="80"/>
                  </a:cxn>
                  <a:cxn ang="0">
                    <a:pos x="7" y="94"/>
                  </a:cxn>
                  <a:cxn ang="0">
                    <a:pos x="3" y="109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4" y="163"/>
                  </a:cxn>
                  <a:cxn ang="0">
                    <a:pos x="32" y="178"/>
                  </a:cxn>
                  <a:cxn ang="0">
                    <a:pos x="55" y="189"/>
                  </a:cxn>
                  <a:cxn ang="0">
                    <a:pos x="81" y="198"/>
                  </a:cxn>
                  <a:cxn ang="0">
                    <a:pos x="109" y="202"/>
                  </a:cxn>
                  <a:cxn ang="0">
                    <a:pos x="138" y="203"/>
                  </a:cxn>
                  <a:cxn ang="0">
                    <a:pos x="165" y="200"/>
                  </a:cxn>
                  <a:cxn ang="0">
                    <a:pos x="171" y="200"/>
                  </a:cxn>
                  <a:cxn ang="0">
                    <a:pos x="177" y="198"/>
                  </a:cxn>
                  <a:cxn ang="0">
                    <a:pos x="181" y="195"/>
                  </a:cxn>
                  <a:cxn ang="0">
                    <a:pos x="183" y="191"/>
                  </a:cxn>
                  <a:cxn ang="0">
                    <a:pos x="180" y="186"/>
                  </a:cxn>
                  <a:cxn ang="0">
                    <a:pos x="174" y="182"/>
                  </a:cxn>
                  <a:cxn ang="0">
                    <a:pos x="167" y="178"/>
                  </a:cxn>
                  <a:cxn ang="0">
                    <a:pos x="160" y="176"/>
                  </a:cxn>
                  <a:cxn ang="0">
                    <a:pos x="145" y="173"/>
                  </a:cxn>
                  <a:cxn ang="0">
                    <a:pos x="131" y="171"/>
                  </a:cxn>
                  <a:cxn ang="0">
                    <a:pos x="116" y="169"/>
                  </a:cxn>
                  <a:cxn ang="0">
                    <a:pos x="103" y="167"/>
                  </a:cxn>
                  <a:cxn ang="0">
                    <a:pos x="90" y="164"/>
                  </a:cxn>
                  <a:cxn ang="0">
                    <a:pos x="77" y="160"/>
                  </a:cxn>
                  <a:cxn ang="0">
                    <a:pos x="65" y="154"/>
                  </a:cxn>
                  <a:cxn ang="0">
                    <a:pos x="54" y="146"/>
                  </a:cxn>
                  <a:cxn ang="0">
                    <a:pos x="49" y="112"/>
                  </a:cxn>
                  <a:cxn ang="0">
                    <a:pos x="61" y="84"/>
                  </a:cxn>
                  <a:cxn ang="0">
                    <a:pos x="84" y="62"/>
                  </a:cxn>
                  <a:cxn ang="0">
                    <a:pos x="116" y="44"/>
                  </a:cxn>
                  <a:cxn ang="0">
                    <a:pos x="151" y="30"/>
                  </a:cxn>
                  <a:cxn ang="0">
                    <a:pos x="187" y="19"/>
                  </a:cxn>
                  <a:cxn ang="0">
                    <a:pos x="220" y="11"/>
                  </a:cxn>
                  <a:cxn ang="0">
                    <a:pos x="247" y="4"/>
                  </a:cxn>
                  <a:cxn ang="0">
                    <a:pos x="231" y="1"/>
                  </a:cxn>
                  <a:cxn ang="0">
                    <a:pos x="213" y="0"/>
                  </a:cxn>
                  <a:cxn ang="0">
                    <a:pos x="193" y="2"/>
                  </a:cxn>
                  <a:cxn ang="0">
                    <a:pos x="171" y="4"/>
                  </a:cxn>
                  <a:cxn ang="0">
                    <a:pos x="149" y="9"/>
                  </a:cxn>
                  <a:cxn ang="0">
                    <a:pos x="128" y="14"/>
                  </a:cxn>
                  <a:cxn ang="0">
                    <a:pos x="106" y="20"/>
                  </a:cxn>
                  <a:cxn ang="0">
                    <a:pos x="87" y="26"/>
                  </a:cxn>
                </a:cxnLst>
                <a:rect l="0" t="0" r="r" b="b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1" name="Freeform 39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/>
                <a:ahLst/>
                <a:cxnLst>
                  <a:cxn ang="0">
                    <a:pos x="133" y="52"/>
                  </a:cxn>
                  <a:cxn ang="0">
                    <a:pos x="139" y="68"/>
                  </a:cxn>
                  <a:cxn ang="0">
                    <a:pos x="137" y="83"/>
                  </a:cxn>
                  <a:cxn ang="0">
                    <a:pos x="127" y="95"/>
                  </a:cxn>
                  <a:cxn ang="0">
                    <a:pos x="113" y="106"/>
                  </a:cxn>
                  <a:cxn ang="0">
                    <a:pos x="95" y="116"/>
                  </a:cxn>
                  <a:cxn ang="0">
                    <a:pos x="75" y="126"/>
                  </a:cxn>
                  <a:cxn ang="0">
                    <a:pos x="55" y="135"/>
                  </a:cxn>
                  <a:cxn ang="0">
                    <a:pos x="37" y="144"/>
                  </a:cxn>
                  <a:cxn ang="0">
                    <a:pos x="34" y="147"/>
                  </a:cxn>
                  <a:cxn ang="0">
                    <a:pos x="33" y="149"/>
                  </a:cxn>
                  <a:cxn ang="0">
                    <a:pos x="33" y="152"/>
                  </a:cxn>
                  <a:cxn ang="0">
                    <a:pos x="34" y="155"/>
                  </a:cxn>
                  <a:cxn ang="0">
                    <a:pos x="39" y="157"/>
                  </a:cxn>
                  <a:cxn ang="0">
                    <a:pos x="43" y="158"/>
                  </a:cxn>
                  <a:cxn ang="0">
                    <a:pos x="46" y="158"/>
                  </a:cxn>
                  <a:cxn ang="0">
                    <a:pos x="50" y="157"/>
                  </a:cxn>
                  <a:cxn ang="0">
                    <a:pos x="74" y="148"/>
                  </a:cxn>
                  <a:cxn ang="0">
                    <a:pos x="95" y="138"/>
                  </a:cxn>
                  <a:cxn ang="0">
                    <a:pos x="116" y="127"/>
                  </a:cxn>
                  <a:cxn ang="0">
                    <a:pos x="135" y="114"/>
                  </a:cxn>
                  <a:cxn ang="0">
                    <a:pos x="148" y="100"/>
                  </a:cxn>
                  <a:cxn ang="0">
                    <a:pos x="156" y="84"/>
                  </a:cxn>
                  <a:cxn ang="0">
                    <a:pos x="158" y="67"/>
                  </a:cxn>
                  <a:cxn ang="0">
                    <a:pos x="152" y="49"/>
                  </a:cxn>
                  <a:cxn ang="0">
                    <a:pos x="139" y="35"/>
                  </a:cxn>
                  <a:cxn ang="0">
                    <a:pos x="120" y="23"/>
                  </a:cxn>
                  <a:cxn ang="0">
                    <a:pos x="97" y="14"/>
                  </a:cxn>
                  <a:cxn ang="0">
                    <a:pos x="71" y="7"/>
                  </a:cxn>
                  <a:cxn ang="0">
                    <a:pos x="45" y="2"/>
                  </a:cxn>
                  <a:cxn ang="0">
                    <a:pos x="23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7" y="9"/>
                  </a:cxn>
                  <a:cxn ang="0">
                    <a:pos x="36" y="13"/>
                  </a:cxn>
                  <a:cxn ang="0">
                    <a:pos x="56" y="17"/>
                  </a:cxn>
                  <a:cxn ang="0">
                    <a:pos x="75" y="21"/>
                  </a:cxn>
                  <a:cxn ang="0">
                    <a:pos x="94" y="26"/>
                  </a:cxn>
                  <a:cxn ang="0">
                    <a:pos x="110" y="33"/>
                  </a:cxn>
                  <a:cxn ang="0">
                    <a:pos x="123" y="41"/>
                  </a:cxn>
                  <a:cxn ang="0">
                    <a:pos x="133" y="52"/>
                  </a:cxn>
                </a:cxnLst>
                <a:rect l="0" t="0" r="r" b="b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2" name="Freeform 40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/>
                <a:ahLst/>
                <a:cxnLst>
                  <a:cxn ang="0">
                    <a:pos x="124" y="62"/>
                  </a:cxn>
                  <a:cxn ang="0">
                    <a:pos x="66" y="101"/>
                  </a:cxn>
                  <a:cxn ang="0">
                    <a:pos x="21" y="146"/>
                  </a:cxn>
                  <a:cxn ang="0">
                    <a:pos x="0" y="199"/>
                  </a:cxn>
                  <a:cxn ang="0">
                    <a:pos x="4" y="234"/>
                  </a:cxn>
                  <a:cxn ang="0">
                    <a:pos x="11" y="248"/>
                  </a:cxn>
                  <a:cxn ang="0">
                    <a:pos x="24" y="261"/>
                  </a:cxn>
                  <a:cxn ang="0">
                    <a:pos x="40" y="272"/>
                  </a:cxn>
                  <a:cxn ang="0">
                    <a:pos x="69" y="284"/>
                  </a:cxn>
                  <a:cxn ang="0">
                    <a:pos x="107" y="297"/>
                  </a:cxn>
                  <a:cxn ang="0">
                    <a:pos x="148" y="307"/>
                  </a:cxn>
                  <a:cxn ang="0">
                    <a:pos x="188" y="315"/>
                  </a:cxn>
                  <a:cxn ang="0">
                    <a:pos x="230" y="321"/>
                  </a:cxn>
                  <a:cxn ang="0">
                    <a:pos x="272" y="325"/>
                  </a:cxn>
                  <a:cxn ang="0">
                    <a:pos x="315" y="328"/>
                  </a:cxn>
                  <a:cxn ang="0">
                    <a:pos x="358" y="330"/>
                  </a:cxn>
                  <a:cxn ang="0">
                    <a:pos x="386" y="331"/>
                  </a:cxn>
                  <a:cxn ang="0">
                    <a:pos x="396" y="325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4"/>
                  </a:cxn>
                  <a:cxn ang="0">
                    <a:pos x="326" y="299"/>
                  </a:cxn>
                  <a:cxn ang="0">
                    <a:pos x="287" y="295"/>
                  </a:cxn>
                  <a:cxn ang="0">
                    <a:pos x="248" y="291"/>
                  </a:cxn>
                  <a:cxn ang="0">
                    <a:pos x="210" y="286"/>
                  </a:cxn>
                  <a:cxn ang="0">
                    <a:pos x="172" y="279"/>
                  </a:cxn>
                  <a:cxn ang="0">
                    <a:pos x="136" y="271"/>
                  </a:cxn>
                  <a:cxn ang="0">
                    <a:pos x="100" y="261"/>
                  </a:cxn>
                  <a:cxn ang="0">
                    <a:pos x="68" y="247"/>
                  </a:cxn>
                  <a:cxn ang="0">
                    <a:pos x="48" y="228"/>
                  </a:cxn>
                  <a:cxn ang="0">
                    <a:pos x="42" y="204"/>
                  </a:cxn>
                  <a:cxn ang="0">
                    <a:pos x="48" y="175"/>
                  </a:cxn>
                  <a:cxn ang="0">
                    <a:pos x="64" y="149"/>
                  </a:cxn>
                  <a:cxn ang="0">
                    <a:pos x="88" y="121"/>
                  </a:cxn>
                  <a:cxn ang="0">
                    <a:pos x="117" y="97"/>
                  </a:cxn>
                  <a:cxn ang="0">
                    <a:pos x="152" y="73"/>
                  </a:cxn>
                  <a:cxn ang="0">
                    <a:pos x="190" y="51"/>
                  </a:cxn>
                  <a:cxn ang="0">
                    <a:pos x="242" y="33"/>
                  </a:cxn>
                  <a:cxn ang="0">
                    <a:pos x="294" y="18"/>
                  </a:cxn>
                  <a:cxn ang="0">
                    <a:pos x="328" y="6"/>
                  </a:cxn>
                  <a:cxn ang="0">
                    <a:pos x="317" y="0"/>
                  </a:cxn>
                  <a:cxn ang="0">
                    <a:pos x="274" y="4"/>
                  </a:cxn>
                  <a:cxn ang="0">
                    <a:pos x="223" y="16"/>
                  </a:cxn>
                  <a:cxn ang="0">
                    <a:pos x="175" y="33"/>
                  </a:cxn>
                </a:cxnLst>
                <a:rect l="0" t="0" r="r" b="b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3" name="Freeform 41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/>
                <a:ahLst/>
                <a:cxnLst>
                  <a:cxn ang="0">
                    <a:pos x="290" y="68"/>
                  </a:cxn>
                  <a:cxn ang="0">
                    <a:pos x="306" y="80"/>
                  </a:cxn>
                  <a:cxn ang="0">
                    <a:pos x="316" y="94"/>
                  </a:cxn>
                  <a:cxn ang="0">
                    <a:pos x="321" y="109"/>
                  </a:cxn>
                  <a:cxn ang="0">
                    <a:pos x="321" y="125"/>
                  </a:cxn>
                  <a:cxn ang="0">
                    <a:pos x="318" y="138"/>
                  </a:cxn>
                  <a:cxn ang="0">
                    <a:pos x="312" y="149"/>
                  </a:cxn>
                  <a:cxn ang="0">
                    <a:pos x="302" y="160"/>
                  </a:cxn>
                  <a:cxn ang="0">
                    <a:pos x="292" y="169"/>
                  </a:cxn>
                  <a:cxn ang="0">
                    <a:pos x="279" y="179"/>
                  </a:cxn>
                  <a:cxn ang="0">
                    <a:pos x="266" y="187"/>
                  </a:cxn>
                  <a:cxn ang="0">
                    <a:pos x="253" y="196"/>
                  </a:cxn>
                  <a:cxn ang="0">
                    <a:pos x="240" y="205"/>
                  </a:cxn>
                  <a:cxn ang="0">
                    <a:pos x="237" y="209"/>
                  </a:cxn>
                  <a:cxn ang="0">
                    <a:pos x="237" y="212"/>
                  </a:cxn>
                  <a:cxn ang="0">
                    <a:pos x="237" y="215"/>
                  </a:cxn>
                  <a:cxn ang="0">
                    <a:pos x="240" y="218"/>
                  </a:cxn>
                  <a:cxn ang="0">
                    <a:pos x="244" y="220"/>
                  </a:cxn>
                  <a:cxn ang="0">
                    <a:pos x="250" y="221"/>
                  </a:cxn>
                  <a:cxn ang="0">
                    <a:pos x="254" y="220"/>
                  </a:cxn>
                  <a:cxn ang="0">
                    <a:pos x="258" y="218"/>
                  </a:cxn>
                  <a:cxn ang="0">
                    <a:pos x="287" y="204"/>
                  </a:cxn>
                  <a:cxn ang="0">
                    <a:pos x="312" y="187"/>
                  </a:cxn>
                  <a:cxn ang="0">
                    <a:pos x="331" y="168"/>
                  </a:cxn>
                  <a:cxn ang="0">
                    <a:pos x="344" y="146"/>
                  </a:cxn>
                  <a:cxn ang="0">
                    <a:pos x="350" y="124"/>
                  </a:cxn>
                  <a:cxn ang="0">
                    <a:pos x="347" y="101"/>
                  </a:cxn>
                  <a:cxn ang="0">
                    <a:pos x="335" y="80"/>
                  </a:cxn>
                  <a:cxn ang="0">
                    <a:pos x="312" y="61"/>
                  </a:cxn>
                  <a:cxn ang="0">
                    <a:pos x="295" y="50"/>
                  </a:cxn>
                  <a:cxn ang="0">
                    <a:pos x="274" y="42"/>
                  </a:cxn>
                  <a:cxn ang="0">
                    <a:pos x="253" y="34"/>
                  </a:cxn>
                  <a:cxn ang="0">
                    <a:pos x="228" y="27"/>
                  </a:cxn>
                  <a:cxn ang="0">
                    <a:pos x="203" y="20"/>
                  </a:cxn>
                  <a:cxn ang="0">
                    <a:pos x="179" y="15"/>
                  </a:cxn>
                  <a:cxn ang="0">
                    <a:pos x="152" y="11"/>
                  </a:cxn>
                  <a:cxn ang="0">
                    <a:pos x="128" y="7"/>
                  </a:cxn>
                  <a:cxn ang="0">
                    <a:pos x="103" y="4"/>
                  </a:cxn>
                  <a:cxn ang="0">
                    <a:pos x="81" y="2"/>
                  </a:cxn>
                  <a:cxn ang="0">
                    <a:pos x="60" y="0"/>
                  </a:cxn>
                  <a:cxn ang="0">
                    <a:pos x="42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15" y="6"/>
                  </a:cxn>
                  <a:cxn ang="0">
                    <a:pos x="29" y="7"/>
                  </a:cxn>
                  <a:cxn ang="0">
                    <a:pos x="47" y="9"/>
                  </a:cxn>
                  <a:cxn ang="0">
                    <a:pos x="64" y="11"/>
                  </a:cxn>
                  <a:cxn ang="0">
                    <a:pos x="81" y="14"/>
                  </a:cxn>
                  <a:cxn ang="0">
                    <a:pos x="102" y="16"/>
                  </a:cxn>
                  <a:cxn ang="0">
                    <a:pos x="121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4"/>
                  </a:cxn>
                  <a:cxn ang="0">
                    <a:pos x="219" y="39"/>
                  </a:cxn>
                  <a:cxn ang="0">
                    <a:pos x="238" y="45"/>
                  </a:cxn>
                  <a:cxn ang="0">
                    <a:pos x="257" y="53"/>
                  </a:cxn>
                  <a:cxn ang="0">
                    <a:pos x="274" y="60"/>
                  </a:cxn>
                  <a:cxn ang="0">
                    <a:pos x="290" y="68"/>
                  </a:cxn>
                </a:cxnLst>
                <a:rect l="0" t="0" r="r" b="b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4" name="Freeform 42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131"/>
                  </a:cxn>
                  <a:cxn ang="0">
                    <a:pos x="6" y="147"/>
                  </a:cxn>
                  <a:cxn ang="0">
                    <a:pos x="16" y="162"/>
                  </a:cxn>
                  <a:cxn ang="0">
                    <a:pos x="30" y="175"/>
                  </a:cxn>
                  <a:cxn ang="0">
                    <a:pos x="48" y="186"/>
                  </a:cxn>
                  <a:cxn ang="0">
                    <a:pos x="68" y="196"/>
                  </a:cxn>
                  <a:cxn ang="0">
                    <a:pos x="91" y="203"/>
                  </a:cxn>
                  <a:cxn ang="0">
                    <a:pos x="114" y="207"/>
                  </a:cxn>
                  <a:cxn ang="0">
                    <a:pos x="122" y="208"/>
                  </a:cxn>
                  <a:cxn ang="0">
                    <a:pos x="129" y="206"/>
                  </a:cxn>
                  <a:cxn ang="0">
                    <a:pos x="135" y="203"/>
                  </a:cxn>
                  <a:cxn ang="0">
                    <a:pos x="138" y="199"/>
                  </a:cxn>
                  <a:cxn ang="0">
                    <a:pos x="138" y="194"/>
                  </a:cxn>
                  <a:cxn ang="0">
                    <a:pos x="136" y="189"/>
                  </a:cxn>
                  <a:cxn ang="0">
                    <a:pos x="132" y="185"/>
                  </a:cxn>
                  <a:cxn ang="0">
                    <a:pos x="125" y="183"/>
                  </a:cxn>
                  <a:cxn ang="0">
                    <a:pos x="101" y="177"/>
                  </a:cxn>
                  <a:cxn ang="0">
                    <a:pos x="80" y="169"/>
                  </a:cxn>
                  <a:cxn ang="0">
                    <a:pos x="62" y="158"/>
                  </a:cxn>
                  <a:cxn ang="0">
                    <a:pos x="49" y="146"/>
                  </a:cxn>
                  <a:cxn ang="0">
                    <a:pos x="40" y="131"/>
                  </a:cxn>
                  <a:cxn ang="0">
                    <a:pos x="36" y="115"/>
                  </a:cxn>
                  <a:cxn ang="0">
                    <a:pos x="36" y="97"/>
                  </a:cxn>
                  <a:cxn ang="0">
                    <a:pos x="43" y="79"/>
                  </a:cxn>
                  <a:cxn ang="0">
                    <a:pos x="52" y="66"/>
                  </a:cxn>
                  <a:cxn ang="0">
                    <a:pos x="64" y="54"/>
                  </a:cxn>
                  <a:cxn ang="0">
                    <a:pos x="77" y="43"/>
                  </a:cxn>
                  <a:cxn ang="0">
                    <a:pos x="91" y="33"/>
                  </a:cxn>
                  <a:cxn ang="0">
                    <a:pos x="104" y="24"/>
                  </a:cxn>
                  <a:cxn ang="0">
                    <a:pos x="119" y="16"/>
                  </a:cxn>
                  <a:cxn ang="0">
                    <a:pos x="132" y="8"/>
                  </a:cxn>
                  <a:cxn ang="0">
                    <a:pos x="142" y="1"/>
                  </a:cxn>
                  <a:cxn ang="0">
                    <a:pos x="132" y="0"/>
                  </a:cxn>
                  <a:cxn ang="0">
                    <a:pos x="116" y="5"/>
                  </a:cxn>
                  <a:cxn ang="0">
                    <a:pos x="94" y="16"/>
                  </a:cxn>
                  <a:cxn ang="0">
                    <a:pos x="69" y="31"/>
                  </a:cxn>
                  <a:cxn ang="0">
                    <a:pos x="46" y="50"/>
                  </a:cxn>
                  <a:cxn ang="0">
                    <a:pos x="24" y="70"/>
                  </a:cxn>
                  <a:cxn ang="0">
                    <a:pos x="9" y="92"/>
                  </a:cxn>
                  <a:cxn ang="0">
                    <a:pos x="0" y="114"/>
                  </a:cxn>
                </a:cxnLst>
                <a:rect l="0" t="0" r="r" b="b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5" name="Freeform 43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/>
                <a:ahLst/>
                <a:cxnLst>
                  <a:cxn ang="0">
                    <a:pos x="257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8" y="183"/>
                  </a:cxn>
                  <a:cxn ang="0">
                    <a:pos x="233" y="200"/>
                  </a:cxn>
                  <a:cxn ang="0">
                    <a:pos x="206" y="215"/>
                  </a:cxn>
                  <a:cxn ang="0">
                    <a:pos x="177" y="232"/>
                  </a:cxn>
                  <a:cxn ang="0">
                    <a:pos x="159" y="244"/>
                  </a:cxn>
                  <a:cxn ang="0">
                    <a:pos x="154" y="252"/>
                  </a:cxn>
                  <a:cxn ang="0">
                    <a:pos x="149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2" y="271"/>
                  </a:cxn>
                  <a:cxn ang="0">
                    <a:pos x="191" y="257"/>
                  </a:cxn>
                  <a:cxn ang="0">
                    <a:pos x="223" y="236"/>
                  </a:cxn>
                  <a:cxn ang="0">
                    <a:pos x="257" y="215"/>
                  </a:cxn>
                  <a:cxn ang="0">
                    <a:pos x="286" y="192"/>
                  </a:cxn>
                  <a:cxn ang="0">
                    <a:pos x="303" y="164"/>
                  </a:cxn>
                  <a:cxn ang="0">
                    <a:pos x="300" y="134"/>
                  </a:cxn>
                  <a:cxn ang="0">
                    <a:pos x="281" y="106"/>
                  </a:cxn>
                  <a:cxn ang="0">
                    <a:pos x="249" y="83"/>
                  </a:cxn>
                  <a:cxn ang="0">
                    <a:pos x="219" y="65"/>
                  </a:cxn>
                  <a:cxn ang="0">
                    <a:pos x="188" y="52"/>
                  </a:cxn>
                  <a:cxn ang="0">
                    <a:pos x="157" y="38"/>
                  </a:cxn>
                  <a:cxn ang="0">
                    <a:pos x="122" y="25"/>
                  </a:cxn>
                  <a:cxn ang="0">
                    <a:pos x="90" y="14"/>
                  </a:cxn>
                  <a:cxn ang="0">
                    <a:pos x="58" y="6"/>
                  </a:cxn>
                  <a:cxn ang="0">
                    <a:pos x="30" y="1"/>
                  </a:cxn>
                  <a:cxn ang="0">
                    <a:pos x="9" y="1"/>
                  </a:cxn>
                  <a:cxn ang="0">
                    <a:pos x="10" y="5"/>
                  </a:cxn>
                  <a:cxn ang="0">
                    <a:pos x="35" y="12"/>
                  </a:cxn>
                  <a:cxn ang="0">
                    <a:pos x="64" y="21"/>
                  </a:cxn>
                  <a:cxn ang="0">
                    <a:pos x="97" y="32"/>
                  </a:cxn>
                  <a:cxn ang="0">
                    <a:pos x="132" y="45"/>
                  </a:cxn>
                  <a:cxn ang="0">
                    <a:pos x="167" y="60"/>
                  </a:cxn>
                  <a:cxn ang="0">
                    <a:pos x="201" y="77"/>
                  </a:cxn>
                  <a:cxn ang="0">
                    <a:pos x="232" y="93"/>
                  </a:cxn>
                </a:cxnLst>
                <a:rect l="0" t="0" r="r" b="b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6" name="Freeform 44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/>
                <a:ahLst/>
                <a:cxnLst>
                  <a:cxn ang="0">
                    <a:pos x="39" y="12"/>
                  </a:cxn>
                  <a:cxn ang="0">
                    <a:pos x="37" y="7"/>
                  </a:cxn>
                  <a:cxn ang="0">
                    <a:pos x="32" y="3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8" y="37"/>
                  </a:cxn>
                  <a:cxn ang="0">
                    <a:pos x="19" y="63"/>
                  </a:cxn>
                  <a:cxn ang="0">
                    <a:pos x="34" y="88"/>
                  </a:cxn>
                  <a:cxn ang="0">
                    <a:pos x="51" y="112"/>
                  </a:cxn>
                  <a:cxn ang="0">
                    <a:pos x="68" y="133"/>
                  </a:cxn>
                  <a:cxn ang="0">
                    <a:pos x="84" y="150"/>
                  </a:cxn>
                  <a:cxn ang="0">
                    <a:pos x="96" y="161"/>
                  </a:cxn>
                  <a:cxn ang="0">
                    <a:pos x="103" y="164"/>
                  </a:cxn>
                  <a:cxn ang="0">
                    <a:pos x="100" y="153"/>
                  </a:cxn>
                  <a:cxn ang="0">
                    <a:pos x="93" y="139"/>
                  </a:cxn>
                  <a:cxn ang="0">
                    <a:pos x="84" y="121"/>
                  </a:cxn>
                  <a:cxn ang="0">
                    <a:pos x="74" y="100"/>
                  </a:cxn>
                  <a:cxn ang="0">
                    <a:pos x="64" y="78"/>
                  </a:cxn>
                  <a:cxn ang="0">
                    <a:pos x="54" y="55"/>
                  </a:cxn>
                  <a:cxn ang="0">
                    <a:pos x="45" y="33"/>
                  </a:cxn>
                  <a:cxn ang="0">
                    <a:pos x="39" y="12"/>
                  </a:cxn>
                </a:cxnLst>
                <a:rect l="0" t="0" r="r" b="b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7" name="Freeform 45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26" y="5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5" y="33"/>
                  </a:cxn>
                  <a:cxn ang="0">
                    <a:pos x="10" y="45"/>
                  </a:cxn>
                  <a:cxn ang="0">
                    <a:pos x="18" y="57"/>
                  </a:cxn>
                  <a:cxn ang="0">
                    <a:pos x="26" y="68"/>
                  </a:cxn>
                  <a:cxn ang="0">
                    <a:pos x="35" y="76"/>
                  </a:cxn>
                  <a:cxn ang="0">
                    <a:pos x="45" y="81"/>
                  </a:cxn>
                  <a:cxn ang="0">
                    <a:pos x="53" y="82"/>
                  </a:cxn>
                  <a:cxn ang="0">
                    <a:pos x="54" y="66"/>
                  </a:cxn>
                  <a:cxn ang="0">
                    <a:pos x="47" y="47"/>
                  </a:cxn>
                  <a:cxn ang="0">
                    <a:pos x="38" y="28"/>
                  </a:cxn>
                  <a:cxn ang="0">
                    <a:pos x="28" y="9"/>
                  </a:cxn>
                </a:cxnLst>
                <a:rect l="0" t="0" r="r" b="b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8" name="Freeform 46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3" y="4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4" y="21"/>
                  </a:cxn>
                  <a:cxn ang="0">
                    <a:pos x="10" y="28"/>
                  </a:cxn>
                  <a:cxn ang="0">
                    <a:pos x="17" y="34"/>
                  </a:cxn>
                  <a:cxn ang="0">
                    <a:pos x="24" y="40"/>
                  </a:cxn>
                  <a:cxn ang="0">
                    <a:pos x="33" y="44"/>
                  </a:cxn>
                  <a:cxn ang="0">
                    <a:pos x="40" y="47"/>
                  </a:cxn>
                  <a:cxn ang="0">
                    <a:pos x="46" y="47"/>
                  </a:cxn>
                  <a:cxn ang="0">
                    <a:pos x="45" y="37"/>
                  </a:cxn>
                  <a:cxn ang="0">
                    <a:pos x="39" y="25"/>
                  </a:cxn>
                  <a:cxn ang="0">
                    <a:pos x="30" y="14"/>
                  </a:cxn>
                  <a:cxn ang="0">
                    <a:pos x="24" y="6"/>
                  </a:cxn>
                </a:cxnLst>
                <a:rect l="0" t="0" r="r" b="b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9" name="Freeform 47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56" y="21"/>
                  </a:cxn>
                  <a:cxn ang="0">
                    <a:pos x="62" y="18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61" y="5"/>
                  </a:cxn>
                  <a:cxn ang="0">
                    <a:pos x="56" y="2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4" y="1"/>
                  </a:cxn>
                  <a:cxn ang="0">
                    <a:pos x="26" y="3"/>
                  </a:cxn>
                  <a:cxn ang="0">
                    <a:pos x="16" y="7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4" y="29"/>
                  </a:cxn>
                  <a:cxn ang="0">
                    <a:pos x="10" y="31"/>
                  </a:cxn>
                  <a:cxn ang="0">
                    <a:pos x="16" y="31"/>
                  </a:cxn>
                  <a:cxn ang="0">
                    <a:pos x="21" y="31"/>
                  </a:cxn>
                  <a:cxn ang="0">
                    <a:pos x="29" y="29"/>
                  </a:cxn>
                  <a:cxn ang="0">
                    <a:pos x="36" y="28"/>
                  </a:cxn>
                  <a:cxn ang="0">
                    <a:pos x="43" y="26"/>
                  </a:cxn>
                  <a:cxn ang="0">
                    <a:pos x="50" y="23"/>
                  </a:cxn>
                </a:cxnLst>
                <a:rect l="0" t="0" r="r" b="b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0" name="Freeform 48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/>
                <a:ahLst/>
                <a:cxnLst>
                  <a:cxn ang="0">
                    <a:pos x="90" y="31"/>
                  </a:cxn>
                  <a:cxn ang="0">
                    <a:pos x="72" y="40"/>
                  </a:cxn>
                  <a:cxn ang="0">
                    <a:pos x="56" y="50"/>
                  </a:cxn>
                  <a:cxn ang="0">
                    <a:pos x="40" y="62"/>
                  </a:cxn>
                  <a:cxn ang="0">
                    <a:pos x="27" y="74"/>
                  </a:cxn>
                  <a:cxn ang="0">
                    <a:pos x="17" y="87"/>
                  </a:cxn>
                  <a:cxn ang="0">
                    <a:pos x="8" y="100"/>
                  </a:cxn>
                  <a:cxn ang="0">
                    <a:pos x="3" y="113"/>
                  </a:cxn>
                  <a:cxn ang="0">
                    <a:pos x="0" y="127"/>
                  </a:cxn>
                  <a:cxn ang="0">
                    <a:pos x="3" y="149"/>
                  </a:cxn>
                  <a:cxn ang="0">
                    <a:pos x="14" y="166"/>
                  </a:cxn>
                  <a:cxn ang="0">
                    <a:pos x="32" y="181"/>
                  </a:cxn>
                  <a:cxn ang="0">
                    <a:pos x="53" y="192"/>
                  </a:cxn>
                  <a:cxn ang="0">
                    <a:pos x="80" y="200"/>
                  </a:cxn>
                  <a:cxn ang="0">
                    <a:pos x="109" y="205"/>
                  </a:cxn>
                  <a:cxn ang="0">
                    <a:pos x="136" y="206"/>
                  </a:cxn>
                  <a:cxn ang="0">
                    <a:pos x="164" y="203"/>
                  </a:cxn>
                  <a:cxn ang="0">
                    <a:pos x="169" y="203"/>
                  </a:cxn>
                  <a:cxn ang="0">
                    <a:pos x="175" y="201"/>
                  </a:cxn>
                  <a:cxn ang="0">
                    <a:pos x="180" y="197"/>
                  </a:cxn>
                  <a:cxn ang="0">
                    <a:pos x="181" y="193"/>
                  </a:cxn>
                  <a:cxn ang="0">
                    <a:pos x="180" y="191"/>
                  </a:cxn>
                  <a:cxn ang="0">
                    <a:pos x="175" y="191"/>
                  </a:cxn>
                  <a:cxn ang="0">
                    <a:pos x="169" y="190"/>
                  </a:cxn>
                  <a:cxn ang="0">
                    <a:pos x="162" y="190"/>
                  </a:cxn>
                  <a:cxn ang="0">
                    <a:pos x="154" y="190"/>
                  </a:cxn>
                  <a:cxn ang="0">
                    <a:pos x="146" y="190"/>
                  </a:cxn>
                  <a:cxn ang="0">
                    <a:pos x="139" y="190"/>
                  </a:cxn>
                  <a:cxn ang="0">
                    <a:pos x="135" y="190"/>
                  </a:cxn>
                  <a:cxn ang="0">
                    <a:pos x="120" y="189"/>
                  </a:cxn>
                  <a:cxn ang="0">
                    <a:pos x="107" y="188"/>
                  </a:cxn>
                  <a:cxn ang="0">
                    <a:pos x="93" y="187"/>
                  </a:cxn>
                  <a:cxn ang="0">
                    <a:pos x="78" y="184"/>
                  </a:cxn>
                  <a:cxn ang="0">
                    <a:pos x="64" y="181"/>
                  </a:cxn>
                  <a:cxn ang="0">
                    <a:pos x="49" y="174"/>
                  </a:cxn>
                  <a:cxn ang="0">
                    <a:pos x="36" y="165"/>
                  </a:cxn>
                  <a:cxn ang="0">
                    <a:pos x="22" y="152"/>
                  </a:cxn>
                  <a:cxn ang="0">
                    <a:pos x="19" y="136"/>
                  </a:cxn>
                  <a:cxn ang="0">
                    <a:pos x="20" y="122"/>
                  </a:cxn>
                  <a:cxn ang="0">
                    <a:pos x="26" y="108"/>
                  </a:cxn>
                  <a:cxn ang="0">
                    <a:pos x="35" y="95"/>
                  </a:cxn>
                  <a:cxn ang="0">
                    <a:pos x="48" y="83"/>
                  </a:cxn>
                  <a:cxn ang="0">
                    <a:pos x="62" y="71"/>
                  </a:cxn>
                  <a:cxn ang="0">
                    <a:pos x="78" y="61"/>
                  </a:cxn>
                  <a:cxn ang="0">
                    <a:pos x="97" y="51"/>
                  </a:cxn>
                  <a:cxn ang="0">
                    <a:pos x="116" y="42"/>
                  </a:cxn>
                  <a:cxn ang="0">
                    <a:pos x="136" y="34"/>
                  </a:cxn>
                  <a:cxn ang="0">
                    <a:pos x="156" y="27"/>
                  </a:cxn>
                  <a:cxn ang="0">
                    <a:pos x="175" y="21"/>
                  </a:cxn>
                  <a:cxn ang="0">
                    <a:pos x="196" y="16"/>
                  </a:cxn>
                  <a:cxn ang="0">
                    <a:pos x="213" y="11"/>
                  </a:cxn>
                  <a:cxn ang="0">
                    <a:pos x="230" y="8"/>
                  </a:cxn>
                  <a:cxn ang="0">
                    <a:pos x="245" y="6"/>
                  </a:cxn>
                  <a:cxn ang="0">
                    <a:pos x="235" y="2"/>
                  </a:cxn>
                  <a:cxn ang="0">
                    <a:pos x="219" y="0"/>
                  </a:cxn>
                  <a:cxn ang="0">
                    <a:pos x="200" y="2"/>
                  </a:cxn>
                  <a:cxn ang="0">
                    <a:pos x="178" y="5"/>
                  </a:cxn>
                  <a:cxn ang="0">
                    <a:pos x="154" y="10"/>
                  </a:cxn>
                  <a:cxn ang="0">
                    <a:pos x="130" y="16"/>
                  </a:cxn>
                  <a:cxn ang="0">
                    <a:pos x="109" y="24"/>
                  </a:cxn>
                  <a:cxn ang="0">
                    <a:pos x="90" y="31"/>
                  </a:cxn>
                </a:cxnLst>
                <a:rect l="0" t="0" r="r" b="b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1" name="Freeform 49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/>
                <a:ahLst/>
                <a:cxnLst>
                  <a:cxn ang="0">
                    <a:pos x="134" y="53"/>
                  </a:cxn>
                  <a:cxn ang="0">
                    <a:pos x="138" y="70"/>
                  </a:cxn>
                  <a:cxn ang="0">
                    <a:pos x="135" y="84"/>
                  </a:cxn>
                  <a:cxn ang="0">
                    <a:pos x="125" y="96"/>
                  </a:cxn>
                  <a:cxn ang="0">
                    <a:pos x="111" y="107"/>
                  </a:cxn>
                  <a:cxn ang="0">
                    <a:pos x="93" y="117"/>
                  </a:cxn>
                  <a:cxn ang="0">
                    <a:pos x="74" y="126"/>
                  </a:cxn>
                  <a:cxn ang="0">
                    <a:pos x="54" y="136"/>
                  </a:cxn>
                  <a:cxn ang="0">
                    <a:pos x="37" y="146"/>
                  </a:cxn>
                  <a:cxn ang="0">
                    <a:pos x="34" y="149"/>
                  </a:cxn>
                  <a:cxn ang="0">
                    <a:pos x="32" y="151"/>
                  </a:cxn>
                  <a:cxn ang="0">
                    <a:pos x="32" y="154"/>
                  </a:cxn>
                  <a:cxn ang="0">
                    <a:pos x="35" y="157"/>
                  </a:cxn>
                  <a:cxn ang="0">
                    <a:pos x="38" y="159"/>
                  </a:cxn>
                  <a:cxn ang="0">
                    <a:pos x="43" y="160"/>
                  </a:cxn>
                  <a:cxn ang="0">
                    <a:pos x="47" y="160"/>
                  </a:cxn>
                  <a:cxn ang="0">
                    <a:pos x="51" y="159"/>
                  </a:cxn>
                  <a:cxn ang="0">
                    <a:pos x="73" y="150"/>
                  </a:cxn>
                  <a:cxn ang="0">
                    <a:pos x="95" y="139"/>
                  </a:cxn>
                  <a:cxn ang="0">
                    <a:pos x="115" y="128"/>
                  </a:cxn>
                  <a:cxn ang="0">
                    <a:pos x="134" y="115"/>
                  </a:cxn>
                  <a:cxn ang="0">
                    <a:pos x="147" y="101"/>
                  </a:cxn>
                  <a:cxn ang="0">
                    <a:pos x="156" y="85"/>
                  </a:cxn>
                  <a:cxn ang="0">
                    <a:pos x="159" y="68"/>
                  </a:cxn>
                  <a:cxn ang="0">
                    <a:pos x="153" y="50"/>
                  </a:cxn>
                  <a:cxn ang="0">
                    <a:pos x="140" y="36"/>
                  </a:cxn>
                  <a:cxn ang="0">
                    <a:pos x="122" y="24"/>
                  </a:cxn>
                  <a:cxn ang="0">
                    <a:pos x="99" y="14"/>
                  </a:cxn>
                  <a:cxn ang="0">
                    <a:pos x="76" y="7"/>
                  </a:cxn>
                  <a:cxn ang="0">
                    <a:pos x="51" y="2"/>
                  </a:cxn>
                  <a:cxn ang="0">
                    <a:pos x="29" y="0"/>
                  </a:cxn>
                  <a:cxn ang="0">
                    <a:pos x="12" y="1"/>
                  </a:cxn>
                  <a:cxn ang="0">
                    <a:pos x="0" y="5"/>
                  </a:cxn>
                  <a:cxn ang="0">
                    <a:pos x="21" y="9"/>
                  </a:cxn>
                  <a:cxn ang="0">
                    <a:pos x="41" y="12"/>
                  </a:cxn>
                  <a:cxn ang="0">
                    <a:pos x="60" y="15"/>
                  </a:cxn>
                  <a:cxn ang="0">
                    <a:pos x="79" y="19"/>
                  </a:cxn>
                  <a:cxn ang="0">
                    <a:pos x="96" y="24"/>
                  </a:cxn>
                  <a:cxn ang="0">
                    <a:pos x="112" y="31"/>
                  </a:cxn>
                  <a:cxn ang="0">
                    <a:pos x="125" y="40"/>
                  </a:cxn>
                  <a:cxn ang="0">
                    <a:pos x="134" y="53"/>
                  </a:cxn>
                </a:cxnLst>
                <a:rect l="0" t="0" r="r" b="b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2" name="Freeform 50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/>
                <a:ahLst/>
                <a:cxnLst>
                  <a:cxn ang="0">
                    <a:pos x="125" y="62"/>
                  </a:cxn>
                  <a:cxn ang="0">
                    <a:pos x="67" y="101"/>
                  </a:cxn>
                  <a:cxn ang="0">
                    <a:pos x="22" y="147"/>
                  </a:cxn>
                  <a:cxn ang="0">
                    <a:pos x="0" y="200"/>
                  </a:cxn>
                  <a:cxn ang="0">
                    <a:pos x="4" y="235"/>
                  </a:cxn>
                  <a:cxn ang="0">
                    <a:pos x="13" y="249"/>
                  </a:cxn>
                  <a:cxn ang="0">
                    <a:pos x="26" y="262"/>
                  </a:cxn>
                  <a:cxn ang="0">
                    <a:pos x="42" y="273"/>
                  </a:cxn>
                  <a:cxn ang="0">
                    <a:pos x="70" y="285"/>
                  </a:cxn>
                  <a:cxn ang="0">
                    <a:pos x="107" y="298"/>
                  </a:cxn>
                  <a:cxn ang="0">
                    <a:pos x="148" y="308"/>
                  </a:cxn>
                  <a:cxn ang="0">
                    <a:pos x="189" y="316"/>
                  </a:cxn>
                  <a:cxn ang="0">
                    <a:pos x="231" y="322"/>
                  </a:cxn>
                  <a:cxn ang="0">
                    <a:pos x="273" y="326"/>
                  </a:cxn>
                  <a:cxn ang="0">
                    <a:pos x="316" y="329"/>
                  </a:cxn>
                  <a:cxn ang="0">
                    <a:pos x="358" y="331"/>
                  </a:cxn>
                  <a:cxn ang="0">
                    <a:pos x="386" y="332"/>
                  </a:cxn>
                  <a:cxn ang="0">
                    <a:pos x="396" y="326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8"/>
                  </a:cxn>
                  <a:cxn ang="0">
                    <a:pos x="325" y="307"/>
                  </a:cxn>
                  <a:cxn ang="0">
                    <a:pos x="286" y="305"/>
                  </a:cxn>
                  <a:cxn ang="0">
                    <a:pos x="247" y="301"/>
                  </a:cxn>
                  <a:cxn ang="0">
                    <a:pos x="208" y="296"/>
                  </a:cxn>
                  <a:cxn ang="0">
                    <a:pos x="168" y="289"/>
                  </a:cxn>
                  <a:cxn ang="0">
                    <a:pos x="131" y="281"/>
                  </a:cxn>
                  <a:cxn ang="0">
                    <a:pos x="94" y="269"/>
                  </a:cxn>
                  <a:cxn ang="0">
                    <a:pos x="62" y="256"/>
                  </a:cxn>
                  <a:cxn ang="0">
                    <a:pos x="44" y="236"/>
                  </a:cxn>
                  <a:cxn ang="0">
                    <a:pos x="38" y="210"/>
                  </a:cxn>
                  <a:cxn ang="0">
                    <a:pos x="46" y="173"/>
                  </a:cxn>
                  <a:cxn ang="0">
                    <a:pos x="62" y="145"/>
                  </a:cxn>
                  <a:cxn ang="0">
                    <a:pos x="84" y="120"/>
                  </a:cxn>
                  <a:cxn ang="0">
                    <a:pos x="110" y="98"/>
                  </a:cxn>
                  <a:cxn ang="0">
                    <a:pos x="141" y="78"/>
                  </a:cxn>
                  <a:cxn ang="0">
                    <a:pos x="179" y="57"/>
                  </a:cxn>
                  <a:cxn ang="0">
                    <a:pos x="223" y="37"/>
                  </a:cxn>
                  <a:cxn ang="0">
                    <a:pos x="271" y="19"/>
                  </a:cxn>
                  <a:cxn ang="0">
                    <a:pos x="313" y="6"/>
                  </a:cxn>
                  <a:cxn ang="0">
                    <a:pos x="315" y="0"/>
                  </a:cxn>
                  <a:cxn ang="0">
                    <a:pos x="273" y="5"/>
                  </a:cxn>
                  <a:cxn ang="0">
                    <a:pos x="223" y="17"/>
                  </a:cxn>
                  <a:cxn ang="0">
                    <a:pos x="176" y="35"/>
                  </a:cxn>
                </a:cxnLst>
                <a:rect l="0" t="0" r="r" b="b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3" name="Freeform 51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/>
                <a:ahLst/>
                <a:cxnLst>
                  <a:cxn ang="0">
                    <a:pos x="290" y="69"/>
                  </a:cxn>
                  <a:cxn ang="0">
                    <a:pos x="306" y="81"/>
                  </a:cxn>
                  <a:cxn ang="0">
                    <a:pos x="315" y="95"/>
                  </a:cxn>
                  <a:cxn ang="0">
                    <a:pos x="321" y="110"/>
                  </a:cxn>
                  <a:cxn ang="0">
                    <a:pos x="321" y="126"/>
                  </a:cxn>
                  <a:cxn ang="0">
                    <a:pos x="318" y="139"/>
                  </a:cxn>
                  <a:cxn ang="0">
                    <a:pos x="312" y="150"/>
                  </a:cxn>
                  <a:cxn ang="0">
                    <a:pos x="302" y="161"/>
                  </a:cxn>
                  <a:cxn ang="0">
                    <a:pos x="292" y="170"/>
                  </a:cxn>
                  <a:cxn ang="0">
                    <a:pos x="279" y="180"/>
                  </a:cxn>
                  <a:cxn ang="0">
                    <a:pos x="265" y="188"/>
                  </a:cxn>
                  <a:cxn ang="0">
                    <a:pos x="252" y="198"/>
                  </a:cxn>
                  <a:cxn ang="0">
                    <a:pos x="239" y="207"/>
                  </a:cxn>
                  <a:cxn ang="0">
                    <a:pos x="236" y="210"/>
                  </a:cxn>
                  <a:cxn ang="0">
                    <a:pos x="235" y="213"/>
                  </a:cxn>
                  <a:cxn ang="0">
                    <a:pos x="236" y="216"/>
                  </a:cxn>
                  <a:cxn ang="0">
                    <a:pos x="239" y="219"/>
                  </a:cxn>
                  <a:cxn ang="0">
                    <a:pos x="244" y="221"/>
                  </a:cxn>
                  <a:cxn ang="0">
                    <a:pos x="248" y="222"/>
                  </a:cxn>
                  <a:cxn ang="0">
                    <a:pos x="254" y="221"/>
                  </a:cxn>
                  <a:cxn ang="0">
                    <a:pos x="258" y="219"/>
                  </a:cxn>
                  <a:cxn ang="0">
                    <a:pos x="287" y="206"/>
                  </a:cxn>
                  <a:cxn ang="0">
                    <a:pos x="310" y="188"/>
                  </a:cxn>
                  <a:cxn ang="0">
                    <a:pos x="331" y="168"/>
                  </a:cxn>
                  <a:cxn ang="0">
                    <a:pos x="344" y="147"/>
                  </a:cxn>
                  <a:cxn ang="0">
                    <a:pos x="348" y="124"/>
                  </a:cxn>
                  <a:cxn ang="0">
                    <a:pos x="345" y="102"/>
                  </a:cxn>
                  <a:cxn ang="0">
                    <a:pos x="334" y="81"/>
                  </a:cxn>
                  <a:cxn ang="0">
                    <a:pos x="310" y="62"/>
                  </a:cxn>
                  <a:cxn ang="0">
                    <a:pos x="293" y="52"/>
                  </a:cxn>
                  <a:cxn ang="0">
                    <a:pos x="273" y="43"/>
                  </a:cxn>
                  <a:cxn ang="0">
                    <a:pos x="249" y="34"/>
                  </a:cxn>
                  <a:cxn ang="0">
                    <a:pos x="226" y="27"/>
                  </a:cxn>
                  <a:cxn ang="0">
                    <a:pos x="202" y="21"/>
                  </a:cxn>
                  <a:cxn ang="0">
                    <a:pos x="176" y="16"/>
                  </a:cxn>
                  <a:cxn ang="0">
                    <a:pos x="151" y="11"/>
                  </a:cxn>
                  <a:cxn ang="0">
                    <a:pos x="125" y="7"/>
                  </a:cxn>
                  <a:cxn ang="0">
                    <a:pos x="102" y="4"/>
                  </a:cxn>
                  <a:cxn ang="0">
                    <a:pos x="78" y="2"/>
                  </a:cxn>
                  <a:cxn ang="0">
                    <a:pos x="58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12" y="1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14" y="7"/>
                  </a:cxn>
                  <a:cxn ang="0">
                    <a:pos x="30" y="8"/>
                  </a:cxn>
                  <a:cxn ang="0">
                    <a:pos x="46" y="10"/>
                  </a:cxn>
                  <a:cxn ang="0">
                    <a:pos x="64" y="12"/>
                  </a:cxn>
                  <a:cxn ang="0">
                    <a:pos x="83" y="14"/>
                  </a:cxn>
                  <a:cxn ang="0">
                    <a:pos x="102" y="16"/>
                  </a:cxn>
                  <a:cxn ang="0">
                    <a:pos x="120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5"/>
                  </a:cxn>
                  <a:cxn ang="0">
                    <a:pos x="219" y="41"/>
                  </a:cxn>
                  <a:cxn ang="0">
                    <a:pos x="238" y="47"/>
                  </a:cxn>
                  <a:cxn ang="0">
                    <a:pos x="257" y="53"/>
                  </a:cxn>
                  <a:cxn ang="0">
                    <a:pos x="274" y="61"/>
                  </a:cxn>
                  <a:cxn ang="0">
                    <a:pos x="290" y="69"/>
                  </a:cxn>
                </a:cxnLst>
                <a:rect l="0" t="0" r="r" b="b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4" name="Freeform 52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130"/>
                  </a:cxn>
                  <a:cxn ang="0">
                    <a:pos x="6" y="146"/>
                  </a:cxn>
                  <a:cxn ang="0">
                    <a:pos x="16" y="161"/>
                  </a:cxn>
                  <a:cxn ang="0">
                    <a:pos x="31" y="174"/>
                  </a:cxn>
                  <a:cxn ang="0">
                    <a:pos x="48" y="185"/>
                  </a:cxn>
                  <a:cxn ang="0">
                    <a:pos x="68" y="195"/>
                  </a:cxn>
                  <a:cxn ang="0">
                    <a:pos x="92" y="202"/>
                  </a:cxn>
                  <a:cxn ang="0">
                    <a:pos x="115" y="206"/>
                  </a:cxn>
                  <a:cxn ang="0">
                    <a:pos x="122" y="207"/>
                  </a:cxn>
                  <a:cxn ang="0">
                    <a:pos x="129" y="205"/>
                  </a:cxn>
                  <a:cxn ang="0">
                    <a:pos x="135" y="202"/>
                  </a:cxn>
                  <a:cxn ang="0">
                    <a:pos x="138" y="198"/>
                  </a:cxn>
                  <a:cxn ang="0">
                    <a:pos x="138" y="193"/>
                  </a:cxn>
                  <a:cxn ang="0">
                    <a:pos x="137" y="188"/>
                  </a:cxn>
                  <a:cxn ang="0">
                    <a:pos x="132" y="184"/>
                  </a:cxn>
                  <a:cxn ang="0">
                    <a:pos x="125" y="182"/>
                  </a:cxn>
                  <a:cxn ang="0">
                    <a:pos x="102" y="176"/>
                  </a:cxn>
                  <a:cxn ang="0">
                    <a:pos x="80" y="168"/>
                  </a:cxn>
                  <a:cxn ang="0">
                    <a:pos x="63" y="157"/>
                  </a:cxn>
                  <a:cxn ang="0">
                    <a:pos x="50" y="145"/>
                  </a:cxn>
                  <a:cxn ang="0">
                    <a:pos x="41" y="130"/>
                  </a:cxn>
                  <a:cxn ang="0">
                    <a:pos x="37" y="114"/>
                  </a:cxn>
                  <a:cxn ang="0">
                    <a:pos x="37" y="97"/>
                  </a:cxn>
                  <a:cxn ang="0">
                    <a:pos x="44" y="79"/>
                  </a:cxn>
                  <a:cxn ang="0">
                    <a:pos x="54" y="65"/>
                  </a:cxn>
                  <a:cxn ang="0">
                    <a:pos x="70" y="52"/>
                  </a:cxn>
                  <a:cxn ang="0">
                    <a:pos x="87" y="40"/>
                  </a:cxn>
                  <a:cxn ang="0">
                    <a:pos x="106" y="29"/>
                  </a:cxn>
                  <a:cxn ang="0">
                    <a:pos x="122" y="20"/>
                  </a:cxn>
                  <a:cxn ang="0">
                    <a:pos x="135" y="11"/>
                  </a:cxn>
                  <a:cxn ang="0">
                    <a:pos x="142" y="5"/>
                  </a:cxn>
                  <a:cxn ang="0">
                    <a:pos x="142" y="0"/>
                  </a:cxn>
                  <a:cxn ang="0">
                    <a:pos x="126" y="4"/>
                  </a:cxn>
                  <a:cxn ang="0">
                    <a:pos x="106" y="11"/>
                  </a:cxn>
                  <a:cxn ang="0">
                    <a:pos x="84" y="23"/>
                  </a:cxn>
                  <a:cxn ang="0">
                    <a:pos x="61" y="37"/>
                  </a:cxn>
                  <a:cxn ang="0">
                    <a:pos x="39" y="53"/>
                  </a:cxn>
                  <a:cxn ang="0">
                    <a:pos x="22" y="72"/>
                  </a:cxn>
                  <a:cxn ang="0">
                    <a:pos x="8" y="93"/>
                  </a:cxn>
                  <a:cxn ang="0">
                    <a:pos x="0" y="113"/>
                  </a:cxn>
                </a:cxnLst>
                <a:rect l="0" t="0" r="r" b="b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5" name="Freeform 53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/>
                <a:ahLst/>
                <a:cxnLst>
                  <a:cxn ang="0">
                    <a:pos x="256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6" y="183"/>
                  </a:cxn>
                  <a:cxn ang="0">
                    <a:pos x="232" y="200"/>
                  </a:cxn>
                  <a:cxn ang="0">
                    <a:pos x="204" y="216"/>
                  </a:cxn>
                  <a:cxn ang="0">
                    <a:pos x="175" y="232"/>
                  </a:cxn>
                  <a:cxn ang="0">
                    <a:pos x="158" y="244"/>
                  </a:cxn>
                  <a:cxn ang="0">
                    <a:pos x="152" y="252"/>
                  </a:cxn>
                  <a:cxn ang="0">
                    <a:pos x="148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1" y="271"/>
                  </a:cxn>
                  <a:cxn ang="0">
                    <a:pos x="190" y="256"/>
                  </a:cxn>
                  <a:cxn ang="0">
                    <a:pos x="222" y="236"/>
                  </a:cxn>
                  <a:cxn ang="0">
                    <a:pos x="255" y="216"/>
                  </a:cxn>
                  <a:cxn ang="0">
                    <a:pos x="284" y="192"/>
                  </a:cxn>
                  <a:cxn ang="0">
                    <a:pos x="301" y="163"/>
                  </a:cxn>
                  <a:cxn ang="0">
                    <a:pos x="300" y="133"/>
                  </a:cxn>
                  <a:cxn ang="0">
                    <a:pos x="281" y="105"/>
                  </a:cxn>
                  <a:cxn ang="0">
                    <a:pos x="251" y="82"/>
                  </a:cxn>
                  <a:cxn ang="0">
                    <a:pos x="217" y="67"/>
                  </a:cxn>
                  <a:cxn ang="0">
                    <a:pos x="185" y="54"/>
                  </a:cxn>
                  <a:cxn ang="0">
                    <a:pos x="151" y="40"/>
                  </a:cxn>
                  <a:cxn ang="0">
                    <a:pos x="114" y="27"/>
                  </a:cxn>
                  <a:cxn ang="0">
                    <a:pos x="81" y="16"/>
                  </a:cxn>
                  <a:cxn ang="0">
                    <a:pos x="49" y="7"/>
                  </a:cxn>
                  <a:cxn ang="0">
                    <a:pos x="24" y="1"/>
                  </a:cxn>
                  <a:cxn ang="0">
                    <a:pos x="5" y="0"/>
                  </a:cxn>
                  <a:cxn ang="0">
                    <a:pos x="13" y="7"/>
                  </a:cxn>
                  <a:cxn ang="0">
                    <a:pos x="43" y="17"/>
                  </a:cxn>
                  <a:cxn ang="0">
                    <a:pos x="74" y="27"/>
                  </a:cxn>
                  <a:cxn ang="0">
                    <a:pos x="106" y="38"/>
                  </a:cxn>
                  <a:cxn ang="0">
                    <a:pos x="139" y="50"/>
                  </a:cxn>
                  <a:cxn ang="0">
                    <a:pos x="171" y="63"/>
                  </a:cxn>
                  <a:cxn ang="0">
                    <a:pos x="203" y="78"/>
                  </a:cxn>
                  <a:cxn ang="0">
                    <a:pos x="232" y="93"/>
                  </a:cxn>
                </a:cxnLst>
                <a:rect l="0" t="0" r="r" b="b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7606" name="Group 54"/>
          <p:cNvGrpSpPr>
            <a:grpSpLocks/>
          </p:cNvGrpSpPr>
          <p:nvPr/>
        </p:nvGrpSpPr>
        <p:grpSpPr bwMode="auto">
          <a:xfrm>
            <a:off x="619125" y="2992438"/>
            <a:ext cx="414338" cy="511175"/>
            <a:chOff x="2870" y="1518"/>
            <a:chExt cx="292" cy="320"/>
          </a:xfrm>
        </p:grpSpPr>
        <p:graphicFrame>
          <p:nvGraphicFramePr>
            <p:cNvPr id="407607" name="Object 5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07" name="Clip" r:id="rId7" imgW="819000" imgH="847800" progId="MS_ClipArt_Gallery.2">
                <p:embed/>
              </p:oleObj>
            </a:graphicData>
          </a:graphic>
        </p:graphicFrame>
        <p:graphicFrame>
          <p:nvGraphicFramePr>
            <p:cNvPr id="407608" name="Object 5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08" name="Clip" r:id="rId8" imgW="1266840" imgH="1200240" progId="MS_ClipArt_Gallery.2">
                <p:embed/>
              </p:oleObj>
            </a:graphicData>
          </a:graphic>
        </p:graphicFrame>
      </p:grpSp>
      <p:grpSp>
        <p:nvGrpSpPr>
          <p:cNvPr id="407609" name="Group 57"/>
          <p:cNvGrpSpPr>
            <a:grpSpLocks/>
          </p:cNvGrpSpPr>
          <p:nvPr/>
        </p:nvGrpSpPr>
        <p:grpSpPr bwMode="auto">
          <a:xfrm>
            <a:off x="1171575" y="2774950"/>
            <a:ext cx="415925" cy="509588"/>
            <a:chOff x="2870" y="1518"/>
            <a:chExt cx="292" cy="320"/>
          </a:xfrm>
        </p:grpSpPr>
        <p:graphicFrame>
          <p:nvGraphicFramePr>
            <p:cNvPr id="407610" name="Object 5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10" name="Clip" r:id="rId9" imgW="819000" imgH="847800" progId="MS_ClipArt_Gallery.2">
                <p:embed/>
              </p:oleObj>
            </a:graphicData>
          </a:graphic>
        </p:graphicFrame>
        <p:graphicFrame>
          <p:nvGraphicFramePr>
            <p:cNvPr id="407611" name="Object 5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11" name="Clip" r:id="rId10" imgW="1266840" imgH="1200240" progId="MS_ClipArt_Gallery.2">
                <p:embed/>
              </p:oleObj>
            </a:graphicData>
          </a:graphic>
        </p:graphicFrame>
      </p:grpSp>
      <p:grpSp>
        <p:nvGrpSpPr>
          <p:cNvPr id="407612" name="Group 60"/>
          <p:cNvGrpSpPr>
            <a:grpSpLocks/>
          </p:cNvGrpSpPr>
          <p:nvPr/>
        </p:nvGrpSpPr>
        <p:grpSpPr bwMode="auto">
          <a:xfrm>
            <a:off x="3076575" y="4232275"/>
            <a:ext cx="782638" cy="917575"/>
            <a:chOff x="1952" y="1032"/>
            <a:chExt cx="589" cy="706"/>
          </a:xfrm>
        </p:grpSpPr>
        <p:sp>
          <p:nvSpPr>
            <p:cNvPr id="407613" name="Text Box 61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407614" name="Group 62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407615" name="Picture 63" descr="31u_bnrz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6200000">
                <a:off x="1349" y="2458"/>
                <a:ext cx="212" cy="135"/>
              </a:xfrm>
              <a:prstGeom prst="rect">
                <a:avLst/>
              </a:prstGeom>
              <a:noFill/>
            </p:spPr>
          </p:pic>
          <p:sp>
            <p:nvSpPr>
              <p:cNvPr id="407616" name="AutoShape 64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17" name="Freeform 65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/>
                <a:ahLst/>
                <a:cxnLst>
                  <a:cxn ang="0">
                    <a:pos x="87" y="26"/>
                  </a:cxn>
                  <a:cxn ang="0">
                    <a:pos x="68" y="34"/>
                  </a:cxn>
                  <a:cxn ang="0">
                    <a:pos x="52" y="44"/>
                  </a:cxn>
                  <a:cxn ang="0">
                    <a:pos x="38" y="55"/>
                  </a:cxn>
                  <a:cxn ang="0">
                    <a:pos x="25" y="67"/>
                  </a:cxn>
                  <a:cxn ang="0">
                    <a:pos x="14" y="80"/>
                  </a:cxn>
                  <a:cxn ang="0">
                    <a:pos x="7" y="94"/>
                  </a:cxn>
                  <a:cxn ang="0">
                    <a:pos x="3" y="109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4" y="163"/>
                  </a:cxn>
                  <a:cxn ang="0">
                    <a:pos x="32" y="178"/>
                  </a:cxn>
                  <a:cxn ang="0">
                    <a:pos x="55" y="189"/>
                  </a:cxn>
                  <a:cxn ang="0">
                    <a:pos x="81" y="198"/>
                  </a:cxn>
                  <a:cxn ang="0">
                    <a:pos x="109" y="202"/>
                  </a:cxn>
                  <a:cxn ang="0">
                    <a:pos x="138" y="203"/>
                  </a:cxn>
                  <a:cxn ang="0">
                    <a:pos x="165" y="200"/>
                  </a:cxn>
                  <a:cxn ang="0">
                    <a:pos x="171" y="200"/>
                  </a:cxn>
                  <a:cxn ang="0">
                    <a:pos x="177" y="198"/>
                  </a:cxn>
                  <a:cxn ang="0">
                    <a:pos x="181" y="195"/>
                  </a:cxn>
                  <a:cxn ang="0">
                    <a:pos x="183" y="191"/>
                  </a:cxn>
                  <a:cxn ang="0">
                    <a:pos x="180" y="186"/>
                  </a:cxn>
                  <a:cxn ang="0">
                    <a:pos x="174" y="182"/>
                  </a:cxn>
                  <a:cxn ang="0">
                    <a:pos x="167" y="178"/>
                  </a:cxn>
                  <a:cxn ang="0">
                    <a:pos x="160" y="176"/>
                  </a:cxn>
                  <a:cxn ang="0">
                    <a:pos x="145" y="173"/>
                  </a:cxn>
                  <a:cxn ang="0">
                    <a:pos x="131" y="171"/>
                  </a:cxn>
                  <a:cxn ang="0">
                    <a:pos x="116" y="169"/>
                  </a:cxn>
                  <a:cxn ang="0">
                    <a:pos x="103" y="167"/>
                  </a:cxn>
                  <a:cxn ang="0">
                    <a:pos x="90" y="164"/>
                  </a:cxn>
                  <a:cxn ang="0">
                    <a:pos x="77" y="160"/>
                  </a:cxn>
                  <a:cxn ang="0">
                    <a:pos x="65" y="154"/>
                  </a:cxn>
                  <a:cxn ang="0">
                    <a:pos x="54" y="146"/>
                  </a:cxn>
                  <a:cxn ang="0">
                    <a:pos x="49" y="112"/>
                  </a:cxn>
                  <a:cxn ang="0">
                    <a:pos x="61" y="84"/>
                  </a:cxn>
                  <a:cxn ang="0">
                    <a:pos x="84" y="62"/>
                  </a:cxn>
                  <a:cxn ang="0">
                    <a:pos x="116" y="44"/>
                  </a:cxn>
                  <a:cxn ang="0">
                    <a:pos x="151" y="30"/>
                  </a:cxn>
                  <a:cxn ang="0">
                    <a:pos x="187" y="19"/>
                  </a:cxn>
                  <a:cxn ang="0">
                    <a:pos x="220" y="11"/>
                  </a:cxn>
                  <a:cxn ang="0">
                    <a:pos x="247" y="4"/>
                  </a:cxn>
                  <a:cxn ang="0">
                    <a:pos x="231" y="1"/>
                  </a:cxn>
                  <a:cxn ang="0">
                    <a:pos x="213" y="0"/>
                  </a:cxn>
                  <a:cxn ang="0">
                    <a:pos x="193" y="2"/>
                  </a:cxn>
                  <a:cxn ang="0">
                    <a:pos x="171" y="4"/>
                  </a:cxn>
                  <a:cxn ang="0">
                    <a:pos x="149" y="9"/>
                  </a:cxn>
                  <a:cxn ang="0">
                    <a:pos x="128" y="14"/>
                  </a:cxn>
                  <a:cxn ang="0">
                    <a:pos x="106" y="20"/>
                  </a:cxn>
                  <a:cxn ang="0">
                    <a:pos x="87" y="26"/>
                  </a:cxn>
                </a:cxnLst>
                <a:rect l="0" t="0" r="r" b="b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18" name="Freeform 66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/>
                <a:ahLst/>
                <a:cxnLst>
                  <a:cxn ang="0">
                    <a:pos x="133" y="52"/>
                  </a:cxn>
                  <a:cxn ang="0">
                    <a:pos x="139" y="68"/>
                  </a:cxn>
                  <a:cxn ang="0">
                    <a:pos x="137" y="83"/>
                  </a:cxn>
                  <a:cxn ang="0">
                    <a:pos x="127" y="95"/>
                  </a:cxn>
                  <a:cxn ang="0">
                    <a:pos x="113" y="106"/>
                  </a:cxn>
                  <a:cxn ang="0">
                    <a:pos x="95" y="116"/>
                  </a:cxn>
                  <a:cxn ang="0">
                    <a:pos x="75" y="126"/>
                  </a:cxn>
                  <a:cxn ang="0">
                    <a:pos x="55" y="135"/>
                  </a:cxn>
                  <a:cxn ang="0">
                    <a:pos x="37" y="144"/>
                  </a:cxn>
                  <a:cxn ang="0">
                    <a:pos x="34" y="147"/>
                  </a:cxn>
                  <a:cxn ang="0">
                    <a:pos x="33" y="149"/>
                  </a:cxn>
                  <a:cxn ang="0">
                    <a:pos x="33" y="152"/>
                  </a:cxn>
                  <a:cxn ang="0">
                    <a:pos x="34" y="155"/>
                  </a:cxn>
                  <a:cxn ang="0">
                    <a:pos x="39" y="157"/>
                  </a:cxn>
                  <a:cxn ang="0">
                    <a:pos x="43" y="158"/>
                  </a:cxn>
                  <a:cxn ang="0">
                    <a:pos x="46" y="158"/>
                  </a:cxn>
                  <a:cxn ang="0">
                    <a:pos x="50" y="157"/>
                  </a:cxn>
                  <a:cxn ang="0">
                    <a:pos x="74" y="148"/>
                  </a:cxn>
                  <a:cxn ang="0">
                    <a:pos x="95" y="138"/>
                  </a:cxn>
                  <a:cxn ang="0">
                    <a:pos x="116" y="127"/>
                  </a:cxn>
                  <a:cxn ang="0">
                    <a:pos x="135" y="114"/>
                  </a:cxn>
                  <a:cxn ang="0">
                    <a:pos x="148" y="100"/>
                  </a:cxn>
                  <a:cxn ang="0">
                    <a:pos x="156" y="84"/>
                  </a:cxn>
                  <a:cxn ang="0">
                    <a:pos x="158" y="67"/>
                  </a:cxn>
                  <a:cxn ang="0">
                    <a:pos x="152" y="49"/>
                  </a:cxn>
                  <a:cxn ang="0">
                    <a:pos x="139" y="35"/>
                  </a:cxn>
                  <a:cxn ang="0">
                    <a:pos x="120" y="23"/>
                  </a:cxn>
                  <a:cxn ang="0">
                    <a:pos x="97" y="14"/>
                  </a:cxn>
                  <a:cxn ang="0">
                    <a:pos x="71" y="7"/>
                  </a:cxn>
                  <a:cxn ang="0">
                    <a:pos x="45" y="2"/>
                  </a:cxn>
                  <a:cxn ang="0">
                    <a:pos x="23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7" y="9"/>
                  </a:cxn>
                  <a:cxn ang="0">
                    <a:pos x="36" y="13"/>
                  </a:cxn>
                  <a:cxn ang="0">
                    <a:pos x="56" y="17"/>
                  </a:cxn>
                  <a:cxn ang="0">
                    <a:pos x="75" y="21"/>
                  </a:cxn>
                  <a:cxn ang="0">
                    <a:pos x="94" y="26"/>
                  </a:cxn>
                  <a:cxn ang="0">
                    <a:pos x="110" y="33"/>
                  </a:cxn>
                  <a:cxn ang="0">
                    <a:pos x="123" y="41"/>
                  </a:cxn>
                  <a:cxn ang="0">
                    <a:pos x="133" y="52"/>
                  </a:cxn>
                </a:cxnLst>
                <a:rect l="0" t="0" r="r" b="b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19" name="Freeform 67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/>
                <a:ahLst/>
                <a:cxnLst>
                  <a:cxn ang="0">
                    <a:pos x="124" y="62"/>
                  </a:cxn>
                  <a:cxn ang="0">
                    <a:pos x="66" y="101"/>
                  </a:cxn>
                  <a:cxn ang="0">
                    <a:pos x="21" y="146"/>
                  </a:cxn>
                  <a:cxn ang="0">
                    <a:pos x="0" y="199"/>
                  </a:cxn>
                  <a:cxn ang="0">
                    <a:pos x="4" y="234"/>
                  </a:cxn>
                  <a:cxn ang="0">
                    <a:pos x="11" y="248"/>
                  </a:cxn>
                  <a:cxn ang="0">
                    <a:pos x="24" y="261"/>
                  </a:cxn>
                  <a:cxn ang="0">
                    <a:pos x="40" y="272"/>
                  </a:cxn>
                  <a:cxn ang="0">
                    <a:pos x="69" y="284"/>
                  </a:cxn>
                  <a:cxn ang="0">
                    <a:pos x="107" y="297"/>
                  </a:cxn>
                  <a:cxn ang="0">
                    <a:pos x="148" y="307"/>
                  </a:cxn>
                  <a:cxn ang="0">
                    <a:pos x="188" y="315"/>
                  </a:cxn>
                  <a:cxn ang="0">
                    <a:pos x="230" y="321"/>
                  </a:cxn>
                  <a:cxn ang="0">
                    <a:pos x="272" y="325"/>
                  </a:cxn>
                  <a:cxn ang="0">
                    <a:pos x="315" y="328"/>
                  </a:cxn>
                  <a:cxn ang="0">
                    <a:pos x="358" y="330"/>
                  </a:cxn>
                  <a:cxn ang="0">
                    <a:pos x="386" y="331"/>
                  </a:cxn>
                  <a:cxn ang="0">
                    <a:pos x="396" y="325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4"/>
                  </a:cxn>
                  <a:cxn ang="0">
                    <a:pos x="326" y="299"/>
                  </a:cxn>
                  <a:cxn ang="0">
                    <a:pos x="287" y="295"/>
                  </a:cxn>
                  <a:cxn ang="0">
                    <a:pos x="248" y="291"/>
                  </a:cxn>
                  <a:cxn ang="0">
                    <a:pos x="210" y="286"/>
                  </a:cxn>
                  <a:cxn ang="0">
                    <a:pos x="172" y="279"/>
                  </a:cxn>
                  <a:cxn ang="0">
                    <a:pos x="136" y="271"/>
                  </a:cxn>
                  <a:cxn ang="0">
                    <a:pos x="100" y="261"/>
                  </a:cxn>
                  <a:cxn ang="0">
                    <a:pos x="68" y="247"/>
                  </a:cxn>
                  <a:cxn ang="0">
                    <a:pos x="48" y="228"/>
                  </a:cxn>
                  <a:cxn ang="0">
                    <a:pos x="42" y="204"/>
                  </a:cxn>
                  <a:cxn ang="0">
                    <a:pos x="48" y="175"/>
                  </a:cxn>
                  <a:cxn ang="0">
                    <a:pos x="64" y="149"/>
                  </a:cxn>
                  <a:cxn ang="0">
                    <a:pos x="88" y="121"/>
                  </a:cxn>
                  <a:cxn ang="0">
                    <a:pos x="117" y="97"/>
                  </a:cxn>
                  <a:cxn ang="0">
                    <a:pos x="152" y="73"/>
                  </a:cxn>
                  <a:cxn ang="0">
                    <a:pos x="190" y="51"/>
                  </a:cxn>
                  <a:cxn ang="0">
                    <a:pos x="242" y="33"/>
                  </a:cxn>
                  <a:cxn ang="0">
                    <a:pos x="294" y="18"/>
                  </a:cxn>
                  <a:cxn ang="0">
                    <a:pos x="328" y="6"/>
                  </a:cxn>
                  <a:cxn ang="0">
                    <a:pos x="317" y="0"/>
                  </a:cxn>
                  <a:cxn ang="0">
                    <a:pos x="274" y="4"/>
                  </a:cxn>
                  <a:cxn ang="0">
                    <a:pos x="223" y="16"/>
                  </a:cxn>
                  <a:cxn ang="0">
                    <a:pos x="175" y="33"/>
                  </a:cxn>
                </a:cxnLst>
                <a:rect l="0" t="0" r="r" b="b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0" name="Freeform 68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/>
                <a:ahLst/>
                <a:cxnLst>
                  <a:cxn ang="0">
                    <a:pos x="290" y="68"/>
                  </a:cxn>
                  <a:cxn ang="0">
                    <a:pos x="306" y="80"/>
                  </a:cxn>
                  <a:cxn ang="0">
                    <a:pos x="316" y="94"/>
                  </a:cxn>
                  <a:cxn ang="0">
                    <a:pos x="321" y="109"/>
                  </a:cxn>
                  <a:cxn ang="0">
                    <a:pos x="321" y="125"/>
                  </a:cxn>
                  <a:cxn ang="0">
                    <a:pos x="318" y="138"/>
                  </a:cxn>
                  <a:cxn ang="0">
                    <a:pos x="312" y="149"/>
                  </a:cxn>
                  <a:cxn ang="0">
                    <a:pos x="302" y="160"/>
                  </a:cxn>
                  <a:cxn ang="0">
                    <a:pos x="292" y="169"/>
                  </a:cxn>
                  <a:cxn ang="0">
                    <a:pos x="279" y="179"/>
                  </a:cxn>
                  <a:cxn ang="0">
                    <a:pos x="266" y="187"/>
                  </a:cxn>
                  <a:cxn ang="0">
                    <a:pos x="253" y="196"/>
                  </a:cxn>
                  <a:cxn ang="0">
                    <a:pos x="240" y="205"/>
                  </a:cxn>
                  <a:cxn ang="0">
                    <a:pos x="237" y="209"/>
                  </a:cxn>
                  <a:cxn ang="0">
                    <a:pos x="237" y="212"/>
                  </a:cxn>
                  <a:cxn ang="0">
                    <a:pos x="237" y="215"/>
                  </a:cxn>
                  <a:cxn ang="0">
                    <a:pos x="240" y="218"/>
                  </a:cxn>
                  <a:cxn ang="0">
                    <a:pos x="244" y="220"/>
                  </a:cxn>
                  <a:cxn ang="0">
                    <a:pos x="250" y="221"/>
                  </a:cxn>
                  <a:cxn ang="0">
                    <a:pos x="254" y="220"/>
                  </a:cxn>
                  <a:cxn ang="0">
                    <a:pos x="258" y="218"/>
                  </a:cxn>
                  <a:cxn ang="0">
                    <a:pos x="287" y="204"/>
                  </a:cxn>
                  <a:cxn ang="0">
                    <a:pos x="312" y="187"/>
                  </a:cxn>
                  <a:cxn ang="0">
                    <a:pos x="331" y="168"/>
                  </a:cxn>
                  <a:cxn ang="0">
                    <a:pos x="344" y="146"/>
                  </a:cxn>
                  <a:cxn ang="0">
                    <a:pos x="350" y="124"/>
                  </a:cxn>
                  <a:cxn ang="0">
                    <a:pos x="347" y="101"/>
                  </a:cxn>
                  <a:cxn ang="0">
                    <a:pos x="335" y="80"/>
                  </a:cxn>
                  <a:cxn ang="0">
                    <a:pos x="312" y="61"/>
                  </a:cxn>
                  <a:cxn ang="0">
                    <a:pos x="295" y="50"/>
                  </a:cxn>
                  <a:cxn ang="0">
                    <a:pos x="274" y="42"/>
                  </a:cxn>
                  <a:cxn ang="0">
                    <a:pos x="253" y="34"/>
                  </a:cxn>
                  <a:cxn ang="0">
                    <a:pos x="228" y="27"/>
                  </a:cxn>
                  <a:cxn ang="0">
                    <a:pos x="203" y="20"/>
                  </a:cxn>
                  <a:cxn ang="0">
                    <a:pos x="179" y="15"/>
                  </a:cxn>
                  <a:cxn ang="0">
                    <a:pos x="152" y="11"/>
                  </a:cxn>
                  <a:cxn ang="0">
                    <a:pos x="128" y="7"/>
                  </a:cxn>
                  <a:cxn ang="0">
                    <a:pos x="103" y="4"/>
                  </a:cxn>
                  <a:cxn ang="0">
                    <a:pos x="81" y="2"/>
                  </a:cxn>
                  <a:cxn ang="0">
                    <a:pos x="60" y="0"/>
                  </a:cxn>
                  <a:cxn ang="0">
                    <a:pos x="42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15" y="6"/>
                  </a:cxn>
                  <a:cxn ang="0">
                    <a:pos x="29" y="7"/>
                  </a:cxn>
                  <a:cxn ang="0">
                    <a:pos x="47" y="9"/>
                  </a:cxn>
                  <a:cxn ang="0">
                    <a:pos x="64" y="11"/>
                  </a:cxn>
                  <a:cxn ang="0">
                    <a:pos x="81" y="14"/>
                  </a:cxn>
                  <a:cxn ang="0">
                    <a:pos x="102" y="16"/>
                  </a:cxn>
                  <a:cxn ang="0">
                    <a:pos x="121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4"/>
                  </a:cxn>
                  <a:cxn ang="0">
                    <a:pos x="219" y="39"/>
                  </a:cxn>
                  <a:cxn ang="0">
                    <a:pos x="238" y="45"/>
                  </a:cxn>
                  <a:cxn ang="0">
                    <a:pos x="257" y="53"/>
                  </a:cxn>
                  <a:cxn ang="0">
                    <a:pos x="274" y="60"/>
                  </a:cxn>
                  <a:cxn ang="0">
                    <a:pos x="290" y="68"/>
                  </a:cxn>
                </a:cxnLst>
                <a:rect l="0" t="0" r="r" b="b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1" name="Freeform 69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131"/>
                  </a:cxn>
                  <a:cxn ang="0">
                    <a:pos x="6" y="147"/>
                  </a:cxn>
                  <a:cxn ang="0">
                    <a:pos x="16" y="162"/>
                  </a:cxn>
                  <a:cxn ang="0">
                    <a:pos x="30" y="175"/>
                  </a:cxn>
                  <a:cxn ang="0">
                    <a:pos x="48" y="186"/>
                  </a:cxn>
                  <a:cxn ang="0">
                    <a:pos x="68" y="196"/>
                  </a:cxn>
                  <a:cxn ang="0">
                    <a:pos x="91" y="203"/>
                  </a:cxn>
                  <a:cxn ang="0">
                    <a:pos x="114" y="207"/>
                  </a:cxn>
                  <a:cxn ang="0">
                    <a:pos x="122" y="208"/>
                  </a:cxn>
                  <a:cxn ang="0">
                    <a:pos x="129" y="206"/>
                  </a:cxn>
                  <a:cxn ang="0">
                    <a:pos x="135" y="203"/>
                  </a:cxn>
                  <a:cxn ang="0">
                    <a:pos x="138" y="199"/>
                  </a:cxn>
                  <a:cxn ang="0">
                    <a:pos x="138" y="194"/>
                  </a:cxn>
                  <a:cxn ang="0">
                    <a:pos x="136" y="189"/>
                  </a:cxn>
                  <a:cxn ang="0">
                    <a:pos x="132" y="185"/>
                  </a:cxn>
                  <a:cxn ang="0">
                    <a:pos x="125" y="183"/>
                  </a:cxn>
                  <a:cxn ang="0">
                    <a:pos x="101" y="177"/>
                  </a:cxn>
                  <a:cxn ang="0">
                    <a:pos x="80" y="169"/>
                  </a:cxn>
                  <a:cxn ang="0">
                    <a:pos x="62" y="158"/>
                  </a:cxn>
                  <a:cxn ang="0">
                    <a:pos x="49" y="146"/>
                  </a:cxn>
                  <a:cxn ang="0">
                    <a:pos x="40" y="131"/>
                  </a:cxn>
                  <a:cxn ang="0">
                    <a:pos x="36" y="115"/>
                  </a:cxn>
                  <a:cxn ang="0">
                    <a:pos x="36" y="97"/>
                  </a:cxn>
                  <a:cxn ang="0">
                    <a:pos x="43" y="79"/>
                  </a:cxn>
                  <a:cxn ang="0">
                    <a:pos x="52" y="66"/>
                  </a:cxn>
                  <a:cxn ang="0">
                    <a:pos x="64" y="54"/>
                  </a:cxn>
                  <a:cxn ang="0">
                    <a:pos x="77" y="43"/>
                  </a:cxn>
                  <a:cxn ang="0">
                    <a:pos x="91" y="33"/>
                  </a:cxn>
                  <a:cxn ang="0">
                    <a:pos x="104" y="24"/>
                  </a:cxn>
                  <a:cxn ang="0">
                    <a:pos x="119" y="16"/>
                  </a:cxn>
                  <a:cxn ang="0">
                    <a:pos x="132" y="8"/>
                  </a:cxn>
                  <a:cxn ang="0">
                    <a:pos x="142" y="1"/>
                  </a:cxn>
                  <a:cxn ang="0">
                    <a:pos x="132" y="0"/>
                  </a:cxn>
                  <a:cxn ang="0">
                    <a:pos x="116" y="5"/>
                  </a:cxn>
                  <a:cxn ang="0">
                    <a:pos x="94" y="16"/>
                  </a:cxn>
                  <a:cxn ang="0">
                    <a:pos x="69" y="31"/>
                  </a:cxn>
                  <a:cxn ang="0">
                    <a:pos x="46" y="50"/>
                  </a:cxn>
                  <a:cxn ang="0">
                    <a:pos x="24" y="70"/>
                  </a:cxn>
                  <a:cxn ang="0">
                    <a:pos x="9" y="92"/>
                  </a:cxn>
                  <a:cxn ang="0">
                    <a:pos x="0" y="114"/>
                  </a:cxn>
                </a:cxnLst>
                <a:rect l="0" t="0" r="r" b="b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2" name="Freeform 70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/>
                <a:ahLst/>
                <a:cxnLst>
                  <a:cxn ang="0">
                    <a:pos x="257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8" y="183"/>
                  </a:cxn>
                  <a:cxn ang="0">
                    <a:pos x="233" y="200"/>
                  </a:cxn>
                  <a:cxn ang="0">
                    <a:pos x="206" y="215"/>
                  </a:cxn>
                  <a:cxn ang="0">
                    <a:pos x="177" y="232"/>
                  </a:cxn>
                  <a:cxn ang="0">
                    <a:pos x="159" y="244"/>
                  </a:cxn>
                  <a:cxn ang="0">
                    <a:pos x="154" y="252"/>
                  </a:cxn>
                  <a:cxn ang="0">
                    <a:pos x="149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2" y="271"/>
                  </a:cxn>
                  <a:cxn ang="0">
                    <a:pos x="191" y="257"/>
                  </a:cxn>
                  <a:cxn ang="0">
                    <a:pos x="223" y="236"/>
                  </a:cxn>
                  <a:cxn ang="0">
                    <a:pos x="257" y="215"/>
                  </a:cxn>
                  <a:cxn ang="0">
                    <a:pos x="286" y="192"/>
                  </a:cxn>
                  <a:cxn ang="0">
                    <a:pos x="303" y="164"/>
                  </a:cxn>
                  <a:cxn ang="0">
                    <a:pos x="300" y="134"/>
                  </a:cxn>
                  <a:cxn ang="0">
                    <a:pos x="281" y="106"/>
                  </a:cxn>
                  <a:cxn ang="0">
                    <a:pos x="249" y="83"/>
                  </a:cxn>
                  <a:cxn ang="0">
                    <a:pos x="219" y="65"/>
                  </a:cxn>
                  <a:cxn ang="0">
                    <a:pos x="188" y="52"/>
                  </a:cxn>
                  <a:cxn ang="0">
                    <a:pos x="157" y="38"/>
                  </a:cxn>
                  <a:cxn ang="0">
                    <a:pos x="122" y="25"/>
                  </a:cxn>
                  <a:cxn ang="0">
                    <a:pos x="90" y="14"/>
                  </a:cxn>
                  <a:cxn ang="0">
                    <a:pos x="58" y="6"/>
                  </a:cxn>
                  <a:cxn ang="0">
                    <a:pos x="30" y="1"/>
                  </a:cxn>
                  <a:cxn ang="0">
                    <a:pos x="9" y="1"/>
                  </a:cxn>
                  <a:cxn ang="0">
                    <a:pos x="10" y="5"/>
                  </a:cxn>
                  <a:cxn ang="0">
                    <a:pos x="35" y="12"/>
                  </a:cxn>
                  <a:cxn ang="0">
                    <a:pos x="64" y="21"/>
                  </a:cxn>
                  <a:cxn ang="0">
                    <a:pos x="97" y="32"/>
                  </a:cxn>
                  <a:cxn ang="0">
                    <a:pos x="132" y="45"/>
                  </a:cxn>
                  <a:cxn ang="0">
                    <a:pos x="167" y="60"/>
                  </a:cxn>
                  <a:cxn ang="0">
                    <a:pos x="201" y="77"/>
                  </a:cxn>
                  <a:cxn ang="0">
                    <a:pos x="232" y="93"/>
                  </a:cxn>
                </a:cxnLst>
                <a:rect l="0" t="0" r="r" b="b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3" name="Freeform 71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/>
                <a:ahLst/>
                <a:cxnLst>
                  <a:cxn ang="0">
                    <a:pos x="39" y="12"/>
                  </a:cxn>
                  <a:cxn ang="0">
                    <a:pos x="37" y="7"/>
                  </a:cxn>
                  <a:cxn ang="0">
                    <a:pos x="32" y="3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8" y="37"/>
                  </a:cxn>
                  <a:cxn ang="0">
                    <a:pos x="19" y="63"/>
                  </a:cxn>
                  <a:cxn ang="0">
                    <a:pos x="34" y="88"/>
                  </a:cxn>
                  <a:cxn ang="0">
                    <a:pos x="51" y="112"/>
                  </a:cxn>
                  <a:cxn ang="0">
                    <a:pos x="68" y="133"/>
                  </a:cxn>
                  <a:cxn ang="0">
                    <a:pos x="84" y="150"/>
                  </a:cxn>
                  <a:cxn ang="0">
                    <a:pos x="96" y="161"/>
                  </a:cxn>
                  <a:cxn ang="0">
                    <a:pos x="103" y="164"/>
                  </a:cxn>
                  <a:cxn ang="0">
                    <a:pos x="100" y="153"/>
                  </a:cxn>
                  <a:cxn ang="0">
                    <a:pos x="93" y="139"/>
                  </a:cxn>
                  <a:cxn ang="0">
                    <a:pos x="84" y="121"/>
                  </a:cxn>
                  <a:cxn ang="0">
                    <a:pos x="74" y="100"/>
                  </a:cxn>
                  <a:cxn ang="0">
                    <a:pos x="64" y="78"/>
                  </a:cxn>
                  <a:cxn ang="0">
                    <a:pos x="54" y="55"/>
                  </a:cxn>
                  <a:cxn ang="0">
                    <a:pos x="45" y="33"/>
                  </a:cxn>
                  <a:cxn ang="0">
                    <a:pos x="39" y="12"/>
                  </a:cxn>
                </a:cxnLst>
                <a:rect l="0" t="0" r="r" b="b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4" name="Freeform 72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26" y="5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5" y="33"/>
                  </a:cxn>
                  <a:cxn ang="0">
                    <a:pos x="10" y="45"/>
                  </a:cxn>
                  <a:cxn ang="0">
                    <a:pos x="18" y="57"/>
                  </a:cxn>
                  <a:cxn ang="0">
                    <a:pos x="26" y="68"/>
                  </a:cxn>
                  <a:cxn ang="0">
                    <a:pos x="35" y="76"/>
                  </a:cxn>
                  <a:cxn ang="0">
                    <a:pos x="45" y="81"/>
                  </a:cxn>
                  <a:cxn ang="0">
                    <a:pos x="53" y="82"/>
                  </a:cxn>
                  <a:cxn ang="0">
                    <a:pos x="54" y="66"/>
                  </a:cxn>
                  <a:cxn ang="0">
                    <a:pos x="47" y="47"/>
                  </a:cxn>
                  <a:cxn ang="0">
                    <a:pos x="38" y="28"/>
                  </a:cxn>
                  <a:cxn ang="0">
                    <a:pos x="28" y="9"/>
                  </a:cxn>
                </a:cxnLst>
                <a:rect l="0" t="0" r="r" b="b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5" name="Freeform 73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3" y="4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4" y="21"/>
                  </a:cxn>
                  <a:cxn ang="0">
                    <a:pos x="10" y="28"/>
                  </a:cxn>
                  <a:cxn ang="0">
                    <a:pos x="17" y="34"/>
                  </a:cxn>
                  <a:cxn ang="0">
                    <a:pos x="24" y="40"/>
                  </a:cxn>
                  <a:cxn ang="0">
                    <a:pos x="33" y="44"/>
                  </a:cxn>
                  <a:cxn ang="0">
                    <a:pos x="40" y="47"/>
                  </a:cxn>
                  <a:cxn ang="0">
                    <a:pos x="46" y="47"/>
                  </a:cxn>
                  <a:cxn ang="0">
                    <a:pos x="45" y="37"/>
                  </a:cxn>
                  <a:cxn ang="0">
                    <a:pos x="39" y="25"/>
                  </a:cxn>
                  <a:cxn ang="0">
                    <a:pos x="30" y="14"/>
                  </a:cxn>
                  <a:cxn ang="0">
                    <a:pos x="24" y="6"/>
                  </a:cxn>
                </a:cxnLst>
                <a:rect l="0" t="0" r="r" b="b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6" name="Freeform 74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56" y="21"/>
                  </a:cxn>
                  <a:cxn ang="0">
                    <a:pos x="62" y="18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61" y="5"/>
                  </a:cxn>
                  <a:cxn ang="0">
                    <a:pos x="56" y="2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4" y="1"/>
                  </a:cxn>
                  <a:cxn ang="0">
                    <a:pos x="26" y="3"/>
                  </a:cxn>
                  <a:cxn ang="0">
                    <a:pos x="16" y="7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4" y="29"/>
                  </a:cxn>
                  <a:cxn ang="0">
                    <a:pos x="10" y="31"/>
                  </a:cxn>
                  <a:cxn ang="0">
                    <a:pos x="16" y="31"/>
                  </a:cxn>
                  <a:cxn ang="0">
                    <a:pos x="21" y="31"/>
                  </a:cxn>
                  <a:cxn ang="0">
                    <a:pos x="29" y="29"/>
                  </a:cxn>
                  <a:cxn ang="0">
                    <a:pos x="36" y="28"/>
                  </a:cxn>
                  <a:cxn ang="0">
                    <a:pos x="43" y="26"/>
                  </a:cxn>
                  <a:cxn ang="0">
                    <a:pos x="50" y="23"/>
                  </a:cxn>
                </a:cxnLst>
                <a:rect l="0" t="0" r="r" b="b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7" name="Freeform 75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/>
                <a:ahLst/>
                <a:cxnLst>
                  <a:cxn ang="0">
                    <a:pos x="90" y="31"/>
                  </a:cxn>
                  <a:cxn ang="0">
                    <a:pos x="72" y="40"/>
                  </a:cxn>
                  <a:cxn ang="0">
                    <a:pos x="56" y="50"/>
                  </a:cxn>
                  <a:cxn ang="0">
                    <a:pos x="40" y="62"/>
                  </a:cxn>
                  <a:cxn ang="0">
                    <a:pos x="27" y="74"/>
                  </a:cxn>
                  <a:cxn ang="0">
                    <a:pos x="17" y="87"/>
                  </a:cxn>
                  <a:cxn ang="0">
                    <a:pos x="8" y="100"/>
                  </a:cxn>
                  <a:cxn ang="0">
                    <a:pos x="3" y="113"/>
                  </a:cxn>
                  <a:cxn ang="0">
                    <a:pos x="0" y="127"/>
                  </a:cxn>
                  <a:cxn ang="0">
                    <a:pos x="3" y="149"/>
                  </a:cxn>
                  <a:cxn ang="0">
                    <a:pos x="14" y="166"/>
                  </a:cxn>
                  <a:cxn ang="0">
                    <a:pos x="32" y="181"/>
                  </a:cxn>
                  <a:cxn ang="0">
                    <a:pos x="53" y="192"/>
                  </a:cxn>
                  <a:cxn ang="0">
                    <a:pos x="80" y="200"/>
                  </a:cxn>
                  <a:cxn ang="0">
                    <a:pos x="109" y="205"/>
                  </a:cxn>
                  <a:cxn ang="0">
                    <a:pos x="136" y="206"/>
                  </a:cxn>
                  <a:cxn ang="0">
                    <a:pos x="164" y="203"/>
                  </a:cxn>
                  <a:cxn ang="0">
                    <a:pos x="169" y="203"/>
                  </a:cxn>
                  <a:cxn ang="0">
                    <a:pos x="175" y="201"/>
                  </a:cxn>
                  <a:cxn ang="0">
                    <a:pos x="180" y="197"/>
                  </a:cxn>
                  <a:cxn ang="0">
                    <a:pos x="181" y="193"/>
                  </a:cxn>
                  <a:cxn ang="0">
                    <a:pos x="180" y="191"/>
                  </a:cxn>
                  <a:cxn ang="0">
                    <a:pos x="175" y="191"/>
                  </a:cxn>
                  <a:cxn ang="0">
                    <a:pos x="169" y="190"/>
                  </a:cxn>
                  <a:cxn ang="0">
                    <a:pos x="162" y="190"/>
                  </a:cxn>
                  <a:cxn ang="0">
                    <a:pos x="154" y="190"/>
                  </a:cxn>
                  <a:cxn ang="0">
                    <a:pos x="146" y="190"/>
                  </a:cxn>
                  <a:cxn ang="0">
                    <a:pos x="139" y="190"/>
                  </a:cxn>
                  <a:cxn ang="0">
                    <a:pos x="135" y="190"/>
                  </a:cxn>
                  <a:cxn ang="0">
                    <a:pos x="120" y="189"/>
                  </a:cxn>
                  <a:cxn ang="0">
                    <a:pos x="107" y="188"/>
                  </a:cxn>
                  <a:cxn ang="0">
                    <a:pos x="93" y="187"/>
                  </a:cxn>
                  <a:cxn ang="0">
                    <a:pos x="78" y="184"/>
                  </a:cxn>
                  <a:cxn ang="0">
                    <a:pos x="64" y="181"/>
                  </a:cxn>
                  <a:cxn ang="0">
                    <a:pos x="49" y="174"/>
                  </a:cxn>
                  <a:cxn ang="0">
                    <a:pos x="36" y="165"/>
                  </a:cxn>
                  <a:cxn ang="0">
                    <a:pos x="22" y="152"/>
                  </a:cxn>
                  <a:cxn ang="0">
                    <a:pos x="19" y="136"/>
                  </a:cxn>
                  <a:cxn ang="0">
                    <a:pos x="20" y="122"/>
                  </a:cxn>
                  <a:cxn ang="0">
                    <a:pos x="26" y="108"/>
                  </a:cxn>
                  <a:cxn ang="0">
                    <a:pos x="35" y="95"/>
                  </a:cxn>
                  <a:cxn ang="0">
                    <a:pos x="48" y="83"/>
                  </a:cxn>
                  <a:cxn ang="0">
                    <a:pos x="62" y="71"/>
                  </a:cxn>
                  <a:cxn ang="0">
                    <a:pos x="78" y="61"/>
                  </a:cxn>
                  <a:cxn ang="0">
                    <a:pos x="97" y="51"/>
                  </a:cxn>
                  <a:cxn ang="0">
                    <a:pos x="116" y="42"/>
                  </a:cxn>
                  <a:cxn ang="0">
                    <a:pos x="136" y="34"/>
                  </a:cxn>
                  <a:cxn ang="0">
                    <a:pos x="156" y="27"/>
                  </a:cxn>
                  <a:cxn ang="0">
                    <a:pos x="175" y="21"/>
                  </a:cxn>
                  <a:cxn ang="0">
                    <a:pos x="196" y="16"/>
                  </a:cxn>
                  <a:cxn ang="0">
                    <a:pos x="213" y="11"/>
                  </a:cxn>
                  <a:cxn ang="0">
                    <a:pos x="230" y="8"/>
                  </a:cxn>
                  <a:cxn ang="0">
                    <a:pos x="245" y="6"/>
                  </a:cxn>
                  <a:cxn ang="0">
                    <a:pos x="235" y="2"/>
                  </a:cxn>
                  <a:cxn ang="0">
                    <a:pos x="219" y="0"/>
                  </a:cxn>
                  <a:cxn ang="0">
                    <a:pos x="200" y="2"/>
                  </a:cxn>
                  <a:cxn ang="0">
                    <a:pos x="178" y="5"/>
                  </a:cxn>
                  <a:cxn ang="0">
                    <a:pos x="154" y="10"/>
                  </a:cxn>
                  <a:cxn ang="0">
                    <a:pos x="130" y="16"/>
                  </a:cxn>
                  <a:cxn ang="0">
                    <a:pos x="109" y="24"/>
                  </a:cxn>
                  <a:cxn ang="0">
                    <a:pos x="90" y="31"/>
                  </a:cxn>
                </a:cxnLst>
                <a:rect l="0" t="0" r="r" b="b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8" name="Freeform 76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/>
                <a:ahLst/>
                <a:cxnLst>
                  <a:cxn ang="0">
                    <a:pos x="134" y="53"/>
                  </a:cxn>
                  <a:cxn ang="0">
                    <a:pos x="138" y="70"/>
                  </a:cxn>
                  <a:cxn ang="0">
                    <a:pos x="135" y="84"/>
                  </a:cxn>
                  <a:cxn ang="0">
                    <a:pos x="125" y="96"/>
                  </a:cxn>
                  <a:cxn ang="0">
                    <a:pos x="111" y="107"/>
                  </a:cxn>
                  <a:cxn ang="0">
                    <a:pos x="93" y="117"/>
                  </a:cxn>
                  <a:cxn ang="0">
                    <a:pos x="74" y="126"/>
                  </a:cxn>
                  <a:cxn ang="0">
                    <a:pos x="54" y="136"/>
                  </a:cxn>
                  <a:cxn ang="0">
                    <a:pos x="37" y="146"/>
                  </a:cxn>
                  <a:cxn ang="0">
                    <a:pos x="34" y="149"/>
                  </a:cxn>
                  <a:cxn ang="0">
                    <a:pos x="32" y="151"/>
                  </a:cxn>
                  <a:cxn ang="0">
                    <a:pos x="32" y="154"/>
                  </a:cxn>
                  <a:cxn ang="0">
                    <a:pos x="35" y="157"/>
                  </a:cxn>
                  <a:cxn ang="0">
                    <a:pos x="38" y="159"/>
                  </a:cxn>
                  <a:cxn ang="0">
                    <a:pos x="43" y="160"/>
                  </a:cxn>
                  <a:cxn ang="0">
                    <a:pos x="47" y="160"/>
                  </a:cxn>
                  <a:cxn ang="0">
                    <a:pos x="51" y="159"/>
                  </a:cxn>
                  <a:cxn ang="0">
                    <a:pos x="73" y="150"/>
                  </a:cxn>
                  <a:cxn ang="0">
                    <a:pos x="95" y="139"/>
                  </a:cxn>
                  <a:cxn ang="0">
                    <a:pos x="115" y="128"/>
                  </a:cxn>
                  <a:cxn ang="0">
                    <a:pos x="134" y="115"/>
                  </a:cxn>
                  <a:cxn ang="0">
                    <a:pos x="147" y="101"/>
                  </a:cxn>
                  <a:cxn ang="0">
                    <a:pos x="156" y="85"/>
                  </a:cxn>
                  <a:cxn ang="0">
                    <a:pos x="159" y="68"/>
                  </a:cxn>
                  <a:cxn ang="0">
                    <a:pos x="153" y="50"/>
                  </a:cxn>
                  <a:cxn ang="0">
                    <a:pos x="140" y="36"/>
                  </a:cxn>
                  <a:cxn ang="0">
                    <a:pos x="122" y="24"/>
                  </a:cxn>
                  <a:cxn ang="0">
                    <a:pos x="99" y="14"/>
                  </a:cxn>
                  <a:cxn ang="0">
                    <a:pos x="76" y="7"/>
                  </a:cxn>
                  <a:cxn ang="0">
                    <a:pos x="51" y="2"/>
                  </a:cxn>
                  <a:cxn ang="0">
                    <a:pos x="29" y="0"/>
                  </a:cxn>
                  <a:cxn ang="0">
                    <a:pos x="12" y="1"/>
                  </a:cxn>
                  <a:cxn ang="0">
                    <a:pos x="0" y="5"/>
                  </a:cxn>
                  <a:cxn ang="0">
                    <a:pos x="21" y="9"/>
                  </a:cxn>
                  <a:cxn ang="0">
                    <a:pos x="41" y="12"/>
                  </a:cxn>
                  <a:cxn ang="0">
                    <a:pos x="60" y="15"/>
                  </a:cxn>
                  <a:cxn ang="0">
                    <a:pos x="79" y="19"/>
                  </a:cxn>
                  <a:cxn ang="0">
                    <a:pos x="96" y="24"/>
                  </a:cxn>
                  <a:cxn ang="0">
                    <a:pos x="112" y="31"/>
                  </a:cxn>
                  <a:cxn ang="0">
                    <a:pos x="125" y="40"/>
                  </a:cxn>
                  <a:cxn ang="0">
                    <a:pos x="134" y="53"/>
                  </a:cxn>
                </a:cxnLst>
                <a:rect l="0" t="0" r="r" b="b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9" name="Freeform 77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/>
                <a:ahLst/>
                <a:cxnLst>
                  <a:cxn ang="0">
                    <a:pos x="125" y="62"/>
                  </a:cxn>
                  <a:cxn ang="0">
                    <a:pos x="67" y="101"/>
                  </a:cxn>
                  <a:cxn ang="0">
                    <a:pos x="22" y="147"/>
                  </a:cxn>
                  <a:cxn ang="0">
                    <a:pos x="0" y="200"/>
                  </a:cxn>
                  <a:cxn ang="0">
                    <a:pos x="4" y="235"/>
                  </a:cxn>
                  <a:cxn ang="0">
                    <a:pos x="13" y="249"/>
                  </a:cxn>
                  <a:cxn ang="0">
                    <a:pos x="26" y="262"/>
                  </a:cxn>
                  <a:cxn ang="0">
                    <a:pos x="42" y="273"/>
                  </a:cxn>
                  <a:cxn ang="0">
                    <a:pos x="70" y="285"/>
                  </a:cxn>
                  <a:cxn ang="0">
                    <a:pos x="107" y="298"/>
                  </a:cxn>
                  <a:cxn ang="0">
                    <a:pos x="148" y="308"/>
                  </a:cxn>
                  <a:cxn ang="0">
                    <a:pos x="189" y="316"/>
                  </a:cxn>
                  <a:cxn ang="0">
                    <a:pos x="231" y="322"/>
                  </a:cxn>
                  <a:cxn ang="0">
                    <a:pos x="273" y="326"/>
                  </a:cxn>
                  <a:cxn ang="0">
                    <a:pos x="316" y="329"/>
                  </a:cxn>
                  <a:cxn ang="0">
                    <a:pos x="358" y="331"/>
                  </a:cxn>
                  <a:cxn ang="0">
                    <a:pos x="386" y="332"/>
                  </a:cxn>
                  <a:cxn ang="0">
                    <a:pos x="396" y="326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8"/>
                  </a:cxn>
                  <a:cxn ang="0">
                    <a:pos x="325" y="307"/>
                  </a:cxn>
                  <a:cxn ang="0">
                    <a:pos x="286" y="305"/>
                  </a:cxn>
                  <a:cxn ang="0">
                    <a:pos x="247" y="301"/>
                  </a:cxn>
                  <a:cxn ang="0">
                    <a:pos x="208" y="296"/>
                  </a:cxn>
                  <a:cxn ang="0">
                    <a:pos x="168" y="289"/>
                  </a:cxn>
                  <a:cxn ang="0">
                    <a:pos x="131" y="281"/>
                  </a:cxn>
                  <a:cxn ang="0">
                    <a:pos x="94" y="269"/>
                  </a:cxn>
                  <a:cxn ang="0">
                    <a:pos x="62" y="256"/>
                  </a:cxn>
                  <a:cxn ang="0">
                    <a:pos x="44" y="236"/>
                  </a:cxn>
                  <a:cxn ang="0">
                    <a:pos x="38" y="210"/>
                  </a:cxn>
                  <a:cxn ang="0">
                    <a:pos x="46" y="173"/>
                  </a:cxn>
                  <a:cxn ang="0">
                    <a:pos x="62" y="145"/>
                  </a:cxn>
                  <a:cxn ang="0">
                    <a:pos x="84" y="120"/>
                  </a:cxn>
                  <a:cxn ang="0">
                    <a:pos x="110" y="98"/>
                  </a:cxn>
                  <a:cxn ang="0">
                    <a:pos x="141" y="78"/>
                  </a:cxn>
                  <a:cxn ang="0">
                    <a:pos x="179" y="57"/>
                  </a:cxn>
                  <a:cxn ang="0">
                    <a:pos x="223" y="37"/>
                  </a:cxn>
                  <a:cxn ang="0">
                    <a:pos x="271" y="19"/>
                  </a:cxn>
                  <a:cxn ang="0">
                    <a:pos x="313" y="6"/>
                  </a:cxn>
                  <a:cxn ang="0">
                    <a:pos x="315" y="0"/>
                  </a:cxn>
                  <a:cxn ang="0">
                    <a:pos x="273" y="5"/>
                  </a:cxn>
                  <a:cxn ang="0">
                    <a:pos x="223" y="17"/>
                  </a:cxn>
                  <a:cxn ang="0">
                    <a:pos x="176" y="35"/>
                  </a:cxn>
                </a:cxnLst>
                <a:rect l="0" t="0" r="r" b="b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30" name="Freeform 78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/>
                <a:ahLst/>
                <a:cxnLst>
                  <a:cxn ang="0">
                    <a:pos x="290" y="69"/>
                  </a:cxn>
                  <a:cxn ang="0">
                    <a:pos x="306" y="81"/>
                  </a:cxn>
                  <a:cxn ang="0">
                    <a:pos x="315" y="95"/>
                  </a:cxn>
                  <a:cxn ang="0">
                    <a:pos x="321" y="110"/>
                  </a:cxn>
                  <a:cxn ang="0">
                    <a:pos x="321" y="126"/>
                  </a:cxn>
                  <a:cxn ang="0">
                    <a:pos x="318" y="139"/>
                  </a:cxn>
                  <a:cxn ang="0">
                    <a:pos x="312" y="150"/>
                  </a:cxn>
                  <a:cxn ang="0">
                    <a:pos x="302" y="161"/>
                  </a:cxn>
                  <a:cxn ang="0">
                    <a:pos x="292" y="170"/>
                  </a:cxn>
                  <a:cxn ang="0">
                    <a:pos x="279" y="180"/>
                  </a:cxn>
                  <a:cxn ang="0">
                    <a:pos x="265" y="188"/>
                  </a:cxn>
                  <a:cxn ang="0">
                    <a:pos x="252" y="198"/>
                  </a:cxn>
                  <a:cxn ang="0">
                    <a:pos x="239" y="207"/>
                  </a:cxn>
                  <a:cxn ang="0">
                    <a:pos x="236" y="210"/>
                  </a:cxn>
                  <a:cxn ang="0">
                    <a:pos x="235" y="213"/>
                  </a:cxn>
                  <a:cxn ang="0">
                    <a:pos x="236" y="216"/>
                  </a:cxn>
                  <a:cxn ang="0">
                    <a:pos x="239" y="219"/>
                  </a:cxn>
                  <a:cxn ang="0">
                    <a:pos x="244" y="221"/>
                  </a:cxn>
                  <a:cxn ang="0">
                    <a:pos x="248" y="222"/>
                  </a:cxn>
                  <a:cxn ang="0">
                    <a:pos x="254" y="221"/>
                  </a:cxn>
                  <a:cxn ang="0">
                    <a:pos x="258" y="219"/>
                  </a:cxn>
                  <a:cxn ang="0">
                    <a:pos x="287" y="206"/>
                  </a:cxn>
                  <a:cxn ang="0">
                    <a:pos x="310" y="188"/>
                  </a:cxn>
                  <a:cxn ang="0">
                    <a:pos x="331" y="168"/>
                  </a:cxn>
                  <a:cxn ang="0">
                    <a:pos x="344" y="147"/>
                  </a:cxn>
                  <a:cxn ang="0">
                    <a:pos x="348" y="124"/>
                  </a:cxn>
                  <a:cxn ang="0">
                    <a:pos x="345" y="102"/>
                  </a:cxn>
                  <a:cxn ang="0">
                    <a:pos x="334" y="81"/>
                  </a:cxn>
                  <a:cxn ang="0">
                    <a:pos x="310" y="62"/>
                  </a:cxn>
                  <a:cxn ang="0">
                    <a:pos x="293" y="52"/>
                  </a:cxn>
                  <a:cxn ang="0">
                    <a:pos x="273" y="43"/>
                  </a:cxn>
                  <a:cxn ang="0">
                    <a:pos x="249" y="34"/>
                  </a:cxn>
                  <a:cxn ang="0">
                    <a:pos x="226" y="27"/>
                  </a:cxn>
                  <a:cxn ang="0">
                    <a:pos x="202" y="21"/>
                  </a:cxn>
                  <a:cxn ang="0">
                    <a:pos x="176" y="16"/>
                  </a:cxn>
                  <a:cxn ang="0">
                    <a:pos x="151" y="11"/>
                  </a:cxn>
                  <a:cxn ang="0">
                    <a:pos x="125" y="7"/>
                  </a:cxn>
                  <a:cxn ang="0">
                    <a:pos x="102" y="4"/>
                  </a:cxn>
                  <a:cxn ang="0">
                    <a:pos x="78" y="2"/>
                  </a:cxn>
                  <a:cxn ang="0">
                    <a:pos x="58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12" y="1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14" y="7"/>
                  </a:cxn>
                  <a:cxn ang="0">
                    <a:pos x="30" y="8"/>
                  </a:cxn>
                  <a:cxn ang="0">
                    <a:pos x="46" y="10"/>
                  </a:cxn>
                  <a:cxn ang="0">
                    <a:pos x="64" y="12"/>
                  </a:cxn>
                  <a:cxn ang="0">
                    <a:pos x="83" y="14"/>
                  </a:cxn>
                  <a:cxn ang="0">
                    <a:pos x="102" y="16"/>
                  </a:cxn>
                  <a:cxn ang="0">
                    <a:pos x="120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5"/>
                  </a:cxn>
                  <a:cxn ang="0">
                    <a:pos x="219" y="41"/>
                  </a:cxn>
                  <a:cxn ang="0">
                    <a:pos x="238" y="47"/>
                  </a:cxn>
                  <a:cxn ang="0">
                    <a:pos x="257" y="53"/>
                  </a:cxn>
                  <a:cxn ang="0">
                    <a:pos x="274" y="61"/>
                  </a:cxn>
                  <a:cxn ang="0">
                    <a:pos x="290" y="69"/>
                  </a:cxn>
                </a:cxnLst>
                <a:rect l="0" t="0" r="r" b="b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31" name="Freeform 79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130"/>
                  </a:cxn>
                  <a:cxn ang="0">
                    <a:pos x="6" y="146"/>
                  </a:cxn>
                  <a:cxn ang="0">
                    <a:pos x="16" y="161"/>
                  </a:cxn>
                  <a:cxn ang="0">
                    <a:pos x="31" y="174"/>
                  </a:cxn>
                  <a:cxn ang="0">
                    <a:pos x="48" y="185"/>
                  </a:cxn>
                  <a:cxn ang="0">
                    <a:pos x="68" y="195"/>
                  </a:cxn>
                  <a:cxn ang="0">
                    <a:pos x="92" y="202"/>
                  </a:cxn>
                  <a:cxn ang="0">
                    <a:pos x="115" y="206"/>
                  </a:cxn>
                  <a:cxn ang="0">
                    <a:pos x="122" y="207"/>
                  </a:cxn>
                  <a:cxn ang="0">
                    <a:pos x="129" y="205"/>
                  </a:cxn>
                  <a:cxn ang="0">
                    <a:pos x="135" y="202"/>
                  </a:cxn>
                  <a:cxn ang="0">
                    <a:pos x="138" y="198"/>
                  </a:cxn>
                  <a:cxn ang="0">
                    <a:pos x="138" y="193"/>
                  </a:cxn>
                  <a:cxn ang="0">
                    <a:pos x="137" y="188"/>
                  </a:cxn>
                  <a:cxn ang="0">
                    <a:pos x="132" y="184"/>
                  </a:cxn>
                  <a:cxn ang="0">
                    <a:pos x="125" y="182"/>
                  </a:cxn>
                  <a:cxn ang="0">
                    <a:pos x="102" y="176"/>
                  </a:cxn>
                  <a:cxn ang="0">
                    <a:pos x="80" y="168"/>
                  </a:cxn>
                  <a:cxn ang="0">
                    <a:pos x="63" y="157"/>
                  </a:cxn>
                  <a:cxn ang="0">
                    <a:pos x="50" y="145"/>
                  </a:cxn>
                  <a:cxn ang="0">
                    <a:pos x="41" y="130"/>
                  </a:cxn>
                  <a:cxn ang="0">
                    <a:pos x="37" y="114"/>
                  </a:cxn>
                  <a:cxn ang="0">
                    <a:pos x="37" y="97"/>
                  </a:cxn>
                  <a:cxn ang="0">
                    <a:pos x="44" y="79"/>
                  </a:cxn>
                  <a:cxn ang="0">
                    <a:pos x="54" y="65"/>
                  </a:cxn>
                  <a:cxn ang="0">
                    <a:pos x="70" y="52"/>
                  </a:cxn>
                  <a:cxn ang="0">
                    <a:pos x="87" y="40"/>
                  </a:cxn>
                  <a:cxn ang="0">
                    <a:pos x="106" y="29"/>
                  </a:cxn>
                  <a:cxn ang="0">
                    <a:pos x="122" y="20"/>
                  </a:cxn>
                  <a:cxn ang="0">
                    <a:pos x="135" y="11"/>
                  </a:cxn>
                  <a:cxn ang="0">
                    <a:pos x="142" y="5"/>
                  </a:cxn>
                  <a:cxn ang="0">
                    <a:pos x="142" y="0"/>
                  </a:cxn>
                  <a:cxn ang="0">
                    <a:pos x="126" y="4"/>
                  </a:cxn>
                  <a:cxn ang="0">
                    <a:pos x="106" y="11"/>
                  </a:cxn>
                  <a:cxn ang="0">
                    <a:pos x="84" y="23"/>
                  </a:cxn>
                  <a:cxn ang="0">
                    <a:pos x="61" y="37"/>
                  </a:cxn>
                  <a:cxn ang="0">
                    <a:pos x="39" y="53"/>
                  </a:cxn>
                  <a:cxn ang="0">
                    <a:pos x="22" y="72"/>
                  </a:cxn>
                  <a:cxn ang="0">
                    <a:pos x="8" y="93"/>
                  </a:cxn>
                  <a:cxn ang="0">
                    <a:pos x="0" y="113"/>
                  </a:cxn>
                </a:cxnLst>
                <a:rect l="0" t="0" r="r" b="b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32" name="Freeform 80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/>
                <a:ahLst/>
                <a:cxnLst>
                  <a:cxn ang="0">
                    <a:pos x="256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6" y="183"/>
                  </a:cxn>
                  <a:cxn ang="0">
                    <a:pos x="232" y="200"/>
                  </a:cxn>
                  <a:cxn ang="0">
                    <a:pos x="204" y="216"/>
                  </a:cxn>
                  <a:cxn ang="0">
                    <a:pos x="175" y="232"/>
                  </a:cxn>
                  <a:cxn ang="0">
                    <a:pos x="158" y="244"/>
                  </a:cxn>
                  <a:cxn ang="0">
                    <a:pos x="152" y="252"/>
                  </a:cxn>
                  <a:cxn ang="0">
                    <a:pos x="148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1" y="271"/>
                  </a:cxn>
                  <a:cxn ang="0">
                    <a:pos x="190" y="256"/>
                  </a:cxn>
                  <a:cxn ang="0">
                    <a:pos x="222" y="236"/>
                  </a:cxn>
                  <a:cxn ang="0">
                    <a:pos x="255" y="216"/>
                  </a:cxn>
                  <a:cxn ang="0">
                    <a:pos x="284" y="192"/>
                  </a:cxn>
                  <a:cxn ang="0">
                    <a:pos x="301" y="163"/>
                  </a:cxn>
                  <a:cxn ang="0">
                    <a:pos x="300" y="133"/>
                  </a:cxn>
                  <a:cxn ang="0">
                    <a:pos x="281" y="105"/>
                  </a:cxn>
                  <a:cxn ang="0">
                    <a:pos x="251" y="82"/>
                  </a:cxn>
                  <a:cxn ang="0">
                    <a:pos x="217" y="67"/>
                  </a:cxn>
                  <a:cxn ang="0">
                    <a:pos x="185" y="54"/>
                  </a:cxn>
                  <a:cxn ang="0">
                    <a:pos x="151" y="40"/>
                  </a:cxn>
                  <a:cxn ang="0">
                    <a:pos x="114" y="27"/>
                  </a:cxn>
                  <a:cxn ang="0">
                    <a:pos x="81" y="16"/>
                  </a:cxn>
                  <a:cxn ang="0">
                    <a:pos x="49" y="7"/>
                  </a:cxn>
                  <a:cxn ang="0">
                    <a:pos x="24" y="1"/>
                  </a:cxn>
                  <a:cxn ang="0">
                    <a:pos x="5" y="0"/>
                  </a:cxn>
                  <a:cxn ang="0">
                    <a:pos x="13" y="7"/>
                  </a:cxn>
                  <a:cxn ang="0">
                    <a:pos x="43" y="17"/>
                  </a:cxn>
                  <a:cxn ang="0">
                    <a:pos x="74" y="27"/>
                  </a:cxn>
                  <a:cxn ang="0">
                    <a:pos x="106" y="38"/>
                  </a:cxn>
                  <a:cxn ang="0">
                    <a:pos x="139" y="50"/>
                  </a:cxn>
                  <a:cxn ang="0">
                    <a:pos x="171" y="63"/>
                  </a:cxn>
                  <a:cxn ang="0">
                    <a:pos x="203" y="78"/>
                  </a:cxn>
                  <a:cxn ang="0">
                    <a:pos x="232" y="93"/>
                  </a:cxn>
                </a:cxnLst>
                <a:rect l="0" t="0" r="r" b="b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7633" name="Group 81"/>
          <p:cNvGrpSpPr>
            <a:grpSpLocks/>
          </p:cNvGrpSpPr>
          <p:nvPr/>
        </p:nvGrpSpPr>
        <p:grpSpPr bwMode="auto">
          <a:xfrm>
            <a:off x="2587625" y="4762500"/>
            <a:ext cx="414338" cy="509588"/>
            <a:chOff x="2870" y="1518"/>
            <a:chExt cx="292" cy="320"/>
          </a:xfrm>
        </p:grpSpPr>
        <p:graphicFrame>
          <p:nvGraphicFramePr>
            <p:cNvPr id="407634" name="Object 8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34" name="Clip" r:id="rId11" imgW="819000" imgH="847800" progId="MS_ClipArt_Gallery.2">
                <p:embed/>
              </p:oleObj>
            </a:graphicData>
          </a:graphic>
        </p:graphicFrame>
        <p:graphicFrame>
          <p:nvGraphicFramePr>
            <p:cNvPr id="407635" name="Object 8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35" name="Clip" r:id="rId12" imgW="1266840" imgH="1200240" progId="MS_ClipArt_Gallery.2">
                <p:embed/>
              </p:oleObj>
            </a:graphicData>
          </a:graphic>
        </p:graphicFrame>
      </p:grpSp>
      <p:grpSp>
        <p:nvGrpSpPr>
          <p:cNvPr id="407636" name="Group 84"/>
          <p:cNvGrpSpPr>
            <a:grpSpLocks/>
          </p:cNvGrpSpPr>
          <p:nvPr/>
        </p:nvGrpSpPr>
        <p:grpSpPr bwMode="auto">
          <a:xfrm>
            <a:off x="2767013" y="5303838"/>
            <a:ext cx="415925" cy="509587"/>
            <a:chOff x="2870" y="1518"/>
            <a:chExt cx="292" cy="320"/>
          </a:xfrm>
        </p:grpSpPr>
        <p:graphicFrame>
          <p:nvGraphicFramePr>
            <p:cNvPr id="407637" name="Object 8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37" name="Clip" r:id="rId13" imgW="819000" imgH="847800" progId="MS_ClipArt_Gallery.2">
                <p:embed/>
              </p:oleObj>
            </a:graphicData>
          </a:graphic>
        </p:graphicFrame>
        <p:graphicFrame>
          <p:nvGraphicFramePr>
            <p:cNvPr id="407638" name="Object 8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38" name="Clip" r:id="rId14" imgW="1266840" imgH="1200240" progId="MS_ClipArt_Gallery.2">
                <p:embed/>
              </p:oleObj>
            </a:graphicData>
          </a:graphic>
        </p:graphicFrame>
      </p:grpSp>
      <p:grpSp>
        <p:nvGrpSpPr>
          <p:cNvPr id="407639" name="Group 87"/>
          <p:cNvGrpSpPr>
            <a:grpSpLocks/>
          </p:cNvGrpSpPr>
          <p:nvPr/>
        </p:nvGrpSpPr>
        <p:grpSpPr bwMode="auto">
          <a:xfrm>
            <a:off x="3798888" y="4772025"/>
            <a:ext cx="415925" cy="511175"/>
            <a:chOff x="2870" y="1518"/>
            <a:chExt cx="292" cy="320"/>
          </a:xfrm>
        </p:grpSpPr>
        <p:graphicFrame>
          <p:nvGraphicFramePr>
            <p:cNvPr id="407640" name="Object 8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40" name="Clip" r:id="rId15" imgW="819000" imgH="847800" progId="MS_ClipArt_Gallery.2">
                <p:embed/>
              </p:oleObj>
            </a:graphicData>
          </a:graphic>
        </p:graphicFrame>
        <p:graphicFrame>
          <p:nvGraphicFramePr>
            <p:cNvPr id="407641" name="Object 8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41" name="Clip" r:id="rId16" imgW="1266840" imgH="1200240" progId="MS_ClipArt_Gallery.2">
                <p:embed/>
              </p:oleObj>
            </a:graphicData>
          </a:graphic>
        </p:graphicFrame>
      </p:grpSp>
      <p:grpSp>
        <p:nvGrpSpPr>
          <p:cNvPr id="407642" name="Group 90"/>
          <p:cNvGrpSpPr>
            <a:grpSpLocks/>
          </p:cNvGrpSpPr>
          <p:nvPr/>
        </p:nvGrpSpPr>
        <p:grpSpPr bwMode="auto">
          <a:xfrm>
            <a:off x="3352800" y="5313363"/>
            <a:ext cx="414338" cy="509587"/>
            <a:chOff x="2870" y="1518"/>
            <a:chExt cx="292" cy="320"/>
          </a:xfrm>
        </p:grpSpPr>
        <p:graphicFrame>
          <p:nvGraphicFramePr>
            <p:cNvPr id="407643" name="Object 9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43" name="Clip" r:id="rId17" imgW="819000" imgH="847800" progId="MS_ClipArt_Gallery.2">
                <p:embed/>
              </p:oleObj>
            </a:graphicData>
          </a:graphic>
        </p:graphicFrame>
        <p:graphicFrame>
          <p:nvGraphicFramePr>
            <p:cNvPr id="407644" name="Object 9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44" name="Clip" r:id="rId18" imgW="1266840" imgH="1200240" progId="MS_ClipArt_Gallery.2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51A9E86-8854-418F-98C8-E909CB826199}" type="slidenum">
              <a:rPr lang="en-US"/>
              <a:pPr/>
              <a:t>19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802.11: Channels, association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7887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802.11b: 2.4GHz-2.485GHz spectrum divided into 11 channels at different frequencies</a:t>
            </a:r>
          </a:p>
          <a:p>
            <a:pPr lvl="1">
              <a:lnSpc>
                <a:spcPct val="90000"/>
              </a:lnSpc>
            </a:pPr>
            <a:r>
              <a:rPr lang="en-US"/>
              <a:t>AP admin chooses frequency for AP</a:t>
            </a:r>
          </a:p>
          <a:p>
            <a:pPr lvl="1">
              <a:lnSpc>
                <a:spcPct val="90000"/>
              </a:lnSpc>
            </a:pPr>
            <a:r>
              <a:rPr lang="en-US"/>
              <a:t>interference possible: channel can be same as that chosen by neighboring AP!</a:t>
            </a:r>
          </a:p>
          <a:p>
            <a:pPr>
              <a:lnSpc>
                <a:spcPct val="90000"/>
              </a:lnSpc>
            </a:pPr>
            <a:r>
              <a:rPr lang="en-US"/>
              <a:t>host: must </a:t>
            </a:r>
            <a:r>
              <a:rPr lang="en-US" i="1">
                <a:solidFill>
                  <a:srgbClr val="FF0000"/>
                </a:solidFill>
              </a:rPr>
              <a:t>associate</a:t>
            </a:r>
            <a:r>
              <a:rPr lang="en-US"/>
              <a:t> with an AP</a:t>
            </a:r>
          </a:p>
          <a:p>
            <a:pPr lvl="1">
              <a:lnSpc>
                <a:spcPct val="90000"/>
              </a:lnSpc>
            </a:pPr>
            <a:r>
              <a:rPr lang="en-US"/>
              <a:t>scans channels, listening for </a:t>
            </a:r>
            <a:r>
              <a:rPr lang="en-US" i="1"/>
              <a:t>beacon frames</a:t>
            </a:r>
            <a:r>
              <a:rPr lang="en-US"/>
              <a:t> containing AP’s name service set ID (SSID) and MAC address</a:t>
            </a:r>
          </a:p>
          <a:p>
            <a:pPr lvl="1">
              <a:lnSpc>
                <a:spcPct val="90000"/>
              </a:lnSpc>
            </a:pPr>
            <a:r>
              <a:rPr lang="en-US"/>
              <a:t>selects AP to associate with</a:t>
            </a:r>
          </a:p>
          <a:p>
            <a:pPr lvl="1">
              <a:lnSpc>
                <a:spcPct val="90000"/>
              </a:lnSpc>
            </a:pPr>
            <a:r>
              <a:rPr lang="en-US"/>
              <a:t>may perform authentication</a:t>
            </a:r>
          </a:p>
          <a:p>
            <a:pPr lvl="1">
              <a:lnSpc>
                <a:spcPct val="90000"/>
              </a:lnSpc>
            </a:pPr>
            <a:r>
              <a:rPr lang="en-US"/>
              <a:t>will typically run DHCP to get IP address in AP’s subnet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8ED73A8-8B1C-4005-A5FB-D2777A027FD9}" type="slidenum">
              <a:rPr lang="en-US"/>
              <a:pPr/>
              <a:t>2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610600" cy="1143000"/>
          </a:xfrm>
        </p:spPr>
        <p:txBody>
          <a:bodyPr/>
          <a:lstStyle/>
          <a:p>
            <a:r>
              <a:rPr lang="en-US" sz="3200"/>
              <a:t>Chapter 6: Wireless and Mobile Networks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>
                <a:solidFill>
                  <a:srgbClr val="FF0000"/>
                </a:solidFill>
              </a:rPr>
              <a:t>Background:</a:t>
            </a:r>
            <a:r>
              <a:rPr lang="en-US" sz="2400"/>
              <a:t> </a:t>
            </a:r>
          </a:p>
          <a:p>
            <a:r>
              <a:rPr lang="en-US" sz="2400"/>
              <a:t># wireless (mobile) phone subscribers now exceeds # wired phone subscribers!</a:t>
            </a:r>
          </a:p>
          <a:p>
            <a:r>
              <a:rPr lang="en-US" sz="2400"/>
              <a:t>computer nets: laptops, palmtops, PDAs, Internet-enabled phone promise anytime untethered Internet access</a:t>
            </a:r>
          </a:p>
          <a:p>
            <a:r>
              <a:rPr lang="en-US" sz="2400"/>
              <a:t>two important (but different) challenges</a:t>
            </a:r>
          </a:p>
          <a:p>
            <a:pPr lvl="1"/>
            <a:r>
              <a:rPr lang="en-US" sz="2000" i="1">
                <a:solidFill>
                  <a:srgbClr val="FF3300"/>
                </a:solidFill>
              </a:rPr>
              <a:t>wireless:</a:t>
            </a:r>
            <a:r>
              <a:rPr lang="en-US" sz="2000"/>
              <a:t> communication over wireless link</a:t>
            </a:r>
          </a:p>
          <a:p>
            <a:pPr lvl="1"/>
            <a:r>
              <a:rPr lang="en-US" sz="2000" i="1">
                <a:solidFill>
                  <a:srgbClr val="FF3300"/>
                </a:solidFill>
              </a:rPr>
              <a:t>mobility:</a:t>
            </a:r>
            <a:r>
              <a:rPr lang="en-US" sz="2000"/>
              <a:t> handling the mobile user who changes point of attachment to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2332754-CF88-4061-B443-3B9BCC4D9810}" type="slidenum">
              <a:rPr lang="en-US"/>
              <a:pPr/>
              <a:t>20</a:t>
            </a:fld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12125" cy="1143000"/>
          </a:xfrm>
        </p:spPr>
        <p:txBody>
          <a:bodyPr/>
          <a:lstStyle/>
          <a:p>
            <a:r>
              <a:rPr lang="en-US"/>
              <a:t>802.11: passive/active scanning</a:t>
            </a:r>
          </a:p>
        </p:txBody>
      </p:sp>
      <p:sp>
        <p:nvSpPr>
          <p:cNvPr id="534534" name="Oval 6"/>
          <p:cNvSpPr>
            <a:spLocks noChangeArrowheads="1"/>
          </p:cNvSpPr>
          <p:nvPr/>
        </p:nvSpPr>
        <p:spPr bwMode="auto">
          <a:xfrm>
            <a:off x="6580188" y="1455738"/>
            <a:ext cx="2335212" cy="2224087"/>
          </a:xfrm>
          <a:prstGeom prst="ellipse">
            <a:avLst/>
          </a:prstGeom>
          <a:solidFill>
            <a:srgbClr val="00CCFF">
              <a:alpha val="49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534535" name="Oval 7"/>
          <p:cNvSpPr>
            <a:spLocks noChangeArrowheads="1"/>
          </p:cNvSpPr>
          <p:nvPr/>
        </p:nvSpPr>
        <p:spPr bwMode="auto">
          <a:xfrm>
            <a:off x="4724400" y="1390650"/>
            <a:ext cx="2335213" cy="2224088"/>
          </a:xfrm>
          <a:prstGeom prst="ellipse">
            <a:avLst/>
          </a:prstGeom>
          <a:solidFill>
            <a:srgbClr val="00CCFF">
              <a:alpha val="49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sp>
        <p:nvSpPr>
          <p:cNvPr id="534536" name="Text Box 8"/>
          <p:cNvSpPr txBox="1">
            <a:spLocks noChangeArrowheads="1"/>
          </p:cNvSpPr>
          <p:nvPr/>
        </p:nvSpPr>
        <p:spPr bwMode="auto">
          <a:xfrm>
            <a:off x="7920038" y="232568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534537" name="Text Box 9"/>
          <p:cNvSpPr txBox="1">
            <a:spLocks noChangeArrowheads="1"/>
          </p:cNvSpPr>
          <p:nvPr/>
        </p:nvSpPr>
        <p:spPr bwMode="auto">
          <a:xfrm>
            <a:off x="6211888" y="21621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534538" name="Text Box 10"/>
          <p:cNvSpPr txBox="1">
            <a:spLocks noChangeArrowheads="1"/>
          </p:cNvSpPr>
          <p:nvPr/>
        </p:nvSpPr>
        <p:spPr bwMode="auto">
          <a:xfrm>
            <a:off x="5299075" y="2295525"/>
            <a:ext cx="592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534539" name="Text Box 11"/>
          <p:cNvSpPr txBox="1">
            <a:spLocks noChangeArrowheads="1"/>
          </p:cNvSpPr>
          <p:nvPr/>
        </p:nvSpPr>
        <p:spPr bwMode="auto">
          <a:xfrm>
            <a:off x="6577013" y="31781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534540" name="Text Box 12"/>
          <p:cNvSpPr txBox="1">
            <a:spLocks noChangeArrowheads="1"/>
          </p:cNvSpPr>
          <p:nvPr/>
        </p:nvSpPr>
        <p:spPr bwMode="auto">
          <a:xfrm>
            <a:off x="8218488" y="29813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534541" name="Text Box 13"/>
          <p:cNvSpPr txBox="1">
            <a:spLocks noChangeArrowheads="1"/>
          </p:cNvSpPr>
          <p:nvPr/>
        </p:nvSpPr>
        <p:spPr bwMode="auto">
          <a:xfrm>
            <a:off x="7367588" y="1512888"/>
            <a:ext cx="766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534542" name="Text Box 14"/>
          <p:cNvSpPr txBox="1">
            <a:spLocks noChangeArrowheads="1"/>
          </p:cNvSpPr>
          <p:nvPr/>
        </p:nvSpPr>
        <p:spPr bwMode="auto">
          <a:xfrm>
            <a:off x="5551488" y="1462088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534543" name="Group 15"/>
          <p:cNvGrpSpPr>
            <a:grpSpLocks/>
          </p:cNvGrpSpPr>
          <p:nvPr/>
        </p:nvGrpSpPr>
        <p:grpSpPr bwMode="auto">
          <a:xfrm>
            <a:off x="7426325" y="2011363"/>
            <a:ext cx="842963" cy="600075"/>
            <a:chOff x="1160" y="2192"/>
            <a:chExt cx="589" cy="440"/>
          </a:xfrm>
        </p:grpSpPr>
        <p:pic>
          <p:nvPicPr>
            <p:cNvPr id="534544" name="Picture 16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534545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46" name="Freeform 18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47" name="Freeform 19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48" name="Freeform 20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49" name="Freeform 21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0" name="Freeform 22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1" name="Freeform 23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2" name="Freeform 24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3" name="Freeform 25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4" name="Freeform 26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5" name="Freeform 27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6" name="Freeform 28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7" name="Freeform 29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8" name="Freeform 30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9" name="Freeform 31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60" name="Freeform 32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61" name="Freeform 33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4562" name="Group 34"/>
          <p:cNvGrpSpPr>
            <a:grpSpLocks/>
          </p:cNvGrpSpPr>
          <p:nvPr/>
        </p:nvGrpSpPr>
        <p:grpSpPr bwMode="auto">
          <a:xfrm>
            <a:off x="5502275" y="2000250"/>
            <a:ext cx="844550" cy="600075"/>
            <a:chOff x="1160" y="2192"/>
            <a:chExt cx="589" cy="440"/>
          </a:xfrm>
        </p:grpSpPr>
        <p:pic>
          <p:nvPicPr>
            <p:cNvPr id="534563" name="Picture 35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534564" name="AutoShape 36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65" name="Freeform 37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66" name="Freeform 38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67" name="Freeform 39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68" name="Freeform 40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69" name="Freeform 41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0" name="Freeform 42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1" name="Freeform 43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2" name="Freeform 44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3" name="Freeform 45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4" name="Freeform 46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5" name="Freeform 47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6" name="Freeform 48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7" name="Freeform 49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8" name="Freeform 50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9" name="Freeform 51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80" name="Freeform 52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4581" name="Group 53"/>
          <p:cNvGrpSpPr>
            <a:grpSpLocks/>
          </p:cNvGrpSpPr>
          <p:nvPr/>
        </p:nvGrpSpPr>
        <p:grpSpPr bwMode="auto">
          <a:xfrm>
            <a:off x="6442075" y="2627313"/>
            <a:ext cx="635000" cy="588962"/>
            <a:chOff x="2870" y="1518"/>
            <a:chExt cx="292" cy="320"/>
          </a:xfrm>
        </p:grpSpPr>
        <p:graphicFrame>
          <p:nvGraphicFramePr>
            <p:cNvPr id="534582" name="Object 5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34582" name="Clip" r:id="rId5" imgW="819000" imgH="847800" progId="MS_ClipArt_Gallery.2">
                <p:embed/>
              </p:oleObj>
            </a:graphicData>
          </a:graphic>
        </p:graphicFrame>
        <p:graphicFrame>
          <p:nvGraphicFramePr>
            <p:cNvPr id="534583" name="Object 5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34583" name="Clip" r:id="rId6" imgW="1266840" imgH="1200240" progId="MS_ClipArt_Gallery.2">
                <p:embed/>
              </p:oleObj>
            </a:graphicData>
          </a:graphic>
        </p:graphicFrame>
      </p:grpSp>
      <p:sp>
        <p:nvSpPr>
          <p:cNvPr id="534584" name="Freeform 56"/>
          <p:cNvSpPr>
            <a:spLocks/>
          </p:cNvSpPr>
          <p:nvPr/>
        </p:nvSpPr>
        <p:spPr bwMode="auto">
          <a:xfrm>
            <a:off x="6837363" y="2466975"/>
            <a:ext cx="869950" cy="225425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0" y="0"/>
              </a:cxn>
              <a:cxn ang="0">
                <a:pos x="548" y="0"/>
              </a:cxn>
            </a:cxnLst>
            <a:rect l="0" t="0" r="r" b="b"/>
            <a:pathLst>
              <a:path w="548" h="142">
                <a:moveTo>
                  <a:pt x="0" y="142"/>
                </a:moveTo>
                <a:lnTo>
                  <a:pt x="0" y="0"/>
                </a:lnTo>
                <a:lnTo>
                  <a:pt x="548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585" name="Line 57"/>
          <p:cNvSpPr>
            <a:spLocks noChangeShapeType="1"/>
          </p:cNvSpPr>
          <p:nvPr/>
        </p:nvSpPr>
        <p:spPr bwMode="auto">
          <a:xfrm flipH="1">
            <a:off x="6011863" y="2466975"/>
            <a:ext cx="823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586" name="Line 58"/>
          <p:cNvSpPr>
            <a:spLocks noChangeShapeType="1"/>
          </p:cNvSpPr>
          <p:nvPr/>
        </p:nvSpPr>
        <p:spPr bwMode="auto">
          <a:xfrm>
            <a:off x="6073775" y="254317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587" name="Line 59"/>
          <p:cNvSpPr>
            <a:spLocks noChangeShapeType="1"/>
          </p:cNvSpPr>
          <p:nvPr/>
        </p:nvSpPr>
        <p:spPr bwMode="auto">
          <a:xfrm flipH="1">
            <a:off x="6961188" y="25590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588" name="Line 60"/>
          <p:cNvSpPr>
            <a:spLocks noChangeShapeType="1"/>
          </p:cNvSpPr>
          <p:nvPr/>
        </p:nvSpPr>
        <p:spPr bwMode="auto">
          <a:xfrm flipH="1">
            <a:off x="7159625" y="2890838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589" name="Line 61"/>
          <p:cNvSpPr>
            <a:spLocks noChangeShapeType="1"/>
          </p:cNvSpPr>
          <p:nvPr/>
        </p:nvSpPr>
        <p:spPr bwMode="auto">
          <a:xfrm flipV="1">
            <a:off x="7115175" y="27114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34590" name="Group 62"/>
          <p:cNvGrpSpPr>
            <a:grpSpLocks/>
          </p:cNvGrpSpPr>
          <p:nvPr/>
        </p:nvGrpSpPr>
        <p:grpSpPr bwMode="auto">
          <a:xfrm>
            <a:off x="6686550" y="2295525"/>
            <a:ext cx="282575" cy="304800"/>
            <a:chOff x="1255" y="3461"/>
            <a:chExt cx="178" cy="192"/>
          </a:xfrm>
        </p:grpSpPr>
        <p:sp>
          <p:nvSpPr>
            <p:cNvPr id="534591" name="Oval 63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92" name="Text Box 64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grpSp>
        <p:nvGrpSpPr>
          <p:cNvPr id="534593" name="Group 65"/>
          <p:cNvGrpSpPr>
            <a:grpSpLocks/>
          </p:cNvGrpSpPr>
          <p:nvPr/>
        </p:nvGrpSpPr>
        <p:grpSpPr bwMode="auto">
          <a:xfrm>
            <a:off x="7258050" y="2492375"/>
            <a:ext cx="282575" cy="304800"/>
            <a:chOff x="1851" y="2490"/>
            <a:chExt cx="178" cy="192"/>
          </a:xfrm>
        </p:grpSpPr>
        <p:sp>
          <p:nvSpPr>
            <p:cNvPr id="534594" name="Oval 66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95" name="Text Box 67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534596" name="Group 68"/>
          <p:cNvGrpSpPr>
            <a:grpSpLocks/>
          </p:cNvGrpSpPr>
          <p:nvPr/>
        </p:nvGrpSpPr>
        <p:grpSpPr bwMode="auto">
          <a:xfrm>
            <a:off x="6180138" y="2509838"/>
            <a:ext cx="282575" cy="304800"/>
            <a:chOff x="1851" y="2490"/>
            <a:chExt cx="178" cy="192"/>
          </a:xfrm>
        </p:grpSpPr>
        <p:sp>
          <p:nvSpPr>
            <p:cNvPr id="534597" name="Oval 69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98" name="Text Box 70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534599" name="Group 71"/>
          <p:cNvGrpSpPr>
            <a:grpSpLocks/>
          </p:cNvGrpSpPr>
          <p:nvPr/>
        </p:nvGrpSpPr>
        <p:grpSpPr bwMode="auto">
          <a:xfrm>
            <a:off x="7200900" y="2735263"/>
            <a:ext cx="282575" cy="304800"/>
            <a:chOff x="1851" y="2490"/>
            <a:chExt cx="178" cy="192"/>
          </a:xfrm>
        </p:grpSpPr>
        <p:sp>
          <p:nvSpPr>
            <p:cNvPr id="534600" name="Oval 72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01" name="Text Box 73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534602" name="Group 74"/>
          <p:cNvGrpSpPr>
            <a:grpSpLocks/>
          </p:cNvGrpSpPr>
          <p:nvPr/>
        </p:nvGrpSpPr>
        <p:grpSpPr bwMode="auto">
          <a:xfrm>
            <a:off x="7489825" y="2827338"/>
            <a:ext cx="282575" cy="304800"/>
            <a:chOff x="1851" y="2490"/>
            <a:chExt cx="178" cy="192"/>
          </a:xfrm>
        </p:grpSpPr>
        <p:sp>
          <p:nvSpPr>
            <p:cNvPr id="534603" name="Oval 75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04" name="Text Box 76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4</a:t>
              </a:r>
            </a:p>
          </p:txBody>
        </p:sp>
      </p:grpSp>
      <p:sp>
        <p:nvSpPr>
          <p:cNvPr id="534605" name="Text Box 77"/>
          <p:cNvSpPr txBox="1">
            <a:spLocks noChangeArrowheads="1"/>
          </p:cNvSpPr>
          <p:nvPr/>
        </p:nvSpPr>
        <p:spPr bwMode="auto">
          <a:xfrm>
            <a:off x="4618038" y="3689350"/>
            <a:ext cx="39624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000" i="1" u="sng">
                <a:solidFill>
                  <a:srgbClr val="FF3300"/>
                </a:solidFill>
                <a:latin typeface="Arial" charset="0"/>
              </a:rPr>
              <a:t>Active Scanning</a:t>
            </a:r>
            <a:r>
              <a:rPr lang="en-US" sz="1600">
                <a:latin typeface="Arial" charset="0"/>
              </a:rPr>
              <a:t>: 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Probe Request frame broadcast from H1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Probes response frame sent from APs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Association Request frame sent: H1 to selected AP 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Association Response frame sent: selected AP to H1</a:t>
            </a:r>
          </a:p>
        </p:txBody>
      </p:sp>
      <p:sp>
        <p:nvSpPr>
          <p:cNvPr id="534608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534609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sp>
        <p:nvSpPr>
          <p:cNvPr id="534610" name="Text Box 82"/>
          <p:cNvSpPr txBox="1">
            <a:spLocks noChangeArrowheads="1"/>
          </p:cNvSpPr>
          <p:nvPr/>
        </p:nvSpPr>
        <p:spPr bwMode="auto">
          <a:xfrm>
            <a:off x="3548063" y="2354263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534611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534612" name="Text Box 84"/>
          <p:cNvSpPr txBox="1">
            <a:spLocks noChangeArrowheads="1"/>
          </p:cNvSpPr>
          <p:nvPr/>
        </p:nvSpPr>
        <p:spPr bwMode="auto">
          <a:xfrm>
            <a:off x="927100" y="2324100"/>
            <a:ext cx="592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534613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534614" name="Text Box 86"/>
          <p:cNvSpPr txBox="1">
            <a:spLocks noChangeArrowheads="1"/>
          </p:cNvSpPr>
          <p:nvPr/>
        </p:nvSpPr>
        <p:spPr bwMode="auto">
          <a:xfrm>
            <a:off x="3846513" y="30099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534615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534616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534617" name="Group 89"/>
          <p:cNvGrpSpPr>
            <a:grpSpLocks/>
          </p:cNvGrpSpPr>
          <p:nvPr/>
        </p:nvGrpSpPr>
        <p:grpSpPr bwMode="auto">
          <a:xfrm>
            <a:off x="3054350" y="2039938"/>
            <a:ext cx="842963" cy="600075"/>
            <a:chOff x="1160" y="2192"/>
            <a:chExt cx="589" cy="440"/>
          </a:xfrm>
        </p:grpSpPr>
        <p:pic>
          <p:nvPicPr>
            <p:cNvPr id="534618" name="Picture 90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534619" name="AutoShape 91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0" name="Freeform 92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1" name="Freeform 93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2" name="Freeform 94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3" name="Freeform 95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4" name="Freeform 96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5" name="Freeform 97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6" name="Freeform 98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7" name="Freeform 99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8" name="Freeform 100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9" name="Freeform 101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30" name="Freeform 102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31" name="Freeform 103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32" name="Freeform 104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33" name="Freeform 105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34" name="Freeform 106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35" name="Freeform 107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4636" name="Group 108"/>
          <p:cNvGrpSpPr>
            <a:grpSpLocks/>
          </p:cNvGrpSpPr>
          <p:nvPr/>
        </p:nvGrpSpPr>
        <p:grpSpPr bwMode="auto">
          <a:xfrm>
            <a:off x="1130300" y="2028825"/>
            <a:ext cx="844550" cy="600075"/>
            <a:chOff x="1160" y="2192"/>
            <a:chExt cx="589" cy="440"/>
          </a:xfrm>
        </p:grpSpPr>
        <p:pic>
          <p:nvPicPr>
            <p:cNvPr id="534637" name="Picture 109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534638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39" name="Freeform 111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0" name="Freeform 112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1" name="Freeform 113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2" name="Freeform 114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3" name="Freeform 115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4" name="Freeform 116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5" name="Freeform 117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6" name="Freeform 118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7" name="Freeform 119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8" name="Freeform 120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9" name="Freeform 121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50" name="Freeform 122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51" name="Freeform 123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52" name="Freeform 124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53" name="Freeform 125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54" name="Freeform 126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4655" name="Group 127"/>
          <p:cNvGrpSpPr>
            <a:grpSpLocks/>
          </p:cNvGrpSpPr>
          <p:nvPr/>
        </p:nvGrpSpPr>
        <p:grpSpPr bwMode="auto">
          <a:xfrm>
            <a:off x="2070100" y="2655888"/>
            <a:ext cx="635000" cy="588962"/>
            <a:chOff x="2870" y="1518"/>
            <a:chExt cx="292" cy="320"/>
          </a:xfrm>
        </p:grpSpPr>
        <p:graphicFrame>
          <p:nvGraphicFramePr>
            <p:cNvPr id="534656" name="Object 12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34656" name="Clip" r:id="rId7" imgW="819000" imgH="847800" progId="MS_ClipArt_Gallery.2">
                <p:embed/>
              </p:oleObj>
            </a:graphicData>
          </a:graphic>
        </p:graphicFrame>
        <p:graphicFrame>
          <p:nvGraphicFramePr>
            <p:cNvPr id="534657" name="Object 12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34657" name="Clip" r:id="rId8" imgW="1266840" imgH="1200240" progId="MS_ClipArt_Gallery.2">
                <p:embed/>
              </p:oleObj>
            </a:graphicData>
          </a:graphic>
        </p:graphicFrame>
      </p:grpSp>
      <p:sp>
        <p:nvSpPr>
          <p:cNvPr id="534658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659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660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661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34662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534663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64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grpSp>
        <p:nvGrpSpPr>
          <p:cNvPr id="534665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534666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67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534668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534669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70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534671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534672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73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sp>
        <p:nvSpPr>
          <p:cNvPr id="534674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000" i="1" u="sng">
                <a:solidFill>
                  <a:srgbClr val="FF3300"/>
                </a:solidFill>
                <a:latin typeface="Arial" charset="0"/>
              </a:rPr>
              <a:t>Passive Scanning:</a:t>
            </a:r>
            <a:r>
              <a:rPr lang="en-US" sz="1600" u="sng">
                <a:latin typeface="Arial" charset="0"/>
              </a:rPr>
              <a:t> 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beacon frames sent from APs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association Request frame sent: H1 to selected AP 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association Response frame sent: selected AP to H1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B66F719D-8E88-441B-8643-C516658B8C21}" type="slidenum">
              <a:rPr lang="en-US"/>
              <a:pPr/>
              <a:t>21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/>
              <a:t>IEEE 802.11: multiple access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r>
              <a:rPr lang="en-US" sz="2400"/>
              <a:t>avoid collisions: 2</a:t>
            </a:r>
            <a:r>
              <a:rPr lang="en-US" sz="2400" baseline="30000"/>
              <a:t>+</a:t>
            </a:r>
            <a:r>
              <a:rPr lang="en-US" sz="2400"/>
              <a:t> nodes </a:t>
            </a:r>
            <a:r>
              <a:rPr lang="en-US" sz="2400">
                <a:sym typeface="Symbol" pitchFamily="18" charset="2"/>
              </a:rPr>
              <a:t>transmitting at same time</a:t>
            </a:r>
          </a:p>
          <a:p>
            <a:r>
              <a:rPr lang="en-US" sz="2400">
                <a:sym typeface="Symbol" pitchFamily="18" charset="2"/>
              </a:rPr>
              <a:t>802.11: CSMA - sense before transmitting</a:t>
            </a:r>
          </a:p>
          <a:p>
            <a:pPr lvl="1"/>
            <a:r>
              <a:rPr lang="en-US" sz="2000"/>
              <a:t>don’t collide with ongoing transmission by other node</a:t>
            </a:r>
          </a:p>
          <a:p>
            <a:r>
              <a:rPr lang="en-US" sz="2400"/>
              <a:t>802.11: </a:t>
            </a:r>
            <a:r>
              <a:rPr lang="en-US" sz="2400" i="1"/>
              <a:t>no</a:t>
            </a:r>
            <a:r>
              <a:rPr lang="en-US" sz="2400"/>
              <a:t> collision detection!</a:t>
            </a:r>
          </a:p>
          <a:p>
            <a:pPr lvl="1"/>
            <a:r>
              <a:rPr lang="en-US" sz="2000"/>
              <a:t>difficult to receive (sense collisions) when transmitting due to weak received signals (fading)</a:t>
            </a:r>
          </a:p>
          <a:p>
            <a:pPr lvl="1"/>
            <a:r>
              <a:rPr lang="en-US" sz="2000"/>
              <a:t>can’t sense all collisions in any case: hidden terminal, fading</a:t>
            </a:r>
          </a:p>
          <a:p>
            <a:pPr lvl="1"/>
            <a:r>
              <a:rPr lang="en-US" sz="2000"/>
              <a:t>goal: </a:t>
            </a:r>
            <a:r>
              <a:rPr lang="en-US" sz="2000" i="1">
                <a:solidFill>
                  <a:srgbClr val="FF0000"/>
                </a:solidFill>
              </a:rPr>
              <a:t>avoid collisions:</a:t>
            </a:r>
            <a:r>
              <a:rPr lang="en-US" sz="2000"/>
              <a:t> CSMA/C(ollision)A(voidance)</a:t>
            </a:r>
            <a:endParaRPr lang="en-US" sz="2000">
              <a:solidFill>
                <a:srgbClr val="FF0000"/>
              </a:solidFill>
            </a:endParaRPr>
          </a:p>
        </p:txBody>
      </p:sp>
      <p:grpSp>
        <p:nvGrpSpPr>
          <p:cNvPr id="353325" name="Group 45"/>
          <p:cNvGrpSpPr>
            <a:grpSpLocks/>
          </p:cNvGrpSpPr>
          <p:nvPr/>
        </p:nvGrpSpPr>
        <p:grpSpPr bwMode="auto">
          <a:xfrm>
            <a:off x="1430338" y="4452938"/>
            <a:ext cx="6056312" cy="2006600"/>
            <a:chOff x="440" y="1326"/>
            <a:chExt cx="5164" cy="1464"/>
          </a:xfrm>
        </p:grpSpPr>
        <p:grpSp>
          <p:nvGrpSpPr>
            <p:cNvPr id="353285" name="Group 5"/>
            <p:cNvGrpSpPr>
              <a:grpSpLocks/>
            </p:cNvGrpSpPr>
            <p:nvPr/>
          </p:nvGrpSpPr>
          <p:grpSpPr bwMode="auto">
            <a:xfrm>
              <a:off x="440" y="1520"/>
              <a:ext cx="2086" cy="1018"/>
              <a:chOff x="759" y="2008"/>
              <a:chExt cx="2086" cy="1018"/>
            </a:xfrm>
          </p:grpSpPr>
          <p:grpSp>
            <p:nvGrpSpPr>
              <p:cNvPr id="353286" name="Group 6"/>
              <p:cNvGrpSpPr>
                <a:grpSpLocks/>
              </p:cNvGrpSpPr>
              <p:nvPr/>
            </p:nvGrpSpPr>
            <p:grpSpPr bwMode="auto">
              <a:xfrm>
                <a:off x="1529" y="2018"/>
                <a:ext cx="535" cy="466"/>
                <a:chOff x="2870" y="1518"/>
                <a:chExt cx="292" cy="320"/>
              </a:xfrm>
            </p:grpSpPr>
            <p:graphicFrame>
              <p:nvGraphicFramePr>
                <p:cNvPr id="353287" name="Object 7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353287" name="Clip" r:id="rId4" imgW="819000" imgH="847800" progId="MS_ClipArt_Gallery.2">
                    <p:embed/>
                  </p:oleObj>
                </a:graphicData>
              </a:graphic>
            </p:graphicFrame>
            <p:graphicFrame>
              <p:nvGraphicFramePr>
                <p:cNvPr id="353288" name="Object 8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353288" name="Clip" r:id="rId5" imgW="1266840" imgH="1200240" progId="MS_ClipArt_Gallery.2">
                    <p:embed/>
                  </p:oleObj>
                </a:graphicData>
              </a:graphic>
            </p:graphicFrame>
          </p:grpSp>
          <p:sp>
            <p:nvSpPr>
              <p:cNvPr id="353289" name="Freeform 9"/>
              <p:cNvSpPr>
                <a:spLocks/>
              </p:cNvSpPr>
              <p:nvPr/>
            </p:nvSpPr>
            <p:spPr bwMode="auto">
              <a:xfrm>
                <a:off x="759" y="2008"/>
                <a:ext cx="1273" cy="684"/>
              </a:xfrm>
              <a:custGeom>
                <a:avLst/>
                <a:gdLst/>
                <a:ahLst/>
                <a:cxnLst>
                  <a:cxn ang="0">
                    <a:pos x="9" y="675"/>
                  </a:cxn>
                  <a:cxn ang="0">
                    <a:pos x="316" y="0"/>
                  </a:cxn>
                  <a:cxn ang="0">
                    <a:pos x="461" y="228"/>
                  </a:cxn>
                  <a:cxn ang="0">
                    <a:pos x="510" y="119"/>
                  </a:cxn>
                  <a:cxn ang="0">
                    <a:pos x="631" y="467"/>
                  </a:cxn>
                  <a:cxn ang="0">
                    <a:pos x="667" y="391"/>
                  </a:cxn>
                  <a:cxn ang="0">
                    <a:pos x="739" y="464"/>
                  </a:cxn>
                  <a:cxn ang="0">
                    <a:pos x="1058" y="57"/>
                  </a:cxn>
                  <a:cxn ang="0">
                    <a:pos x="1273" y="684"/>
                  </a:cxn>
                  <a:cxn ang="0">
                    <a:pos x="0" y="674"/>
                  </a:cxn>
                </a:cxnLst>
                <a:rect l="0" t="0" r="r" b="b"/>
                <a:pathLst>
                  <a:path w="1273" h="684">
                    <a:moveTo>
                      <a:pt x="9" y="675"/>
                    </a:moveTo>
                    <a:lnTo>
                      <a:pt x="316" y="0"/>
                    </a:lnTo>
                    <a:lnTo>
                      <a:pt x="461" y="228"/>
                    </a:lnTo>
                    <a:lnTo>
                      <a:pt x="510" y="119"/>
                    </a:lnTo>
                    <a:lnTo>
                      <a:pt x="631" y="467"/>
                    </a:lnTo>
                    <a:lnTo>
                      <a:pt x="667" y="391"/>
                    </a:lnTo>
                    <a:lnTo>
                      <a:pt x="739" y="464"/>
                    </a:lnTo>
                    <a:lnTo>
                      <a:pt x="1058" y="57"/>
                    </a:lnTo>
                    <a:lnTo>
                      <a:pt x="1273" y="684"/>
                    </a:lnTo>
                    <a:lnTo>
                      <a:pt x="0" y="674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lin ang="54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53290" name="Group 10"/>
              <p:cNvGrpSpPr>
                <a:grpSpLocks/>
              </p:cNvGrpSpPr>
              <p:nvPr/>
            </p:nvGrpSpPr>
            <p:grpSpPr bwMode="auto">
              <a:xfrm>
                <a:off x="1053" y="258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53291" name="Object 11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353291" name="Clip" r:id="rId6" imgW="819000" imgH="847800" progId="MS_ClipArt_Gallery.2">
                    <p:embed/>
                  </p:oleObj>
                </a:graphicData>
              </a:graphic>
            </p:graphicFrame>
            <p:graphicFrame>
              <p:nvGraphicFramePr>
                <p:cNvPr id="353292" name="Object 12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353292" name="Clip" r:id="rId7" imgW="1266840" imgH="1200240" progId="MS_ClipArt_Gallery.2">
                    <p:embed/>
                  </p:oleObj>
                </a:graphicData>
              </a:graphic>
            </p:graphicFrame>
          </p:grpSp>
          <p:grpSp>
            <p:nvGrpSpPr>
              <p:cNvPr id="353293" name="Group 13"/>
              <p:cNvGrpSpPr>
                <a:grpSpLocks/>
              </p:cNvGrpSpPr>
              <p:nvPr/>
            </p:nvGrpSpPr>
            <p:grpSpPr bwMode="auto">
              <a:xfrm>
                <a:off x="2124" y="239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53294" name="Object 14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353294" name="Clip" r:id="rId8" imgW="819000" imgH="847800" progId="MS_ClipArt_Gallery.2">
                    <p:embed/>
                  </p:oleObj>
                </a:graphicData>
              </a:graphic>
            </p:graphicFrame>
            <p:graphicFrame>
              <p:nvGraphicFramePr>
                <p:cNvPr id="353295" name="Object 15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353295" name="Clip" r:id="rId9" imgW="1266840" imgH="1200240" progId="MS_ClipArt_Gallery.2">
                    <p:embed/>
                  </p:oleObj>
                </a:graphicData>
              </a:graphic>
            </p:graphicFrame>
          </p:grpSp>
          <p:sp>
            <p:nvSpPr>
              <p:cNvPr id="353296" name="Line 16"/>
              <p:cNvSpPr>
                <a:spLocks noChangeShapeType="1"/>
              </p:cNvSpPr>
              <p:nvPr/>
            </p:nvSpPr>
            <p:spPr bwMode="auto">
              <a:xfrm flipV="1">
                <a:off x="1561" y="2773"/>
                <a:ext cx="629" cy="1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297" name="Line 17"/>
              <p:cNvSpPr>
                <a:spLocks noChangeShapeType="1"/>
              </p:cNvSpPr>
              <p:nvPr/>
            </p:nvSpPr>
            <p:spPr bwMode="auto">
              <a:xfrm>
                <a:off x="1985" y="2471"/>
                <a:ext cx="257" cy="2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298" name="Text Box 18"/>
              <p:cNvSpPr txBox="1">
                <a:spLocks noChangeArrowheads="1"/>
              </p:cNvSpPr>
              <p:nvPr/>
            </p:nvSpPr>
            <p:spPr bwMode="auto">
              <a:xfrm>
                <a:off x="1005" y="2705"/>
                <a:ext cx="300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353299" name="Text Box 19"/>
              <p:cNvSpPr txBox="1">
                <a:spLocks noChangeArrowheads="1"/>
              </p:cNvSpPr>
              <p:nvPr/>
            </p:nvSpPr>
            <p:spPr bwMode="auto">
              <a:xfrm>
                <a:off x="2565" y="2562"/>
                <a:ext cx="280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353300" name="Text Box 20"/>
              <p:cNvSpPr txBox="1">
                <a:spLocks noChangeArrowheads="1"/>
              </p:cNvSpPr>
              <p:nvPr/>
            </p:nvSpPr>
            <p:spPr bwMode="auto">
              <a:xfrm>
                <a:off x="2014" y="211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</p:grpSp>
        <p:grpSp>
          <p:nvGrpSpPr>
            <p:cNvPr id="353301" name="Group 21"/>
            <p:cNvGrpSpPr>
              <a:grpSpLocks/>
            </p:cNvGrpSpPr>
            <p:nvPr/>
          </p:nvGrpSpPr>
          <p:grpSpPr bwMode="auto">
            <a:xfrm>
              <a:off x="3114" y="1326"/>
              <a:ext cx="2490" cy="1464"/>
              <a:chOff x="3264" y="1698"/>
              <a:chExt cx="2490" cy="1464"/>
            </a:xfrm>
          </p:grpSpPr>
          <p:grpSp>
            <p:nvGrpSpPr>
              <p:cNvPr id="353302" name="Group 22"/>
              <p:cNvGrpSpPr>
                <a:grpSpLocks/>
              </p:cNvGrpSpPr>
              <p:nvPr/>
            </p:nvGrpSpPr>
            <p:grpSpPr bwMode="auto">
              <a:xfrm>
                <a:off x="3264" y="1698"/>
                <a:ext cx="2221" cy="455"/>
                <a:chOff x="3256" y="1911"/>
                <a:chExt cx="2221" cy="455"/>
              </a:xfrm>
            </p:grpSpPr>
            <p:grpSp>
              <p:nvGrpSpPr>
                <p:cNvPr id="353303" name="Group 23"/>
                <p:cNvGrpSpPr>
                  <a:grpSpLocks/>
                </p:cNvGrpSpPr>
                <p:nvPr/>
              </p:nvGrpSpPr>
              <p:grpSpPr bwMode="auto">
                <a:xfrm>
                  <a:off x="3303" y="1911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353304" name="Object 24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p:oleObj spid="_x0000_s353304" name="Clip" r:id="rId10" imgW="819000" imgH="847800" progId="MS_ClipArt_Gallery.2">
                      <p:embed/>
                    </p:oleObj>
                  </a:graphicData>
                </a:graphic>
              </p:graphicFrame>
              <p:graphicFrame>
                <p:nvGraphicFramePr>
                  <p:cNvPr id="353305" name="Object 25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p:oleObj spid="_x0000_s353305" name="Clip" r:id="rId11" imgW="1266840" imgH="1200240" progId="MS_ClipArt_Gallery.2">
                      <p:embed/>
                    </p:oleObj>
                  </a:graphicData>
                </a:graphic>
              </p:graphicFrame>
            </p:grpSp>
            <p:grpSp>
              <p:nvGrpSpPr>
                <p:cNvPr id="353306" name="Group 26"/>
                <p:cNvGrpSpPr>
                  <a:grpSpLocks/>
                </p:cNvGrpSpPr>
                <p:nvPr/>
              </p:nvGrpSpPr>
              <p:grpSpPr bwMode="auto">
                <a:xfrm>
                  <a:off x="4037" y="1919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353307" name="Object 27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p:oleObj spid="_x0000_s353307" name="Clip" r:id="rId12" imgW="819000" imgH="847800" progId="MS_ClipArt_Gallery.2">
                      <p:embed/>
                    </p:oleObj>
                  </a:graphicData>
                </a:graphic>
              </p:graphicFrame>
              <p:graphicFrame>
                <p:nvGraphicFramePr>
                  <p:cNvPr id="353308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p:oleObj spid="_x0000_s353308" name="Clip" r:id="rId13" imgW="1266840" imgH="1200240" progId="MS_ClipArt_Gallery.2">
                      <p:embed/>
                    </p:oleObj>
                  </a:graphicData>
                </a:graphic>
              </p:graphicFrame>
            </p:grpSp>
            <p:sp>
              <p:nvSpPr>
                <p:cNvPr id="35330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256" y="2030"/>
                  <a:ext cx="299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A</a:t>
                  </a:r>
                </a:p>
              </p:txBody>
            </p:sp>
            <p:sp>
              <p:nvSpPr>
                <p:cNvPr id="35331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459" y="2027"/>
                  <a:ext cx="207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B</a:t>
                  </a:r>
                </a:p>
              </p:txBody>
            </p:sp>
            <p:sp>
              <p:nvSpPr>
                <p:cNvPr id="35331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203" y="2053"/>
                  <a:ext cx="274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C</a:t>
                  </a:r>
                </a:p>
              </p:txBody>
            </p:sp>
            <p:grpSp>
              <p:nvGrpSpPr>
                <p:cNvPr id="353312" name="Group 32"/>
                <p:cNvGrpSpPr>
                  <a:grpSpLocks/>
                </p:cNvGrpSpPr>
                <p:nvPr/>
              </p:nvGrpSpPr>
              <p:grpSpPr bwMode="auto">
                <a:xfrm>
                  <a:off x="4726" y="1927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353313" name="Object 33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p:oleObj spid="_x0000_s353313" name="Clip" r:id="rId14" imgW="819000" imgH="847800" progId="MS_ClipArt_Gallery.2">
                      <p:embed/>
                    </p:oleObj>
                  </a:graphicData>
                </a:graphic>
              </p:graphicFrame>
              <p:graphicFrame>
                <p:nvGraphicFramePr>
                  <p:cNvPr id="353314" name="Object 34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p:oleObj spid="_x0000_s353314" name="Clip" r:id="rId15" imgW="1266840" imgH="1200240" progId="MS_ClipArt_Gallery.2">
                      <p:embed/>
                    </p:oleObj>
                  </a:graphicData>
                </a:graphic>
              </p:graphicFrame>
            </p:grpSp>
          </p:grpSp>
          <p:sp>
            <p:nvSpPr>
              <p:cNvPr id="353315" name="Text Box 35"/>
              <p:cNvSpPr txBox="1">
                <a:spLocks noChangeArrowheads="1"/>
              </p:cNvSpPr>
              <p:nvPr/>
            </p:nvSpPr>
            <p:spPr bwMode="auto">
              <a:xfrm>
                <a:off x="3310" y="2339"/>
                <a:ext cx="809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A’s signal</a:t>
                </a:r>
              </a:p>
              <a:p>
                <a:r>
                  <a:rPr lang="en-US" sz="1400">
                    <a:solidFill>
                      <a:srgbClr val="FF0000"/>
                    </a:solidFill>
                  </a:rPr>
                  <a:t>strength</a:t>
                </a:r>
              </a:p>
            </p:txBody>
          </p:sp>
          <p:sp>
            <p:nvSpPr>
              <p:cNvPr id="353316" name="Line 36"/>
              <p:cNvSpPr>
                <a:spLocks noChangeShapeType="1"/>
              </p:cNvSpPr>
              <p:nvPr/>
            </p:nvSpPr>
            <p:spPr bwMode="auto">
              <a:xfrm>
                <a:off x="3349" y="2985"/>
                <a:ext cx="2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17" name="Line 37"/>
              <p:cNvSpPr>
                <a:spLocks noChangeShapeType="1"/>
              </p:cNvSpPr>
              <p:nvPr/>
            </p:nvSpPr>
            <p:spPr bwMode="auto">
              <a:xfrm>
                <a:off x="3315" y="2242"/>
                <a:ext cx="0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18" name="Freeform 38"/>
              <p:cNvSpPr>
                <a:spLocks/>
              </p:cNvSpPr>
              <p:nvPr/>
            </p:nvSpPr>
            <p:spPr bwMode="auto">
              <a:xfrm>
                <a:off x="3367" y="2277"/>
                <a:ext cx="1887" cy="6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6" y="151"/>
                  </a:cxn>
                  <a:cxn ang="0">
                    <a:pos x="1373" y="594"/>
                  </a:cxn>
                  <a:cxn ang="0">
                    <a:pos x="1887" y="673"/>
                  </a:cxn>
                </a:cxnLst>
                <a:rect l="0" t="0" r="r" b="b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19" name="Text Box 39"/>
              <p:cNvSpPr txBox="1">
                <a:spLocks noChangeArrowheads="1"/>
              </p:cNvSpPr>
              <p:nvPr/>
            </p:nvSpPr>
            <p:spPr bwMode="auto">
              <a:xfrm>
                <a:off x="4159" y="2962"/>
                <a:ext cx="493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space</a:t>
                </a:r>
              </a:p>
            </p:txBody>
          </p:sp>
          <p:sp>
            <p:nvSpPr>
              <p:cNvPr id="353320" name="Freeform 40"/>
              <p:cNvSpPr>
                <a:spLocks/>
              </p:cNvSpPr>
              <p:nvPr/>
            </p:nvSpPr>
            <p:spPr bwMode="auto">
              <a:xfrm flipH="1">
                <a:off x="3427" y="2258"/>
                <a:ext cx="1887" cy="6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6" y="151"/>
                  </a:cxn>
                  <a:cxn ang="0">
                    <a:pos x="1373" y="594"/>
                  </a:cxn>
                  <a:cxn ang="0">
                    <a:pos x="1887" y="673"/>
                  </a:cxn>
                </a:cxnLst>
                <a:rect l="0" t="0" r="r" b="b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21" name="Text Box 41"/>
              <p:cNvSpPr txBox="1">
                <a:spLocks noChangeArrowheads="1"/>
              </p:cNvSpPr>
              <p:nvPr/>
            </p:nvSpPr>
            <p:spPr bwMode="auto">
              <a:xfrm>
                <a:off x="4964" y="2293"/>
                <a:ext cx="79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</a:rPr>
                  <a:t>C’s signal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</a:rPr>
                  <a:t>strength</a:t>
                </a:r>
              </a:p>
            </p:txBody>
          </p:sp>
          <p:sp>
            <p:nvSpPr>
              <p:cNvPr id="353322" name="Line 42"/>
              <p:cNvSpPr>
                <a:spLocks noChangeShapeType="1"/>
              </p:cNvSpPr>
              <p:nvPr/>
            </p:nvSpPr>
            <p:spPr bwMode="auto">
              <a:xfrm flipH="1">
                <a:off x="3554" y="2171"/>
                <a:ext cx="17" cy="7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23" name="Line 43"/>
              <p:cNvSpPr>
                <a:spLocks noChangeShapeType="1"/>
              </p:cNvSpPr>
              <p:nvPr/>
            </p:nvSpPr>
            <p:spPr bwMode="auto">
              <a:xfrm>
                <a:off x="4323" y="2214"/>
                <a:ext cx="0" cy="7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24" name="Line 44"/>
              <p:cNvSpPr>
                <a:spLocks noChangeShapeType="1"/>
              </p:cNvSpPr>
              <p:nvPr/>
            </p:nvSpPr>
            <p:spPr bwMode="auto">
              <a:xfrm>
                <a:off x="5004" y="2204"/>
                <a:ext cx="0" cy="7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CBC26623-58AD-4A17-A6AD-926B8CDCDAE4}" type="slidenum">
              <a:rPr lang="en-US"/>
              <a:pPr/>
              <a:t>22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IEEE 802.11 MAC Protocol: CSMA/CA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354138"/>
            <a:ext cx="5630862" cy="4953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802.11 sender</a:t>
            </a:r>
            <a:endParaRPr lang="en-US" sz="240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1 </a:t>
            </a:r>
            <a:r>
              <a:rPr lang="en-US" sz="2000">
                <a:solidFill>
                  <a:schemeClr val="accent2"/>
                </a:solidFill>
              </a:rPr>
              <a:t>if sense channel idle</a:t>
            </a:r>
            <a:r>
              <a:rPr lang="en-US" sz="2000"/>
              <a:t> for </a:t>
            </a:r>
            <a:r>
              <a:rPr lang="en-US" sz="2000" b="1"/>
              <a:t>DIFS</a:t>
            </a:r>
            <a:r>
              <a:rPr lang="en-US" sz="2000"/>
              <a:t>  </a:t>
            </a:r>
            <a:r>
              <a:rPr lang="en-US" sz="2000">
                <a:solidFill>
                  <a:schemeClr val="accent2"/>
                </a:solidFill>
              </a:rPr>
              <a:t>then</a:t>
            </a:r>
            <a:r>
              <a:rPr lang="en-US" sz="2000"/>
              <a:t> </a:t>
            </a:r>
          </a:p>
          <a:p>
            <a:pPr lvl="1">
              <a:buFont typeface="ZapfDingbats" pitchFamily="82" charset="2"/>
              <a:buNone/>
            </a:pPr>
            <a:r>
              <a:rPr lang="en-US" sz="2000"/>
              <a:t>transmit entire frame (no CD)</a:t>
            </a:r>
          </a:p>
          <a:p>
            <a:pPr>
              <a:buFont typeface="ZapfDingbats" pitchFamily="82" charset="2"/>
              <a:buNone/>
            </a:pPr>
            <a:r>
              <a:rPr lang="en-US" sz="2000">
                <a:solidFill>
                  <a:schemeClr val="accent2"/>
                </a:solidFill>
              </a:rPr>
              <a:t>2 if</a:t>
            </a: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sense channel busy then</a:t>
            </a:r>
            <a:r>
              <a:rPr lang="en-US" sz="2000"/>
              <a:t> </a:t>
            </a:r>
          </a:p>
          <a:p>
            <a:pPr lvl="1">
              <a:buFont typeface="ZapfDingbats" pitchFamily="82" charset="2"/>
              <a:buNone/>
            </a:pPr>
            <a:r>
              <a:rPr lang="en-US" sz="2000"/>
              <a:t>start random backoff time</a:t>
            </a:r>
          </a:p>
          <a:p>
            <a:pPr lvl="1">
              <a:buFont typeface="ZapfDingbats" pitchFamily="82" charset="2"/>
              <a:buNone/>
            </a:pPr>
            <a:r>
              <a:rPr lang="en-US" sz="2000"/>
              <a:t>timer counts down while channel idle</a:t>
            </a:r>
          </a:p>
          <a:p>
            <a:pPr lvl="1">
              <a:buFont typeface="ZapfDingbats" pitchFamily="82" charset="2"/>
              <a:buNone/>
            </a:pPr>
            <a:r>
              <a:rPr lang="en-US" sz="2000"/>
              <a:t>transmit when timer expires</a:t>
            </a:r>
          </a:p>
          <a:p>
            <a:pPr lvl="1">
              <a:buFont typeface="ZapfDingbats" pitchFamily="82" charset="2"/>
              <a:buNone/>
            </a:pPr>
            <a:r>
              <a:rPr lang="en-US" sz="2000"/>
              <a:t>if no ACK, increase random backoff interval, repeat 2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802.11 receiver</a:t>
            </a:r>
            <a:endParaRPr lang="en-US" sz="2400"/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- </a:t>
            </a:r>
            <a:r>
              <a:rPr lang="en-US" sz="2000">
                <a:solidFill>
                  <a:schemeClr val="accent2"/>
                </a:solidFill>
              </a:rPr>
              <a:t>if frame received OK</a:t>
            </a:r>
            <a:endParaRPr lang="en-US" sz="2000"/>
          </a:p>
          <a:p>
            <a:pPr>
              <a:buFont typeface="ZapfDingbats" pitchFamily="82" charset="2"/>
              <a:buNone/>
            </a:pPr>
            <a:r>
              <a:rPr lang="en-US" sz="2000">
                <a:solidFill>
                  <a:schemeClr val="accent2"/>
                </a:solidFill>
              </a:rPr>
              <a:t>   </a:t>
            </a:r>
            <a:r>
              <a:rPr lang="en-US" sz="2000"/>
              <a:t>return ACK after </a:t>
            </a:r>
            <a:r>
              <a:rPr lang="en-US" sz="2000" b="1"/>
              <a:t>SIFS </a:t>
            </a:r>
            <a:r>
              <a:rPr lang="en-US" sz="2000"/>
              <a:t>(ACK needed 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due to hidden terminal problem) </a:t>
            </a:r>
            <a:endParaRPr lang="en-US" sz="2400" b="1"/>
          </a:p>
        </p:txBody>
      </p:sp>
      <p:sp>
        <p:nvSpPr>
          <p:cNvPr id="354309" name="Line 5"/>
          <p:cNvSpPr>
            <a:spLocks noChangeShapeType="1"/>
          </p:cNvSpPr>
          <p:nvPr/>
        </p:nvSpPr>
        <p:spPr bwMode="auto">
          <a:xfrm>
            <a:off x="6381750" y="1538288"/>
            <a:ext cx="0" cy="333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0" name="Line 6"/>
          <p:cNvSpPr>
            <a:spLocks noChangeShapeType="1"/>
          </p:cNvSpPr>
          <p:nvPr/>
        </p:nvSpPr>
        <p:spPr bwMode="auto">
          <a:xfrm>
            <a:off x="8301038" y="1525588"/>
            <a:ext cx="0" cy="333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5972175" y="1181100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sender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7810500" y="1190625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686425" y="1835150"/>
            <a:ext cx="2616200" cy="1690688"/>
            <a:chOff x="3614" y="1617"/>
            <a:chExt cx="1648" cy="1065"/>
          </a:xfrm>
        </p:grpSpPr>
        <p:grpSp>
          <p:nvGrpSpPr>
            <p:cNvPr id="354326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2"/>
              <a:chOff x="3614" y="1617"/>
              <a:chExt cx="424" cy="192"/>
            </a:xfrm>
          </p:grpSpPr>
          <p:sp>
            <p:nvSpPr>
              <p:cNvPr id="354315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6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4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DIFS</a:t>
                </a:r>
              </a:p>
            </p:txBody>
          </p:sp>
        </p:grpSp>
        <p:grpSp>
          <p:nvGrpSpPr>
            <p:cNvPr id="354324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354317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12" y="228"/>
                  </a:cxn>
                  <a:cxn ang="0">
                    <a:pos x="1212" y="900"/>
                  </a:cxn>
                  <a:cxn ang="0">
                    <a:pos x="0" y="660"/>
                  </a:cxn>
                  <a:cxn ang="0">
                    <a:pos x="6" y="0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322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4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369050" y="3535363"/>
            <a:ext cx="2563813" cy="923925"/>
            <a:chOff x="4044" y="2688"/>
            <a:chExt cx="1615" cy="582"/>
          </a:xfrm>
        </p:grpSpPr>
        <p:sp>
          <p:nvSpPr>
            <p:cNvPr id="354318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4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SIFS</a:t>
              </a:r>
            </a:p>
          </p:txBody>
        </p:sp>
        <p:sp>
          <p:nvSpPr>
            <p:cNvPr id="354319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4325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354321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2" y="246"/>
                  </a:cxn>
                  <a:cxn ang="0">
                    <a:pos x="1212" y="414"/>
                  </a:cxn>
                  <a:cxn ang="0">
                    <a:pos x="6" y="174"/>
                  </a:cxn>
                  <a:cxn ang="0">
                    <a:pos x="0" y="0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323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3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ACK</a:t>
                </a:r>
              </a:p>
            </p:txBody>
          </p:sp>
        </p:grpSp>
      </p:grpSp>
      <p:sp>
        <p:nvSpPr>
          <p:cNvPr id="354329" name="Text Box 25"/>
          <p:cNvSpPr txBox="1">
            <a:spLocks noChangeArrowheads="1"/>
          </p:cNvSpPr>
          <p:nvPr/>
        </p:nvSpPr>
        <p:spPr bwMode="auto">
          <a:xfrm>
            <a:off x="5402263" y="5129213"/>
            <a:ext cx="3619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Distributed Inter-frame Spacing (DIFS) </a:t>
            </a:r>
          </a:p>
          <a:p>
            <a:r>
              <a:rPr lang="en-US" sz="1400"/>
              <a:t>Short Inter-frame Spacing (SIFS)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B1E2A370-EB84-46B1-B1E0-ED56C39AB191}" type="slidenum">
              <a:rPr lang="en-US"/>
              <a:pPr/>
              <a:t>23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Hidden Terminal Problem in WLANs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64" name="Picture 4" descr="fig06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888" y="1619250"/>
            <a:ext cx="5610225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151C12FB-AA2B-435A-9D08-1301BDDBC0F2}" type="slidenum">
              <a:rPr lang="en-US"/>
              <a:pPr/>
              <a:t>24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r>
              <a:rPr lang="en-US"/>
              <a:t>Avoiding collisions: RTS/CTS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511300"/>
            <a:ext cx="7772400" cy="36115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idea:</a:t>
            </a:r>
            <a:r>
              <a:rPr lang="en-US" sz="2400"/>
              <a:t> </a:t>
            </a:r>
            <a:r>
              <a:rPr lang="en-US" sz="2000"/>
              <a:t> allow sender to “reserve” channel rather than random access of data frames: avoid  collisions of long  data frames</a:t>
            </a:r>
          </a:p>
          <a:p>
            <a:r>
              <a:rPr lang="en-US" sz="2000"/>
              <a:t>sender first transmits </a:t>
            </a:r>
            <a:r>
              <a:rPr lang="en-US" sz="2000" i="1"/>
              <a:t>small</a:t>
            </a:r>
            <a:r>
              <a:rPr lang="en-US" sz="2000"/>
              <a:t> request-to-send (RTS) packets to BS using CSMA</a:t>
            </a:r>
          </a:p>
          <a:p>
            <a:pPr lvl="1"/>
            <a:r>
              <a:rPr lang="en-US" sz="2000"/>
              <a:t>RTSs may still collide with each other (but they’re short)</a:t>
            </a:r>
          </a:p>
          <a:p>
            <a:r>
              <a:rPr lang="en-US" sz="2000"/>
              <a:t>BS broadcasts clear-to-send (CTS) in response to RTS</a:t>
            </a:r>
          </a:p>
          <a:p>
            <a:r>
              <a:rPr lang="en-US" sz="2000"/>
              <a:t>RTS heard by all nodes</a:t>
            </a:r>
          </a:p>
          <a:p>
            <a:pPr lvl="1"/>
            <a:r>
              <a:rPr lang="en-US" sz="2000"/>
              <a:t>sender transmits data frame</a:t>
            </a:r>
          </a:p>
          <a:p>
            <a:pPr lvl="1"/>
            <a:r>
              <a:rPr lang="en-US" sz="2000"/>
              <a:t>other stations defer transmissions </a:t>
            </a:r>
          </a:p>
          <a:p>
            <a:pPr lvl="1">
              <a:buFont typeface="ZapfDingbats" pitchFamily="82" charset="2"/>
              <a:buNone/>
            </a:pPr>
            <a:endParaRPr lang="en-US" sz="2000"/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1770063" y="5030788"/>
            <a:ext cx="5653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avoid data frame collisions completely </a:t>
            </a:r>
          </a:p>
          <a:p>
            <a:pPr algn="ctr"/>
            <a:r>
              <a:rPr lang="en-US" sz="2400"/>
              <a:t>using small reservation packets!</a:t>
            </a: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1660525" y="5013325"/>
            <a:ext cx="5853113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8BEF1AB0-FA0D-4BED-BA79-94C1182FE177}" type="slidenum">
              <a:rPr lang="en-US"/>
              <a:pPr/>
              <a:t>25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1143000"/>
          </a:xfrm>
        </p:spPr>
        <p:txBody>
          <a:bodyPr/>
          <a:lstStyle/>
          <a:p>
            <a:r>
              <a:rPr lang="en-US" sz="3200"/>
              <a:t>Collision Avoidance: RTS-CTS exchange</a:t>
            </a:r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356367" name="Text Box 15"/>
          <p:cNvSpPr txBox="1">
            <a:spLocks noChangeArrowheads="1"/>
          </p:cNvSpPr>
          <p:nvPr/>
        </p:nvSpPr>
        <p:spPr bwMode="auto">
          <a:xfrm>
            <a:off x="4624388" y="139382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AP</a:t>
            </a:r>
          </a:p>
        </p:txBody>
      </p:sp>
      <p:grpSp>
        <p:nvGrpSpPr>
          <p:cNvPr id="356368" name="Group 16"/>
          <p:cNvGrpSpPr>
            <a:grpSpLocks/>
          </p:cNvGrpSpPr>
          <p:nvPr/>
        </p:nvGrpSpPr>
        <p:grpSpPr bwMode="auto">
          <a:xfrm>
            <a:off x="4202113" y="1109663"/>
            <a:ext cx="782637" cy="571500"/>
            <a:chOff x="1160" y="2192"/>
            <a:chExt cx="589" cy="440"/>
          </a:xfrm>
        </p:grpSpPr>
        <p:pic>
          <p:nvPicPr>
            <p:cNvPr id="356369" name="Picture 17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356370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1" name="Freeform 19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2" name="Freeform 20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3" name="Freeform 21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4" name="Freeform 22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5" name="Freeform 23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6" name="Freeform 24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7" name="Freeform 25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8" name="Freeform 26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9" name="Freeform 27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0" name="Freeform 28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1" name="Freeform 29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2" name="Freeform 30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3" name="Freeform 31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4" name="Freeform 32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5" name="Freeform 33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6" name="Freeform 34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6387" name="Group 35"/>
          <p:cNvGrpSpPr>
            <a:grpSpLocks/>
          </p:cNvGrpSpPr>
          <p:nvPr/>
        </p:nvGrpSpPr>
        <p:grpSpPr bwMode="auto">
          <a:xfrm>
            <a:off x="1701800" y="1128713"/>
            <a:ext cx="415925" cy="511175"/>
            <a:chOff x="2870" y="1518"/>
            <a:chExt cx="292" cy="320"/>
          </a:xfrm>
        </p:grpSpPr>
        <p:graphicFrame>
          <p:nvGraphicFramePr>
            <p:cNvPr id="356388" name="Object 3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56388" name="Clip" r:id="rId5" imgW="819000" imgH="847800" progId="MS_ClipArt_Gallery.2">
                <p:embed/>
              </p:oleObj>
            </a:graphicData>
          </a:graphic>
        </p:graphicFrame>
        <p:graphicFrame>
          <p:nvGraphicFramePr>
            <p:cNvPr id="356389" name="Object 3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56389" name="Clip" r:id="rId6" imgW="1266840" imgH="1200240" progId="MS_ClipArt_Gallery.2">
                <p:embed/>
              </p:oleObj>
            </a:graphicData>
          </a:graphic>
        </p:graphicFrame>
      </p:grpSp>
      <p:grpSp>
        <p:nvGrpSpPr>
          <p:cNvPr id="356390" name="Group 38"/>
          <p:cNvGrpSpPr>
            <a:grpSpLocks/>
          </p:cNvGrpSpPr>
          <p:nvPr/>
        </p:nvGrpSpPr>
        <p:grpSpPr bwMode="auto">
          <a:xfrm>
            <a:off x="8029575" y="1098550"/>
            <a:ext cx="415925" cy="511175"/>
            <a:chOff x="2870" y="1518"/>
            <a:chExt cx="292" cy="320"/>
          </a:xfrm>
        </p:grpSpPr>
        <p:graphicFrame>
          <p:nvGraphicFramePr>
            <p:cNvPr id="356391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56391" name="Clip" r:id="rId7" imgW="819000" imgH="847800" progId="MS_ClipArt_Gallery.2">
                <p:embed/>
              </p:oleObj>
            </a:graphicData>
          </a:graphic>
        </p:graphicFrame>
        <p:graphicFrame>
          <p:nvGraphicFramePr>
            <p:cNvPr id="356392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56392" name="Clip" r:id="rId8" imgW="1266840" imgH="1200240" progId="MS_ClipArt_Gallery.2">
                <p:embed/>
              </p:oleObj>
            </a:graphicData>
          </a:graphic>
        </p:graphicFrame>
      </p:grpSp>
      <p:sp>
        <p:nvSpPr>
          <p:cNvPr id="356393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56394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5639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639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5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56396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356361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356359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996" y="298"/>
                  </a:cxn>
                  <a:cxn ang="0">
                    <a:pos x="2996" y="461"/>
                  </a:cxn>
                  <a:cxn ang="0">
                    <a:pos x="0" y="160"/>
                  </a:cxn>
                  <a:cxn ang="0">
                    <a:pos x="1" y="0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6360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996" y="298"/>
                  </a:cxn>
                  <a:cxn ang="0">
                    <a:pos x="2996" y="461"/>
                  </a:cxn>
                  <a:cxn ang="0">
                    <a:pos x="0" y="160"/>
                  </a:cxn>
                  <a:cxn ang="0">
                    <a:pos x="1" y="0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56403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356404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356400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996" y="298"/>
                </a:cxn>
                <a:cxn ang="0">
                  <a:pos x="2996" y="461"/>
                </a:cxn>
                <a:cxn ang="0">
                  <a:pos x="0" y="160"/>
                </a:cxn>
                <a:cxn ang="0">
                  <a:pos x="1" y="0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06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356408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60" y="186"/>
                </a:cxn>
                <a:cxn ang="0">
                  <a:pos x="2260" y="355"/>
                </a:cxn>
                <a:cxn ang="0">
                  <a:pos x="0" y="151"/>
                </a:cxn>
                <a:cxn ang="0">
                  <a:pos x="0" y="0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09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/>
              <a:ahLst/>
              <a:cxnLst>
                <a:cxn ang="0">
                  <a:pos x="1860" y="0"/>
                </a:cxn>
                <a:cxn ang="0">
                  <a:pos x="0" y="179"/>
                </a:cxn>
                <a:cxn ang="0">
                  <a:pos x="0" y="347"/>
                </a:cxn>
                <a:cxn ang="0">
                  <a:pos x="1860" y="151"/>
                </a:cxn>
                <a:cxn ang="0">
                  <a:pos x="1860" y="0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0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  <p:sp>
          <p:nvSpPr>
            <p:cNvPr id="356411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356412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52" y="318"/>
                </a:cxn>
                <a:cxn ang="0">
                  <a:pos x="3652" y="1134"/>
                </a:cxn>
                <a:cxn ang="0">
                  <a:pos x="1" y="787"/>
                </a:cxn>
                <a:cxn ang="0">
                  <a:pos x="0" y="0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3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DATA (A)</a:t>
              </a:r>
            </a:p>
          </p:txBody>
        </p:sp>
        <p:sp>
          <p:nvSpPr>
            <p:cNvPr id="356414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60" y="186"/>
                </a:cxn>
                <a:cxn ang="0">
                  <a:pos x="2260" y="355"/>
                </a:cxn>
                <a:cxn ang="0">
                  <a:pos x="0" y="151"/>
                </a:cxn>
                <a:cxn ang="0">
                  <a:pos x="0" y="0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5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/>
              <a:ahLst/>
              <a:cxnLst>
                <a:cxn ang="0">
                  <a:pos x="1860" y="0"/>
                </a:cxn>
                <a:cxn ang="0">
                  <a:pos x="0" y="179"/>
                </a:cxn>
                <a:cxn ang="0">
                  <a:pos x="0" y="347"/>
                </a:cxn>
                <a:cxn ang="0">
                  <a:pos x="1860" y="151"/>
                </a:cxn>
                <a:cxn ang="0">
                  <a:pos x="1860" y="0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6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  <p:sp>
          <p:nvSpPr>
            <p:cNvPr id="356417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356362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63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sp>
        <p:nvSpPr>
          <p:cNvPr id="356423" name="Line 71"/>
          <p:cNvSpPr>
            <a:spLocks noChangeShapeType="1"/>
          </p:cNvSpPr>
          <p:nvPr/>
        </p:nvSpPr>
        <p:spPr bwMode="auto">
          <a:xfrm>
            <a:off x="8428038" y="3671888"/>
            <a:ext cx="0" cy="242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6424" name="Text Box 72"/>
          <p:cNvSpPr txBox="1">
            <a:spLocks noChangeArrowheads="1"/>
          </p:cNvSpPr>
          <p:nvPr/>
        </p:nvSpPr>
        <p:spPr bwMode="auto">
          <a:xfrm>
            <a:off x="8015288" y="4689475"/>
            <a:ext cx="79533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6C78ED8C-18C6-48AC-90C1-C2A39BD4CF37}" type="slidenum">
              <a:rPr lang="en-US"/>
              <a:pPr/>
              <a:t>26</a:t>
            </a:fld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5012" name="Picture 4" descr="fig06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388" y="261938"/>
            <a:ext cx="5610225" cy="6015037"/>
          </a:xfrm>
          <a:prstGeom prst="rect">
            <a:avLst/>
          </a:prstGeom>
          <a:noFill/>
        </p:spPr>
      </p:pic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400050" y="6411913"/>
            <a:ext cx="4238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Check Animations on-line (applet &amp; ns)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3A77395-D222-4C39-B39C-9BF370B08803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410626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41062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frame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  <p:sp>
          <p:nvSpPr>
            <p:cNvPr id="41062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duration</a:t>
              </a:r>
            </a:p>
          </p:txBody>
        </p:sp>
        <p:sp>
          <p:nvSpPr>
            <p:cNvPr id="41062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41063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41063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41063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41063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41063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payload</a:t>
              </a:r>
            </a:p>
          </p:txBody>
        </p:sp>
        <p:sp>
          <p:nvSpPr>
            <p:cNvPr id="41063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CRC</a:t>
              </a:r>
            </a:p>
          </p:txBody>
        </p:sp>
        <p:sp>
          <p:nvSpPr>
            <p:cNvPr id="41063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063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063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3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4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4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064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4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0 - 2312</a:t>
              </a:r>
            </a:p>
          </p:txBody>
        </p:sp>
        <p:sp>
          <p:nvSpPr>
            <p:cNvPr id="41064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41064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seq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</p:grpSp>
      <p:sp>
        <p:nvSpPr>
          <p:cNvPr id="410673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 frame: addressing</a:t>
            </a:r>
          </a:p>
        </p:txBody>
      </p:sp>
      <p:sp>
        <p:nvSpPr>
          <p:cNvPr id="410676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841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2:</a:t>
            </a:r>
            <a:r>
              <a:rPr lang="en-US"/>
              <a:t> MAC address</a:t>
            </a:r>
          </a:p>
          <a:p>
            <a:r>
              <a:rPr lang="en-US"/>
              <a:t>of wireless host or AP </a:t>
            </a:r>
          </a:p>
          <a:p>
            <a:r>
              <a:rPr lang="en-US"/>
              <a:t>transmitting this frame</a:t>
            </a:r>
          </a:p>
        </p:txBody>
      </p:sp>
      <p:sp>
        <p:nvSpPr>
          <p:cNvPr id="410677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0678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0679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8051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1:</a:t>
            </a:r>
            <a:r>
              <a:rPr lang="en-US"/>
              <a:t> MAC address</a:t>
            </a:r>
          </a:p>
          <a:p>
            <a:r>
              <a:rPr lang="en-US"/>
              <a:t>of wireless host or AP </a:t>
            </a:r>
          </a:p>
          <a:p>
            <a:r>
              <a:rPr lang="en-US"/>
              <a:t>to receive this frame</a:t>
            </a:r>
          </a:p>
        </p:txBody>
      </p:sp>
      <p:sp>
        <p:nvSpPr>
          <p:cNvPr id="410680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0681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3:</a:t>
            </a:r>
            <a:r>
              <a:rPr lang="en-US"/>
              <a:t> MAC address</a:t>
            </a:r>
          </a:p>
          <a:p>
            <a:r>
              <a:rPr lang="en-US"/>
              <a:t>of router interface to which AP is attached</a:t>
            </a:r>
          </a:p>
        </p:txBody>
      </p:sp>
      <p:sp>
        <p:nvSpPr>
          <p:cNvPr id="410682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4:</a:t>
            </a:r>
            <a:r>
              <a:rPr lang="en-US"/>
              <a:t> used only in ad hoc mode</a:t>
            </a:r>
          </a:p>
        </p:txBody>
      </p:sp>
      <p:sp>
        <p:nvSpPr>
          <p:cNvPr id="410683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82E53DD6-E6EA-4439-8409-9D2236D94E23}" type="slidenum">
              <a:rPr lang="en-US"/>
              <a:pPr/>
              <a:t>28</a:t>
            </a:fld>
            <a:endParaRPr lang="en-US"/>
          </a:p>
        </p:txBody>
      </p:sp>
      <p:sp>
        <p:nvSpPr>
          <p:cNvPr id="411651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71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673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11674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411675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76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Internet</a:t>
              </a:r>
            </a:p>
          </p:txBody>
        </p:sp>
      </p:grpSp>
      <p:grpSp>
        <p:nvGrpSpPr>
          <p:cNvPr id="411809" name="Group 161"/>
          <p:cNvGrpSpPr>
            <a:grpSpLocks/>
          </p:cNvGrpSpPr>
          <p:nvPr/>
        </p:nvGrpSpPr>
        <p:grpSpPr bwMode="auto">
          <a:xfrm>
            <a:off x="4699000" y="2284413"/>
            <a:ext cx="876300" cy="525462"/>
            <a:chOff x="2960" y="1439"/>
            <a:chExt cx="552" cy="331"/>
          </a:xfrm>
        </p:grpSpPr>
        <p:grpSp>
          <p:nvGrpSpPr>
            <p:cNvPr id="411652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411653" name="Oval 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54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55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56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1657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658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165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60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61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1662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166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64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65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1677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router</a:t>
              </a:r>
            </a:p>
          </p:txBody>
        </p:sp>
      </p:grpSp>
      <p:grpSp>
        <p:nvGrpSpPr>
          <p:cNvPr id="411678" name="Group 30"/>
          <p:cNvGrpSpPr>
            <a:grpSpLocks/>
          </p:cNvGrpSpPr>
          <p:nvPr/>
        </p:nvGrpSpPr>
        <p:grpSpPr bwMode="auto">
          <a:xfrm>
            <a:off x="3022600" y="2157413"/>
            <a:ext cx="935038" cy="1039812"/>
            <a:chOff x="1952" y="1032"/>
            <a:chExt cx="589" cy="655"/>
          </a:xfrm>
        </p:grpSpPr>
        <p:sp>
          <p:nvSpPr>
            <p:cNvPr id="411679" name="Text Box 31"/>
            <p:cNvSpPr txBox="1">
              <a:spLocks noChangeArrowheads="1"/>
            </p:cNvSpPr>
            <p:nvPr/>
          </p:nvSpPr>
          <p:spPr bwMode="auto">
            <a:xfrm>
              <a:off x="2080" y="1456"/>
              <a:ext cx="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411680" name="Group 32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411681" name="Picture 33" descr="31u_bnrz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1349" y="2458"/>
                <a:ext cx="212" cy="135"/>
              </a:xfrm>
              <a:prstGeom prst="rect">
                <a:avLst/>
              </a:prstGeom>
              <a:noFill/>
            </p:spPr>
          </p:pic>
          <p:sp>
            <p:nvSpPr>
              <p:cNvPr id="411682" name="AutoShape 34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3" name="Freeform 35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/>
                <a:ahLst/>
                <a:cxnLst>
                  <a:cxn ang="0">
                    <a:pos x="87" y="26"/>
                  </a:cxn>
                  <a:cxn ang="0">
                    <a:pos x="68" y="34"/>
                  </a:cxn>
                  <a:cxn ang="0">
                    <a:pos x="52" y="44"/>
                  </a:cxn>
                  <a:cxn ang="0">
                    <a:pos x="38" y="55"/>
                  </a:cxn>
                  <a:cxn ang="0">
                    <a:pos x="25" y="67"/>
                  </a:cxn>
                  <a:cxn ang="0">
                    <a:pos x="14" y="80"/>
                  </a:cxn>
                  <a:cxn ang="0">
                    <a:pos x="7" y="94"/>
                  </a:cxn>
                  <a:cxn ang="0">
                    <a:pos x="3" y="109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4" y="163"/>
                  </a:cxn>
                  <a:cxn ang="0">
                    <a:pos x="32" y="178"/>
                  </a:cxn>
                  <a:cxn ang="0">
                    <a:pos x="55" y="189"/>
                  </a:cxn>
                  <a:cxn ang="0">
                    <a:pos x="81" y="198"/>
                  </a:cxn>
                  <a:cxn ang="0">
                    <a:pos x="109" y="202"/>
                  </a:cxn>
                  <a:cxn ang="0">
                    <a:pos x="138" y="203"/>
                  </a:cxn>
                  <a:cxn ang="0">
                    <a:pos x="165" y="200"/>
                  </a:cxn>
                  <a:cxn ang="0">
                    <a:pos x="171" y="200"/>
                  </a:cxn>
                  <a:cxn ang="0">
                    <a:pos x="177" y="198"/>
                  </a:cxn>
                  <a:cxn ang="0">
                    <a:pos x="181" y="195"/>
                  </a:cxn>
                  <a:cxn ang="0">
                    <a:pos x="183" y="191"/>
                  </a:cxn>
                  <a:cxn ang="0">
                    <a:pos x="180" y="186"/>
                  </a:cxn>
                  <a:cxn ang="0">
                    <a:pos x="174" y="182"/>
                  </a:cxn>
                  <a:cxn ang="0">
                    <a:pos x="167" y="178"/>
                  </a:cxn>
                  <a:cxn ang="0">
                    <a:pos x="160" y="176"/>
                  </a:cxn>
                  <a:cxn ang="0">
                    <a:pos x="145" y="173"/>
                  </a:cxn>
                  <a:cxn ang="0">
                    <a:pos x="131" y="171"/>
                  </a:cxn>
                  <a:cxn ang="0">
                    <a:pos x="116" y="169"/>
                  </a:cxn>
                  <a:cxn ang="0">
                    <a:pos x="103" y="167"/>
                  </a:cxn>
                  <a:cxn ang="0">
                    <a:pos x="90" y="164"/>
                  </a:cxn>
                  <a:cxn ang="0">
                    <a:pos x="77" y="160"/>
                  </a:cxn>
                  <a:cxn ang="0">
                    <a:pos x="65" y="154"/>
                  </a:cxn>
                  <a:cxn ang="0">
                    <a:pos x="54" y="146"/>
                  </a:cxn>
                  <a:cxn ang="0">
                    <a:pos x="49" y="112"/>
                  </a:cxn>
                  <a:cxn ang="0">
                    <a:pos x="61" y="84"/>
                  </a:cxn>
                  <a:cxn ang="0">
                    <a:pos x="84" y="62"/>
                  </a:cxn>
                  <a:cxn ang="0">
                    <a:pos x="116" y="44"/>
                  </a:cxn>
                  <a:cxn ang="0">
                    <a:pos x="151" y="30"/>
                  </a:cxn>
                  <a:cxn ang="0">
                    <a:pos x="187" y="19"/>
                  </a:cxn>
                  <a:cxn ang="0">
                    <a:pos x="220" y="11"/>
                  </a:cxn>
                  <a:cxn ang="0">
                    <a:pos x="247" y="4"/>
                  </a:cxn>
                  <a:cxn ang="0">
                    <a:pos x="231" y="1"/>
                  </a:cxn>
                  <a:cxn ang="0">
                    <a:pos x="213" y="0"/>
                  </a:cxn>
                  <a:cxn ang="0">
                    <a:pos x="193" y="2"/>
                  </a:cxn>
                  <a:cxn ang="0">
                    <a:pos x="171" y="4"/>
                  </a:cxn>
                  <a:cxn ang="0">
                    <a:pos x="149" y="9"/>
                  </a:cxn>
                  <a:cxn ang="0">
                    <a:pos x="128" y="14"/>
                  </a:cxn>
                  <a:cxn ang="0">
                    <a:pos x="106" y="20"/>
                  </a:cxn>
                  <a:cxn ang="0">
                    <a:pos x="87" y="26"/>
                  </a:cxn>
                </a:cxnLst>
                <a:rect l="0" t="0" r="r" b="b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4" name="Freeform 36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/>
                <a:ahLst/>
                <a:cxnLst>
                  <a:cxn ang="0">
                    <a:pos x="133" y="52"/>
                  </a:cxn>
                  <a:cxn ang="0">
                    <a:pos x="139" y="68"/>
                  </a:cxn>
                  <a:cxn ang="0">
                    <a:pos x="137" y="83"/>
                  </a:cxn>
                  <a:cxn ang="0">
                    <a:pos x="127" y="95"/>
                  </a:cxn>
                  <a:cxn ang="0">
                    <a:pos x="113" y="106"/>
                  </a:cxn>
                  <a:cxn ang="0">
                    <a:pos x="95" y="116"/>
                  </a:cxn>
                  <a:cxn ang="0">
                    <a:pos x="75" y="126"/>
                  </a:cxn>
                  <a:cxn ang="0">
                    <a:pos x="55" y="135"/>
                  </a:cxn>
                  <a:cxn ang="0">
                    <a:pos x="37" y="144"/>
                  </a:cxn>
                  <a:cxn ang="0">
                    <a:pos x="34" y="147"/>
                  </a:cxn>
                  <a:cxn ang="0">
                    <a:pos x="33" y="149"/>
                  </a:cxn>
                  <a:cxn ang="0">
                    <a:pos x="33" y="152"/>
                  </a:cxn>
                  <a:cxn ang="0">
                    <a:pos x="34" y="155"/>
                  </a:cxn>
                  <a:cxn ang="0">
                    <a:pos x="39" y="157"/>
                  </a:cxn>
                  <a:cxn ang="0">
                    <a:pos x="43" y="158"/>
                  </a:cxn>
                  <a:cxn ang="0">
                    <a:pos x="46" y="158"/>
                  </a:cxn>
                  <a:cxn ang="0">
                    <a:pos x="50" y="157"/>
                  </a:cxn>
                  <a:cxn ang="0">
                    <a:pos x="74" y="148"/>
                  </a:cxn>
                  <a:cxn ang="0">
                    <a:pos x="95" y="138"/>
                  </a:cxn>
                  <a:cxn ang="0">
                    <a:pos x="116" y="127"/>
                  </a:cxn>
                  <a:cxn ang="0">
                    <a:pos x="135" y="114"/>
                  </a:cxn>
                  <a:cxn ang="0">
                    <a:pos x="148" y="100"/>
                  </a:cxn>
                  <a:cxn ang="0">
                    <a:pos x="156" y="84"/>
                  </a:cxn>
                  <a:cxn ang="0">
                    <a:pos x="158" y="67"/>
                  </a:cxn>
                  <a:cxn ang="0">
                    <a:pos x="152" y="49"/>
                  </a:cxn>
                  <a:cxn ang="0">
                    <a:pos x="139" y="35"/>
                  </a:cxn>
                  <a:cxn ang="0">
                    <a:pos x="120" y="23"/>
                  </a:cxn>
                  <a:cxn ang="0">
                    <a:pos x="97" y="14"/>
                  </a:cxn>
                  <a:cxn ang="0">
                    <a:pos x="71" y="7"/>
                  </a:cxn>
                  <a:cxn ang="0">
                    <a:pos x="45" y="2"/>
                  </a:cxn>
                  <a:cxn ang="0">
                    <a:pos x="23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7" y="9"/>
                  </a:cxn>
                  <a:cxn ang="0">
                    <a:pos x="36" y="13"/>
                  </a:cxn>
                  <a:cxn ang="0">
                    <a:pos x="56" y="17"/>
                  </a:cxn>
                  <a:cxn ang="0">
                    <a:pos x="75" y="21"/>
                  </a:cxn>
                  <a:cxn ang="0">
                    <a:pos x="94" y="26"/>
                  </a:cxn>
                  <a:cxn ang="0">
                    <a:pos x="110" y="33"/>
                  </a:cxn>
                  <a:cxn ang="0">
                    <a:pos x="123" y="41"/>
                  </a:cxn>
                  <a:cxn ang="0">
                    <a:pos x="133" y="52"/>
                  </a:cxn>
                </a:cxnLst>
                <a:rect l="0" t="0" r="r" b="b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5" name="Freeform 37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/>
                <a:ahLst/>
                <a:cxnLst>
                  <a:cxn ang="0">
                    <a:pos x="124" y="62"/>
                  </a:cxn>
                  <a:cxn ang="0">
                    <a:pos x="66" y="101"/>
                  </a:cxn>
                  <a:cxn ang="0">
                    <a:pos x="21" y="146"/>
                  </a:cxn>
                  <a:cxn ang="0">
                    <a:pos x="0" y="199"/>
                  </a:cxn>
                  <a:cxn ang="0">
                    <a:pos x="4" y="234"/>
                  </a:cxn>
                  <a:cxn ang="0">
                    <a:pos x="11" y="248"/>
                  </a:cxn>
                  <a:cxn ang="0">
                    <a:pos x="24" y="261"/>
                  </a:cxn>
                  <a:cxn ang="0">
                    <a:pos x="40" y="272"/>
                  </a:cxn>
                  <a:cxn ang="0">
                    <a:pos x="69" y="284"/>
                  </a:cxn>
                  <a:cxn ang="0">
                    <a:pos x="107" y="297"/>
                  </a:cxn>
                  <a:cxn ang="0">
                    <a:pos x="148" y="307"/>
                  </a:cxn>
                  <a:cxn ang="0">
                    <a:pos x="188" y="315"/>
                  </a:cxn>
                  <a:cxn ang="0">
                    <a:pos x="230" y="321"/>
                  </a:cxn>
                  <a:cxn ang="0">
                    <a:pos x="272" y="325"/>
                  </a:cxn>
                  <a:cxn ang="0">
                    <a:pos x="315" y="328"/>
                  </a:cxn>
                  <a:cxn ang="0">
                    <a:pos x="358" y="330"/>
                  </a:cxn>
                  <a:cxn ang="0">
                    <a:pos x="386" y="331"/>
                  </a:cxn>
                  <a:cxn ang="0">
                    <a:pos x="396" y="325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4"/>
                  </a:cxn>
                  <a:cxn ang="0">
                    <a:pos x="326" y="299"/>
                  </a:cxn>
                  <a:cxn ang="0">
                    <a:pos x="287" y="295"/>
                  </a:cxn>
                  <a:cxn ang="0">
                    <a:pos x="248" y="291"/>
                  </a:cxn>
                  <a:cxn ang="0">
                    <a:pos x="210" y="286"/>
                  </a:cxn>
                  <a:cxn ang="0">
                    <a:pos x="172" y="279"/>
                  </a:cxn>
                  <a:cxn ang="0">
                    <a:pos x="136" y="271"/>
                  </a:cxn>
                  <a:cxn ang="0">
                    <a:pos x="100" y="261"/>
                  </a:cxn>
                  <a:cxn ang="0">
                    <a:pos x="68" y="247"/>
                  </a:cxn>
                  <a:cxn ang="0">
                    <a:pos x="48" y="228"/>
                  </a:cxn>
                  <a:cxn ang="0">
                    <a:pos x="42" y="204"/>
                  </a:cxn>
                  <a:cxn ang="0">
                    <a:pos x="48" y="175"/>
                  </a:cxn>
                  <a:cxn ang="0">
                    <a:pos x="64" y="149"/>
                  </a:cxn>
                  <a:cxn ang="0">
                    <a:pos x="88" y="121"/>
                  </a:cxn>
                  <a:cxn ang="0">
                    <a:pos x="117" y="97"/>
                  </a:cxn>
                  <a:cxn ang="0">
                    <a:pos x="152" y="73"/>
                  </a:cxn>
                  <a:cxn ang="0">
                    <a:pos x="190" y="51"/>
                  </a:cxn>
                  <a:cxn ang="0">
                    <a:pos x="242" y="33"/>
                  </a:cxn>
                  <a:cxn ang="0">
                    <a:pos x="294" y="18"/>
                  </a:cxn>
                  <a:cxn ang="0">
                    <a:pos x="328" y="6"/>
                  </a:cxn>
                  <a:cxn ang="0">
                    <a:pos x="317" y="0"/>
                  </a:cxn>
                  <a:cxn ang="0">
                    <a:pos x="274" y="4"/>
                  </a:cxn>
                  <a:cxn ang="0">
                    <a:pos x="223" y="16"/>
                  </a:cxn>
                  <a:cxn ang="0">
                    <a:pos x="175" y="33"/>
                  </a:cxn>
                </a:cxnLst>
                <a:rect l="0" t="0" r="r" b="b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6" name="Freeform 38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/>
                <a:ahLst/>
                <a:cxnLst>
                  <a:cxn ang="0">
                    <a:pos x="290" y="68"/>
                  </a:cxn>
                  <a:cxn ang="0">
                    <a:pos x="306" y="80"/>
                  </a:cxn>
                  <a:cxn ang="0">
                    <a:pos x="316" y="94"/>
                  </a:cxn>
                  <a:cxn ang="0">
                    <a:pos x="321" y="109"/>
                  </a:cxn>
                  <a:cxn ang="0">
                    <a:pos x="321" y="125"/>
                  </a:cxn>
                  <a:cxn ang="0">
                    <a:pos x="318" y="138"/>
                  </a:cxn>
                  <a:cxn ang="0">
                    <a:pos x="312" y="149"/>
                  </a:cxn>
                  <a:cxn ang="0">
                    <a:pos x="302" y="160"/>
                  </a:cxn>
                  <a:cxn ang="0">
                    <a:pos x="292" y="169"/>
                  </a:cxn>
                  <a:cxn ang="0">
                    <a:pos x="279" y="179"/>
                  </a:cxn>
                  <a:cxn ang="0">
                    <a:pos x="266" y="187"/>
                  </a:cxn>
                  <a:cxn ang="0">
                    <a:pos x="253" y="196"/>
                  </a:cxn>
                  <a:cxn ang="0">
                    <a:pos x="240" y="205"/>
                  </a:cxn>
                  <a:cxn ang="0">
                    <a:pos x="237" y="209"/>
                  </a:cxn>
                  <a:cxn ang="0">
                    <a:pos x="237" y="212"/>
                  </a:cxn>
                  <a:cxn ang="0">
                    <a:pos x="237" y="215"/>
                  </a:cxn>
                  <a:cxn ang="0">
                    <a:pos x="240" y="218"/>
                  </a:cxn>
                  <a:cxn ang="0">
                    <a:pos x="244" y="220"/>
                  </a:cxn>
                  <a:cxn ang="0">
                    <a:pos x="250" y="221"/>
                  </a:cxn>
                  <a:cxn ang="0">
                    <a:pos x="254" y="220"/>
                  </a:cxn>
                  <a:cxn ang="0">
                    <a:pos x="258" y="218"/>
                  </a:cxn>
                  <a:cxn ang="0">
                    <a:pos x="287" y="204"/>
                  </a:cxn>
                  <a:cxn ang="0">
                    <a:pos x="312" y="187"/>
                  </a:cxn>
                  <a:cxn ang="0">
                    <a:pos x="331" y="168"/>
                  </a:cxn>
                  <a:cxn ang="0">
                    <a:pos x="344" y="146"/>
                  </a:cxn>
                  <a:cxn ang="0">
                    <a:pos x="350" y="124"/>
                  </a:cxn>
                  <a:cxn ang="0">
                    <a:pos x="347" y="101"/>
                  </a:cxn>
                  <a:cxn ang="0">
                    <a:pos x="335" y="80"/>
                  </a:cxn>
                  <a:cxn ang="0">
                    <a:pos x="312" y="61"/>
                  </a:cxn>
                  <a:cxn ang="0">
                    <a:pos x="295" y="50"/>
                  </a:cxn>
                  <a:cxn ang="0">
                    <a:pos x="274" y="42"/>
                  </a:cxn>
                  <a:cxn ang="0">
                    <a:pos x="253" y="34"/>
                  </a:cxn>
                  <a:cxn ang="0">
                    <a:pos x="228" y="27"/>
                  </a:cxn>
                  <a:cxn ang="0">
                    <a:pos x="203" y="20"/>
                  </a:cxn>
                  <a:cxn ang="0">
                    <a:pos x="179" y="15"/>
                  </a:cxn>
                  <a:cxn ang="0">
                    <a:pos x="152" y="11"/>
                  </a:cxn>
                  <a:cxn ang="0">
                    <a:pos x="128" y="7"/>
                  </a:cxn>
                  <a:cxn ang="0">
                    <a:pos x="103" y="4"/>
                  </a:cxn>
                  <a:cxn ang="0">
                    <a:pos x="81" y="2"/>
                  </a:cxn>
                  <a:cxn ang="0">
                    <a:pos x="60" y="0"/>
                  </a:cxn>
                  <a:cxn ang="0">
                    <a:pos x="42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15" y="6"/>
                  </a:cxn>
                  <a:cxn ang="0">
                    <a:pos x="29" y="7"/>
                  </a:cxn>
                  <a:cxn ang="0">
                    <a:pos x="47" y="9"/>
                  </a:cxn>
                  <a:cxn ang="0">
                    <a:pos x="64" y="11"/>
                  </a:cxn>
                  <a:cxn ang="0">
                    <a:pos x="81" y="14"/>
                  </a:cxn>
                  <a:cxn ang="0">
                    <a:pos x="102" y="16"/>
                  </a:cxn>
                  <a:cxn ang="0">
                    <a:pos x="121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4"/>
                  </a:cxn>
                  <a:cxn ang="0">
                    <a:pos x="219" y="39"/>
                  </a:cxn>
                  <a:cxn ang="0">
                    <a:pos x="238" y="45"/>
                  </a:cxn>
                  <a:cxn ang="0">
                    <a:pos x="257" y="53"/>
                  </a:cxn>
                  <a:cxn ang="0">
                    <a:pos x="274" y="60"/>
                  </a:cxn>
                  <a:cxn ang="0">
                    <a:pos x="290" y="68"/>
                  </a:cxn>
                </a:cxnLst>
                <a:rect l="0" t="0" r="r" b="b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7" name="Freeform 39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131"/>
                  </a:cxn>
                  <a:cxn ang="0">
                    <a:pos x="6" y="147"/>
                  </a:cxn>
                  <a:cxn ang="0">
                    <a:pos x="16" y="162"/>
                  </a:cxn>
                  <a:cxn ang="0">
                    <a:pos x="30" y="175"/>
                  </a:cxn>
                  <a:cxn ang="0">
                    <a:pos x="48" y="186"/>
                  </a:cxn>
                  <a:cxn ang="0">
                    <a:pos x="68" y="196"/>
                  </a:cxn>
                  <a:cxn ang="0">
                    <a:pos x="91" y="203"/>
                  </a:cxn>
                  <a:cxn ang="0">
                    <a:pos x="114" y="207"/>
                  </a:cxn>
                  <a:cxn ang="0">
                    <a:pos x="122" y="208"/>
                  </a:cxn>
                  <a:cxn ang="0">
                    <a:pos x="129" y="206"/>
                  </a:cxn>
                  <a:cxn ang="0">
                    <a:pos x="135" y="203"/>
                  </a:cxn>
                  <a:cxn ang="0">
                    <a:pos x="138" y="199"/>
                  </a:cxn>
                  <a:cxn ang="0">
                    <a:pos x="138" y="194"/>
                  </a:cxn>
                  <a:cxn ang="0">
                    <a:pos x="136" y="189"/>
                  </a:cxn>
                  <a:cxn ang="0">
                    <a:pos x="132" y="185"/>
                  </a:cxn>
                  <a:cxn ang="0">
                    <a:pos x="125" y="183"/>
                  </a:cxn>
                  <a:cxn ang="0">
                    <a:pos x="101" y="177"/>
                  </a:cxn>
                  <a:cxn ang="0">
                    <a:pos x="80" y="169"/>
                  </a:cxn>
                  <a:cxn ang="0">
                    <a:pos x="62" y="158"/>
                  </a:cxn>
                  <a:cxn ang="0">
                    <a:pos x="49" y="146"/>
                  </a:cxn>
                  <a:cxn ang="0">
                    <a:pos x="40" y="131"/>
                  </a:cxn>
                  <a:cxn ang="0">
                    <a:pos x="36" y="115"/>
                  </a:cxn>
                  <a:cxn ang="0">
                    <a:pos x="36" y="97"/>
                  </a:cxn>
                  <a:cxn ang="0">
                    <a:pos x="43" y="79"/>
                  </a:cxn>
                  <a:cxn ang="0">
                    <a:pos x="52" y="66"/>
                  </a:cxn>
                  <a:cxn ang="0">
                    <a:pos x="64" y="54"/>
                  </a:cxn>
                  <a:cxn ang="0">
                    <a:pos x="77" y="43"/>
                  </a:cxn>
                  <a:cxn ang="0">
                    <a:pos x="91" y="33"/>
                  </a:cxn>
                  <a:cxn ang="0">
                    <a:pos x="104" y="24"/>
                  </a:cxn>
                  <a:cxn ang="0">
                    <a:pos x="119" y="16"/>
                  </a:cxn>
                  <a:cxn ang="0">
                    <a:pos x="132" y="8"/>
                  </a:cxn>
                  <a:cxn ang="0">
                    <a:pos x="142" y="1"/>
                  </a:cxn>
                  <a:cxn ang="0">
                    <a:pos x="132" y="0"/>
                  </a:cxn>
                  <a:cxn ang="0">
                    <a:pos x="116" y="5"/>
                  </a:cxn>
                  <a:cxn ang="0">
                    <a:pos x="94" y="16"/>
                  </a:cxn>
                  <a:cxn ang="0">
                    <a:pos x="69" y="31"/>
                  </a:cxn>
                  <a:cxn ang="0">
                    <a:pos x="46" y="50"/>
                  </a:cxn>
                  <a:cxn ang="0">
                    <a:pos x="24" y="70"/>
                  </a:cxn>
                  <a:cxn ang="0">
                    <a:pos x="9" y="92"/>
                  </a:cxn>
                  <a:cxn ang="0">
                    <a:pos x="0" y="114"/>
                  </a:cxn>
                </a:cxnLst>
                <a:rect l="0" t="0" r="r" b="b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8" name="Freeform 40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/>
                <a:ahLst/>
                <a:cxnLst>
                  <a:cxn ang="0">
                    <a:pos x="257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8" y="183"/>
                  </a:cxn>
                  <a:cxn ang="0">
                    <a:pos x="233" y="200"/>
                  </a:cxn>
                  <a:cxn ang="0">
                    <a:pos x="206" y="215"/>
                  </a:cxn>
                  <a:cxn ang="0">
                    <a:pos x="177" y="232"/>
                  </a:cxn>
                  <a:cxn ang="0">
                    <a:pos x="159" y="244"/>
                  </a:cxn>
                  <a:cxn ang="0">
                    <a:pos x="154" y="252"/>
                  </a:cxn>
                  <a:cxn ang="0">
                    <a:pos x="149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2" y="271"/>
                  </a:cxn>
                  <a:cxn ang="0">
                    <a:pos x="191" y="257"/>
                  </a:cxn>
                  <a:cxn ang="0">
                    <a:pos x="223" y="236"/>
                  </a:cxn>
                  <a:cxn ang="0">
                    <a:pos x="257" y="215"/>
                  </a:cxn>
                  <a:cxn ang="0">
                    <a:pos x="286" y="192"/>
                  </a:cxn>
                  <a:cxn ang="0">
                    <a:pos x="303" y="164"/>
                  </a:cxn>
                  <a:cxn ang="0">
                    <a:pos x="300" y="134"/>
                  </a:cxn>
                  <a:cxn ang="0">
                    <a:pos x="281" y="106"/>
                  </a:cxn>
                  <a:cxn ang="0">
                    <a:pos x="249" y="83"/>
                  </a:cxn>
                  <a:cxn ang="0">
                    <a:pos x="219" y="65"/>
                  </a:cxn>
                  <a:cxn ang="0">
                    <a:pos x="188" y="52"/>
                  </a:cxn>
                  <a:cxn ang="0">
                    <a:pos x="157" y="38"/>
                  </a:cxn>
                  <a:cxn ang="0">
                    <a:pos x="122" y="25"/>
                  </a:cxn>
                  <a:cxn ang="0">
                    <a:pos x="90" y="14"/>
                  </a:cxn>
                  <a:cxn ang="0">
                    <a:pos x="58" y="6"/>
                  </a:cxn>
                  <a:cxn ang="0">
                    <a:pos x="30" y="1"/>
                  </a:cxn>
                  <a:cxn ang="0">
                    <a:pos x="9" y="1"/>
                  </a:cxn>
                  <a:cxn ang="0">
                    <a:pos x="10" y="5"/>
                  </a:cxn>
                  <a:cxn ang="0">
                    <a:pos x="35" y="12"/>
                  </a:cxn>
                  <a:cxn ang="0">
                    <a:pos x="64" y="21"/>
                  </a:cxn>
                  <a:cxn ang="0">
                    <a:pos x="97" y="32"/>
                  </a:cxn>
                  <a:cxn ang="0">
                    <a:pos x="132" y="45"/>
                  </a:cxn>
                  <a:cxn ang="0">
                    <a:pos x="167" y="60"/>
                  </a:cxn>
                  <a:cxn ang="0">
                    <a:pos x="201" y="77"/>
                  </a:cxn>
                  <a:cxn ang="0">
                    <a:pos x="232" y="93"/>
                  </a:cxn>
                </a:cxnLst>
                <a:rect l="0" t="0" r="r" b="b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9" name="Freeform 41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/>
                <a:ahLst/>
                <a:cxnLst>
                  <a:cxn ang="0">
                    <a:pos x="39" y="12"/>
                  </a:cxn>
                  <a:cxn ang="0">
                    <a:pos x="37" y="7"/>
                  </a:cxn>
                  <a:cxn ang="0">
                    <a:pos x="32" y="3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8" y="37"/>
                  </a:cxn>
                  <a:cxn ang="0">
                    <a:pos x="19" y="63"/>
                  </a:cxn>
                  <a:cxn ang="0">
                    <a:pos x="34" y="88"/>
                  </a:cxn>
                  <a:cxn ang="0">
                    <a:pos x="51" y="112"/>
                  </a:cxn>
                  <a:cxn ang="0">
                    <a:pos x="68" y="133"/>
                  </a:cxn>
                  <a:cxn ang="0">
                    <a:pos x="84" y="150"/>
                  </a:cxn>
                  <a:cxn ang="0">
                    <a:pos x="96" y="161"/>
                  </a:cxn>
                  <a:cxn ang="0">
                    <a:pos x="103" y="164"/>
                  </a:cxn>
                  <a:cxn ang="0">
                    <a:pos x="100" y="153"/>
                  </a:cxn>
                  <a:cxn ang="0">
                    <a:pos x="93" y="139"/>
                  </a:cxn>
                  <a:cxn ang="0">
                    <a:pos x="84" y="121"/>
                  </a:cxn>
                  <a:cxn ang="0">
                    <a:pos x="74" y="100"/>
                  </a:cxn>
                  <a:cxn ang="0">
                    <a:pos x="64" y="78"/>
                  </a:cxn>
                  <a:cxn ang="0">
                    <a:pos x="54" y="55"/>
                  </a:cxn>
                  <a:cxn ang="0">
                    <a:pos x="45" y="33"/>
                  </a:cxn>
                  <a:cxn ang="0">
                    <a:pos x="39" y="12"/>
                  </a:cxn>
                </a:cxnLst>
                <a:rect l="0" t="0" r="r" b="b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0" name="Freeform 42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26" y="5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5" y="33"/>
                  </a:cxn>
                  <a:cxn ang="0">
                    <a:pos x="10" y="45"/>
                  </a:cxn>
                  <a:cxn ang="0">
                    <a:pos x="18" y="57"/>
                  </a:cxn>
                  <a:cxn ang="0">
                    <a:pos x="26" y="68"/>
                  </a:cxn>
                  <a:cxn ang="0">
                    <a:pos x="35" y="76"/>
                  </a:cxn>
                  <a:cxn ang="0">
                    <a:pos x="45" y="81"/>
                  </a:cxn>
                  <a:cxn ang="0">
                    <a:pos x="53" y="82"/>
                  </a:cxn>
                  <a:cxn ang="0">
                    <a:pos x="54" y="66"/>
                  </a:cxn>
                  <a:cxn ang="0">
                    <a:pos x="47" y="47"/>
                  </a:cxn>
                  <a:cxn ang="0">
                    <a:pos x="38" y="28"/>
                  </a:cxn>
                  <a:cxn ang="0">
                    <a:pos x="28" y="9"/>
                  </a:cxn>
                </a:cxnLst>
                <a:rect l="0" t="0" r="r" b="b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1" name="Freeform 43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3" y="4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4" y="21"/>
                  </a:cxn>
                  <a:cxn ang="0">
                    <a:pos x="10" y="28"/>
                  </a:cxn>
                  <a:cxn ang="0">
                    <a:pos x="17" y="34"/>
                  </a:cxn>
                  <a:cxn ang="0">
                    <a:pos x="24" y="40"/>
                  </a:cxn>
                  <a:cxn ang="0">
                    <a:pos x="33" y="44"/>
                  </a:cxn>
                  <a:cxn ang="0">
                    <a:pos x="40" y="47"/>
                  </a:cxn>
                  <a:cxn ang="0">
                    <a:pos x="46" y="47"/>
                  </a:cxn>
                  <a:cxn ang="0">
                    <a:pos x="45" y="37"/>
                  </a:cxn>
                  <a:cxn ang="0">
                    <a:pos x="39" y="25"/>
                  </a:cxn>
                  <a:cxn ang="0">
                    <a:pos x="30" y="14"/>
                  </a:cxn>
                  <a:cxn ang="0">
                    <a:pos x="24" y="6"/>
                  </a:cxn>
                </a:cxnLst>
                <a:rect l="0" t="0" r="r" b="b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2" name="Freeform 44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56" y="21"/>
                  </a:cxn>
                  <a:cxn ang="0">
                    <a:pos x="62" y="18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61" y="5"/>
                  </a:cxn>
                  <a:cxn ang="0">
                    <a:pos x="56" y="2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4" y="1"/>
                  </a:cxn>
                  <a:cxn ang="0">
                    <a:pos x="26" y="3"/>
                  </a:cxn>
                  <a:cxn ang="0">
                    <a:pos x="16" y="7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4" y="29"/>
                  </a:cxn>
                  <a:cxn ang="0">
                    <a:pos x="10" y="31"/>
                  </a:cxn>
                  <a:cxn ang="0">
                    <a:pos x="16" y="31"/>
                  </a:cxn>
                  <a:cxn ang="0">
                    <a:pos x="21" y="31"/>
                  </a:cxn>
                  <a:cxn ang="0">
                    <a:pos x="29" y="29"/>
                  </a:cxn>
                  <a:cxn ang="0">
                    <a:pos x="36" y="28"/>
                  </a:cxn>
                  <a:cxn ang="0">
                    <a:pos x="43" y="26"/>
                  </a:cxn>
                  <a:cxn ang="0">
                    <a:pos x="50" y="23"/>
                  </a:cxn>
                </a:cxnLst>
                <a:rect l="0" t="0" r="r" b="b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3" name="Freeform 45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/>
                <a:ahLst/>
                <a:cxnLst>
                  <a:cxn ang="0">
                    <a:pos x="90" y="31"/>
                  </a:cxn>
                  <a:cxn ang="0">
                    <a:pos x="72" y="40"/>
                  </a:cxn>
                  <a:cxn ang="0">
                    <a:pos x="56" y="50"/>
                  </a:cxn>
                  <a:cxn ang="0">
                    <a:pos x="40" y="62"/>
                  </a:cxn>
                  <a:cxn ang="0">
                    <a:pos x="27" y="74"/>
                  </a:cxn>
                  <a:cxn ang="0">
                    <a:pos x="17" y="87"/>
                  </a:cxn>
                  <a:cxn ang="0">
                    <a:pos x="8" y="100"/>
                  </a:cxn>
                  <a:cxn ang="0">
                    <a:pos x="3" y="113"/>
                  </a:cxn>
                  <a:cxn ang="0">
                    <a:pos x="0" y="127"/>
                  </a:cxn>
                  <a:cxn ang="0">
                    <a:pos x="3" y="149"/>
                  </a:cxn>
                  <a:cxn ang="0">
                    <a:pos x="14" y="166"/>
                  </a:cxn>
                  <a:cxn ang="0">
                    <a:pos x="32" y="181"/>
                  </a:cxn>
                  <a:cxn ang="0">
                    <a:pos x="53" y="192"/>
                  </a:cxn>
                  <a:cxn ang="0">
                    <a:pos x="80" y="200"/>
                  </a:cxn>
                  <a:cxn ang="0">
                    <a:pos x="109" y="205"/>
                  </a:cxn>
                  <a:cxn ang="0">
                    <a:pos x="136" y="206"/>
                  </a:cxn>
                  <a:cxn ang="0">
                    <a:pos x="164" y="203"/>
                  </a:cxn>
                  <a:cxn ang="0">
                    <a:pos x="169" y="203"/>
                  </a:cxn>
                  <a:cxn ang="0">
                    <a:pos x="175" y="201"/>
                  </a:cxn>
                  <a:cxn ang="0">
                    <a:pos x="180" y="197"/>
                  </a:cxn>
                  <a:cxn ang="0">
                    <a:pos x="181" y="193"/>
                  </a:cxn>
                  <a:cxn ang="0">
                    <a:pos x="180" y="191"/>
                  </a:cxn>
                  <a:cxn ang="0">
                    <a:pos x="175" y="191"/>
                  </a:cxn>
                  <a:cxn ang="0">
                    <a:pos x="169" y="190"/>
                  </a:cxn>
                  <a:cxn ang="0">
                    <a:pos x="162" y="190"/>
                  </a:cxn>
                  <a:cxn ang="0">
                    <a:pos x="154" y="190"/>
                  </a:cxn>
                  <a:cxn ang="0">
                    <a:pos x="146" y="190"/>
                  </a:cxn>
                  <a:cxn ang="0">
                    <a:pos x="139" y="190"/>
                  </a:cxn>
                  <a:cxn ang="0">
                    <a:pos x="135" y="190"/>
                  </a:cxn>
                  <a:cxn ang="0">
                    <a:pos x="120" y="189"/>
                  </a:cxn>
                  <a:cxn ang="0">
                    <a:pos x="107" y="188"/>
                  </a:cxn>
                  <a:cxn ang="0">
                    <a:pos x="93" y="187"/>
                  </a:cxn>
                  <a:cxn ang="0">
                    <a:pos x="78" y="184"/>
                  </a:cxn>
                  <a:cxn ang="0">
                    <a:pos x="64" y="181"/>
                  </a:cxn>
                  <a:cxn ang="0">
                    <a:pos x="49" y="174"/>
                  </a:cxn>
                  <a:cxn ang="0">
                    <a:pos x="36" y="165"/>
                  </a:cxn>
                  <a:cxn ang="0">
                    <a:pos x="22" y="152"/>
                  </a:cxn>
                  <a:cxn ang="0">
                    <a:pos x="19" y="136"/>
                  </a:cxn>
                  <a:cxn ang="0">
                    <a:pos x="20" y="122"/>
                  </a:cxn>
                  <a:cxn ang="0">
                    <a:pos x="26" y="108"/>
                  </a:cxn>
                  <a:cxn ang="0">
                    <a:pos x="35" y="95"/>
                  </a:cxn>
                  <a:cxn ang="0">
                    <a:pos x="48" y="83"/>
                  </a:cxn>
                  <a:cxn ang="0">
                    <a:pos x="62" y="71"/>
                  </a:cxn>
                  <a:cxn ang="0">
                    <a:pos x="78" y="61"/>
                  </a:cxn>
                  <a:cxn ang="0">
                    <a:pos x="97" y="51"/>
                  </a:cxn>
                  <a:cxn ang="0">
                    <a:pos x="116" y="42"/>
                  </a:cxn>
                  <a:cxn ang="0">
                    <a:pos x="136" y="34"/>
                  </a:cxn>
                  <a:cxn ang="0">
                    <a:pos x="156" y="27"/>
                  </a:cxn>
                  <a:cxn ang="0">
                    <a:pos x="175" y="21"/>
                  </a:cxn>
                  <a:cxn ang="0">
                    <a:pos x="196" y="16"/>
                  </a:cxn>
                  <a:cxn ang="0">
                    <a:pos x="213" y="11"/>
                  </a:cxn>
                  <a:cxn ang="0">
                    <a:pos x="230" y="8"/>
                  </a:cxn>
                  <a:cxn ang="0">
                    <a:pos x="245" y="6"/>
                  </a:cxn>
                  <a:cxn ang="0">
                    <a:pos x="235" y="2"/>
                  </a:cxn>
                  <a:cxn ang="0">
                    <a:pos x="219" y="0"/>
                  </a:cxn>
                  <a:cxn ang="0">
                    <a:pos x="200" y="2"/>
                  </a:cxn>
                  <a:cxn ang="0">
                    <a:pos x="178" y="5"/>
                  </a:cxn>
                  <a:cxn ang="0">
                    <a:pos x="154" y="10"/>
                  </a:cxn>
                  <a:cxn ang="0">
                    <a:pos x="130" y="16"/>
                  </a:cxn>
                  <a:cxn ang="0">
                    <a:pos x="109" y="24"/>
                  </a:cxn>
                  <a:cxn ang="0">
                    <a:pos x="90" y="31"/>
                  </a:cxn>
                </a:cxnLst>
                <a:rect l="0" t="0" r="r" b="b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4" name="Freeform 46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/>
                <a:ahLst/>
                <a:cxnLst>
                  <a:cxn ang="0">
                    <a:pos x="134" y="53"/>
                  </a:cxn>
                  <a:cxn ang="0">
                    <a:pos x="138" y="70"/>
                  </a:cxn>
                  <a:cxn ang="0">
                    <a:pos x="135" y="84"/>
                  </a:cxn>
                  <a:cxn ang="0">
                    <a:pos x="125" y="96"/>
                  </a:cxn>
                  <a:cxn ang="0">
                    <a:pos x="111" y="107"/>
                  </a:cxn>
                  <a:cxn ang="0">
                    <a:pos x="93" y="117"/>
                  </a:cxn>
                  <a:cxn ang="0">
                    <a:pos x="74" y="126"/>
                  </a:cxn>
                  <a:cxn ang="0">
                    <a:pos x="54" y="136"/>
                  </a:cxn>
                  <a:cxn ang="0">
                    <a:pos x="37" y="146"/>
                  </a:cxn>
                  <a:cxn ang="0">
                    <a:pos x="34" y="149"/>
                  </a:cxn>
                  <a:cxn ang="0">
                    <a:pos x="32" y="151"/>
                  </a:cxn>
                  <a:cxn ang="0">
                    <a:pos x="32" y="154"/>
                  </a:cxn>
                  <a:cxn ang="0">
                    <a:pos x="35" y="157"/>
                  </a:cxn>
                  <a:cxn ang="0">
                    <a:pos x="38" y="159"/>
                  </a:cxn>
                  <a:cxn ang="0">
                    <a:pos x="43" y="160"/>
                  </a:cxn>
                  <a:cxn ang="0">
                    <a:pos x="47" y="160"/>
                  </a:cxn>
                  <a:cxn ang="0">
                    <a:pos x="51" y="159"/>
                  </a:cxn>
                  <a:cxn ang="0">
                    <a:pos x="73" y="150"/>
                  </a:cxn>
                  <a:cxn ang="0">
                    <a:pos x="95" y="139"/>
                  </a:cxn>
                  <a:cxn ang="0">
                    <a:pos x="115" y="128"/>
                  </a:cxn>
                  <a:cxn ang="0">
                    <a:pos x="134" y="115"/>
                  </a:cxn>
                  <a:cxn ang="0">
                    <a:pos x="147" y="101"/>
                  </a:cxn>
                  <a:cxn ang="0">
                    <a:pos x="156" y="85"/>
                  </a:cxn>
                  <a:cxn ang="0">
                    <a:pos x="159" y="68"/>
                  </a:cxn>
                  <a:cxn ang="0">
                    <a:pos x="153" y="50"/>
                  </a:cxn>
                  <a:cxn ang="0">
                    <a:pos x="140" y="36"/>
                  </a:cxn>
                  <a:cxn ang="0">
                    <a:pos x="122" y="24"/>
                  </a:cxn>
                  <a:cxn ang="0">
                    <a:pos x="99" y="14"/>
                  </a:cxn>
                  <a:cxn ang="0">
                    <a:pos x="76" y="7"/>
                  </a:cxn>
                  <a:cxn ang="0">
                    <a:pos x="51" y="2"/>
                  </a:cxn>
                  <a:cxn ang="0">
                    <a:pos x="29" y="0"/>
                  </a:cxn>
                  <a:cxn ang="0">
                    <a:pos x="12" y="1"/>
                  </a:cxn>
                  <a:cxn ang="0">
                    <a:pos x="0" y="5"/>
                  </a:cxn>
                  <a:cxn ang="0">
                    <a:pos x="21" y="9"/>
                  </a:cxn>
                  <a:cxn ang="0">
                    <a:pos x="41" y="12"/>
                  </a:cxn>
                  <a:cxn ang="0">
                    <a:pos x="60" y="15"/>
                  </a:cxn>
                  <a:cxn ang="0">
                    <a:pos x="79" y="19"/>
                  </a:cxn>
                  <a:cxn ang="0">
                    <a:pos x="96" y="24"/>
                  </a:cxn>
                  <a:cxn ang="0">
                    <a:pos x="112" y="31"/>
                  </a:cxn>
                  <a:cxn ang="0">
                    <a:pos x="125" y="40"/>
                  </a:cxn>
                  <a:cxn ang="0">
                    <a:pos x="134" y="53"/>
                  </a:cxn>
                </a:cxnLst>
                <a:rect l="0" t="0" r="r" b="b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5" name="Freeform 47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/>
                <a:ahLst/>
                <a:cxnLst>
                  <a:cxn ang="0">
                    <a:pos x="125" y="62"/>
                  </a:cxn>
                  <a:cxn ang="0">
                    <a:pos x="67" y="101"/>
                  </a:cxn>
                  <a:cxn ang="0">
                    <a:pos x="22" y="147"/>
                  </a:cxn>
                  <a:cxn ang="0">
                    <a:pos x="0" y="200"/>
                  </a:cxn>
                  <a:cxn ang="0">
                    <a:pos x="4" y="235"/>
                  </a:cxn>
                  <a:cxn ang="0">
                    <a:pos x="13" y="249"/>
                  </a:cxn>
                  <a:cxn ang="0">
                    <a:pos x="26" y="262"/>
                  </a:cxn>
                  <a:cxn ang="0">
                    <a:pos x="42" y="273"/>
                  </a:cxn>
                  <a:cxn ang="0">
                    <a:pos x="70" y="285"/>
                  </a:cxn>
                  <a:cxn ang="0">
                    <a:pos x="107" y="298"/>
                  </a:cxn>
                  <a:cxn ang="0">
                    <a:pos x="148" y="308"/>
                  </a:cxn>
                  <a:cxn ang="0">
                    <a:pos x="189" y="316"/>
                  </a:cxn>
                  <a:cxn ang="0">
                    <a:pos x="231" y="322"/>
                  </a:cxn>
                  <a:cxn ang="0">
                    <a:pos x="273" y="326"/>
                  </a:cxn>
                  <a:cxn ang="0">
                    <a:pos x="316" y="329"/>
                  </a:cxn>
                  <a:cxn ang="0">
                    <a:pos x="358" y="331"/>
                  </a:cxn>
                  <a:cxn ang="0">
                    <a:pos x="386" y="332"/>
                  </a:cxn>
                  <a:cxn ang="0">
                    <a:pos x="396" y="326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8"/>
                  </a:cxn>
                  <a:cxn ang="0">
                    <a:pos x="325" y="307"/>
                  </a:cxn>
                  <a:cxn ang="0">
                    <a:pos x="286" y="305"/>
                  </a:cxn>
                  <a:cxn ang="0">
                    <a:pos x="247" y="301"/>
                  </a:cxn>
                  <a:cxn ang="0">
                    <a:pos x="208" y="296"/>
                  </a:cxn>
                  <a:cxn ang="0">
                    <a:pos x="168" y="289"/>
                  </a:cxn>
                  <a:cxn ang="0">
                    <a:pos x="131" y="281"/>
                  </a:cxn>
                  <a:cxn ang="0">
                    <a:pos x="94" y="269"/>
                  </a:cxn>
                  <a:cxn ang="0">
                    <a:pos x="62" y="256"/>
                  </a:cxn>
                  <a:cxn ang="0">
                    <a:pos x="44" y="236"/>
                  </a:cxn>
                  <a:cxn ang="0">
                    <a:pos x="38" y="210"/>
                  </a:cxn>
                  <a:cxn ang="0">
                    <a:pos x="46" y="173"/>
                  </a:cxn>
                  <a:cxn ang="0">
                    <a:pos x="62" y="145"/>
                  </a:cxn>
                  <a:cxn ang="0">
                    <a:pos x="84" y="120"/>
                  </a:cxn>
                  <a:cxn ang="0">
                    <a:pos x="110" y="98"/>
                  </a:cxn>
                  <a:cxn ang="0">
                    <a:pos x="141" y="78"/>
                  </a:cxn>
                  <a:cxn ang="0">
                    <a:pos x="179" y="57"/>
                  </a:cxn>
                  <a:cxn ang="0">
                    <a:pos x="223" y="37"/>
                  </a:cxn>
                  <a:cxn ang="0">
                    <a:pos x="271" y="19"/>
                  </a:cxn>
                  <a:cxn ang="0">
                    <a:pos x="313" y="6"/>
                  </a:cxn>
                  <a:cxn ang="0">
                    <a:pos x="315" y="0"/>
                  </a:cxn>
                  <a:cxn ang="0">
                    <a:pos x="273" y="5"/>
                  </a:cxn>
                  <a:cxn ang="0">
                    <a:pos x="223" y="17"/>
                  </a:cxn>
                  <a:cxn ang="0">
                    <a:pos x="176" y="35"/>
                  </a:cxn>
                </a:cxnLst>
                <a:rect l="0" t="0" r="r" b="b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6" name="Freeform 48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/>
                <a:ahLst/>
                <a:cxnLst>
                  <a:cxn ang="0">
                    <a:pos x="290" y="69"/>
                  </a:cxn>
                  <a:cxn ang="0">
                    <a:pos x="306" y="81"/>
                  </a:cxn>
                  <a:cxn ang="0">
                    <a:pos x="315" y="95"/>
                  </a:cxn>
                  <a:cxn ang="0">
                    <a:pos x="321" y="110"/>
                  </a:cxn>
                  <a:cxn ang="0">
                    <a:pos x="321" y="126"/>
                  </a:cxn>
                  <a:cxn ang="0">
                    <a:pos x="318" y="139"/>
                  </a:cxn>
                  <a:cxn ang="0">
                    <a:pos x="312" y="150"/>
                  </a:cxn>
                  <a:cxn ang="0">
                    <a:pos x="302" y="161"/>
                  </a:cxn>
                  <a:cxn ang="0">
                    <a:pos x="292" y="170"/>
                  </a:cxn>
                  <a:cxn ang="0">
                    <a:pos x="279" y="180"/>
                  </a:cxn>
                  <a:cxn ang="0">
                    <a:pos x="265" y="188"/>
                  </a:cxn>
                  <a:cxn ang="0">
                    <a:pos x="252" y="198"/>
                  </a:cxn>
                  <a:cxn ang="0">
                    <a:pos x="239" y="207"/>
                  </a:cxn>
                  <a:cxn ang="0">
                    <a:pos x="236" y="210"/>
                  </a:cxn>
                  <a:cxn ang="0">
                    <a:pos x="235" y="213"/>
                  </a:cxn>
                  <a:cxn ang="0">
                    <a:pos x="236" y="216"/>
                  </a:cxn>
                  <a:cxn ang="0">
                    <a:pos x="239" y="219"/>
                  </a:cxn>
                  <a:cxn ang="0">
                    <a:pos x="244" y="221"/>
                  </a:cxn>
                  <a:cxn ang="0">
                    <a:pos x="248" y="222"/>
                  </a:cxn>
                  <a:cxn ang="0">
                    <a:pos x="254" y="221"/>
                  </a:cxn>
                  <a:cxn ang="0">
                    <a:pos x="258" y="219"/>
                  </a:cxn>
                  <a:cxn ang="0">
                    <a:pos x="287" y="206"/>
                  </a:cxn>
                  <a:cxn ang="0">
                    <a:pos x="310" y="188"/>
                  </a:cxn>
                  <a:cxn ang="0">
                    <a:pos x="331" y="168"/>
                  </a:cxn>
                  <a:cxn ang="0">
                    <a:pos x="344" y="147"/>
                  </a:cxn>
                  <a:cxn ang="0">
                    <a:pos x="348" y="124"/>
                  </a:cxn>
                  <a:cxn ang="0">
                    <a:pos x="345" y="102"/>
                  </a:cxn>
                  <a:cxn ang="0">
                    <a:pos x="334" y="81"/>
                  </a:cxn>
                  <a:cxn ang="0">
                    <a:pos x="310" y="62"/>
                  </a:cxn>
                  <a:cxn ang="0">
                    <a:pos x="293" y="52"/>
                  </a:cxn>
                  <a:cxn ang="0">
                    <a:pos x="273" y="43"/>
                  </a:cxn>
                  <a:cxn ang="0">
                    <a:pos x="249" y="34"/>
                  </a:cxn>
                  <a:cxn ang="0">
                    <a:pos x="226" y="27"/>
                  </a:cxn>
                  <a:cxn ang="0">
                    <a:pos x="202" y="21"/>
                  </a:cxn>
                  <a:cxn ang="0">
                    <a:pos x="176" y="16"/>
                  </a:cxn>
                  <a:cxn ang="0">
                    <a:pos x="151" y="11"/>
                  </a:cxn>
                  <a:cxn ang="0">
                    <a:pos x="125" y="7"/>
                  </a:cxn>
                  <a:cxn ang="0">
                    <a:pos x="102" y="4"/>
                  </a:cxn>
                  <a:cxn ang="0">
                    <a:pos x="78" y="2"/>
                  </a:cxn>
                  <a:cxn ang="0">
                    <a:pos x="58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12" y="1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14" y="7"/>
                  </a:cxn>
                  <a:cxn ang="0">
                    <a:pos x="30" y="8"/>
                  </a:cxn>
                  <a:cxn ang="0">
                    <a:pos x="46" y="10"/>
                  </a:cxn>
                  <a:cxn ang="0">
                    <a:pos x="64" y="12"/>
                  </a:cxn>
                  <a:cxn ang="0">
                    <a:pos x="83" y="14"/>
                  </a:cxn>
                  <a:cxn ang="0">
                    <a:pos x="102" y="16"/>
                  </a:cxn>
                  <a:cxn ang="0">
                    <a:pos x="120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5"/>
                  </a:cxn>
                  <a:cxn ang="0">
                    <a:pos x="219" y="41"/>
                  </a:cxn>
                  <a:cxn ang="0">
                    <a:pos x="238" y="47"/>
                  </a:cxn>
                  <a:cxn ang="0">
                    <a:pos x="257" y="53"/>
                  </a:cxn>
                  <a:cxn ang="0">
                    <a:pos x="274" y="61"/>
                  </a:cxn>
                  <a:cxn ang="0">
                    <a:pos x="290" y="69"/>
                  </a:cxn>
                </a:cxnLst>
                <a:rect l="0" t="0" r="r" b="b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7" name="Freeform 49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130"/>
                  </a:cxn>
                  <a:cxn ang="0">
                    <a:pos x="6" y="146"/>
                  </a:cxn>
                  <a:cxn ang="0">
                    <a:pos x="16" y="161"/>
                  </a:cxn>
                  <a:cxn ang="0">
                    <a:pos x="31" y="174"/>
                  </a:cxn>
                  <a:cxn ang="0">
                    <a:pos x="48" y="185"/>
                  </a:cxn>
                  <a:cxn ang="0">
                    <a:pos x="68" y="195"/>
                  </a:cxn>
                  <a:cxn ang="0">
                    <a:pos x="92" y="202"/>
                  </a:cxn>
                  <a:cxn ang="0">
                    <a:pos x="115" y="206"/>
                  </a:cxn>
                  <a:cxn ang="0">
                    <a:pos x="122" y="207"/>
                  </a:cxn>
                  <a:cxn ang="0">
                    <a:pos x="129" y="205"/>
                  </a:cxn>
                  <a:cxn ang="0">
                    <a:pos x="135" y="202"/>
                  </a:cxn>
                  <a:cxn ang="0">
                    <a:pos x="138" y="198"/>
                  </a:cxn>
                  <a:cxn ang="0">
                    <a:pos x="138" y="193"/>
                  </a:cxn>
                  <a:cxn ang="0">
                    <a:pos x="137" y="188"/>
                  </a:cxn>
                  <a:cxn ang="0">
                    <a:pos x="132" y="184"/>
                  </a:cxn>
                  <a:cxn ang="0">
                    <a:pos x="125" y="182"/>
                  </a:cxn>
                  <a:cxn ang="0">
                    <a:pos x="102" y="176"/>
                  </a:cxn>
                  <a:cxn ang="0">
                    <a:pos x="80" y="168"/>
                  </a:cxn>
                  <a:cxn ang="0">
                    <a:pos x="63" y="157"/>
                  </a:cxn>
                  <a:cxn ang="0">
                    <a:pos x="50" y="145"/>
                  </a:cxn>
                  <a:cxn ang="0">
                    <a:pos x="41" y="130"/>
                  </a:cxn>
                  <a:cxn ang="0">
                    <a:pos x="37" y="114"/>
                  </a:cxn>
                  <a:cxn ang="0">
                    <a:pos x="37" y="97"/>
                  </a:cxn>
                  <a:cxn ang="0">
                    <a:pos x="44" y="79"/>
                  </a:cxn>
                  <a:cxn ang="0">
                    <a:pos x="54" y="65"/>
                  </a:cxn>
                  <a:cxn ang="0">
                    <a:pos x="70" y="52"/>
                  </a:cxn>
                  <a:cxn ang="0">
                    <a:pos x="87" y="40"/>
                  </a:cxn>
                  <a:cxn ang="0">
                    <a:pos x="106" y="29"/>
                  </a:cxn>
                  <a:cxn ang="0">
                    <a:pos x="122" y="20"/>
                  </a:cxn>
                  <a:cxn ang="0">
                    <a:pos x="135" y="11"/>
                  </a:cxn>
                  <a:cxn ang="0">
                    <a:pos x="142" y="5"/>
                  </a:cxn>
                  <a:cxn ang="0">
                    <a:pos x="142" y="0"/>
                  </a:cxn>
                  <a:cxn ang="0">
                    <a:pos x="126" y="4"/>
                  </a:cxn>
                  <a:cxn ang="0">
                    <a:pos x="106" y="11"/>
                  </a:cxn>
                  <a:cxn ang="0">
                    <a:pos x="84" y="23"/>
                  </a:cxn>
                  <a:cxn ang="0">
                    <a:pos x="61" y="37"/>
                  </a:cxn>
                  <a:cxn ang="0">
                    <a:pos x="39" y="53"/>
                  </a:cxn>
                  <a:cxn ang="0">
                    <a:pos x="22" y="72"/>
                  </a:cxn>
                  <a:cxn ang="0">
                    <a:pos x="8" y="93"/>
                  </a:cxn>
                  <a:cxn ang="0">
                    <a:pos x="0" y="113"/>
                  </a:cxn>
                </a:cxnLst>
                <a:rect l="0" t="0" r="r" b="b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8" name="Freeform 50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/>
                <a:ahLst/>
                <a:cxnLst>
                  <a:cxn ang="0">
                    <a:pos x="256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6" y="183"/>
                  </a:cxn>
                  <a:cxn ang="0">
                    <a:pos x="232" y="200"/>
                  </a:cxn>
                  <a:cxn ang="0">
                    <a:pos x="204" y="216"/>
                  </a:cxn>
                  <a:cxn ang="0">
                    <a:pos x="175" y="232"/>
                  </a:cxn>
                  <a:cxn ang="0">
                    <a:pos x="158" y="244"/>
                  </a:cxn>
                  <a:cxn ang="0">
                    <a:pos x="152" y="252"/>
                  </a:cxn>
                  <a:cxn ang="0">
                    <a:pos x="148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1" y="271"/>
                  </a:cxn>
                  <a:cxn ang="0">
                    <a:pos x="190" y="256"/>
                  </a:cxn>
                  <a:cxn ang="0">
                    <a:pos x="222" y="236"/>
                  </a:cxn>
                  <a:cxn ang="0">
                    <a:pos x="255" y="216"/>
                  </a:cxn>
                  <a:cxn ang="0">
                    <a:pos x="284" y="192"/>
                  </a:cxn>
                  <a:cxn ang="0">
                    <a:pos x="301" y="163"/>
                  </a:cxn>
                  <a:cxn ang="0">
                    <a:pos x="300" y="133"/>
                  </a:cxn>
                  <a:cxn ang="0">
                    <a:pos x="281" y="105"/>
                  </a:cxn>
                  <a:cxn ang="0">
                    <a:pos x="251" y="82"/>
                  </a:cxn>
                  <a:cxn ang="0">
                    <a:pos x="217" y="67"/>
                  </a:cxn>
                  <a:cxn ang="0">
                    <a:pos x="185" y="54"/>
                  </a:cxn>
                  <a:cxn ang="0">
                    <a:pos x="151" y="40"/>
                  </a:cxn>
                  <a:cxn ang="0">
                    <a:pos x="114" y="27"/>
                  </a:cxn>
                  <a:cxn ang="0">
                    <a:pos x="81" y="16"/>
                  </a:cxn>
                  <a:cxn ang="0">
                    <a:pos x="49" y="7"/>
                  </a:cxn>
                  <a:cxn ang="0">
                    <a:pos x="24" y="1"/>
                  </a:cxn>
                  <a:cxn ang="0">
                    <a:pos x="5" y="0"/>
                  </a:cxn>
                  <a:cxn ang="0">
                    <a:pos x="13" y="7"/>
                  </a:cxn>
                  <a:cxn ang="0">
                    <a:pos x="43" y="17"/>
                  </a:cxn>
                  <a:cxn ang="0">
                    <a:pos x="74" y="27"/>
                  </a:cxn>
                  <a:cxn ang="0">
                    <a:pos x="106" y="38"/>
                  </a:cxn>
                  <a:cxn ang="0">
                    <a:pos x="139" y="50"/>
                  </a:cxn>
                  <a:cxn ang="0">
                    <a:pos x="171" y="63"/>
                  </a:cxn>
                  <a:cxn ang="0">
                    <a:pos x="203" y="78"/>
                  </a:cxn>
                  <a:cxn ang="0">
                    <a:pos x="232" y="93"/>
                  </a:cxn>
                </a:cxnLst>
                <a:rect l="0" t="0" r="r" b="b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1699" name="Group 51"/>
          <p:cNvGrpSpPr>
            <a:grpSpLocks/>
          </p:cNvGrpSpPr>
          <p:nvPr/>
        </p:nvGrpSpPr>
        <p:grpSpPr bwMode="auto">
          <a:xfrm>
            <a:off x="1943100" y="1827213"/>
            <a:ext cx="495300" cy="622300"/>
            <a:chOff x="2870" y="1518"/>
            <a:chExt cx="292" cy="320"/>
          </a:xfrm>
        </p:grpSpPr>
        <p:graphicFrame>
          <p:nvGraphicFramePr>
            <p:cNvPr id="411700" name="Object 5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11700" name="Clip" r:id="rId5" imgW="819000" imgH="847800" progId="MS_ClipArt_Gallery.2">
                <p:embed/>
              </p:oleObj>
            </a:graphicData>
          </a:graphic>
        </p:graphicFrame>
        <p:graphicFrame>
          <p:nvGraphicFramePr>
            <p:cNvPr id="411701" name="Object 5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11701" name="Clip" r:id="rId6" imgW="1266840" imgH="1200240" progId="MS_ClipArt_Gallery.2">
                <p:embed/>
              </p:oleObj>
            </a:graphicData>
          </a:graphic>
        </p:graphicFrame>
      </p:grpSp>
      <p:grpSp>
        <p:nvGrpSpPr>
          <p:cNvPr id="411702" name="Group 54"/>
          <p:cNvGrpSpPr>
            <a:grpSpLocks/>
          </p:cNvGrpSpPr>
          <p:nvPr/>
        </p:nvGrpSpPr>
        <p:grpSpPr bwMode="auto">
          <a:xfrm>
            <a:off x="2801938" y="1347788"/>
            <a:ext cx="495300" cy="622300"/>
            <a:chOff x="2870" y="1518"/>
            <a:chExt cx="292" cy="320"/>
          </a:xfrm>
        </p:grpSpPr>
        <p:graphicFrame>
          <p:nvGraphicFramePr>
            <p:cNvPr id="411703" name="Object 5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11703" name="Clip" r:id="rId7" imgW="819000" imgH="847800" progId="MS_ClipArt_Gallery.2">
                <p:embed/>
              </p:oleObj>
            </a:graphicData>
          </a:graphic>
        </p:graphicFrame>
        <p:graphicFrame>
          <p:nvGraphicFramePr>
            <p:cNvPr id="411704" name="Object 5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11704" name="Clip" r:id="rId8" imgW="1266840" imgH="1200240" progId="MS_ClipArt_Gallery.2">
                <p:embed/>
              </p:oleObj>
            </a:graphicData>
          </a:graphic>
        </p:graphicFrame>
      </p:grpSp>
      <p:sp>
        <p:nvSpPr>
          <p:cNvPr id="411738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H1</a:t>
            </a:r>
          </a:p>
        </p:txBody>
      </p:sp>
      <p:sp>
        <p:nvSpPr>
          <p:cNvPr id="411741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30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R1</a:t>
            </a:r>
          </a:p>
        </p:txBody>
      </p:sp>
      <p:grpSp>
        <p:nvGrpSpPr>
          <p:cNvPr id="411805" name="Group 157"/>
          <p:cNvGrpSpPr>
            <a:grpSpLocks/>
          </p:cNvGrpSpPr>
          <p:nvPr/>
        </p:nvGrpSpPr>
        <p:grpSpPr bwMode="auto">
          <a:xfrm>
            <a:off x="349250" y="2392363"/>
            <a:ext cx="5386388" cy="3913187"/>
            <a:chOff x="268" y="1180"/>
            <a:chExt cx="3393" cy="2465"/>
          </a:xfrm>
        </p:grpSpPr>
        <p:sp>
          <p:nvSpPr>
            <p:cNvPr id="411742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46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43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/>
              <a:ahLst/>
              <a:cxnLst>
                <a:cxn ang="0">
                  <a:pos x="1397" y="0"/>
                </a:cxn>
                <a:cxn ang="0">
                  <a:pos x="104" y="1445"/>
                </a:cxn>
                <a:cxn ang="0">
                  <a:pos x="1294" y="1418"/>
                </a:cxn>
                <a:cxn ang="0">
                  <a:pos x="3374" y="1445"/>
                </a:cxn>
                <a:cxn ang="0">
                  <a:pos x="1585" y="75"/>
                </a:cxn>
                <a:cxn ang="0">
                  <a:pos x="1397" y="0"/>
                </a:cxn>
              </a:cxnLst>
              <a:rect l="0" t="0" r="r" b="b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9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44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45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AP MAC addr  H1 MAC addr R1 MAC addr</a:t>
              </a:r>
            </a:p>
          </p:txBody>
        </p:sp>
        <p:sp>
          <p:nvSpPr>
            <p:cNvPr id="411747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48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49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11754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41175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51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52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1755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411756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57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58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1759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411760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61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62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11763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11764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411765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66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67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11768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411769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411770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411771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10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802.</a:t>
              </a:r>
              <a:r>
                <a:rPr lang="en-US" b="1">
                  <a:solidFill>
                    <a:srgbClr val="FF0000"/>
                  </a:solidFill>
                </a:rPr>
                <a:t>11</a:t>
              </a:r>
              <a:r>
                <a:rPr lang="en-US"/>
                <a:t> frame</a:t>
              </a:r>
            </a:p>
          </p:txBody>
        </p:sp>
      </p:grpSp>
      <p:grpSp>
        <p:nvGrpSpPr>
          <p:cNvPr id="411808" name="Group 160"/>
          <p:cNvGrpSpPr>
            <a:grpSpLocks/>
          </p:cNvGrpSpPr>
          <p:nvPr/>
        </p:nvGrpSpPr>
        <p:grpSpPr bwMode="auto">
          <a:xfrm>
            <a:off x="3811588" y="2811463"/>
            <a:ext cx="4284662" cy="2152650"/>
            <a:chOff x="2401" y="1771"/>
            <a:chExt cx="2699" cy="1356"/>
          </a:xfrm>
        </p:grpSpPr>
        <p:sp>
          <p:nvSpPr>
            <p:cNvPr id="411778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/>
              <a:ahLst/>
              <a:cxnLst>
                <a:cxn ang="0">
                  <a:pos x="54" y="9"/>
                </a:cxn>
                <a:cxn ang="0">
                  <a:pos x="0" y="437"/>
                </a:cxn>
                <a:cxn ang="0">
                  <a:pos x="2419" y="369"/>
                </a:cxn>
                <a:cxn ang="0">
                  <a:pos x="336" y="5"/>
                </a:cxn>
                <a:cxn ang="0">
                  <a:pos x="54" y="9"/>
                </a:cxn>
              </a:cxnLst>
              <a:rect l="0" t="0" r="r" b="b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9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75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77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79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80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R1 MAC addr  AP MAC addr </a:t>
              </a:r>
            </a:p>
          </p:txBody>
        </p:sp>
        <p:sp>
          <p:nvSpPr>
            <p:cNvPr id="411781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82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83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11784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411785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86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87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1788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411789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0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91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1792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411793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4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95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1797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411798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9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800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11801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411802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411804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9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802.</a:t>
              </a:r>
              <a:r>
                <a:rPr lang="en-US" b="1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/>
                <a:t>frame</a:t>
              </a:r>
            </a:p>
          </p:txBody>
        </p:sp>
      </p:grpSp>
      <p:sp>
        <p:nvSpPr>
          <p:cNvPr id="411807" name="Rectangle 159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u="sng">
                <a:solidFill>
                  <a:schemeClr val="accent2"/>
                </a:solidFill>
              </a:rPr>
              <a:t>802.11 frame: addressing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CF4C6D24-AE66-424C-B047-0C1AA90A6ED4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414722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414723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frame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  <p:sp>
          <p:nvSpPr>
            <p:cNvPr id="414724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duration</a:t>
              </a:r>
            </a:p>
          </p:txBody>
        </p:sp>
        <p:sp>
          <p:nvSpPr>
            <p:cNvPr id="414725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414726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414727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414728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414729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414730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payload</a:t>
              </a:r>
            </a:p>
          </p:txBody>
        </p:sp>
        <p:sp>
          <p:nvSpPr>
            <p:cNvPr id="414731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CRC</a:t>
              </a:r>
            </a:p>
          </p:txBody>
        </p:sp>
        <p:sp>
          <p:nvSpPr>
            <p:cNvPr id="414732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4733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4734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4735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4736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4737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4738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4739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0 - 2312</a:t>
              </a:r>
            </a:p>
          </p:txBody>
        </p:sp>
        <p:sp>
          <p:nvSpPr>
            <p:cNvPr id="414740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414741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seq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</p:grpSp>
      <p:grpSp>
        <p:nvGrpSpPr>
          <p:cNvPr id="414743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414744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Type</a:t>
              </a:r>
            </a:p>
          </p:txBody>
        </p:sp>
        <p:sp>
          <p:nvSpPr>
            <p:cNvPr id="414745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From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AP</a:t>
              </a:r>
            </a:p>
          </p:txBody>
        </p:sp>
        <p:sp>
          <p:nvSpPr>
            <p:cNvPr id="414746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Subtype</a:t>
              </a:r>
            </a:p>
          </p:txBody>
        </p:sp>
        <p:sp>
          <p:nvSpPr>
            <p:cNvPr id="414747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To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AP</a:t>
              </a:r>
            </a:p>
          </p:txBody>
        </p:sp>
        <p:sp>
          <p:nvSpPr>
            <p:cNvPr id="414748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More 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frag</a:t>
              </a:r>
            </a:p>
          </p:txBody>
        </p:sp>
        <p:sp>
          <p:nvSpPr>
            <p:cNvPr id="414749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WEP</a:t>
              </a:r>
            </a:p>
          </p:txBody>
        </p:sp>
        <p:sp>
          <p:nvSpPr>
            <p:cNvPr id="414750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More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data</a:t>
              </a:r>
            </a:p>
          </p:txBody>
        </p:sp>
        <p:sp>
          <p:nvSpPr>
            <p:cNvPr id="414751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Power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mgt</a:t>
              </a:r>
            </a:p>
          </p:txBody>
        </p:sp>
        <p:sp>
          <p:nvSpPr>
            <p:cNvPr id="414752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Retry</a:t>
              </a:r>
            </a:p>
          </p:txBody>
        </p:sp>
        <p:sp>
          <p:nvSpPr>
            <p:cNvPr id="414753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Rsvd</a:t>
              </a:r>
            </a:p>
          </p:txBody>
        </p:sp>
        <p:sp>
          <p:nvSpPr>
            <p:cNvPr id="414754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Protocol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version</a:t>
              </a:r>
            </a:p>
          </p:txBody>
        </p:sp>
        <p:sp>
          <p:nvSpPr>
            <p:cNvPr id="414755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4756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4757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414758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59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0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1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2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3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4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5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</p:grpSp>
      <p:sp>
        <p:nvSpPr>
          <p:cNvPr id="414767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0" y="664"/>
              </a:cxn>
              <a:cxn ang="0">
                <a:pos x="5392" y="672"/>
              </a:cxn>
              <a:cxn ang="0">
                <a:pos x="584" y="0"/>
              </a:cxn>
              <a:cxn ang="0">
                <a:pos x="64" y="0"/>
              </a:cxn>
            </a:cxnLst>
            <a:rect l="0" t="0" r="r" b="b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9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68" name="Rectangle 48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u="sng">
                <a:solidFill>
                  <a:schemeClr val="accent2"/>
                </a:solidFill>
              </a:rPr>
              <a:t>802.11 frame: more</a:t>
            </a:r>
          </a:p>
        </p:txBody>
      </p:sp>
      <p:sp>
        <p:nvSpPr>
          <p:cNvPr id="414769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322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duration of reserved </a:t>
            </a:r>
          </a:p>
          <a:p>
            <a:r>
              <a:rPr lang="en-US"/>
              <a:t>transmission time (RTS/CTS)</a:t>
            </a:r>
          </a:p>
        </p:txBody>
      </p:sp>
      <p:sp>
        <p:nvSpPr>
          <p:cNvPr id="414770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4771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2144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frame seq #</a:t>
            </a:r>
          </a:p>
          <a:p>
            <a:r>
              <a:rPr lang="en-US"/>
              <a:t>(for reliable ARQ)</a:t>
            </a:r>
          </a:p>
        </p:txBody>
      </p:sp>
      <p:sp>
        <p:nvSpPr>
          <p:cNvPr id="414772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4773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4774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frame type</a:t>
            </a:r>
          </a:p>
          <a:p>
            <a:r>
              <a:rPr lang="en-US"/>
              <a:t>(RTS, CTS, ACK,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F3171BDE-E7E5-4950-8709-6961D9B40C35}" type="slidenum">
              <a:rPr lang="en-US"/>
              <a:pPr/>
              <a:t>3</a:t>
            </a:fld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6 outline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6.1 Introduction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6.2 </a:t>
            </a:r>
            <a:r>
              <a:rPr lang="en-US" sz="2400"/>
              <a:t>Wireless links, characteristics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6.3 </a:t>
            </a:r>
            <a:r>
              <a:rPr lang="en-US" sz="2400"/>
              <a:t>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6.4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Cellular Internet Access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standards (e.g., GSM)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6.5</a:t>
            </a:r>
            <a:r>
              <a:rPr lang="en-US" sz="2400"/>
              <a:t>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6.6</a:t>
            </a:r>
            <a:r>
              <a:rPr lang="en-US" sz="2400"/>
              <a:t> Mobile IP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6.7</a:t>
            </a:r>
            <a:r>
              <a:rPr lang="en-US" sz="2400"/>
              <a:t>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6.8</a:t>
            </a:r>
            <a:r>
              <a:rPr lang="en-US" sz="2400"/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6.9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3B591165-6A6C-491F-A7F9-DE12B2C568AE}" type="slidenum">
              <a:rPr lang="en-US"/>
              <a:pPr/>
              <a:t>30</a:t>
            </a:fld>
            <a:endParaRPr lang="en-US"/>
          </a:p>
        </p:txBody>
      </p:sp>
      <p:sp>
        <p:nvSpPr>
          <p:cNvPr id="412674" name="Oval 2"/>
          <p:cNvSpPr>
            <a:spLocks noChangeArrowheads="1"/>
          </p:cNvSpPr>
          <p:nvPr/>
        </p:nvSpPr>
        <p:spPr bwMode="auto">
          <a:xfrm>
            <a:off x="6397625" y="3155950"/>
            <a:ext cx="2335213" cy="2224088"/>
          </a:xfrm>
          <a:prstGeom prst="ellipse">
            <a:avLst/>
          </a:prstGeom>
          <a:solidFill>
            <a:schemeClr val="accent1">
              <a:alpha val="49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412675" name="Oval 3"/>
          <p:cNvSpPr>
            <a:spLocks noChangeArrowheads="1"/>
          </p:cNvSpPr>
          <p:nvPr/>
        </p:nvSpPr>
        <p:spPr bwMode="auto">
          <a:xfrm>
            <a:off x="4541838" y="3090863"/>
            <a:ext cx="2335212" cy="2224087"/>
          </a:xfrm>
          <a:prstGeom prst="ellipse">
            <a:avLst/>
          </a:prstGeom>
          <a:solidFill>
            <a:schemeClr val="accent1">
              <a:alpha val="49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grpSp>
        <p:nvGrpSpPr>
          <p:cNvPr id="412676" name="Group 4"/>
          <p:cNvGrpSpPr>
            <a:grpSpLocks/>
          </p:cNvGrpSpPr>
          <p:nvPr/>
        </p:nvGrpSpPr>
        <p:grpSpPr bwMode="auto">
          <a:xfrm>
            <a:off x="4748213" y="4268788"/>
            <a:ext cx="617537" cy="654050"/>
            <a:chOff x="2870" y="1518"/>
            <a:chExt cx="292" cy="320"/>
          </a:xfrm>
        </p:grpSpPr>
        <p:graphicFrame>
          <p:nvGraphicFramePr>
            <p:cNvPr id="412677" name="Object 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12677" name="Clip" r:id="rId4" imgW="819000" imgH="847800" progId="MS_ClipArt_Gallery.2">
                <p:embed/>
              </p:oleObj>
            </a:graphicData>
          </a:graphic>
        </p:graphicFrame>
        <p:graphicFrame>
          <p:nvGraphicFramePr>
            <p:cNvPr id="412678" name="Object 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12678" name="Clip" r:id="rId5" imgW="1266840" imgH="1200240" progId="MS_ClipArt_Gallery.2">
                <p:embed/>
              </p:oleObj>
            </a:graphicData>
          </a:graphic>
        </p:graphicFrame>
      </p:grpSp>
      <p:grpSp>
        <p:nvGrpSpPr>
          <p:cNvPr id="412679" name="Group 7"/>
          <p:cNvGrpSpPr>
            <a:grpSpLocks/>
          </p:cNvGrpSpPr>
          <p:nvPr/>
        </p:nvGrpSpPr>
        <p:grpSpPr bwMode="auto">
          <a:xfrm>
            <a:off x="7770813" y="3319463"/>
            <a:ext cx="619125" cy="654050"/>
            <a:chOff x="2870" y="1518"/>
            <a:chExt cx="292" cy="320"/>
          </a:xfrm>
        </p:grpSpPr>
        <p:graphicFrame>
          <p:nvGraphicFramePr>
            <p:cNvPr id="412680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12680" name="Clip" r:id="rId6" imgW="819000" imgH="847800" progId="MS_ClipArt_Gallery.2">
                <p:embed/>
              </p:oleObj>
            </a:graphicData>
          </a:graphic>
        </p:graphicFrame>
        <p:graphicFrame>
          <p:nvGraphicFramePr>
            <p:cNvPr id="412681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12681" name="Clip" r:id="rId7" imgW="1266840" imgH="1200240" progId="MS_ClipArt_Gallery.2">
                <p:embed/>
              </p:oleObj>
            </a:graphicData>
          </a:graphic>
        </p:graphicFrame>
      </p:grpSp>
      <p:sp>
        <p:nvSpPr>
          <p:cNvPr id="412682" name="Text Box 10"/>
          <p:cNvSpPr txBox="1">
            <a:spLocks noChangeArrowheads="1"/>
          </p:cNvSpPr>
          <p:nvPr/>
        </p:nvSpPr>
        <p:spPr bwMode="auto">
          <a:xfrm>
            <a:off x="6602413" y="2522538"/>
            <a:ext cx="854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hub or </a:t>
            </a:r>
          </a:p>
          <a:p>
            <a:pPr eaLnBrk="1" hangingPunct="1"/>
            <a:r>
              <a:rPr lang="en-US" sz="1600"/>
              <a:t>switch</a:t>
            </a:r>
          </a:p>
        </p:txBody>
      </p:sp>
      <p:sp>
        <p:nvSpPr>
          <p:cNvPr id="412683" name="Line 11"/>
          <p:cNvSpPr>
            <a:spLocks noChangeShapeType="1"/>
          </p:cNvSpPr>
          <p:nvPr/>
        </p:nvSpPr>
        <p:spPr bwMode="auto">
          <a:xfrm flipH="1">
            <a:off x="5778500" y="3287713"/>
            <a:ext cx="6873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84" name="Line 12"/>
          <p:cNvSpPr>
            <a:spLocks noChangeShapeType="1"/>
          </p:cNvSpPr>
          <p:nvPr/>
        </p:nvSpPr>
        <p:spPr bwMode="auto">
          <a:xfrm>
            <a:off x="6740525" y="3155950"/>
            <a:ext cx="869950" cy="111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85" name="Line 13"/>
          <p:cNvSpPr>
            <a:spLocks noChangeShapeType="1"/>
          </p:cNvSpPr>
          <p:nvPr/>
        </p:nvSpPr>
        <p:spPr bwMode="auto">
          <a:xfrm flipV="1">
            <a:off x="6626225" y="2306638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86" name="Text Box 14"/>
          <p:cNvSpPr txBox="1">
            <a:spLocks noChangeArrowheads="1"/>
          </p:cNvSpPr>
          <p:nvPr/>
        </p:nvSpPr>
        <p:spPr bwMode="auto">
          <a:xfrm>
            <a:off x="7346950" y="4298950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412687" name="Text Box 15"/>
          <p:cNvSpPr txBox="1">
            <a:spLocks noChangeArrowheads="1"/>
          </p:cNvSpPr>
          <p:nvPr/>
        </p:nvSpPr>
        <p:spPr bwMode="auto">
          <a:xfrm>
            <a:off x="6029325" y="38623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412688" name="Text Box 16"/>
          <p:cNvSpPr txBox="1">
            <a:spLocks noChangeArrowheads="1"/>
          </p:cNvSpPr>
          <p:nvPr/>
        </p:nvSpPr>
        <p:spPr bwMode="auto">
          <a:xfrm>
            <a:off x="5846763" y="3830638"/>
            <a:ext cx="592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412690" name="Text Box 18"/>
          <p:cNvSpPr txBox="1">
            <a:spLocks noChangeArrowheads="1"/>
          </p:cNvSpPr>
          <p:nvPr/>
        </p:nvSpPr>
        <p:spPr bwMode="auto">
          <a:xfrm>
            <a:off x="5973763" y="48339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412691" name="Text Box 19"/>
          <p:cNvSpPr txBox="1">
            <a:spLocks noChangeArrowheads="1"/>
          </p:cNvSpPr>
          <p:nvPr/>
        </p:nvSpPr>
        <p:spPr bwMode="auto">
          <a:xfrm>
            <a:off x="8035925" y="4681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412692" name="Text Box 20"/>
          <p:cNvSpPr txBox="1">
            <a:spLocks noChangeArrowheads="1"/>
          </p:cNvSpPr>
          <p:nvPr/>
        </p:nvSpPr>
        <p:spPr bwMode="auto">
          <a:xfrm>
            <a:off x="7620000" y="4846638"/>
            <a:ext cx="766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412693" name="Text Box 21"/>
          <p:cNvSpPr txBox="1">
            <a:spLocks noChangeArrowheads="1"/>
          </p:cNvSpPr>
          <p:nvPr/>
        </p:nvSpPr>
        <p:spPr bwMode="auto">
          <a:xfrm>
            <a:off x="5145088" y="3343275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412694" name="Group 22"/>
          <p:cNvGrpSpPr>
            <a:grpSpLocks/>
          </p:cNvGrpSpPr>
          <p:nvPr/>
        </p:nvGrpSpPr>
        <p:grpSpPr bwMode="auto">
          <a:xfrm>
            <a:off x="6327775" y="3025775"/>
            <a:ext cx="412750" cy="284163"/>
            <a:chOff x="2016" y="960"/>
            <a:chExt cx="288" cy="209"/>
          </a:xfrm>
        </p:grpSpPr>
        <p:sp>
          <p:nvSpPr>
            <p:cNvPr id="412695" name="Line 23"/>
            <p:cNvSpPr>
              <a:spLocks noChangeShapeType="1"/>
            </p:cNvSpPr>
            <p:nvPr/>
          </p:nvSpPr>
          <p:spPr bwMode="auto">
            <a:xfrm>
              <a:off x="2304" y="96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696" name="Rectangle 24"/>
            <p:cNvSpPr>
              <a:spLocks noChangeArrowheads="1"/>
            </p:cNvSpPr>
            <p:nvPr/>
          </p:nvSpPr>
          <p:spPr bwMode="auto">
            <a:xfrm>
              <a:off x="2016" y="110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412697" name="Group 25"/>
            <p:cNvGrpSpPr>
              <a:grpSpLocks/>
            </p:cNvGrpSpPr>
            <p:nvPr/>
          </p:nvGrpSpPr>
          <p:grpSpPr bwMode="auto">
            <a:xfrm>
              <a:off x="2160" y="1008"/>
              <a:ext cx="109" cy="91"/>
              <a:chOff x="576" y="3456"/>
              <a:chExt cx="288" cy="240"/>
            </a:xfrm>
          </p:grpSpPr>
          <p:sp>
            <p:nvSpPr>
              <p:cNvPr id="412698" name="Line 26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2699" name="Line 27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12700" name="Group 28"/>
          <p:cNvGrpSpPr>
            <a:grpSpLocks/>
          </p:cNvGrpSpPr>
          <p:nvPr/>
        </p:nvGrpSpPr>
        <p:grpSpPr bwMode="auto">
          <a:xfrm>
            <a:off x="7243763" y="3711575"/>
            <a:ext cx="842962" cy="600075"/>
            <a:chOff x="1160" y="2192"/>
            <a:chExt cx="589" cy="440"/>
          </a:xfrm>
        </p:grpSpPr>
        <p:pic>
          <p:nvPicPr>
            <p:cNvPr id="412701" name="Picture 29" descr="31u_bnrz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412702" name="AutoShape 30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3" name="Freeform 31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4" name="Freeform 32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5" name="Freeform 33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6" name="Freeform 34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7" name="Freeform 35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8" name="Freeform 36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9" name="Freeform 37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0" name="Freeform 38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1" name="Freeform 39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2" name="Freeform 40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3" name="Freeform 41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4" name="Freeform 42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5" name="Freeform 43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6" name="Freeform 44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7" name="Freeform 45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8" name="Freeform 46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719" name="Group 47"/>
          <p:cNvGrpSpPr>
            <a:grpSpLocks/>
          </p:cNvGrpSpPr>
          <p:nvPr/>
        </p:nvGrpSpPr>
        <p:grpSpPr bwMode="auto">
          <a:xfrm>
            <a:off x="5319713" y="3700463"/>
            <a:ext cx="844550" cy="600075"/>
            <a:chOff x="1160" y="2192"/>
            <a:chExt cx="589" cy="440"/>
          </a:xfrm>
        </p:grpSpPr>
        <p:pic>
          <p:nvPicPr>
            <p:cNvPr id="412720" name="Picture 48" descr="31u_bnrz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412721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2" name="Freeform 50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3" name="Freeform 51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4" name="Freeform 52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5" name="Freeform 53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6" name="Freeform 54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7" name="Freeform 55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8" name="Freeform 56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9" name="Freeform 57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0" name="Freeform 58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1" name="Freeform 59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2" name="Freeform 60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3" name="Freeform 61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4" name="Freeform 62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5" name="Freeform 63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6" name="Freeform 64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7" name="Freeform 65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5859463" y="4267200"/>
            <a:ext cx="1325562" cy="588963"/>
            <a:chOff x="1697" y="583"/>
            <a:chExt cx="726" cy="368"/>
          </a:xfrm>
        </p:grpSpPr>
        <p:grpSp>
          <p:nvGrpSpPr>
            <p:cNvPr id="412739" name="Group 67"/>
            <p:cNvGrpSpPr>
              <a:grpSpLocks/>
            </p:cNvGrpSpPr>
            <p:nvPr/>
          </p:nvGrpSpPr>
          <p:grpSpPr bwMode="auto">
            <a:xfrm>
              <a:off x="1809" y="583"/>
              <a:ext cx="348" cy="368"/>
              <a:chOff x="2870" y="1518"/>
              <a:chExt cx="292" cy="320"/>
            </a:xfrm>
          </p:grpSpPr>
          <p:graphicFrame>
            <p:nvGraphicFramePr>
              <p:cNvPr id="412740" name="Object 6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12740" name="Clip" r:id="rId9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12741" name="Object 6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12741" name="Clip" r:id="rId10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412742" name="Line 70"/>
            <p:cNvSpPr>
              <a:spLocks noChangeShapeType="1"/>
            </p:cNvSpPr>
            <p:nvPr/>
          </p:nvSpPr>
          <p:spPr bwMode="auto">
            <a:xfrm>
              <a:off x="2158" y="793"/>
              <a:ext cx="2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43" name="Line 71"/>
            <p:cNvSpPr>
              <a:spLocks noChangeShapeType="1"/>
            </p:cNvSpPr>
            <p:nvPr/>
          </p:nvSpPr>
          <p:spPr bwMode="auto">
            <a:xfrm flipH="1">
              <a:off x="1734" y="715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44" name="Line 72"/>
            <p:cNvSpPr>
              <a:spLocks noChangeShapeType="1"/>
            </p:cNvSpPr>
            <p:nvPr/>
          </p:nvSpPr>
          <p:spPr bwMode="auto">
            <a:xfrm flipH="1">
              <a:off x="1747" y="776"/>
              <a:ext cx="1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45" name="Line 73"/>
            <p:cNvSpPr>
              <a:spLocks noChangeShapeType="1"/>
            </p:cNvSpPr>
            <p:nvPr/>
          </p:nvSpPr>
          <p:spPr bwMode="auto">
            <a:xfrm flipH="1">
              <a:off x="1697" y="830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746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802.11: mobility within same subnet</a:t>
            </a:r>
          </a:p>
        </p:txBody>
      </p:sp>
      <p:grpSp>
        <p:nvGrpSpPr>
          <p:cNvPr id="412749" name="Group 77"/>
          <p:cNvGrpSpPr>
            <a:grpSpLocks/>
          </p:cNvGrpSpPr>
          <p:nvPr/>
        </p:nvGrpSpPr>
        <p:grpSpPr bwMode="auto">
          <a:xfrm>
            <a:off x="6299200" y="1798638"/>
            <a:ext cx="876300" cy="525462"/>
            <a:chOff x="2960" y="1439"/>
            <a:chExt cx="552" cy="331"/>
          </a:xfrm>
        </p:grpSpPr>
        <p:grpSp>
          <p:nvGrpSpPr>
            <p:cNvPr id="412750" name="Group 78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412751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52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53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54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2755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2756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2757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58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59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2760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276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62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63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2764" name="Text Box 92"/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router</a:t>
              </a:r>
            </a:p>
          </p:txBody>
        </p:sp>
      </p:grpSp>
      <p:sp>
        <p:nvSpPr>
          <p:cNvPr id="412766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643313" cy="4648200"/>
          </a:xfrm>
        </p:spPr>
        <p:txBody>
          <a:bodyPr/>
          <a:lstStyle/>
          <a:p>
            <a:pPr>
              <a:tabLst>
                <a:tab pos="746125" algn="l"/>
              </a:tabLst>
            </a:pPr>
            <a:r>
              <a:rPr lang="en-US" sz="2400"/>
              <a:t>H1 remains in same IP subnet: IP address can remain same</a:t>
            </a:r>
          </a:p>
          <a:p>
            <a:pPr>
              <a:tabLst>
                <a:tab pos="746125" algn="l"/>
              </a:tabLst>
            </a:pPr>
            <a:r>
              <a:rPr lang="en-US" sz="2400"/>
              <a:t>switch: which AP is associated with H1?</a:t>
            </a:r>
          </a:p>
          <a:p>
            <a:pPr marL="685800" lvl="1" indent="-228600">
              <a:tabLst>
                <a:tab pos="746125" algn="l"/>
              </a:tabLst>
            </a:pPr>
            <a:r>
              <a:rPr lang="en-US" sz="2000"/>
              <a:t>self-learning (Ch. 5): switch will see frame from H1 and “remember” which switch port can be used to reach H1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1E55692-2438-412E-B96A-D6A7A5C3D0A8}" type="slidenum">
              <a:rPr lang="en-US"/>
              <a:pPr/>
              <a:t>31</a:t>
            </a:fld>
            <a:endParaRPr lang="en-US"/>
          </a:p>
        </p:txBody>
      </p:sp>
      <p:sp>
        <p:nvSpPr>
          <p:cNvPr id="536649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802.11: advanced capabilities</a:t>
            </a:r>
          </a:p>
        </p:txBody>
      </p:sp>
      <p:sp>
        <p:nvSpPr>
          <p:cNvPr id="536666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ZapfDingbats" pitchFamily="82" charset="2"/>
              <a:buNone/>
              <a:tabLst>
                <a:tab pos="746125" algn="l"/>
              </a:tabLst>
            </a:pPr>
            <a:r>
              <a:rPr lang="en-US" sz="2400" i="1">
                <a:solidFill>
                  <a:srgbClr val="FF3300"/>
                </a:solidFill>
              </a:rPr>
              <a:t>Rate Adaptation</a:t>
            </a:r>
          </a:p>
          <a:p>
            <a:pPr>
              <a:tabLst>
                <a:tab pos="746125" algn="l"/>
              </a:tabLst>
            </a:pPr>
            <a:r>
              <a:rPr lang="en-US" sz="2400"/>
              <a:t>base station, mobile dynamically change transmission rate (physical layer modulation technique) as mobile moves, SNR varies </a:t>
            </a:r>
          </a:p>
        </p:txBody>
      </p:sp>
      <p:sp>
        <p:nvSpPr>
          <p:cNvPr id="536716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7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8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9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QAM256 (8 Mbps)</a:t>
            </a:r>
          </a:p>
        </p:txBody>
      </p:sp>
      <p:sp>
        <p:nvSpPr>
          <p:cNvPr id="536720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QAM16 (4 Mbps)</a:t>
            </a:r>
          </a:p>
        </p:txBody>
      </p:sp>
      <p:sp>
        <p:nvSpPr>
          <p:cNvPr id="536721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BPSK (1 Mbps)</a:t>
            </a:r>
          </a:p>
        </p:txBody>
      </p:sp>
      <p:sp>
        <p:nvSpPr>
          <p:cNvPr id="536700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4" y="384"/>
              </a:cxn>
              <a:cxn ang="0">
                <a:pos x="304" y="984"/>
              </a:cxn>
              <a:cxn ang="0">
                <a:pos x="384" y="1592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1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" y="296"/>
              </a:cxn>
              <a:cxn ang="0">
                <a:pos x="256" y="600"/>
              </a:cxn>
              <a:cxn ang="0">
                <a:pos x="360" y="1192"/>
              </a:cxn>
              <a:cxn ang="0">
                <a:pos x="432" y="1800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2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2" y="296"/>
              </a:cxn>
              <a:cxn ang="0">
                <a:pos x="232" y="592"/>
              </a:cxn>
              <a:cxn ang="0">
                <a:pos x="344" y="1192"/>
              </a:cxn>
              <a:cxn ang="0">
                <a:pos x="408" y="1792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670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1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20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1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30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1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40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22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SNR(dB)</a:t>
            </a:r>
          </a:p>
        </p:txBody>
      </p:sp>
      <p:sp>
        <p:nvSpPr>
          <p:cNvPr id="536723" name="Text Box 147"/>
          <p:cNvSpPr txBox="1">
            <a:spLocks noChangeArrowheads="1"/>
          </p:cNvSpPr>
          <p:nvPr/>
        </p:nvSpPr>
        <p:spPr bwMode="auto">
          <a:xfrm rot="16200000">
            <a:off x="4641057" y="2382044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BER</a:t>
            </a:r>
          </a:p>
        </p:txBody>
      </p:sp>
      <p:sp>
        <p:nvSpPr>
          <p:cNvPr id="536724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-1</a:t>
            </a:r>
          </a:p>
        </p:txBody>
      </p:sp>
      <p:sp>
        <p:nvSpPr>
          <p:cNvPr id="536725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-2</a:t>
            </a:r>
          </a:p>
        </p:txBody>
      </p:sp>
      <p:sp>
        <p:nvSpPr>
          <p:cNvPr id="536726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-3</a:t>
            </a:r>
          </a:p>
        </p:txBody>
      </p:sp>
      <p:sp>
        <p:nvSpPr>
          <p:cNvPr id="536727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-5</a:t>
            </a:r>
          </a:p>
        </p:txBody>
      </p:sp>
      <p:sp>
        <p:nvSpPr>
          <p:cNvPr id="536728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-6</a:t>
            </a:r>
          </a:p>
        </p:txBody>
      </p:sp>
      <p:sp>
        <p:nvSpPr>
          <p:cNvPr id="536729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-7</a:t>
            </a:r>
          </a:p>
        </p:txBody>
      </p:sp>
      <p:sp>
        <p:nvSpPr>
          <p:cNvPr id="536730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6735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6736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2. When BER becomes too high, switch to lower transmission rate but with lower BER</a:t>
            </a:r>
          </a:p>
        </p:txBody>
      </p:sp>
      <p:sp>
        <p:nvSpPr>
          <p:cNvPr id="536739" name="Text Box 163"/>
          <p:cNvSpPr txBox="1">
            <a:spLocks noChangeArrowheads="1"/>
          </p:cNvSpPr>
          <p:nvPr/>
        </p:nvSpPr>
        <p:spPr bwMode="auto">
          <a:xfrm>
            <a:off x="376238" y="5873750"/>
            <a:ext cx="4489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Rate adaptation can change rate from </a:t>
            </a:r>
          </a:p>
          <a:p>
            <a:r>
              <a:rPr lang="en-US"/>
              <a:t>100Mbps to 1Mbps !!</a:t>
            </a:r>
          </a:p>
          <a:p>
            <a:r>
              <a:rPr lang="en-US"/>
              <a:t>Does this affect higher protocol layers?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BD6252D5-CEFB-4AE4-B8BA-BD586CF9B0A3}" type="slidenum">
              <a:rPr lang="en-US"/>
              <a:pPr/>
              <a:t>32</a:t>
            </a:fld>
            <a:endParaRPr lang="en-US"/>
          </a:p>
        </p:txBody>
      </p:sp>
      <p:sp>
        <p:nvSpPr>
          <p:cNvPr id="546818" name="Rectangle 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802.11: advanced capabilities</a:t>
            </a:r>
          </a:p>
        </p:txBody>
      </p:sp>
      <p:sp>
        <p:nvSpPr>
          <p:cNvPr id="546820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tabLst>
                <a:tab pos="746125" algn="l"/>
              </a:tabLst>
            </a:pPr>
            <a:r>
              <a:rPr lang="en-US" sz="2400" i="1">
                <a:solidFill>
                  <a:srgbClr val="FF3300"/>
                </a:solidFill>
              </a:rPr>
              <a:t>Power Management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tabLst>
                <a:tab pos="746125" algn="l"/>
              </a:tabLst>
            </a:pPr>
            <a:r>
              <a:rPr lang="en-US" sz="2400"/>
              <a:t>node-to-AP: “I am going to sleep until next beacon frame”</a:t>
            </a:r>
          </a:p>
          <a:p>
            <a:pPr marL="685800" lvl="1" indent="-22860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tabLst>
                <a:tab pos="746125" algn="l"/>
              </a:tabLst>
            </a:pPr>
            <a:r>
              <a:rPr lang="en-US" sz="2400"/>
              <a:t>AP knows not to transmit frames to this node</a:t>
            </a:r>
          </a:p>
          <a:p>
            <a:pPr marL="685800" lvl="1" indent="-22860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tabLst>
                <a:tab pos="746125" algn="l"/>
              </a:tabLst>
            </a:pPr>
            <a:r>
              <a:rPr lang="en-US" sz="2400"/>
              <a:t>node wakes up before next beacon frame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tabLst>
                <a:tab pos="746125" algn="l"/>
              </a:tabLst>
            </a:pPr>
            <a:r>
              <a:rPr lang="en-US" sz="2400"/>
              <a:t>beacon frame: contains list of mobiles with AP-to-mobile frames waiting to be sent</a:t>
            </a:r>
          </a:p>
          <a:p>
            <a:pPr marL="685800" lvl="1" indent="-22860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tabLst>
                <a:tab pos="746125" algn="l"/>
              </a:tabLst>
            </a:pPr>
            <a:r>
              <a:rPr lang="en-US" sz="2400"/>
              <a:t>node will stay awake if AP-to-mobile frames to be sent; otherwise sleep again until next beacon frame (typically after 100msec)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tabLst>
                <a:tab pos="746125" algn="l"/>
              </a:tabLst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D6A35010-2F8E-4C87-935A-509B6EC2F9C7}" type="slidenum">
              <a:rPr lang="en-US"/>
              <a:pPr/>
              <a:t>33</a:t>
            </a:fld>
            <a:endParaRPr lang="en-US"/>
          </a:p>
        </p:txBody>
      </p:sp>
      <p:sp>
        <p:nvSpPr>
          <p:cNvPr id="413698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grpSp>
        <p:nvGrpSpPr>
          <p:cNvPr id="413700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413701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02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M</a:t>
              </a:r>
            </a:p>
          </p:txBody>
        </p:sp>
      </p:grpSp>
      <p:sp>
        <p:nvSpPr>
          <p:cNvPr id="413703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04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radius of</a:t>
            </a:r>
          </a:p>
          <a:p>
            <a:pPr eaLnBrk="1" hangingPunct="1"/>
            <a:r>
              <a:rPr lang="en-US" sz="1600">
                <a:latin typeface="Arial" charset="0"/>
              </a:rPr>
              <a:t>coverage</a:t>
            </a:r>
          </a:p>
        </p:txBody>
      </p:sp>
      <p:grpSp>
        <p:nvGrpSpPr>
          <p:cNvPr id="413706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413707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08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413709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413710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1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413712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413713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4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413715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413716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413717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413718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413719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413720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413721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413722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413723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413724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413725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413726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413727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413728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413729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30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M</a:t>
                </a:r>
              </a:p>
            </p:txBody>
          </p:sp>
        </p:grpSp>
        <p:grpSp>
          <p:nvGrpSpPr>
            <p:cNvPr id="413731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413732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33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S</a:t>
                </a:r>
              </a:p>
            </p:txBody>
          </p:sp>
        </p:grpSp>
        <p:sp>
          <p:nvSpPr>
            <p:cNvPr id="413734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>
                  <a:latin typeface="Arial" charset="0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>
                  <a:latin typeface="Arial" charset="0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>
                  <a:latin typeface="Arial" charset="0"/>
                </a:rPr>
                <a:t>Parked device (inactive)</a:t>
              </a:r>
            </a:p>
          </p:txBody>
        </p:sp>
        <p:grpSp>
          <p:nvGrpSpPr>
            <p:cNvPr id="413735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413736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b="1"/>
              </a:p>
            </p:txBody>
          </p:sp>
          <p:sp>
            <p:nvSpPr>
              <p:cNvPr id="413737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969696"/>
                    </a:solidFill>
                    <a:latin typeface="Arial" charset="0"/>
                  </a:rPr>
                  <a:t>P</a:t>
                </a:r>
              </a:p>
            </p:txBody>
          </p:sp>
        </p:grpSp>
      </p:grpSp>
      <p:sp>
        <p:nvSpPr>
          <p:cNvPr id="413738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802.15: personal area network</a:t>
            </a:r>
          </a:p>
        </p:txBody>
      </p:sp>
      <p:sp>
        <p:nvSpPr>
          <p:cNvPr id="413740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r>
              <a:rPr lang="en-US" sz="2400"/>
              <a:t>less than 10 m diameter</a:t>
            </a:r>
          </a:p>
          <a:p>
            <a:r>
              <a:rPr lang="en-US" sz="2400"/>
              <a:t>replacement for cables (mouse, keyboard, headphones)</a:t>
            </a:r>
          </a:p>
          <a:p>
            <a:r>
              <a:rPr lang="en-US" sz="2400"/>
              <a:t>ad hoc: no infrastructure</a:t>
            </a:r>
          </a:p>
          <a:p>
            <a:r>
              <a:rPr lang="en-US" sz="2400"/>
              <a:t>master/slaves:</a:t>
            </a:r>
          </a:p>
          <a:p>
            <a:pPr lvl="1"/>
            <a:r>
              <a:rPr lang="en-US" sz="2000"/>
              <a:t>slaves request permission to send (to master)</a:t>
            </a:r>
          </a:p>
          <a:p>
            <a:pPr lvl="1"/>
            <a:r>
              <a:rPr lang="en-US" sz="2000"/>
              <a:t>master grants requests</a:t>
            </a:r>
          </a:p>
          <a:p>
            <a:r>
              <a:rPr lang="en-US" sz="2400"/>
              <a:t>802.15: evolved from Bluetooth specification</a:t>
            </a:r>
          </a:p>
          <a:p>
            <a:pPr lvl="1"/>
            <a:r>
              <a:rPr lang="en-US" sz="2000"/>
              <a:t>2.4-2.5 GHz radio band</a:t>
            </a:r>
          </a:p>
          <a:p>
            <a:pPr lvl="1"/>
            <a:r>
              <a:rPr lang="en-US" sz="2000"/>
              <a:t>up to 721 kbps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CA6CC34E-C663-4498-9FCE-C7EFB11D4F9C}" type="slidenum">
              <a:rPr lang="en-US"/>
              <a:pPr/>
              <a:t>34</a:t>
            </a:fld>
            <a:endParaRPr lang="en-US"/>
          </a:p>
        </p:txBody>
      </p:sp>
      <p:sp>
        <p:nvSpPr>
          <p:cNvPr id="538758" name="Freeform 134"/>
          <p:cNvSpPr>
            <a:spLocks/>
          </p:cNvSpPr>
          <p:nvPr/>
        </p:nvSpPr>
        <p:spPr bwMode="auto">
          <a:xfrm>
            <a:off x="4360863" y="1876425"/>
            <a:ext cx="3222625" cy="2282825"/>
          </a:xfrm>
          <a:custGeom>
            <a:avLst/>
            <a:gdLst/>
            <a:ahLst/>
            <a:cxnLst>
              <a:cxn ang="0">
                <a:pos x="473" y="22"/>
              </a:cxn>
              <a:cxn ang="0">
                <a:pos x="0" y="819"/>
              </a:cxn>
              <a:cxn ang="0">
                <a:pos x="148" y="900"/>
              </a:cxn>
              <a:cxn ang="0">
                <a:pos x="502" y="967"/>
              </a:cxn>
              <a:cxn ang="0">
                <a:pos x="901" y="960"/>
              </a:cxn>
              <a:cxn ang="0">
                <a:pos x="1226" y="841"/>
              </a:cxn>
              <a:cxn ang="0">
                <a:pos x="1396" y="686"/>
              </a:cxn>
              <a:cxn ang="0">
                <a:pos x="1440" y="553"/>
              </a:cxn>
              <a:cxn ang="0">
                <a:pos x="613" y="0"/>
              </a:cxn>
            </a:cxnLst>
            <a:rect l="0" t="0" r="r" b="b"/>
            <a:pathLst>
              <a:path w="1440" h="981">
                <a:moveTo>
                  <a:pt x="473" y="22"/>
                </a:moveTo>
                <a:lnTo>
                  <a:pt x="0" y="819"/>
                </a:lnTo>
                <a:lnTo>
                  <a:pt x="148" y="900"/>
                </a:lnTo>
                <a:cubicBezTo>
                  <a:pt x="232" y="925"/>
                  <a:pt x="377" y="957"/>
                  <a:pt x="502" y="967"/>
                </a:cubicBezTo>
                <a:cubicBezTo>
                  <a:pt x="627" y="977"/>
                  <a:pt x="780" y="981"/>
                  <a:pt x="901" y="960"/>
                </a:cubicBezTo>
                <a:cubicBezTo>
                  <a:pt x="1022" y="939"/>
                  <a:pt x="1143" y="887"/>
                  <a:pt x="1226" y="841"/>
                </a:cubicBezTo>
                <a:cubicBezTo>
                  <a:pt x="1309" y="795"/>
                  <a:pt x="1363" y="736"/>
                  <a:pt x="1396" y="686"/>
                </a:cubicBezTo>
                <a:cubicBezTo>
                  <a:pt x="1429" y="636"/>
                  <a:pt x="1388" y="686"/>
                  <a:pt x="1440" y="553"/>
                </a:cubicBezTo>
                <a:cubicBezTo>
                  <a:pt x="1034" y="283"/>
                  <a:pt x="613" y="0"/>
                  <a:pt x="613" y="0"/>
                </a:cubicBezTo>
              </a:path>
            </a:pathLst>
          </a:custGeom>
          <a:gradFill rotWithShape="1">
            <a:gsLst>
              <a:gs pos="0">
                <a:srgbClr val="FF99CC"/>
              </a:gs>
              <a:gs pos="100000">
                <a:srgbClr val="FFFFFF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65" name="Rectangle 41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802.16: WiMAX</a:t>
            </a:r>
          </a:p>
        </p:txBody>
      </p:sp>
      <p:sp>
        <p:nvSpPr>
          <p:cNvPr id="538666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204788" y="1163638"/>
            <a:ext cx="4244975" cy="551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like 802.11 &amp; cellular: base station model</a:t>
            </a:r>
          </a:p>
          <a:p>
            <a:pPr lvl="1">
              <a:lnSpc>
                <a:spcPct val="90000"/>
              </a:lnSpc>
            </a:pPr>
            <a:r>
              <a:rPr lang="en-US"/>
              <a:t>transmissions to/from base station by hosts with omnidirectional antenna</a:t>
            </a:r>
          </a:p>
          <a:p>
            <a:pPr lvl="1">
              <a:lnSpc>
                <a:spcPct val="90000"/>
              </a:lnSpc>
            </a:pPr>
            <a:r>
              <a:rPr lang="en-US"/>
              <a:t>base station-to-base station backhaul with point-to-point antenna</a:t>
            </a:r>
          </a:p>
          <a:p>
            <a:pPr>
              <a:lnSpc>
                <a:spcPct val="90000"/>
              </a:lnSpc>
            </a:pPr>
            <a:r>
              <a:rPr lang="en-US"/>
              <a:t>unlike 802.11:</a:t>
            </a:r>
          </a:p>
          <a:p>
            <a:pPr lvl="1">
              <a:lnSpc>
                <a:spcPct val="90000"/>
              </a:lnSpc>
            </a:pPr>
            <a:r>
              <a:rPr lang="en-US"/>
              <a:t>range ~ 6 miles (“city rather than coffee shop”)</a:t>
            </a:r>
          </a:p>
          <a:p>
            <a:pPr lvl="1">
              <a:lnSpc>
                <a:spcPct val="90000"/>
              </a:lnSpc>
            </a:pPr>
            <a:r>
              <a:rPr lang="en-US"/>
              <a:t>~14 Mbps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/>
          </a:p>
        </p:txBody>
      </p:sp>
      <p:pic>
        <p:nvPicPr>
          <p:cNvPr id="538669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8950" y="4157663"/>
            <a:ext cx="2627313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38670" name="Group 46"/>
          <p:cNvGrpSpPr>
            <a:grpSpLocks/>
          </p:cNvGrpSpPr>
          <p:nvPr/>
        </p:nvGrpSpPr>
        <p:grpSpPr bwMode="auto">
          <a:xfrm>
            <a:off x="6200775" y="2305050"/>
            <a:ext cx="274638" cy="382588"/>
            <a:chOff x="2870" y="1518"/>
            <a:chExt cx="292" cy="320"/>
          </a:xfrm>
        </p:grpSpPr>
        <p:graphicFrame>
          <p:nvGraphicFramePr>
            <p:cNvPr id="538671" name="Object 4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38671" name="Clip" r:id="rId5" imgW="819000" imgH="847800" progId="MS_ClipArt_Gallery.2">
                <p:embed/>
              </p:oleObj>
            </a:graphicData>
          </a:graphic>
        </p:graphicFrame>
        <p:graphicFrame>
          <p:nvGraphicFramePr>
            <p:cNvPr id="538672" name="Object 4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38672" name="Clip" r:id="rId6" imgW="1266840" imgH="1200240" progId="MS_ClipArt_Gallery.2">
                <p:embed/>
              </p:oleObj>
            </a:graphicData>
          </a:graphic>
        </p:graphicFrame>
      </p:grpSp>
      <p:pic>
        <p:nvPicPr>
          <p:cNvPr id="538673" name="Picture 49" descr="Tow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0038" y="950913"/>
            <a:ext cx="498475" cy="1039812"/>
          </a:xfrm>
          <a:prstGeom prst="rect">
            <a:avLst/>
          </a:prstGeom>
          <a:noFill/>
        </p:spPr>
      </p:pic>
      <p:pic>
        <p:nvPicPr>
          <p:cNvPr id="538674" name="Picture 50" descr="Tow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1263" y="381000"/>
            <a:ext cx="498475" cy="1039813"/>
          </a:xfrm>
          <a:prstGeom prst="rect">
            <a:avLst/>
          </a:prstGeom>
          <a:noFill/>
        </p:spPr>
      </p:pic>
      <p:grpSp>
        <p:nvGrpSpPr>
          <p:cNvPr id="538722" name="Group 98"/>
          <p:cNvGrpSpPr>
            <a:grpSpLocks/>
          </p:cNvGrpSpPr>
          <p:nvPr/>
        </p:nvGrpSpPr>
        <p:grpSpPr bwMode="auto">
          <a:xfrm>
            <a:off x="4981575" y="2732088"/>
            <a:ext cx="692150" cy="180975"/>
            <a:chOff x="3072" y="739"/>
            <a:chExt cx="652" cy="146"/>
          </a:xfrm>
        </p:grpSpPr>
        <p:pic>
          <p:nvPicPr>
            <p:cNvPr id="538723" name="Picture 99" descr="lgv_fqmg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</p:spPr>
        </p:pic>
        <p:sp>
          <p:nvSpPr>
            <p:cNvPr id="538724" name="Line 100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725" name="Line 101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38726" name="Picture 102" descr="imgyjavg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21275" y="2501900"/>
            <a:ext cx="368300" cy="266700"/>
          </a:xfrm>
          <a:prstGeom prst="rect">
            <a:avLst/>
          </a:prstGeom>
          <a:noFill/>
        </p:spPr>
      </p:pic>
      <p:grpSp>
        <p:nvGrpSpPr>
          <p:cNvPr id="538731" name="Group 107"/>
          <p:cNvGrpSpPr>
            <a:grpSpLocks/>
          </p:cNvGrpSpPr>
          <p:nvPr/>
        </p:nvGrpSpPr>
        <p:grpSpPr bwMode="auto">
          <a:xfrm flipH="1">
            <a:off x="5954713" y="3059113"/>
            <a:ext cx="692150" cy="180975"/>
            <a:chOff x="3072" y="739"/>
            <a:chExt cx="652" cy="146"/>
          </a:xfrm>
        </p:grpSpPr>
        <p:pic>
          <p:nvPicPr>
            <p:cNvPr id="538732" name="Picture 108" descr="lgv_fqmg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</p:spPr>
        </p:pic>
        <p:sp>
          <p:nvSpPr>
            <p:cNvPr id="538733" name="Line 10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734" name="Line 11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38735" name="Picture 111" descr="imgyjavg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4413" y="2817813"/>
            <a:ext cx="368300" cy="266700"/>
          </a:xfrm>
          <a:prstGeom prst="rect">
            <a:avLst/>
          </a:prstGeom>
          <a:noFill/>
        </p:spPr>
      </p:pic>
      <p:grpSp>
        <p:nvGrpSpPr>
          <p:cNvPr id="538736" name="Group 112"/>
          <p:cNvGrpSpPr>
            <a:grpSpLocks/>
          </p:cNvGrpSpPr>
          <p:nvPr/>
        </p:nvGrpSpPr>
        <p:grpSpPr bwMode="auto">
          <a:xfrm>
            <a:off x="5756275" y="2527300"/>
            <a:ext cx="274638" cy="382588"/>
            <a:chOff x="2870" y="1518"/>
            <a:chExt cx="292" cy="320"/>
          </a:xfrm>
        </p:grpSpPr>
        <p:graphicFrame>
          <p:nvGraphicFramePr>
            <p:cNvPr id="538737" name="Object 11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38737" name="Clip" r:id="rId10" imgW="819000" imgH="847800" progId="MS_ClipArt_Gallery.2">
                <p:embed/>
              </p:oleObj>
            </a:graphicData>
          </a:graphic>
        </p:graphicFrame>
        <p:graphicFrame>
          <p:nvGraphicFramePr>
            <p:cNvPr id="538738" name="Object 11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38738" name="Clip" r:id="rId11" imgW="1266840" imgH="1200240" progId="MS_ClipArt_Gallery.2">
                <p:embed/>
              </p:oleObj>
            </a:graphicData>
          </a:graphic>
        </p:graphicFrame>
      </p:grpSp>
      <p:grpSp>
        <p:nvGrpSpPr>
          <p:cNvPr id="538739" name="Group 115"/>
          <p:cNvGrpSpPr>
            <a:grpSpLocks/>
          </p:cNvGrpSpPr>
          <p:nvPr/>
        </p:nvGrpSpPr>
        <p:grpSpPr bwMode="auto">
          <a:xfrm>
            <a:off x="5370513" y="2984500"/>
            <a:ext cx="274637" cy="382588"/>
            <a:chOff x="2870" y="1518"/>
            <a:chExt cx="292" cy="320"/>
          </a:xfrm>
        </p:grpSpPr>
        <p:graphicFrame>
          <p:nvGraphicFramePr>
            <p:cNvPr id="538740" name="Object 11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38740" name="Clip" r:id="rId12" imgW="819000" imgH="847800" progId="MS_ClipArt_Gallery.2">
                <p:embed/>
              </p:oleObj>
            </a:graphicData>
          </a:graphic>
        </p:graphicFrame>
        <p:graphicFrame>
          <p:nvGraphicFramePr>
            <p:cNvPr id="538741" name="Object 11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38741" name="Clip" r:id="rId13" imgW="1266840" imgH="1200240" progId="MS_ClipArt_Gallery.2">
                <p:embed/>
              </p:oleObj>
            </a:graphicData>
          </a:graphic>
        </p:graphicFrame>
      </p:grpSp>
      <p:grpSp>
        <p:nvGrpSpPr>
          <p:cNvPr id="538743" name="Group 119"/>
          <p:cNvGrpSpPr>
            <a:grpSpLocks/>
          </p:cNvGrpSpPr>
          <p:nvPr/>
        </p:nvGrpSpPr>
        <p:grpSpPr bwMode="auto">
          <a:xfrm>
            <a:off x="8169275" y="1117600"/>
            <a:ext cx="500063" cy="233363"/>
            <a:chOff x="3600" y="219"/>
            <a:chExt cx="360" cy="175"/>
          </a:xfrm>
        </p:grpSpPr>
        <p:sp>
          <p:nvSpPr>
            <p:cNvPr id="538744" name="Oval 1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745" name="Line 1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746" name="Line 1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747" name="Rectangle 1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38748" name="Oval 1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8749" name="Group 1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38750" name="Line 1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751" name="Line 1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752" name="Line 1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8753" name="Group 1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38754" name="Line 1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755" name="Line 1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756" name="Line 1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38760" name="Text Box 136"/>
          <p:cNvSpPr txBox="1">
            <a:spLocks noChangeArrowheads="1"/>
          </p:cNvSpPr>
          <p:nvPr/>
        </p:nvSpPr>
        <p:spPr bwMode="auto">
          <a:xfrm>
            <a:off x="5006975" y="3429000"/>
            <a:ext cx="2200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point-to-multipoint</a:t>
            </a:r>
          </a:p>
        </p:txBody>
      </p:sp>
      <p:sp>
        <p:nvSpPr>
          <p:cNvPr id="538761" name="Line 137"/>
          <p:cNvSpPr>
            <a:spLocks noChangeShapeType="1"/>
          </p:cNvSpPr>
          <p:nvPr/>
        </p:nvSpPr>
        <p:spPr bwMode="auto">
          <a:xfrm flipV="1">
            <a:off x="5838825" y="492125"/>
            <a:ext cx="1722438" cy="550863"/>
          </a:xfrm>
          <a:prstGeom prst="line">
            <a:avLst/>
          </a:prstGeom>
          <a:noFill/>
          <a:ln w="57150">
            <a:solidFill>
              <a:srgbClr val="FF99CC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762" name="Text Box 138"/>
          <p:cNvSpPr txBox="1">
            <a:spLocks noChangeArrowheads="1"/>
          </p:cNvSpPr>
          <p:nvPr/>
        </p:nvSpPr>
        <p:spPr bwMode="auto">
          <a:xfrm>
            <a:off x="5934075" y="931863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point-to-point</a:t>
            </a:r>
          </a:p>
        </p:txBody>
      </p:sp>
      <p:sp>
        <p:nvSpPr>
          <p:cNvPr id="538763" name="Line 139"/>
          <p:cNvSpPr>
            <a:spLocks noChangeShapeType="1"/>
          </p:cNvSpPr>
          <p:nvPr/>
        </p:nvSpPr>
        <p:spPr bwMode="auto">
          <a:xfrm>
            <a:off x="7924800" y="1219200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8BBD649-6FE8-4A43-99E7-F82560AA457B}" type="slidenum">
              <a:rPr lang="en-US"/>
              <a:pPr/>
              <a:t>35</a:t>
            </a:fld>
            <a:endParaRPr lang="en-US"/>
          </a:p>
        </p:txBody>
      </p:sp>
      <p:sp>
        <p:nvSpPr>
          <p:cNvPr id="540674" name="Rectangle 2"/>
          <p:cNvSpPr>
            <a:spLocks noChangeArrowheads="1"/>
          </p:cNvSpPr>
          <p:nvPr/>
        </p:nvSpPr>
        <p:spPr bwMode="auto">
          <a:xfrm>
            <a:off x="350838" y="274638"/>
            <a:ext cx="86280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802.16: WiMAX: downlink, uplink scheduling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7654925" cy="1673225"/>
          </a:xfrm>
        </p:spPr>
        <p:txBody>
          <a:bodyPr/>
          <a:lstStyle/>
          <a:p>
            <a:r>
              <a:rPr lang="en-US" sz="2400"/>
              <a:t>transmission frame</a:t>
            </a:r>
          </a:p>
          <a:p>
            <a:pPr lvl="1"/>
            <a:r>
              <a:rPr lang="en-US"/>
              <a:t>down-link subframe: base station to node </a:t>
            </a:r>
          </a:p>
          <a:p>
            <a:pPr lvl="1"/>
            <a:r>
              <a:rPr lang="en-US"/>
              <a:t>uplink subframe: node to base station</a:t>
            </a:r>
          </a:p>
        </p:txBody>
      </p:sp>
      <p:grpSp>
        <p:nvGrpSpPr>
          <p:cNvPr id="540726" name="Group 54"/>
          <p:cNvGrpSpPr>
            <a:grpSpLocks/>
          </p:cNvGrpSpPr>
          <p:nvPr/>
        </p:nvGrpSpPr>
        <p:grpSpPr bwMode="auto">
          <a:xfrm>
            <a:off x="676275" y="2836863"/>
            <a:ext cx="7802563" cy="1476375"/>
            <a:chOff x="544" y="2223"/>
            <a:chExt cx="4915" cy="930"/>
          </a:xfrm>
        </p:grpSpPr>
        <p:sp>
          <p:nvSpPr>
            <p:cNvPr id="540676" name="Rectangle 4"/>
            <p:cNvSpPr>
              <a:spLocks noChangeArrowheads="1"/>
            </p:cNvSpPr>
            <p:nvPr/>
          </p:nvSpPr>
          <p:spPr bwMode="auto">
            <a:xfrm>
              <a:off x="569" y="2478"/>
              <a:ext cx="878" cy="37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677" name="Text Box 5"/>
            <p:cNvSpPr txBox="1">
              <a:spLocks noChangeArrowheads="1"/>
            </p:cNvSpPr>
            <p:nvPr/>
          </p:nvSpPr>
          <p:spPr bwMode="auto">
            <a:xfrm rot="16200000">
              <a:off x="424" y="2587"/>
              <a:ext cx="4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charset="0"/>
                </a:rPr>
                <a:t>pream.</a:t>
              </a:r>
            </a:p>
          </p:txBody>
        </p:sp>
        <p:sp>
          <p:nvSpPr>
            <p:cNvPr id="540678" name="Text Box 6"/>
            <p:cNvSpPr txBox="1">
              <a:spLocks noChangeArrowheads="1"/>
            </p:cNvSpPr>
            <p:nvPr/>
          </p:nvSpPr>
          <p:spPr bwMode="auto">
            <a:xfrm>
              <a:off x="738" y="2501"/>
              <a:ext cx="3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DL-</a:t>
              </a:r>
            </a:p>
            <a:p>
              <a:pPr eaLnBrk="1" hangingPunct="1"/>
              <a:r>
                <a:rPr lang="en-US" sz="1400">
                  <a:latin typeface="Arial" charset="0"/>
                </a:rPr>
                <a:t>MAP</a:t>
              </a:r>
            </a:p>
          </p:txBody>
        </p:sp>
        <p:sp>
          <p:nvSpPr>
            <p:cNvPr id="540679" name="Text Box 7"/>
            <p:cNvSpPr txBox="1">
              <a:spLocks noChangeArrowheads="1"/>
            </p:cNvSpPr>
            <p:nvPr/>
          </p:nvSpPr>
          <p:spPr bwMode="auto">
            <a:xfrm>
              <a:off x="1069" y="2511"/>
              <a:ext cx="3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UL-</a:t>
              </a:r>
            </a:p>
            <a:p>
              <a:pPr eaLnBrk="1" hangingPunct="1"/>
              <a:r>
                <a:rPr lang="en-US" sz="1400">
                  <a:latin typeface="Arial" charset="0"/>
                </a:rPr>
                <a:t>MAP</a:t>
              </a:r>
            </a:p>
          </p:txBody>
        </p:sp>
        <p:grpSp>
          <p:nvGrpSpPr>
            <p:cNvPr id="540680" name="Group 8"/>
            <p:cNvGrpSpPr>
              <a:grpSpLocks/>
            </p:cNvGrpSpPr>
            <p:nvPr/>
          </p:nvGrpSpPr>
          <p:grpSpPr bwMode="auto">
            <a:xfrm>
              <a:off x="1437" y="2479"/>
              <a:ext cx="457" cy="378"/>
              <a:chOff x="1424" y="1427"/>
              <a:chExt cx="457" cy="378"/>
            </a:xfrm>
          </p:grpSpPr>
          <p:sp>
            <p:nvSpPr>
              <p:cNvPr id="540681" name="Rectangle 9"/>
              <p:cNvSpPr>
                <a:spLocks noChangeArrowheads="1"/>
              </p:cNvSpPr>
              <p:nvPr/>
            </p:nvSpPr>
            <p:spPr bwMode="auto">
              <a:xfrm>
                <a:off x="1436" y="1427"/>
                <a:ext cx="443" cy="3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682" name="Text Box 10"/>
              <p:cNvSpPr txBox="1">
                <a:spLocks noChangeArrowheads="1"/>
              </p:cNvSpPr>
              <p:nvPr/>
            </p:nvSpPr>
            <p:spPr bwMode="auto">
              <a:xfrm>
                <a:off x="1424" y="1452"/>
                <a:ext cx="457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DL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burst 1</a:t>
                </a:r>
              </a:p>
            </p:txBody>
          </p:sp>
        </p:grpSp>
        <p:grpSp>
          <p:nvGrpSpPr>
            <p:cNvPr id="540683" name="Group 11"/>
            <p:cNvGrpSpPr>
              <a:grpSpLocks/>
            </p:cNvGrpSpPr>
            <p:nvPr/>
          </p:nvGrpSpPr>
          <p:grpSpPr bwMode="auto">
            <a:xfrm>
              <a:off x="4131" y="2481"/>
              <a:ext cx="421" cy="378"/>
              <a:chOff x="2807" y="3128"/>
              <a:chExt cx="421" cy="378"/>
            </a:xfrm>
          </p:grpSpPr>
          <p:sp>
            <p:nvSpPr>
              <p:cNvPr id="540684" name="Rectangle 12"/>
              <p:cNvSpPr>
                <a:spLocks noChangeArrowheads="1"/>
              </p:cNvSpPr>
              <p:nvPr/>
            </p:nvSpPr>
            <p:spPr bwMode="auto">
              <a:xfrm>
                <a:off x="2826" y="3128"/>
                <a:ext cx="368" cy="3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685" name="Text Box 13"/>
              <p:cNvSpPr txBox="1">
                <a:spLocks noChangeArrowheads="1"/>
              </p:cNvSpPr>
              <p:nvPr/>
            </p:nvSpPr>
            <p:spPr bwMode="auto">
              <a:xfrm>
                <a:off x="2807" y="3217"/>
                <a:ext cx="42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SS #1</a:t>
                </a:r>
              </a:p>
            </p:txBody>
          </p:sp>
        </p:grpSp>
        <p:sp>
          <p:nvSpPr>
            <p:cNvPr id="540686" name="Line 14"/>
            <p:cNvSpPr>
              <a:spLocks noChangeShapeType="1"/>
            </p:cNvSpPr>
            <p:nvPr/>
          </p:nvSpPr>
          <p:spPr bwMode="auto">
            <a:xfrm>
              <a:off x="739" y="2478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687" name="Line 15"/>
            <p:cNvSpPr>
              <a:spLocks noChangeShapeType="1"/>
            </p:cNvSpPr>
            <p:nvPr/>
          </p:nvSpPr>
          <p:spPr bwMode="auto">
            <a:xfrm>
              <a:off x="1052" y="2489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0688" name="Group 16"/>
            <p:cNvGrpSpPr>
              <a:grpSpLocks/>
            </p:cNvGrpSpPr>
            <p:nvPr/>
          </p:nvGrpSpPr>
          <p:grpSpPr bwMode="auto">
            <a:xfrm>
              <a:off x="1895" y="2479"/>
              <a:ext cx="639" cy="378"/>
              <a:chOff x="1436" y="1427"/>
              <a:chExt cx="443" cy="378"/>
            </a:xfrm>
          </p:grpSpPr>
          <p:sp>
            <p:nvSpPr>
              <p:cNvPr id="540689" name="Rectangle 17"/>
              <p:cNvSpPr>
                <a:spLocks noChangeArrowheads="1"/>
              </p:cNvSpPr>
              <p:nvPr/>
            </p:nvSpPr>
            <p:spPr bwMode="auto">
              <a:xfrm>
                <a:off x="1436" y="1427"/>
                <a:ext cx="443" cy="3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690" name="Text Box 18"/>
              <p:cNvSpPr txBox="1">
                <a:spLocks noChangeArrowheads="1"/>
              </p:cNvSpPr>
              <p:nvPr/>
            </p:nvSpPr>
            <p:spPr bwMode="auto">
              <a:xfrm>
                <a:off x="1494" y="1452"/>
                <a:ext cx="3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DL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burst 2</a:t>
                </a:r>
              </a:p>
            </p:txBody>
          </p:sp>
        </p:grpSp>
        <p:grpSp>
          <p:nvGrpSpPr>
            <p:cNvPr id="540691" name="Group 19"/>
            <p:cNvGrpSpPr>
              <a:grpSpLocks/>
            </p:cNvGrpSpPr>
            <p:nvPr/>
          </p:nvGrpSpPr>
          <p:grpSpPr bwMode="auto">
            <a:xfrm>
              <a:off x="2711" y="2479"/>
              <a:ext cx="553" cy="378"/>
              <a:chOff x="1436" y="1427"/>
              <a:chExt cx="443" cy="378"/>
            </a:xfrm>
          </p:grpSpPr>
          <p:sp>
            <p:nvSpPr>
              <p:cNvPr id="540692" name="Rectangle 20"/>
              <p:cNvSpPr>
                <a:spLocks noChangeArrowheads="1"/>
              </p:cNvSpPr>
              <p:nvPr/>
            </p:nvSpPr>
            <p:spPr bwMode="auto">
              <a:xfrm>
                <a:off x="1436" y="1427"/>
                <a:ext cx="443" cy="3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693" name="Text Box 21"/>
              <p:cNvSpPr txBox="1">
                <a:spLocks noChangeArrowheads="1"/>
              </p:cNvSpPr>
              <p:nvPr/>
            </p:nvSpPr>
            <p:spPr bwMode="auto">
              <a:xfrm>
                <a:off x="1470" y="1452"/>
                <a:ext cx="367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DL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burst n</a:t>
                </a:r>
              </a:p>
            </p:txBody>
          </p:sp>
        </p:grpSp>
        <p:sp>
          <p:nvSpPr>
            <p:cNvPr id="540694" name="Rectangle 22"/>
            <p:cNvSpPr>
              <a:spLocks noChangeArrowheads="1"/>
            </p:cNvSpPr>
            <p:nvPr/>
          </p:nvSpPr>
          <p:spPr bwMode="auto">
            <a:xfrm>
              <a:off x="3262" y="2480"/>
              <a:ext cx="443" cy="3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695" name="Text Box 23"/>
            <p:cNvSpPr txBox="1">
              <a:spLocks noChangeArrowheads="1"/>
            </p:cNvSpPr>
            <p:nvPr/>
          </p:nvSpPr>
          <p:spPr bwMode="auto">
            <a:xfrm>
              <a:off x="3278" y="2504"/>
              <a:ext cx="42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Initial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maint.</a:t>
              </a:r>
            </a:p>
          </p:txBody>
        </p:sp>
        <p:sp>
          <p:nvSpPr>
            <p:cNvPr id="540696" name="Rectangle 24"/>
            <p:cNvSpPr>
              <a:spLocks noChangeArrowheads="1"/>
            </p:cNvSpPr>
            <p:nvPr/>
          </p:nvSpPr>
          <p:spPr bwMode="auto">
            <a:xfrm>
              <a:off x="3697" y="2487"/>
              <a:ext cx="443" cy="3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697" name="Text Box 25"/>
            <p:cNvSpPr txBox="1">
              <a:spLocks noChangeArrowheads="1"/>
            </p:cNvSpPr>
            <p:nvPr/>
          </p:nvSpPr>
          <p:spPr bwMode="auto">
            <a:xfrm>
              <a:off x="3677" y="2503"/>
              <a:ext cx="48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request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conn.</a:t>
              </a:r>
            </a:p>
          </p:txBody>
        </p:sp>
        <p:sp>
          <p:nvSpPr>
            <p:cNvPr id="540698" name="Text Box 26"/>
            <p:cNvSpPr txBox="1">
              <a:spLocks noChangeArrowheads="1"/>
            </p:cNvSpPr>
            <p:nvPr/>
          </p:nvSpPr>
          <p:spPr bwMode="auto">
            <a:xfrm>
              <a:off x="1373" y="2950"/>
              <a:ext cx="10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downlink subframe</a:t>
              </a:r>
            </a:p>
          </p:txBody>
        </p:sp>
        <p:grpSp>
          <p:nvGrpSpPr>
            <p:cNvPr id="540699" name="Group 27"/>
            <p:cNvGrpSpPr>
              <a:grpSpLocks/>
            </p:cNvGrpSpPr>
            <p:nvPr/>
          </p:nvGrpSpPr>
          <p:grpSpPr bwMode="auto">
            <a:xfrm>
              <a:off x="4492" y="2482"/>
              <a:ext cx="421" cy="378"/>
              <a:chOff x="4253" y="2101"/>
              <a:chExt cx="421" cy="378"/>
            </a:xfrm>
          </p:grpSpPr>
          <p:sp>
            <p:nvSpPr>
              <p:cNvPr id="540700" name="Rectangle 28"/>
              <p:cNvSpPr>
                <a:spLocks noChangeArrowheads="1"/>
              </p:cNvSpPr>
              <p:nvPr/>
            </p:nvSpPr>
            <p:spPr bwMode="auto">
              <a:xfrm>
                <a:off x="4281" y="2101"/>
                <a:ext cx="368" cy="3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701" name="Text Box 29"/>
              <p:cNvSpPr txBox="1">
                <a:spLocks noChangeArrowheads="1"/>
              </p:cNvSpPr>
              <p:nvPr/>
            </p:nvSpPr>
            <p:spPr bwMode="auto">
              <a:xfrm>
                <a:off x="4253" y="2190"/>
                <a:ext cx="42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SS #2</a:t>
                </a:r>
              </a:p>
            </p:txBody>
          </p:sp>
        </p:grpSp>
        <p:grpSp>
          <p:nvGrpSpPr>
            <p:cNvPr id="540702" name="Group 30"/>
            <p:cNvGrpSpPr>
              <a:grpSpLocks/>
            </p:cNvGrpSpPr>
            <p:nvPr/>
          </p:nvGrpSpPr>
          <p:grpSpPr bwMode="auto">
            <a:xfrm>
              <a:off x="5044" y="2483"/>
              <a:ext cx="415" cy="378"/>
              <a:chOff x="4256" y="2101"/>
              <a:chExt cx="415" cy="378"/>
            </a:xfrm>
          </p:grpSpPr>
          <p:sp>
            <p:nvSpPr>
              <p:cNvPr id="540703" name="Rectangle 31"/>
              <p:cNvSpPr>
                <a:spLocks noChangeArrowheads="1"/>
              </p:cNvSpPr>
              <p:nvPr/>
            </p:nvSpPr>
            <p:spPr bwMode="auto">
              <a:xfrm>
                <a:off x="4281" y="2101"/>
                <a:ext cx="368" cy="3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704" name="Text Box 32"/>
              <p:cNvSpPr txBox="1">
                <a:spLocks noChangeArrowheads="1"/>
              </p:cNvSpPr>
              <p:nvPr/>
            </p:nvSpPr>
            <p:spPr bwMode="auto">
              <a:xfrm>
                <a:off x="4256" y="2190"/>
                <a:ext cx="41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SS #k</a:t>
                </a:r>
              </a:p>
            </p:txBody>
          </p:sp>
        </p:grpSp>
        <p:sp>
          <p:nvSpPr>
            <p:cNvPr id="540705" name="Line 33"/>
            <p:cNvSpPr>
              <a:spLocks noChangeShapeType="1"/>
            </p:cNvSpPr>
            <p:nvPr/>
          </p:nvSpPr>
          <p:spPr bwMode="auto">
            <a:xfrm>
              <a:off x="3271" y="2943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706" name="Line 34"/>
            <p:cNvSpPr>
              <a:spLocks noChangeShapeType="1"/>
            </p:cNvSpPr>
            <p:nvPr/>
          </p:nvSpPr>
          <p:spPr bwMode="auto">
            <a:xfrm>
              <a:off x="2420" y="3035"/>
              <a:ext cx="8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707" name="Line 35"/>
            <p:cNvSpPr>
              <a:spLocks noChangeShapeType="1"/>
            </p:cNvSpPr>
            <p:nvPr/>
          </p:nvSpPr>
          <p:spPr bwMode="auto">
            <a:xfrm flipH="1">
              <a:off x="590" y="3037"/>
              <a:ext cx="8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708" name="Line 36"/>
            <p:cNvSpPr>
              <a:spLocks noChangeShapeType="1"/>
            </p:cNvSpPr>
            <p:nvPr/>
          </p:nvSpPr>
          <p:spPr bwMode="auto">
            <a:xfrm>
              <a:off x="572" y="2945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709" name="Text Box 37"/>
            <p:cNvSpPr txBox="1">
              <a:spLocks noChangeArrowheads="1"/>
            </p:cNvSpPr>
            <p:nvPr/>
          </p:nvSpPr>
          <p:spPr bwMode="auto">
            <a:xfrm>
              <a:off x="3883" y="2942"/>
              <a:ext cx="9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uplink subframe</a:t>
              </a:r>
            </a:p>
          </p:txBody>
        </p:sp>
        <p:sp>
          <p:nvSpPr>
            <p:cNvPr id="540710" name="Line 38"/>
            <p:cNvSpPr>
              <a:spLocks noChangeShapeType="1"/>
            </p:cNvSpPr>
            <p:nvPr/>
          </p:nvSpPr>
          <p:spPr bwMode="auto">
            <a:xfrm>
              <a:off x="5407" y="2944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711" name="Line 39"/>
            <p:cNvSpPr>
              <a:spLocks noChangeShapeType="1"/>
            </p:cNvSpPr>
            <p:nvPr/>
          </p:nvSpPr>
          <p:spPr bwMode="auto">
            <a:xfrm>
              <a:off x="4837" y="3036"/>
              <a:ext cx="5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712" name="Line 40"/>
            <p:cNvSpPr>
              <a:spLocks noChangeShapeType="1"/>
            </p:cNvSpPr>
            <p:nvPr/>
          </p:nvSpPr>
          <p:spPr bwMode="auto">
            <a:xfrm flipH="1">
              <a:off x="3310" y="3037"/>
              <a:ext cx="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713" name="Text Box 41"/>
            <p:cNvSpPr txBox="1">
              <a:spLocks noChangeArrowheads="1"/>
            </p:cNvSpPr>
            <p:nvPr/>
          </p:nvSpPr>
          <p:spPr bwMode="auto">
            <a:xfrm>
              <a:off x="2504" y="2311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…</a:t>
              </a:r>
            </a:p>
          </p:txBody>
        </p:sp>
        <p:sp>
          <p:nvSpPr>
            <p:cNvPr id="540714" name="Text Box 42"/>
            <p:cNvSpPr txBox="1">
              <a:spLocks noChangeArrowheads="1"/>
            </p:cNvSpPr>
            <p:nvPr/>
          </p:nvSpPr>
          <p:spPr bwMode="auto">
            <a:xfrm>
              <a:off x="2505" y="269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…</a:t>
              </a:r>
            </a:p>
          </p:txBody>
        </p:sp>
        <p:sp>
          <p:nvSpPr>
            <p:cNvPr id="540715" name="Text Box 43"/>
            <p:cNvSpPr txBox="1">
              <a:spLocks noChangeArrowheads="1"/>
            </p:cNvSpPr>
            <p:nvPr/>
          </p:nvSpPr>
          <p:spPr bwMode="auto">
            <a:xfrm>
              <a:off x="4866" y="2315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…</a:t>
              </a:r>
            </a:p>
          </p:txBody>
        </p:sp>
        <p:sp>
          <p:nvSpPr>
            <p:cNvPr id="540716" name="Text Box 44"/>
            <p:cNvSpPr txBox="1">
              <a:spLocks noChangeArrowheads="1"/>
            </p:cNvSpPr>
            <p:nvPr/>
          </p:nvSpPr>
          <p:spPr bwMode="auto">
            <a:xfrm>
              <a:off x="4867" y="269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…</a:t>
              </a:r>
            </a:p>
          </p:txBody>
        </p:sp>
        <p:sp>
          <p:nvSpPr>
            <p:cNvPr id="540717" name="Line 45"/>
            <p:cNvSpPr>
              <a:spLocks noChangeShapeType="1"/>
            </p:cNvSpPr>
            <p:nvPr/>
          </p:nvSpPr>
          <p:spPr bwMode="auto">
            <a:xfrm>
              <a:off x="1439" y="2495"/>
              <a:ext cx="0" cy="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718" name="Line 46"/>
            <p:cNvSpPr>
              <a:spLocks noChangeShapeType="1"/>
            </p:cNvSpPr>
            <p:nvPr/>
          </p:nvSpPr>
          <p:spPr bwMode="auto">
            <a:xfrm>
              <a:off x="3263" y="2495"/>
              <a:ext cx="0" cy="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719" name="Freeform 47"/>
            <p:cNvSpPr>
              <a:spLocks/>
            </p:cNvSpPr>
            <p:nvPr/>
          </p:nvSpPr>
          <p:spPr bwMode="auto">
            <a:xfrm>
              <a:off x="758" y="2412"/>
              <a:ext cx="727" cy="6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0"/>
                </a:cxn>
                <a:cxn ang="0">
                  <a:pos x="727" y="0"/>
                </a:cxn>
                <a:cxn ang="0">
                  <a:pos x="727" y="66"/>
                </a:cxn>
              </a:cxnLst>
              <a:rect l="0" t="0" r="r" b="b"/>
              <a:pathLst>
                <a:path w="727" h="66">
                  <a:moveTo>
                    <a:pt x="0" y="56"/>
                  </a:moveTo>
                  <a:lnTo>
                    <a:pt x="0" y="0"/>
                  </a:lnTo>
                  <a:lnTo>
                    <a:pt x="727" y="0"/>
                  </a:lnTo>
                  <a:lnTo>
                    <a:pt x="727" y="6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720" name="Freeform 48"/>
            <p:cNvSpPr>
              <a:spLocks/>
            </p:cNvSpPr>
            <p:nvPr/>
          </p:nvSpPr>
          <p:spPr bwMode="auto">
            <a:xfrm>
              <a:off x="807" y="2374"/>
              <a:ext cx="1115" cy="11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0"/>
                </a:cxn>
                <a:cxn ang="0">
                  <a:pos x="727" y="0"/>
                </a:cxn>
                <a:cxn ang="0">
                  <a:pos x="727" y="66"/>
                </a:cxn>
              </a:cxnLst>
              <a:rect l="0" t="0" r="r" b="b"/>
              <a:pathLst>
                <a:path w="727" h="66">
                  <a:moveTo>
                    <a:pt x="0" y="56"/>
                  </a:moveTo>
                  <a:lnTo>
                    <a:pt x="0" y="0"/>
                  </a:lnTo>
                  <a:lnTo>
                    <a:pt x="727" y="0"/>
                  </a:lnTo>
                  <a:lnTo>
                    <a:pt x="727" y="6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721" name="Freeform 49"/>
            <p:cNvSpPr>
              <a:spLocks/>
            </p:cNvSpPr>
            <p:nvPr/>
          </p:nvSpPr>
          <p:spPr bwMode="auto">
            <a:xfrm>
              <a:off x="1007" y="2349"/>
              <a:ext cx="1700" cy="15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0"/>
                </a:cxn>
                <a:cxn ang="0">
                  <a:pos x="727" y="0"/>
                </a:cxn>
                <a:cxn ang="0">
                  <a:pos x="727" y="66"/>
                </a:cxn>
              </a:cxnLst>
              <a:rect l="0" t="0" r="r" b="b"/>
              <a:pathLst>
                <a:path w="727" h="66">
                  <a:moveTo>
                    <a:pt x="0" y="56"/>
                  </a:moveTo>
                  <a:lnTo>
                    <a:pt x="0" y="0"/>
                  </a:lnTo>
                  <a:lnTo>
                    <a:pt x="727" y="0"/>
                  </a:lnTo>
                  <a:lnTo>
                    <a:pt x="727" y="6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722" name="Freeform 50"/>
            <p:cNvSpPr>
              <a:spLocks/>
            </p:cNvSpPr>
            <p:nvPr/>
          </p:nvSpPr>
          <p:spPr bwMode="auto">
            <a:xfrm>
              <a:off x="1075" y="2294"/>
              <a:ext cx="3069" cy="218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0"/>
                </a:cxn>
                <a:cxn ang="0">
                  <a:pos x="727" y="0"/>
                </a:cxn>
                <a:cxn ang="0">
                  <a:pos x="727" y="66"/>
                </a:cxn>
              </a:cxnLst>
              <a:rect l="0" t="0" r="r" b="b"/>
              <a:pathLst>
                <a:path w="727" h="66">
                  <a:moveTo>
                    <a:pt x="0" y="56"/>
                  </a:moveTo>
                  <a:lnTo>
                    <a:pt x="0" y="0"/>
                  </a:lnTo>
                  <a:lnTo>
                    <a:pt x="727" y="0"/>
                  </a:lnTo>
                  <a:lnTo>
                    <a:pt x="727" y="66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723" name="Freeform 51"/>
            <p:cNvSpPr>
              <a:spLocks/>
            </p:cNvSpPr>
            <p:nvPr/>
          </p:nvSpPr>
          <p:spPr bwMode="auto">
            <a:xfrm>
              <a:off x="1104" y="2258"/>
              <a:ext cx="3419" cy="24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0"/>
                </a:cxn>
                <a:cxn ang="0">
                  <a:pos x="727" y="0"/>
                </a:cxn>
                <a:cxn ang="0">
                  <a:pos x="727" y="66"/>
                </a:cxn>
              </a:cxnLst>
              <a:rect l="0" t="0" r="r" b="b"/>
              <a:pathLst>
                <a:path w="727" h="66">
                  <a:moveTo>
                    <a:pt x="0" y="56"/>
                  </a:moveTo>
                  <a:lnTo>
                    <a:pt x="0" y="0"/>
                  </a:lnTo>
                  <a:lnTo>
                    <a:pt x="727" y="0"/>
                  </a:lnTo>
                  <a:lnTo>
                    <a:pt x="727" y="66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724" name="Freeform 52"/>
            <p:cNvSpPr>
              <a:spLocks/>
            </p:cNvSpPr>
            <p:nvPr/>
          </p:nvSpPr>
          <p:spPr bwMode="auto">
            <a:xfrm>
              <a:off x="1388" y="2223"/>
              <a:ext cx="3684" cy="26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0"/>
                </a:cxn>
                <a:cxn ang="0">
                  <a:pos x="727" y="0"/>
                </a:cxn>
                <a:cxn ang="0">
                  <a:pos x="727" y="66"/>
                </a:cxn>
              </a:cxnLst>
              <a:rect l="0" t="0" r="r" b="b"/>
              <a:pathLst>
                <a:path w="727" h="66">
                  <a:moveTo>
                    <a:pt x="0" y="56"/>
                  </a:moveTo>
                  <a:lnTo>
                    <a:pt x="0" y="0"/>
                  </a:lnTo>
                  <a:lnTo>
                    <a:pt x="727" y="0"/>
                  </a:lnTo>
                  <a:lnTo>
                    <a:pt x="727" y="66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0727" name="Text Box 55"/>
          <p:cNvSpPr txBox="1">
            <a:spLocks noChangeArrowheads="1"/>
          </p:cNvSpPr>
          <p:nvPr/>
        </p:nvSpPr>
        <p:spPr bwMode="auto">
          <a:xfrm>
            <a:off x="1700213" y="4448175"/>
            <a:ext cx="624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base station tells nodes who will get to receive (DL map) </a:t>
            </a:r>
          </a:p>
          <a:p>
            <a:r>
              <a:rPr lang="en-US"/>
              <a:t>and who will get to send (UL map), and when</a:t>
            </a:r>
          </a:p>
        </p:txBody>
      </p:sp>
      <p:sp>
        <p:nvSpPr>
          <p:cNvPr id="540728" name="Line 56"/>
          <p:cNvSpPr>
            <a:spLocks noChangeShapeType="1"/>
          </p:cNvSpPr>
          <p:nvPr/>
        </p:nvSpPr>
        <p:spPr bwMode="auto">
          <a:xfrm>
            <a:off x="1323975" y="3949700"/>
            <a:ext cx="40005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40729" name="Line 57"/>
          <p:cNvSpPr>
            <a:spLocks noChangeShapeType="1"/>
          </p:cNvSpPr>
          <p:nvPr/>
        </p:nvSpPr>
        <p:spPr bwMode="auto">
          <a:xfrm>
            <a:off x="1700213" y="3903663"/>
            <a:ext cx="46037" cy="690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40730" name="Rectangle 58"/>
          <p:cNvSpPr>
            <a:spLocks noChangeArrowheads="1"/>
          </p:cNvSpPr>
          <p:nvPr/>
        </p:nvSpPr>
        <p:spPr bwMode="auto">
          <a:xfrm>
            <a:off x="531813" y="5502275"/>
            <a:ext cx="765492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WiMAX standard provide mechanism for scheduling, but not scheduling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17055D78-F47F-4C16-97AB-1DB87B453E58}" type="slidenum">
              <a:rPr lang="en-US"/>
              <a:pPr/>
              <a:t>36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6 outline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6.1 </a:t>
            </a:r>
            <a:r>
              <a:rPr lang="en-US" sz="2400"/>
              <a:t>Introduction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6.2 </a:t>
            </a:r>
            <a:r>
              <a:rPr lang="en-US" sz="2400"/>
              <a:t>Wireless links, characteristics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CDMA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6.3 </a:t>
            </a:r>
            <a:r>
              <a:rPr lang="en-US" sz="2400"/>
              <a:t>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6.4 Cellular Internet Access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standards (e.g., GSM)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6.5</a:t>
            </a:r>
            <a:r>
              <a:rPr lang="en-US" sz="2400"/>
              <a:t>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6.6</a:t>
            </a:r>
            <a:r>
              <a:rPr lang="en-US" sz="2400"/>
              <a:t> Mobile IP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6.7</a:t>
            </a:r>
            <a:r>
              <a:rPr lang="en-US" sz="2400"/>
              <a:t>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6.8</a:t>
            </a:r>
            <a:r>
              <a:rPr lang="en-US" sz="2400"/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6.9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97C49A9D-023D-4EE4-A55E-7272462E8D6A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419188" name="Group 372"/>
          <p:cNvGrpSpPr>
            <a:grpSpLocks/>
          </p:cNvGrpSpPr>
          <p:nvPr/>
        </p:nvGrpSpPr>
        <p:grpSpPr bwMode="auto">
          <a:xfrm>
            <a:off x="3314700" y="2635250"/>
            <a:ext cx="5368925" cy="3657600"/>
            <a:chOff x="1820" y="1536"/>
            <a:chExt cx="3382" cy="2304"/>
          </a:xfrm>
        </p:grpSpPr>
        <p:sp>
          <p:nvSpPr>
            <p:cNvPr id="418818" name="AutoShape 2"/>
            <p:cNvSpPr>
              <a:spLocks noChangeArrowheads="1"/>
            </p:cNvSpPr>
            <p:nvPr/>
          </p:nvSpPr>
          <p:spPr bwMode="auto">
            <a:xfrm>
              <a:off x="1820" y="1536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0" name="AutoShape 4"/>
            <p:cNvSpPr>
              <a:spLocks noChangeArrowheads="1"/>
            </p:cNvSpPr>
            <p:nvPr/>
          </p:nvSpPr>
          <p:spPr bwMode="auto">
            <a:xfrm>
              <a:off x="2328" y="1823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1" name="AutoShape 5"/>
            <p:cNvSpPr>
              <a:spLocks noChangeArrowheads="1"/>
            </p:cNvSpPr>
            <p:nvPr/>
          </p:nvSpPr>
          <p:spPr bwMode="auto">
            <a:xfrm>
              <a:off x="1840" y="2699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3" name="AutoShape 7"/>
            <p:cNvSpPr>
              <a:spLocks noChangeArrowheads="1"/>
            </p:cNvSpPr>
            <p:nvPr/>
          </p:nvSpPr>
          <p:spPr bwMode="auto">
            <a:xfrm>
              <a:off x="2340" y="2971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4" name="AutoShape 8"/>
            <p:cNvSpPr>
              <a:spLocks noChangeArrowheads="1"/>
            </p:cNvSpPr>
            <p:nvPr/>
          </p:nvSpPr>
          <p:spPr bwMode="auto">
            <a:xfrm>
              <a:off x="1829" y="2118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5" name="AutoShape 9"/>
            <p:cNvSpPr>
              <a:spLocks noChangeArrowheads="1"/>
            </p:cNvSpPr>
            <p:nvPr/>
          </p:nvSpPr>
          <p:spPr bwMode="auto">
            <a:xfrm>
              <a:off x="2340" y="2397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6" name="AutoShape 10"/>
            <p:cNvSpPr>
              <a:spLocks noChangeArrowheads="1"/>
            </p:cNvSpPr>
            <p:nvPr/>
          </p:nvSpPr>
          <p:spPr bwMode="auto">
            <a:xfrm>
              <a:off x="2845" y="3264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8827" name="Group 11"/>
            <p:cNvGrpSpPr>
              <a:grpSpLocks/>
            </p:cNvGrpSpPr>
            <p:nvPr/>
          </p:nvGrpSpPr>
          <p:grpSpPr bwMode="auto">
            <a:xfrm>
              <a:off x="3110" y="3346"/>
              <a:ext cx="153" cy="306"/>
              <a:chOff x="3796" y="1043"/>
              <a:chExt cx="865" cy="1237"/>
            </a:xfrm>
          </p:grpSpPr>
          <p:sp>
            <p:nvSpPr>
              <p:cNvPr id="418828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29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0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1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2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3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4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5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6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7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8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9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40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41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42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8843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8844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45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46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47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848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8849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0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1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2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853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8854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5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6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7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8858" name="Group 42"/>
            <p:cNvGrpSpPr>
              <a:grpSpLocks/>
            </p:cNvGrpSpPr>
            <p:nvPr/>
          </p:nvGrpSpPr>
          <p:grpSpPr bwMode="auto">
            <a:xfrm>
              <a:off x="2590" y="2509"/>
              <a:ext cx="153" cy="306"/>
              <a:chOff x="3796" y="1043"/>
              <a:chExt cx="865" cy="1237"/>
            </a:xfrm>
          </p:grpSpPr>
          <p:sp>
            <p:nvSpPr>
              <p:cNvPr id="418859" name="Line 4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0" name="Line 4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1" name="Line 4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2" name="Line 4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3" name="Line 4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4" name="Line 4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5" name="Line 4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6" name="Line 5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7" name="Line 5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8" name="Line 5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9" name="Line 5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70" name="Line 5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71" name="Line 5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72" name="Line 5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73" name="Line 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8874" name="Group 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8875" name="Line 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76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77" name="Line 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78" name="Line 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879" name="Group 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8880" name="Line 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1" name="Line 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2" name="Line 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3" name="Line 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884" name="Group 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8885" name="Line 6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6" name="Line 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7" name="Line 7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8" name="Line 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8889" name="Group 73"/>
            <p:cNvGrpSpPr>
              <a:grpSpLocks/>
            </p:cNvGrpSpPr>
            <p:nvPr/>
          </p:nvGrpSpPr>
          <p:grpSpPr bwMode="auto">
            <a:xfrm>
              <a:off x="2596" y="3076"/>
              <a:ext cx="153" cy="306"/>
              <a:chOff x="3796" y="1043"/>
              <a:chExt cx="865" cy="1237"/>
            </a:xfrm>
          </p:grpSpPr>
          <p:sp>
            <p:nvSpPr>
              <p:cNvPr id="418890" name="Line 7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1" name="Line 7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2" name="Line 7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3" name="Line 7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4" name="Line 7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5" name="Line 7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6" name="Line 8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7" name="Line 8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8" name="Line 8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9" name="Line 8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00" name="Line 8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01" name="Line 8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02" name="Line 8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03" name="Line 8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04" name="Line 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8905" name="Group 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8906" name="Line 9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07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08" name="Line 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09" name="Line 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910" name="Group 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8911" name="Line 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2" name="Line 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3" name="Line 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4" name="Line 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915" name="Group 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8916" name="Line 1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7" name="Line 1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8" name="Line 1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9" name="Line 1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8951" name="Group 135"/>
            <p:cNvGrpSpPr>
              <a:grpSpLocks/>
            </p:cNvGrpSpPr>
            <p:nvPr/>
          </p:nvGrpSpPr>
          <p:grpSpPr bwMode="auto">
            <a:xfrm>
              <a:off x="2095" y="1649"/>
              <a:ext cx="153" cy="306"/>
              <a:chOff x="3796" y="1043"/>
              <a:chExt cx="865" cy="1237"/>
            </a:xfrm>
          </p:grpSpPr>
          <p:sp>
            <p:nvSpPr>
              <p:cNvPr id="418952" name="Line 13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3" name="Line 13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4" name="Line 13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5" name="Line 13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6" name="Line 14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7" name="Line 14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8" name="Line 14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9" name="Line 14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0" name="Line 14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1" name="Line 14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2" name="Line 14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3" name="Line 14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4" name="Line 14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5" name="Line 14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6" name="Line 15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8967" name="Group 15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8968" name="Line 1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69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0" name="Line 1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1" name="Line 1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972" name="Group 15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8973" name="Line 1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4" name="Line 1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5" name="Line 1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6" name="Line 1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977" name="Group 16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8978" name="Line 16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9" name="Line 1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80" name="Line 16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81" name="Line 1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9013" name="Group 197"/>
            <p:cNvGrpSpPr>
              <a:grpSpLocks/>
            </p:cNvGrpSpPr>
            <p:nvPr/>
          </p:nvGrpSpPr>
          <p:grpSpPr bwMode="auto">
            <a:xfrm>
              <a:off x="2579" y="1941"/>
              <a:ext cx="153" cy="306"/>
              <a:chOff x="3796" y="1043"/>
              <a:chExt cx="865" cy="1237"/>
            </a:xfrm>
          </p:grpSpPr>
          <p:sp>
            <p:nvSpPr>
              <p:cNvPr id="419014" name="Line 1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15" name="Line 1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16" name="Line 2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17" name="Line 2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18" name="Line 2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19" name="Line 2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0" name="Line 2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1" name="Line 2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2" name="Line 2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3" name="Line 2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4" name="Line 2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5" name="Line 2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6" name="Line 2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7" name="Line 2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8" name="Line 2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9029" name="Group 2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9030" name="Line 2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1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2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3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034" name="Group 2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9035" name="Line 2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6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7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8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039" name="Group 2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9040" name="Line 2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41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42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43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9044" name="Group 228"/>
            <p:cNvGrpSpPr>
              <a:grpSpLocks/>
            </p:cNvGrpSpPr>
            <p:nvPr/>
          </p:nvGrpSpPr>
          <p:grpSpPr bwMode="auto">
            <a:xfrm>
              <a:off x="2108" y="2790"/>
              <a:ext cx="153" cy="306"/>
              <a:chOff x="3796" y="1043"/>
              <a:chExt cx="865" cy="1237"/>
            </a:xfrm>
          </p:grpSpPr>
          <p:sp>
            <p:nvSpPr>
              <p:cNvPr id="419045" name="Line 2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46" name="Line 2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47" name="Line 2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48" name="Line 2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49" name="Line 2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0" name="Line 2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1" name="Line 2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2" name="Line 2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3" name="Line 2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4" name="Line 2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5" name="Line 2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6" name="Line 2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7" name="Line 2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8" name="Line 2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9" name="Line 2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9060" name="Group 2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9061" name="Line 2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2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3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4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065" name="Group 2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9066" name="Line 2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7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8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9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070" name="Group 2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9071" name="Line 2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72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73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74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9075" name="Group 259"/>
            <p:cNvGrpSpPr>
              <a:grpSpLocks/>
            </p:cNvGrpSpPr>
            <p:nvPr/>
          </p:nvGrpSpPr>
          <p:grpSpPr bwMode="auto">
            <a:xfrm>
              <a:off x="2091" y="2221"/>
              <a:ext cx="153" cy="306"/>
              <a:chOff x="3796" y="1043"/>
              <a:chExt cx="865" cy="1237"/>
            </a:xfrm>
          </p:grpSpPr>
          <p:sp>
            <p:nvSpPr>
              <p:cNvPr id="419076" name="Line 2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77" name="Line 2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78" name="Line 2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79" name="Line 2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0" name="Line 2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1" name="Line 2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2" name="Line 2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3" name="Line 2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4" name="Line 2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5" name="Line 2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6" name="Line 2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7" name="Line 2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8" name="Line 2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9" name="Line 2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90" name="Line 2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9091" name="Group 2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9092" name="Line 2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93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94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95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096" name="Group 2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9097" name="Line 2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98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99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100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101" name="Group 2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9102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103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104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105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19106" name="Line 290"/>
            <p:cNvSpPr>
              <a:spLocks noChangeShapeType="1"/>
            </p:cNvSpPr>
            <p:nvPr/>
          </p:nvSpPr>
          <p:spPr bwMode="auto">
            <a:xfrm flipV="1">
              <a:off x="3223" y="3069"/>
              <a:ext cx="3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108" name="Line 292"/>
            <p:cNvSpPr>
              <a:spLocks noChangeShapeType="1"/>
            </p:cNvSpPr>
            <p:nvPr/>
          </p:nvSpPr>
          <p:spPr bwMode="auto">
            <a:xfrm flipV="1">
              <a:off x="2712" y="3069"/>
              <a:ext cx="51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109" name="Line 293"/>
            <p:cNvSpPr>
              <a:spLocks noChangeShapeType="1"/>
            </p:cNvSpPr>
            <p:nvPr/>
          </p:nvSpPr>
          <p:spPr bwMode="auto">
            <a:xfrm flipV="1">
              <a:off x="2225" y="2948"/>
              <a:ext cx="95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110" name="Line 294"/>
            <p:cNvSpPr>
              <a:spLocks noChangeShapeType="1"/>
            </p:cNvSpPr>
            <p:nvPr/>
          </p:nvSpPr>
          <p:spPr bwMode="auto">
            <a:xfrm flipV="1">
              <a:off x="2704" y="2128"/>
              <a:ext cx="5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111" name="Line 295"/>
            <p:cNvSpPr>
              <a:spLocks noChangeShapeType="1"/>
            </p:cNvSpPr>
            <p:nvPr/>
          </p:nvSpPr>
          <p:spPr bwMode="auto">
            <a:xfrm flipV="1">
              <a:off x="2193" y="2047"/>
              <a:ext cx="1079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112" name="Line 296"/>
            <p:cNvSpPr>
              <a:spLocks noChangeShapeType="1"/>
            </p:cNvSpPr>
            <p:nvPr/>
          </p:nvSpPr>
          <p:spPr bwMode="auto">
            <a:xfrm flipV="1">
              <a:off x="2696" y="1950"/>
              <a:ext cx="584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113" name="Line 297"/>
            <p:cNvSpPr>
              <a:spLocks noChangeShapeType="1"/>
            </p:cNvSpPr>
            <p:nvPr/>
          </p:nvSpPr>
          <p:spPr bwMode="auto">
            <a:xfrm>
              <a:off x="2209" y="1885"/>
              <a:ext cx="10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9115" name="Group 299"/>
            <p:cNvGrpSpPr>
              <a:grpSpLocks/>
            </p:cNvGrpSpPr>
            <p:nvPr/>
          </p:nvGrpSpPr>
          <p:grpSpPr bwMode="auto">
            <a:xfrm>
              <a:off x="3174" y="2654"/>
              <a:ext cx="622" cy="460"/>
              <a:chOff x="2197" y="1155"/>
              <a:chExt cx="622" cy="460"/>
            </a:xfrm>
          </p:grpSpPr>
          <p:grpSp>
            <p:nvGrpSpPr>
              <p:cNvPr id="419116" name="Group 300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419117" name="Rectangle 301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118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419119" name="Text Box 303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Mobile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Switching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Center</a:t>
                </a:r>
              </a:p>
            </p:txBody>
          </p:sp>
        </p:grpSp>
        <p:sp>
          <p:nvSpPr>
            <p:cNvPr id="419120" name="Freeform 304"/>
            <p:cNvSpPr>
              <a:spLocks/>
            </p:cNvSpPr>
            <p:nvPr/>
          </p:nvSpPr>
          <p:spPr bwMode="auto">
            <a:xfrm>
              <a:off x="4092" y="1783"/>
              <a:ext cx="1078" cy="1430"/>
            </a:xfrm>
            <a:custGeom>
              <a:avLst/>
              <a:gdLst/>
              <a:ahLst/>
              <a:cxnLst>
                <a:cxn ang="0">
                  <a:pos x="239" y="7"/>
                </a:cxn>
                <a:cxn ang="0">
                  <a:pos x="35" y="157"/>
                </a:cxn>
                <a:cxn ang="0">
                  <a:pos x="29" y="523"/>
                </a:cxn>
                <a:cxn ang="0">
                  <a:pos x="53" y="829"/>
                </a:cxn>
                <a:cxn ang="0">
                  <a:pos x="245" y="871"/>
                </a:cxn>
                <a:cxn ang="0">
                  <a:pos x="647" y="1129"/>
                </a:cxn>
                <a:cxn ang="0">
                  <a:pos x="995" y="1237"/>
                </a:cxn>
                <a:cxn ang="0">
                  <a:pos x="1199" y="1021"/>
                </a:cxn>
                <a:cxn ang="0">
                  <a:pos x="1271" y="445"/>
                </a:cxn>
                <a:cxn ang="0">
                  <a:pos x="1205" y="211"/>
                </a:cxn>
                <a:cxn ang="0">
                  <a:pos x="749" y="115"/>
                </a:cxn>
                <a:cxn ang="0">
                  <a:pos x="239" y="7"/>
                </a:cxn>
              </a:cxnLst>
              <a:rect l="0" t="0" r="r" b="b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121" name="Text Box 305"/>
            <p:cNvSpPr txBox="1">
              <a:spLocks noChangeArrowheads="1"/>
            </p:cNvSpPr>
            <p:nvPr/>
          </p:nvSpPr>
          <p:spPr bwMode="auto">
            <a:xfrm>
              <a:off x="4120" y="2100"/>
              <a:ext cx="108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Public telephone</a:t>
              </a:r>
            </a:p>
            <a:p>
              <a:pPr eaLnBrk="1" hangingPunct="1"/>
              <a:r>
                <a:rPr lang="en-US" sz="1600"/>
                <a:t>network, and</a:t>
              </a:r>
            </a:p>
            <a:p>
              <a:pPr eaLnBrk="1" hangingPunct="1"/>
              <a:r>
                <a:rPr lang="en-US" sz="1600"/>
                <a:t>Internet</a:t>
              </a:r>
            </a:p>
          </p:txBody>
        </p:sp>
        <p:pic>
          <p:nvPicPr>
            <p:cNvPr id="419125" name="Picture 309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0" y="2039"/>
              <a:ext cx="159" cy="115"/>
            </a:xfrm>
            <a:prstGeom prst="rect">
              <a:avLst/>
            </a:prstGeom>
            <a:noFill/>
          </p:spPr>
        </p:pic>
        <p:pic>
          <p:nvPicPr>
            <p:cNvPr id="419126" name="Picture 310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6" y="2351"/>
              <a:ext cx="159" cy="115"/>
            </a:xfrm>
            <a:prstGeom prst="rect">
              <a:avLst/>
            </a:prstGeom>
            <a:noFill/>
          </p:spPr>
        </p:pic>
        <p:pic>
          <p:nvPicPr>
            <p:cNvPr id="419127" name="Picture 311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6" y="2551"/>
              <a:ext cx="159" cy="115"/>
            </a:xfrm>
            <a:prstGeom prst="rect">
              <a:avLst/>
            </a:prstGeom>
            <a:noFill/>
          </p:spPr>
        </p:pic>
        <p:pic>
          <p:nvPicPr>
            <p:cNvPr id="419128" name="Picture 312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2" y="2615"/>
              <a:ext cx="159" cy="115"/>
            </a:xfrm>
            <a:prstGeom prst="rect">
              <a:avLst/>
            </a:prstGeom>
            <a:noFill/>
          </p:spPr>
        </p:pic>
        <p:pic>
          <p:nvPicPr>
            <p:cNvPr id="419129" name="Picture 313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6" y="3087"/>
              <a:ext cx="159" cy="115"/>
            </a:xfrm>
            <a:prstGeom prst="rect">
              <a:avLst/>
            </a:prstGeom>
            <a:noFill/>
          </p:spPr>
        </p:pic>
        <p:pic>
          <p:nvPicPr>
            <p:cNvPr id="419132" name="Picture 316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8" y="3215"/>
              <a:ext cx="159" cy="115"/>
            </a:xfrm>
            <a:prstGeom prst="rect">
              <a:avLst/>
            </a:prstGeom>
            <a:noFill/>
          </p:spPr>
        </p:pic>
        <p:grpSp>
          <p:nvGrpSpPr>
            <p:cNvPr id="419133" name="Group 317"/>
            <p:cNvGrpSpPr>
              <a:grpSpLocks/>
            </p:cNvGrpSpPr>
            <p:nvPr/>
          </p:nvGrpSpPr>
          <p:grpSpPr bwMode="auto">
            <a:xfrm>
              <a:off x="2249" y="2806"/>
              <a:ext cx="524" cy="114"/>
              <a:chOff x="3072" y="739"/>
              <a:chExt cx="652" cy="146"/>
            </a:xfrm>
          </p:grpSpPr>
          <p:pic>
            <p:nvPicPr>
              <p:cNvPr id="419134" name="Picture 318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419135" name="Line 319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36" name="Line 320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9137" name="Group 321"/>
            <p:cNvGrpSpPr>
              <a:grpSpLocks/>
            </p:cNvGrpSpPr>
            <p:nvPr/>
          </p:nvGrpSpPr>
          <p:grpSpPr bwMode="auto">
            <a:xfrm>
              <a:off x="3270" y="1758"/>
              <a:ext cx="622" cy="460"/>
              <a:chOff x="2197" y="1155"/>
              <a:chExt cx="622" cy="460"/>
            </a:xfrm>
          </p:grpSpPr>
          <p:grpSp>
            <p:nvGrpSpPr>
              <p:cNvPr id="419138" name="Group 322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419139" name="Rectangle 323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14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419141" name="Text Box 325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Mobile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Switching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Center</a:t>
                </a:r>
              </a:p>
            </p:txBody>
          </p:sp>
        </p:grpSp>
        <p:sp>
          <p:nvSpPr>
            <p:cNvPr id="419142" name="Line 326"/>
            <p:cNvSpPr>
              <a:spLocks noChangeShapeType="1"/>
            </p:cNvSpPr>
            <p:nvPr/>
          </p:nvSpPr>
          <p:spPr bwMode="auto">
            <a:xfrm>
              <a:off x="3897" y="2011"/>
              <a:ext cx="23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143" name="Line 327"/>
            <p:cNvSpPr>
              <a:spLocks noChangeShapeType="1"/>
            </p:cNvSpPr>
            <p:nvPr/>
          </p:nvSpPr>
          <p:spPr bwMode="auto">
            <a:xfrm flipV="1">
              <a:off x="3793" y="2715"/>
              <a:ext cx="320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180" name="Rectangle 364"/>
          <p:cNvSpPr>
            <a:spLocks noChangeArrowheads="1"/>
          </p:cNvSpPr>
          <p:nvPr/>
        </p:nvSpPr>
        <p:spPr bwMode="auto">
          <a:xfrm>
            <a:off x="298450" y="306388"/>
            <a:ext cx="8658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chemeClr val="accent2"/>
                </a:solidFill>
              </a:rPr>
              <a:t>Components of cellular network architecture</a:t>
            </a:r>
          </a:p>
        </p:txBody>
      </p:sp>
      <p:grpSp>
        <p:nvGrpSpPr>
          <p:cNvPr id="41919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419182" name="Text Box 366"/>
            <p:cNvSpPr txBox="1">
              <a:spLocks noChangeArrowheads="1"/>
            </p:cNvSpPr>
            <p:nvPr/>
          </p:nvSpPr>
          <p:spPr bwMode="auto">
            <a:xfrm>
              <a:off x="2457" y="843"/>
              <a:ext cx="23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/>
                <a:t> connects cells to wide area net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/>
                <a:t> manages call setup (more later!)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/>
                <a:t> handles mobility (more later!)</a:t>
              </a:r>
            </a:p>
          </p:txBody>
        </p:sp>
        <p:sp>
          <p:nvSpPr>
            <p:cNvPr id="419184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9187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88"/>
              <a:chOff x="442" y="3293"/>
              <a:chExt cx="547" cy="288"/>
            </a:xfrm>
          </p:grpSpPr>
          <p:sp>
            <p:nvSpPr>
              <p:cNvPr id="419186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85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53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MSC</a:t>
                </a:r>
              </a:p>
            </p:txBody>
          </p:sp>
        </p:grpSp>
        <p:sp>
          <p:nvSpPr>
            <p:cNvPr id="419190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9199" name="Group 383"/>
          <p:cNvGrpSpPr>
            <a:grpSpLocks/>
          </p:cNvGrpSpPr>
          <p:nvPr/>
        </p:nvGrpSpPr>
        <p:grpSpPr bwMode="auto">
          <a:xfrm>
            <a:off x="274638" y="2071688"/>
            <a:ext cx="3170237" cy="3243262"/>
            <a:chOff x="173" y="1305"/>
            <a:chExt cx="1997" cy="2043"/>
          </a:xfrm>
        </p:grpSpPr>
        <p:sp>
          <p:nvSpPr>
            <p:cNvPr id="419192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/>
                <a:t> covers geographical region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base station</a:t>
              </a:r>
              <a:r>
                <a:rPr lang="en-US"/>
                <a:t> (BS) analogous to 802.11 AP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mobile users</a:t>
              </a:r>
              <a:r>
                <a:rPr lang="en-US"/>
                <a:t> attach to network through BS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air-interface:</a:t>
              </a:r>
              <a:r>
                <a:rPr lang="en-US"/>
                <a:t> physical and link layer protocol between mobile and BS</a:t>
              </a:r>
            </a:p>
          </p:txBody>
        </p:sp>
        <p:sp>
          <p:nvSpPr>
            <p:cNvPr id="419193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9194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88"/>
              <a:chOff x="442" y="3293"/>
              <a:chExt cx="547" cy="288"/>
            </a:xfrm>
          </p:grpSpPr>
          <p:sp>
            <p:nvSpPr>
              <p:cNvPr id="419195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96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cell</a:t>
                </a:r>
              </a:p>
            </p:txBody>
          </p:sp>
        </p:grpSp>
        <p:sp>
          <p:nvSpPr>
            <p:cNvPr id="419198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79" cy="18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9202" name="Group 386"/>
          <p:cNvGrpSpPr>
            <a:grpSpLocks/>
          </p:cNvGrpSpPr>
          <p:nvPr/>
        </p:nvGrpSpPr>
        <p:grpSpPr bwMode="auto">
          <a:xfrm>
            <a:off x="6567488" y="4556125"/>
            <a:ext cx="2209800" cy="1401763"/>
            <a:chOff x="4137" y="2870"/>
            <a:chExt cx="1392" cy="883"/>
          </a:xfrm>
        </p:grpSpPr>
        <p:sp>
          <p:nvSpPr>
            <p:cNvPr id="419200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wired network</a:t>
              </a:r>
            </a:p>
          </p:txBody>
        </p:sp>
        <p:sp>
          <p:nvSpPr>
            <p:cNvPr id="419201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A964F28-97CA-4D07-BB79-FE7C0CC6DE4A}" type="slidenum">
              <a:rPr lang="en-US"/>
              <a:pPr/>
              <a:t>38</a:t>
            </a:fld>
            <a:endParaRPr 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Wireless Comm. Systems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/>
              <a:t>In general a wireless communication network consists of:</a:t>
            </a:r>
          </a:p>
          <a:p>
            <a:pPr>
              <a:buFontTx/>
              <a:buChar char="-"/>
            </a:pPr>
            <a:r>
              <a:rPr lang="en-US" noProof="1"/>
              <a:t>1- Users (mobile station)</a:t>
            </a:r>
          </a:p>
          <a:p>
            <a:pPr>
              <a:buFontTx/>
              <a:buChar char="-"/>
            </a:pPr>
            <a:r>
              <a:rPr lang="en-US" noProof="1"/>
              <a:t>2- Base Station (BS): connects users to MSC</a:t>
            </a:r>
          </a:p>
          <a:p>
            <a:pPr>
              <a:buFontTx/>
              <a:buChar char="-"/>
            </a:pPr>
            <a:r>
              <a:rPr lang="en-US" noProof="1"/>
              <a:t>3- Mobile Switching Center (MSC):</a:t>
            </a:r>
          </a:p>
          <a:p>
            <a:pPr lvl="1">
              <a:buFontTx/>
              <a:buChar char="-"/>
            </a:pPr>
            <a:r>
              <a:rPr lang="en-US" noProof="1"/>
              <a:t>connects the base stations with each other, and to the PSTN (public switched telephone network)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F48AD86A-65E0-4C6C-8D5D-FA06E70FBA6C}" type="slidenum">
              <a:rPr lang="en-US"/>
              <a:pPr/>
              <a:t>39</a:t>
            </a:fld>
            <a:endParaRPr lang="en-US"/>
          </a:p>
        </p:txBody>
      </p:sp>
      <p:pic>
        <p:nvPicPr>
          <p:cNvPr id="560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49275"/>
            <a:ext cx="7086600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A5BF394-2BE7-4411-909E-894A3DD26330}" type="slidenum">
              <a:rPr lang="en-US"/>
              <a:pPr/>
              <a:t>4</a:t>
            </a:fld>
            <a:endParaRPr lang="en-US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4245" name="Oval 5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4246" name="Group 6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424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Text Box 8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4249" name="Picture 9" descr="31u_bnrz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</p:spPr>
      </p:pic>
      <p:grpSp>
        <p:nvGrpSpPr>
          <p:cNvPr id="394250" name="Group 10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4251" name="Oval 11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4252" name="Picture 12" descr="31u_bnrz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</p:spPr>
        </p:pic>
        <p:grpSp>
          <p:nvGrpSpPr>
            <p:cNvPr id="394253" name="Group 13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4254" name="Object 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4254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4255" name="Object 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4255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94256" name="Group 16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4257" name="Object 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4257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4258" name="Object 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4258" name="Clip" r:id="rId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94259" name="Group 19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4260" name="Object 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4260" name="Clip" r:id="rId10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4261" name="Object 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4261" name="Clip" r:id="rId11" imgW="1266840" imgH="1200240" progId="MS_ClipArt_Gallery.2">
                  <p:embed/>
                </p:oleObj>
              </a:graphicData>
            </a:graphic>
          </p:graphicFrame>
        </p:grpSp>
      </p:grpSp>
      <p:sp>
        <p:nvSpPr>
          <p:cNvPr id="394262" name="Line 22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4263" name="Oval 23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4264" name="Picture 24" descr="31u_bnrz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</p:spPr>
      </p:pic>
      <p:grpSp>
        <p:nvGrpSpPr>
          <p:cNvPr id="394265" name="Group 25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4266" name="Object 2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66" name="Clip" r:id="rId12" imgW="819000" imgH="847800" progId="MS_ClipArt_Gallery.2">
                <p:embed/>
              </p:oleObj>
            </a:graphicData>
          </a:graphic>
        </p:graphicFrame>
        <p:graphicFrame>
          <p:nvGraphicFramePr>
            <p:cNvPr id="394267" name="Object 2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67" name="Clip" r:id="rId13" imgW="1266840" imgH="1200240" progId="MS_ClipArt_Gallery.2">
                <p:embed/>
              </p:oleObj>
            </a:graphicData>
          </a:graphic>
        </p:graphicFrame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4269" name="Object 2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69" name="Clip" r:id="rId14" imgW="819000" imgH="847800" progId="MS_ClipArt_Gallery.2">
                <p:embed/>
              </p:oleObj>
            </a:graphicData>
          </a:graphic>
        </p:graphicFrame>
        <p:graphicFrame>
          <p:nvGraphicFramePr>
            <p:cNvPr id="394270" name="Object 3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70" name="Clip" r:id="rId15" imgW="1266840" imgH="1200240" progId="MS_ClipArt_Gallery.2">
                <p:embed/>
              </p:oleObj>
            </a:graphicData>
          </a:graphic>
        </p:graphicFrame>
      </p:grpSp>
      <p:grpSp>
        <p:nvGrpSpPr>
          <p:cNvPr id="394271" name="Group 31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4272" name="Object 3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72" name="Clip" r:id="rId16" imgW="819000" imgH="847800" progId="MS_ClipArt_Gallery.2">
                <p:embed/>
              </p:oleObj>
            </a:graphicData>
          </a:graphic>
        </p:graphicFrame>
        <p:graphicFrame>
          <p:nvGraphicFramePr>
            <p:cNvPr id="394273" name="Object 3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73" name="Clip" r:id="rId17" imgW="1266840" imgH="1200240" progId="MS_ClipArt_Gallery.2">
                <p:embed/>
              </p:oleObj>
            </a:graphicData>
          </a:graphic>
        </p:graphicFrame>
      </p:grpSp>
      <p:sp>
        <p:nvSpPr>
          <p:cNvPr id="394274" name="Line 34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4275" name="Group 35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4276" name="Object 3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76" name="Clip" r:id="rId18" imgW="819000" imgH="847800" progId="MS_ClipArt_Gallery.2">
                <p:embed/>
              </p:oleObj>
            </a:graphicData>
          </a:graphic>
        </p:graphicFrame>
        <p:graphicFrame>
          <p:nvGraphicFramePr>
            <p:cNvPr id="394277" name="Object 3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77" name="Clip" r:id="rId19" imgW="1266840" imgH="1200240" progId="MS_ClipArt_Gallery.2">
                <p:embed/>
              </p:oleObj>
            </a:graphicData>
          </a:graphic>
        </p:graphicFrame>
      </p:grpSp>
      <p:sp>
        <p:nvSpPr>
          <p:cNvPr id="394278" name="Oval 38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4279" name="Picture 39" descr="31u_bnrz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</p:spPr>
      </p:pic>
      <p:grpSp>
        <p:nvGrpSpPr>
          <p:cNvPr id="394280" name="Group 40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4281" name="Object 4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81" name="Clip" r:id="rId20" imgW="819000" imgH="847800" progId="MS_ClipArt_Gallery.2">
                <p:embed/>
              </p:oleObj>
            </a:graphicData>
          </a:graphic>
        </p:graphicFrame>
        <p:graphicFrame>
          <p:nvGraphicFramePr>
            <p:cNvPr id="394282" name="Object 4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82" name="Clip" r:id="rId21" imgW="1266840" imgH="1200240" progId="MS_ClipArt_Gallery.2">
                <p:embed/>
              </p:oleObj>
            </a:graphicData>
          </a:graphic>
        </p:graphicFrame>
      </p:grp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4284" name="Object 4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84" name="Clip" r:id="rId22" imgW="819000" imgH="847800" progId="MS_ClipArt_Gallery.2">
                <p:embed/>
              </p:oleObj>
            </a:graphicData>
          </a:graphic>
        </p:graphicFrame>
        <p:graphicFrame>
          <p:nvGraphicFramePr>
            <p:cNvPr id="394285" name="Object 4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85" name="Clip" r:id="rId23" imgW="1266840" imgH="1200240" progId="MS_ClipArt_Gallery.2">
                <p:embed/>
              </p:oleObj>
            </a:graphicData>
          </a:graphic>
        </p:graphicFrame>
      </p:grpSp>
      <p:grpSp>
        <p:nvGrpSpPr>
          <p:cNvPr id="394286" name="Group 46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4287" name="Object 4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87" name="Clip" r:id="rId24" imgW="819000" imgH="847800" progId="MS_ClipArt_Gallery.2">
                <p:embed/>
              </p:oleObj>
            </a:graphicData>
          </a:graphic>
        </p:graphicFrame>
        <p:graphicFrame>
          <p:nvGraphicFramePr>
            <p:cNvPr id="394288" name="Object 4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88" name="Clip" r:id="rId25" imgW="1266840" imgH="1200240" progId="MS_ClipArt_Gallery.2">
                <p:embed/>
              </p:oleObj>
            </a:graphicData>
          </a:graphic>
        </p:graphicFrame>
      </p:grpSp>
      <p:grpSp>
        <p:nvGrpSpPr>
          <p:cNvPr id="394289" name="Group 49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4290" name="Object 5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90" name="Clip" r:id="rId26" imgW="819000" imgH="847800" progId="MS_ClipArt_Gallery.2">
                <p:embed/>
              </p:oleObj>
            </a:graphicData>
          </a:graphic>
        </p:graphicFrame>
        <p:graphicFrame>
          <p:nvGraphicFramePr>
            <p:cNvPr id="394291" name="Object 5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91" name="Clip" r:id="rId27" imgW="1266840" imgH="1200240" progId="MS_ClipArt_Gallery.2">
                <p:embed/>
              </p:oleObj>
            </a:graphicData>
          </a:graphic>
        </p:graphicFrame>
      </p:grpSp>
      <p:grpSp>
        <p:nvGrpSpPr>
          <p:cNvPr id="394292" name="Group 52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4293" name="Object 5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93" name="Clip" r:id="rId28" imgW="819000" imgH="847800" progId="MS_ClipArt_Gallery.2">
                <p:embed/>
              </p:oleObj>
            </a:graphicData>
          </a:graphic>
        </p:graphicFrame>
        <p:graphicFrame>
          <p:nvGraphicFramePr>
            <p:cNvPr id="394294" name="Object 5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94" name="Clip" r:id="rId29" imgW="1266840" imgH="1200240" progId="MS_ClipArt_Gallery.2">
                <p:embed/>
              </p:oleObj>
            </a:graphicData>
          </a:graphic>
        </p:graphicFrame>
      </p:grpSp>
      <p:grpSp>
        <p:nvGrpSpPr>
          <p:cNvPr id="394295" name="Group 55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4296" name="Group 56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4297" name="Object 5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4297" name="Clip" r:id="rId30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4298" name="Object 5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4298" name="Clip" r:id="rId31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4303" name="Line 63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4304" name="Line 64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4328" name="Group 88"/>
          <p:cNvGrpSpPr>
            <a:grpSpLocks/>
          </p:cNvGrpSpPr>
          <p:nvPr/>
        </p:nvGrpSpPr>
        <p:grpSpPr bwMode="auto">
          <a:xfrm>
            <a:off x="5257800" y="1228725"/>
            <a:ext cx="3633788" cy="4567238"/>
            <a:chOff x="3312" y="774"/>
            <a:chExt cx="2289" cy="2877"/>
          </a:xfrm>
        </p:grpSpPr>
        <p:sp>
          <p:nvSpPr>
            <p:cNvPr id="394324" name="Rectangle 84"/>
            <p:cNvSpPr>
              <a:spLocks noChangeArrowheads="1"/>
            </p:cNvSpPr>
            <p:nvPr/>
          </p:nvSpPr>
          <p:spPr bwMode="auto">
            <a:xfrm>
              <a:off x="3465" y="1125"/>
              <a:ext cx="2127" cy="13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25" name="Rectangle 85"/>
            <p:cNvSpPr>
              <a:spLocks noChangeArrowheads="1"/>
            </p:cNvSpPr>
            <p:nvPr/>
          </p:nvSpPr>
          <p:spPr bwMode="auto">
            <a:xfrm>
              <a:off x="3518" y="1028"/>
              <a:ext cx="1205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23" name="Rectangle 83"/>
            <p:cNvSpPr>
              <a:spLocks noChangeArrowheads="1"/>
            </p:cNvSpPr>
            <p:nvPr/>
          </p:nvSpPr>
          <p:spPr bwMode="auto">
            <a:xfrm>
              <a:off x="3517" y="1002"/>
              <a:ext cx="20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wireless hosts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laptop, PDA, IP phone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run applications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may be stationary (non-mobile) or mobile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</a:pPr>
              <a:r>
                <a:rPr lang="en-US"/>
                <a:t>wireless does </a:t>
              </a:r>
              <a:r>
                <a:rPr lang="en-US" i="1"/>
                <a:t>not</a:t>
              </a:r>
              <a:r>
                <a:rPr lang="en-US"/>
                <a:t> always mean mobility</a:t>
              </a:r>
            </a:p>
          </p:txBody>
        </p:sp>
        <p:grpSp>
          <p:nvGrpSpPr>
            <p:cNvPr id="394310" name="Group 70"/>
            <p:cNvGrpSpPr>
              <a:grpSpLocks/>
            </p:cNvGrpSpPr>
            <p:nvPr/>
          </p:nvGrpSpPr>
          <p:grpSpPr bwMode="auto">
            <a:xfrm>
              <a:off x="4805" y="774"/>
              <a:ext cx="509" cy="421"/>
              <a:chOff x="2870" y="1518"/>
              <a:chExt cx="292" cy="320"/>
            </a:xfrm>
          </p:grpSpPr>
          <p:graphicFrame>
            <p:nvGraphicFramePr>
              <p:cNvPr id="394311" name="Object 7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4311" name="Clip" r:id="rId32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4312" name="Object 7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4312" name="Clip" r:id="rId33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394326" name="Line 86"/>
            <p:cNvSpPr>
              <a:spLocks noChangeShapeType="1"/>
            </p:cNvSpPr>
            <p:nvPr/>
          </p:nvSpPr>
          <p:spPr bwMode="auto">
            <a:xfrm flipH="1">
              <a:off x="3899" y="2464"/>
              <a:ext cx="603" cy="11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4327" name="Line 87"/>
            <p:cNvSpPr>
              <a:spLocks noChangeShapeType="1"/>
            </p:cNvSpPr>
            <p:nvPr/>
          </p:nvSpPr>
          <p:spPr bwMode="auto">
            <a:xfrm flipH="1">
              <a:off x="3312" y="2454"/>
              <a:ext cx="1188" cy="8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4C065C79-57D0-4845-9DDD-4E68B7AEE616}" type="slidenum">
              <a:rPr lang="en-US"/>
              <a:pPr/>
              <a:t>40</a:t>
            </a:fld>
            <a:endParaRPr lang="en-US"/>
          </a:p>
        </p:txBody>
      </p:sp>
      <p:pic>
        <p:nvPicPr>
          <p:cNvPr id="568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4975"/>
            <a:ext cx="6477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A82358BD-0381-4B62-9D2E-46A5DCCEA98D}" type="slidenum">
              <a:rPr lang="en-US"/>
              <a:pPr/>
              <a:t>41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Cellular Comm./Networking Terminology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/>
              <a:t>Hand-off: the process of transferring the mobile from one base station to another</a:t>
            </a:r>
          </a:p>
          <a:p>
            <a:pPr>
              <a:buFontTx/>
              <a:buChar char="-"/>
            </a:pPr>
            <a:r>
              <a:rPr lang="en-US" noProof="1"/>
              <a:t>Roamer: a mobile operating in a coverage area other than the one in which it subscribed (moving to another MSC)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9FD656EA-F086-44E6-B352-2A21D1DBA99D}" type="slidenum">
              <a:rPr lang="en-US"/>
              <a:pPr/>
              <a:t>42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noProof="1"/>
              <a:t>Cellular Telephone Systems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/>
              <a:t>A cellular system services a large number of users over extended geographical coverage with limited frequency spectrum.</a:t>
            </a:r>
          </a:p>
          <a:p>
            <a:pPr>
              <a:buFontTx/>
              <a:buChar char="-"/>
            </a:pPr>
            <a:r>
              <a:rPr lang="en-US" noProof="1"/>
              <a:t>High capacity is attained by limiting the coverage of the base station to a cell, so that the same frequency can be re-used in other cells</a:t>
            </a:r>
          </a:p>
          <a:p>
            <a:pPr>
              <a:buFontTx/>
              <a:buChar char="-"/>
            </a:pPr>
            <a:r>
              <a:rPr lang="en-US" noProof="1"/>
              <a:t>A problem may occur when moving from one cell to another while keeping the call un-interrupted. [the hand-off problem]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C9C8190-06BF-4C4E-A398-766088BDC6EC}" type="slidenum">
              <a:rPr lang="en-US"/>
              <a:pPr/>
              <a:t>43</a:t>
            </a:fld>
            <a:endParaRPr lang="en-US"/>
          </a:p>
        </p:txBody>
      </p:sp>
      <p:pic>
        <p:nvPicPr>
          <p:cNvPr id="580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90588"/>
            <a:ext cx="784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77AB799-B112-4C10-BAAA-68DE374F880D}" type="slidenum">
              <a:rPr lang="en-US"/>
              <a:pPr/>
              <a:t>44</a:t>
            </a:fld>
            <a:endParaRPr lang="en-US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Design concepts: The Cellular Concept and Frequency Re-use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/>
              <a:t>The cellular concept was introduced to solve the problem of frequency limitation (or spectral congestion) and user capacity</a:t>
            </a:r>
          </a:p>
          <a:p>
            <a:pPr>
              <a:buFontTx/>
              <a:buChar char="-"/>
            </a:pPr>
            <a:r>
              <a:rPr lang="en-US" noProof="1"/>
              <a:t>Replace a single high power base station with several lower power base stations, each covering a smaller geographical area, a ‘cell’.</a:t>
            </a:r>
          </a:p>
          <a:p>
            <a:pPr>
              <a:buFontTx/>
              <a:buChar char="-"/>
            </a:pPr>
            <a:r>
              <a:rPr lang="en-US" noProof="1"/>
              <a:t>Each of the base stations is allocated a number of channels (portion of the overall system channels)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B2D242E4-FA94-4E57-AF5A-859526E1DAAE}" type="slidenum">
              <a:rPr lang="en-US"/>
              <a:pPr/>
              <a:t>45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/>
              <a:t>Neighboring base stations (would in general) use different frequency channels to reduce interference.</a:t>
            </a:r>
          </a:p>
          <a:p>
            <a:pPr>
              <a:buFontTx/>
              <a:buChar char="-"/>
            </a:pPr>
            <a:r>
              <a:rPr lang="en-US" noProof="1"/>
              <a:t>(more later on interference, channel assignment and frequency planning)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7F9E6389-B2B4-4B1E-A813-8606A3551538}" type="slidenum">
              <a:rPr lang="en-US"/>
              <a:pPr/>
              <a:t>46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Frequency Re-use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/>
              <a:t>A cell uses a set of frequencies</a:t>
            </a:r>
          </a:p>
          <a:p>
            <a:pPr>
              <a:buFontTx/>
              <a:buChar char="-"/>
            </a:pPr>
            <a:r>
              <a:rPr lang="en-US" noProof="1"/>
              <a:t>A ‘cluster’ holds several cells</a:t>
            </a:r>
          </a:p>
          <a:p>
            <a:pPr>
              <a:buFontTx/>
              <a:buChar char="-"/>
            </a:pPr>
            <a:r>
              <a:rPr lang="en-US" noProof="1"/>
              <a:t>Frequency re-use factor: 1/#cells per cluster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F5AD733-DAEB-47EA-9252-F7BC911C5D1C}" type="slidenum">
              <a:rPr lang="en-US"/>
              <a:pPr/>
              <a:t>47</a:t>
            </a:fld>
            <a:endParaRPr lang="en-US"/>
          </a:p>
        </p:txBody>
      </p:sp>
      <p:grpSp>
        <p:nvGrpSpPr>
          <p:cNvPr id="588802" name="Group 2"/>
          <p:cNvGrpSpPr>
            <a:grpSpLocks/>
          </p:cNvGrpSpPr>
          <p:nvPr/>
        </p:nvGrpSpPr>
        <p:grpSpPr bwMode="auto">
          <a:xfrm>
            <a:off x="2057400" y="304800"/>
            <a:ext cx="2057400" cy="2286000"/>
            <a:chOff x="2544" y="528"/>
            <a:chExt cx="1296" cy="1440"/>
          </a:xfrm>
        </p:grpSpPr>
        <p:sp>
          <p:nvSpPr>
            <p:cNvPr id="588803" name="AutoShape 3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588804" name="AutoShape 4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588805" name="AutoShape 5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588806" name="AutoShape 6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588807" name="AutoShape 7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588808" name="AutoShape 8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88809" name="AutoShape 9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G</a:t>
              </a:r>
            </a:p>
          </p:txBody>
        </p:sp>
      </p:grpSp>
      <p:grpSp>
        <p:nvGrpSpPr>
          <p:cNvPr id="588810" name="Group 10"/>
          <p:cNvGrpSpPr>
            <a:grpSpLocks/>
          </p:cNvGrpSpPr>
          <p:nvPr/>
        </p:nvGrpSpPr>
        <p:grpSpPr bwMode="auto">
          <a:xfrm>
            <a:off x="5715000" y="1066800"/>
            <a:ext cx="2057400" cy="2286000"/>
            <a:chOff x="2544" y="528"/>
            <a:chExt cx="1296" cy="1440"/>
          </a:xfrm>
        </p:grpSpPr>
        <p:sp>
          <p:nvSpPr>
            <p:cNvPr id="588811" name="AutoShape 11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588812" name="AutoShape 12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588813" name="AutoShape 13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588814" name="AutoShape 14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588815" name="AutoShape 15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588816" name="AutoShape 16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88817" name="AutoShape 17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G</a:t>
              </a:r>
            </a:p>
          </p:txBody>
        </p:sp>
      </p:grpSp>
      <p:grpSp>
        <p:nvGrpSpPr>
          <p:cNvPr id="588818" name="Group 18"/>
          <p:cNvGrpSpPr>
            <a:grpSpLocks/>
          </p:cNvGrpSpPr>
          <p:nvPr/>
        </p:nvGrpSpPr>
        <p:grpSpPr bwMode="auto">
          <a:xfrm>
            <a:off x="4495800" y="2590800"/>
            <a:ext cx="2057400" cy="2286000"/>
            <a:chOff x="2544" y="528"/>
            <a:chExt cx="1296" cy="1440"/>
          </a:xfrm>
        </p:grpSpPr>
        <p:sp>
          <p:nvSpPr>
            <p:cNvPr id="588819" name="AutoShape 19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588820" name="AutoShape 20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588821" name="AutoShape 21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588822" name="AutoShape 22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588823" name="AutoShape 23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588824" name="AutoShape 24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88825" name="AutoShape 25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G</a:t>
              </a:r>
            </a:p>
          </p:txBody>
        </p:sp>
      </p:grpSp>
      <p:grpSp>
        <p:nvGrpSpPr>
          <p:cNvPr id="588826" name="Group 26"/>
          <p:cNvGrpSpPr>
            <a:grpSpLocks/>
          </p:cNvGrpSpPr>
          <p:nvPr/>
        </p:nvGrpSpPr>
        <p:grpSpPr bwMode="auto">
          <a:xfrm>
            <a:off x="2667000" y="2209800"/>
            <a:ext cx="2057400" cy="2286000"/>
            <a:chOff x="2544" y="528"/>
            <a:chExt cx="1296" cy="1440"/>
          </a:xfrm>
        </p:grpSpPr>
        <p:sp>
          <p:nvSpPr>
            <p:cNvPr id="588827" name="AutoShape 27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588828" name="AutoShape 28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588829" name="AutoShape 29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588830" name="AutoShape 30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588831" name="AutoShape 31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588832" name="AutoShape 32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88833" name="AutoShape 33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G</a:t>
              </a:r>
            </a:p>
          </p:txBody>
        </p:sp>
      </p:grpSp>
      <p:sp>
        <p:nvSpPr>
          <p:cNvPr id="588834" name="AutoShape 34"/>
          <p:cNvSpPr>
            <a:spLocks noChangeArrowheads="1"/>
          </p:cNvSpPr>
          <p:nvPr/>
        </p:nvSpPr>
        <p:spPr bwMode="auto">
          <a:xfrm>
            <a:off x="3886200" y="1828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F</a:t>
            </a:r>
          </a:p>
        </p:txBody>
      </p:sp>
      <p:sp>
        <p:nvSpPr>
          <p:cNvPr id="588835" name="AutoShape 35"/>
          <p:cNvSpPr>
            <a:spLocks noChangeArrowheads="1"/>
          </p:cNvSpPr>
          <p:nvPr/>
        </p:nvSpPr>
        <p:spPr bwMode="auto">
          <a:xfrm>
            <a:off x="5105400" y="1066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588836" name="AutoShape 36"/>
          <p:cNvSpPr>
            <a:spLocks noChangeArrowheads="1"/>
          </p:cNvSpPr>
          <p:nvPr/>
        </p:nvSpPr>
        <p:spPr bwMode="auto">
          <a:xfrm>
            <a:off x="4495800" y="685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588837" name="AutoShape 37"/>
          <p:cNvSpPr>
            <a:spLocks noChangeArrowheads="1"/>
          </p:cNvSpPr>
          <p:nvPr/>
        </p:nvSpPr>
        <p:spPr bwMode="auto">
          <a:xfrm>
            <a:off x="5105400" y="1828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D</a:t>
            </a:r>
          </a:p>
        </p:txBody>
      </p:sp>
      <p:sp>
        <p:nvSpPr>
          <p:cNvPr id="588838" name="AutoShape 38"/>
          <p:cNvSpPr>
            <a:spLocks noChangeArrowheads="1"/>
          </p:cNvSpPr>
          <p:nvPr/>
        </p:nvSpPr>
        <p:spPr bwMode="auto">
          <a:xfrm>
            <a:off x="4495800" y="2209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588839" name="AutoShape 39"/>
          <p:cNvSpPr>
            <a:spLocks noChangeArrowheads="1"/>
          </p:cNvSpPr>
          <p:nvPr/>
        </p:nvSpPr>
        <p:spPr bwMode="auto">
          <a:xfrm>
            <a:off x="4495800" y="1447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588840" name="AutoShape 40"/>
          <p:cNvSpPr>
            <a:spLocks noChangeArrowheads="1"/>
          </p:cNvSpPr>
          <p:nvPr/>
        </p:nvSpPr>
        <p:spPr bwMode="auto">
          <a:xfrm>
            <a:off x="3886200" y="1066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G</a:t>
            </a:r>
          </a:p>
        </p:txBody>
      </p:sp>
      <p:sp>
        <p:nvSpPr>
          <p:cNvPr id="588841" name="Text Box 41"/>
          <p:cNvSpPr txBox="1">
            <a:spLocks noChangeArrowheads="1"/>
          </p:cNvSpPr>
          <p:nvPr/>
        </p:nvSpPr>
        <p:spPr bwMode="auto">
          <a:xfrm>
            <a:off x="1219200" y="5105400"/>
            <a:ext cx="67548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Cellular frequency re-use concept: cells with the same letter use the same set of frequencies.</a:t>
            </a:r>
          </a:p>
          <a:p>
            <a:r>
              <a:rPr lang="en-US" sz="1400">
                <a:latin typeface="Times New Roman" pitchFamily="18" charset="0"/>
              </a:rPr>
              <a:t>A cluster of cells (highlighted in bold) is replicated over the coverage area. The cluster size,</a:t>
            </a:r>
          </a:p>
          <a:p>
            <a:r>
              <a:rPr lang="en-US" sz="1400" i="1">
                <a:latin typeface="Times New Roman" pitchFamily="18" charset="0"/>
              </a:rPr>
              <a:t>N</a:t>
            </a:r>
            <a:r>
              <a:rPr lang="en-US" sz="1400">
                <a:latin typeface="Times New Roman" pitchFamily="18" charset="0"/>
              </a:rPr>
              <a:t>, is equal to 7. Since each cell contains one-seventh of the overall channels, the cell</a:t>
            </a:r>
          </a:p>
          <a:p>
            <a:r>
              <a:rPr lang="en-US" sz="1400">
                <a:latin typeface="Times New Roman" pitchFamily="18" charset="0"/>
              </a:rPr>
              <a:t>frequency re-use factor is 1/7.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588842" name="Group 42"/>
          <p:cNvGrpSpPr>
            <a:grpSpLocks/>
          </p:cNvGrpSpPr>
          <p:nvPr/>
        </p:nvGrpSpPr>
        <p:grpSpPr bwMode="auto">
          <a:xfrm>
            <a:off x="3784600" y="685800"/>
            <a:ext cx="2263775" cy="2286000"/>
            <a:chOff x="2384" y="432"/>
            <a:chExt cx="1426" cy="1440"/>
          </a:xfrm>
        </p:grpSpPr>
        <p:grpSp>
          <p:nvGrpSpPr>
            <p:cNvPr id="588843" name="Group 43"/>
            <p:cNvGrpSpPr>
              <a:grpSpLocks/>
            </p:cNvGrpSpPr>
            <p:nvPr/>
          </p:nvGrpSpPr>
          <p:grpSpPr bwMode="auto">
            <a:xfrm>
              <a:off x="2832" y="1632"/>
              <a:ext cx="528" cy="240"/>
              <a:chOff x="2832" y="1632"/>
              <a:chExt cx="528" cy="240"/>
            </a:xfrm>
          </p:grpSpPr>
          <p:sp>
            <p:nvSpPr>
              <p:cNvPr id="588844" name="Line 44"/>
              <p:cNvSpPr>
                <a:spLocks noChangeShapeType="1"/>
              </p:cNvSpPr>
              <p:nvPr/>
            </p:nvSpPr>
            <p:spPr bwMode="auto">
              <a:xfrm>
                <a:off x="2976" y="1872"/>
                <a:ext cx="24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45" name="Line 45"/>
              <p:cNvSpPr>
                <a:spLocks noChangeShapeType="1"/>
              </p:cNvSpPr>
              <p:nvPr/>
            </p:nvSpPr>
            <p:spPr bwMode="auto">
              <a:xfrm flipV="1">
                <a:off x="3216" y="1632"/>
                <a:ext cx="144" cy="24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46" name="Line 46"/>
              <p:cNvSpPr>
                <a:spLocks noChangeShapeType="1"/>
              </p:cNvSpPr>
              <p:nvPr/>
            </p:nvSpPr>
            <p:spPr bwMode="auto">
              <a:xfrm flipH="1" flipV="1">
                <a:off x="2832" y="1632"/>
                <a:ext cx="144" cy="24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8847" name="Group 47"/>
            <p:cNvGrpSpPr>
              <a:grpSpLocks/>
            </p:cNvGrpSpPr>
            <p:nvPr/>
          </p:nvGrpSpPr>
          <p:grpSpPr bwMode="auto">
            <a:xfrm flipV="1">
              <a:off x="2832" y="432"/>
              <a:ext cx="528" cy="240"/>
              <a:chOff x="2832" y="1632"/>
              <a:chExt cx="528" cy="240"/>
            </a:xfrm>
          </p:grpSpPr>
          <p:sp>
            <p:nvSpPr>
              <p:cNvPr id="588848" name="Line 48"/>
              <p:cNvSpPr>
                <a:spLocks noChangeShapeType="1"/>
              </p:cNvSpPr>
              <p:nvPr/>
            </p:nvSpPr>
            <p:spPr bwMode="auto">
              <a:xfrm>
                <a:off x="2976" y="1872"/>
                <a:ext cx="24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49" name="Line 49"/>
              <p:cNvSpPr>
                <a:spLocks noChangeShapeType="1"/>
              </p:cNvSpPr>
              <p:nvPr/>
            </p:nvSpPr>
            <p:spPr bwMode="auto">
              <a:xfrm flipV="1">
                <a:off x="3216" y="1632"/>
                <a:ext cx="144" cy="24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50" name="Line 50"/>
              <p:cNvSpPr>
                <a:spLocks noChangeShapeType="1"/>
              </p:cNvSpPr>
              <p:nvPr/>
            </p:nvSpPr>
            <p:spPr bwMode="auto">
              <a:xfrm flipH="1" flipV="1">
                <a:off x="2832" y="1632"/>
                <a:ext cx="144" cy="24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8851" name="Line 51"/>
            <p:cNvSpPr>
              <a:spLocks noChangeShapeType="1"/>
            </p:cNvSpPr>
            <p:nvPr/>
          </p:nvSpPr>
          <p:spPr bwMode="auto">
            <a:xfrm rot="-7342051">
              <a:off x="3557" y="775"/>
              <a:ext cx="240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52" name="Line 52"/>
            <p:cNvSpPr>
              <a:spLocks noChangeShapeType="1"/>
            </p:cNvSpPr>
            <p:nvPr/>
          </p:nvSpPr>
          <p:spPr bwMode="auto">
            <a:xfrm rot="14257949" flipV="1">
              <a:off x="3403" y="558"/>
              <a:ext cx="144" cy="23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53" name="Line 53"/>
            <p:cNvSpPr>
              <a:spLocks noChangeShapeType="1"/>
            </p:cNvSpPr>
            <p:nvPr/>
          </p:nvSpPr>
          <p:spPr bwMode="auto">
            <a:xfrm rot="-7342051" flipH="1" flipV="1">
              <a:off x="3576" y="882"/>
              <a:ext cx="174" cy="29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54" name="Line 54"/>
            <p:cNvSpPr>
              <a:spLocks noChangeShapeType="1"/>
            </p:cNvSpPr>
            <p:nvPr/>
          </p:nvSpPr>
          <p:spPr bwMode="auto">
            <a:xfrm rot="7342051" flipH="1">
              <a:off x="2394" y="775"/>
              <a:ext cx="240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55" name="Line 55"/>
            <p:cNvSpPr>
              <a:spLocks noChangeShapeType="1"/>
            </p:cNvSpPr>
            <p:nvPr/>
          </p:nvSpPr>
          <p:spPr bwMode="auto">
            <a:xfrm rot="7342051" flipH="1" flipV="1">
              <a:off x="2646" y="557"/>
              <a:ext cx="144" cy="24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56" name="Line 56"/>
            <p:cNvSpPr>
              <a:spLocks noChangeShapeType="1"/>
            </p:cNvSpPr>
            <p:nvPr/>
          </p:nvSpPr>
          <p:spPr bwMode="auto">
            <a:xfrm rot="7342051" flipV="1">
              <a:off x="2421" y="892"/>
              <a:ext cx="174" cy="247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8857" name="Group 57"/>
            <p:cNvGrpSpPr>
              <a:grpSpLocks/>
            </p:cNvGrpSpPr>
            <p:nvPr/>
          </p:nvGrpSpPr>
          <p:grpSpPr bwMode="auto">
            <a:xfrm>
              <a:off x="2384" y="1200"/>
              <a:ext cx="430" cy="485"/>
              <a:chOff x="2384" y="1200"/>
              <a:chExt cx="430" cy="485"/>
            </a:xfrm>
          </p:grpSpPr>
          <p:sp>
            <p:nvSpPr>
              <p:cNvPr id="588858" name="Line 58"/>
              <p:cNvSpPr>
                <a:spLocks noChangeShapeType="1"/>
              </p:cNvSpPr>
              <p:nvPr/>
            </p:nvSpPr>
            <p:spPr bwMode="auto">
              <a:xfrm rot="-7342051" flipH="1" flipV="1">
                <a:off x="2394" y="1528"/>
                <a:ext cx="24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59" name="Line 59"/>
              <p:cNvSpPr>
                <a:spLocks noChangeShapeType="1"/>
              </p:cNvSpPr>
              <p:nvPr/>
            </p:nvSpPr>
            <p:spPr bwMode="auto">
              <a:xfrm rot="14257949" flipH="1">
                <a:off x="2625" y="1496"/>
                <a:ext cx="147" cy="23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60" name="Line 60"/>
              <p:cNvSpPr>
                <a:spLocks noChangeShapeType="1"/>
              </p:cNvSpPr>
              <p:nvPr/>
            </p:nvSpPr>
            <p:spPr bwMode="auto">
              <a:xfrm rot="-7342051">
                <a:off x="2421" y="1163"/>
                <a:ext cx="173" cy="247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8861" name="Line 61"/>
            <p:cNvSpPr>
              <a:spLocks noChangeShapeType="1"/>
            </p:cNvSpPr>
            <p:nvPr/>
          </p:nvSpPr>
          <p:spPr bwMode="auto">
            <a:xfrm rot="7342051" flipV="1">
              <a:off x="3520" y="1491"/>
              <a:ext cx="304" cy="1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62" name="Line 62"/>
            <p:cNvSpPr>
              <a:spLocks noChangeShapeType="1"/>
            </p:cNvSpPr>
            <p:nvPr/>
          </p:nvSpPr>
          <p:spPr bwMode="auto">
            <a:xfrm rot="7342051">
              <a:off x="3402" y="1496"/>
              <a:ext cx="147" cy="231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63" name="Line 63"/>
            <p:cNvSpPr>
              <a:spLocks noChangeShapeType="1"/>
            </p:cNvSpPr>
            <p:nvPr/>
          </p:nvSpPr>
          <p:spPr bwMode="auto">
            <a:xfrm rot="7342051" flipH="1">
              <a:off x="3590" y="1156"/>
              <a:ext cx="154" cy="2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8864" name="Group 64"/>
          <p:cNvGrpSpPr>
            <a:grpSpLocks/>
          </p:cNvGrpSpPr>
          <p:nvPr/>
        </p:nvGrpSpPr>
        <p:grpSpPr bwMode="auto">
          <a:xfrm>
            <a:off x="5181600" y="574675"/>
            <a:ext cx="1208088" cy="1101725"/>
            <a:chOff x="3264" y="362"/>
            <a:chExt cx="761" cy="694"/>
          </a:xfrm>
        </p:grpSpPr>
        <p:sp>
          <p:nvSpPr>
            <p:cNvPr id="588865" name="Line 65"/>
            <p:cNvSpPr>
              <a:spLocks noChangeShapeType="1"/>
            </p:cNvSpPr>
            <p:nvPr/>
          </p:nvSpPr>
          <p:spPr bwMode="auto">
            <a:xfrm flipH="1">
              <a:off x="3264" y="576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66" name="Text Box 66"/>
            <p:cNvSpPr txBox="1">
              <a:spLocks noChangeArrowheads="1"/>
            </p:cNvSpPr>
            <p:nvPr/>
          </p:nvSpPr>
          <p:spPr bwMode="auto">
            <a:xfrm>
              <a:off x="3590" y="362"/>
              <a:ext cx="4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Cell</a:t>
              </a:r>
            </a:p>
          </p:txBody>
        </p:sp>
      </p:grpSp>
      <p:grpSp>
        <p:nvGrpSpPr>
          <p:cNvPr id="588867" name="Group 67"/>
          <p:cNvGrpSpPr>
            <a:grpSpLocks/>
          </p:cNvGrpSpPr>
          <p:nvPr/>
        </p:nvGrpSpPr>
        <p:grpSpPr bwMode="auto">
          <a:xfrm>
            <a:off x="5257800" y="117475"/>
            <a:ext cx="1200150" cy="873125"/>
            <a:chOff x="3312" y="74"/>
            <a:chExt cx="756" cy="550"/>
          </a:xfrm>
        </p:grpSpPr>
        <p:sp>
          <p:nvSpPr>
            <p:cNvPr id="588868" name="Line 68"/>
            <p:cNvSpPr>
              <a:spLocks noChangeShapeType="1"/>
            </p:cNvSpPr>
            <p:nvPr/>
          </p:nvSpPr>
          <p:spPr bwMode="auto">
            <a:xfrm flipH="1">
              <a:off x="3312" y="288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69" name="Text Box 69"/>
            <p:cNvSpPr txBox="1">
              <a:spLocks noChangeArrowheads="1"/>
            </p:cNvSpPr>
            <p:nvPr/>
          </p:nvSpPr>
          <p:spPr bwMode="auto">
            <a:xfrm>
              <a:off x="3398" y="74"/>
              <a:ext cx="6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Cluster</a:t>
              </a:r>
            </a:p>
          </p:txBody>
        </p:sp>
      </p:grpSp>
      <p:sp>
        <p:nvSpPr>
          <p:cNvPr id="588870" name="Text Box 70"/>
          <p:cNvSpPr txBox="1">
            <a:spLocks noChangeArrowheads="1"/>
          </p:cNvSpPr>
          <p:nvPr/>
        </p:nvSpPr>
        <p:spPr bwMode="auto">
          <a:xfrm>
            <a:off x="1165225" y="6057900"/>
            <a:ext cx="612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This requires channel/frequency planning and allocation!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8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34" grpId="0" animBg="1" autoUpdateAnimBg="0"/>
      <p:bldP spid="588835" grpId="0" animBg="1" autoUpdateAnimBg="0"/>
      <p:bldP spid="588836" grpId="0" animBg="1" autoUpdateAnimBg="0"/>
      <p:bldP spid="588837" grpId="0" animBg="1" autoUpdateAnimBg="0"/>
      <p:bldP spid="588838" grpId="0" animBg="1" autoUpdateAnimBg="0"/>
      <p:bldP spid="588839" grpId="0" animBg="1" autoUpdateAnimBg="0"/>
      <p:bldP spid="588840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C3137E9E-1517-46D8-AF6A-3DFB4003B1BE}" type="slidenum">
              <a:rPr lang="en-US"/>
              <a:pPr/>
              <a:t>48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noProof="1"/>
              <a:t>Multiple Access (MA) Techniques for Wireless Communications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989138"/>
            <a:ext cx="7772400" cy="31623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/>
              <a:t>MA schemes allow multiple mobile users to share a limited frequency spectrum.</a:t>
            </a:r>
          </a:p>
          <a:p>
            <a:pPr>
              <a:buFontTx/>
              <a:buChar char="-"/>
            </a:pPr>
            <a:r>
              <a:rPr lang="en-US" noProof="1"/>
              <a:t>Main MA schemes: FDMA, TDMA, SSMA (FHMA, CDMA [DSMA]), SDMA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D091759-71E7-464C-9A17-48085910A92E}" type="slidenum">
              <a:rPr lang="en-US"/>
              <a:pPr/>
              <a:t>49</a:t>
            </a:fld>
            <a:endParaRPr lang="en-US"/>
          </a:p>
        </p:txBody>
      </p:sp>
      <p:pic>
        <p:nvPicPr>
          <p:cNvPr id="592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71600"/>
            <a:ext cx="5762625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2899" name="Text Box 3"/>
          <p:cNvSpPr txBox="1">
            <a:spLocks noChangeArrowheads="1"/>
          </p:cNvSpPr>
          <p:nvPr/>
        </p:nvSpPr>
        <p:spPr bwMode="auto">
          <a:xfrm>
            <a:off x="3184525" y="552767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FDMA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672EE065-8ABC-4A9B-B82F-160C78870E94}" type="slidenum">
              <a:rPr lang="en-US"/>
              <a:pPr/>
              <a:t>5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7315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7316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7317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18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7319" name="Picture 7" descr="31u_bnrz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</p:spPr>
      </p:pic>
      <p:grpSp>
        <p:nvGrpSpPr>
          <p:cNvPr id="397320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7321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7322" name="Picture 10" descr="31u_bnrz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</p:spPr>
        </p:pic>
        <p:grpSp>
          <p:nvGrpSpPr>
            <p:cNvPr id="397323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7324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7324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7325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7325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97326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7327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7327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7328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7328" name="Clip" r:id="rId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97329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7330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7330" name="Clip" r:id="rId10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7331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7331" name="Clip" r:id="rId11" imgW="1266840" imgH="1200240" progId="MS_ClipArt_Gallery.2">
                  <p:embed/>
                </p:oleObj>
              </a:graphicData>
            </a:graphic>
          </p:graphicFrame>
        </p:grpSp>
      </p:grpSp>
      <p:sp>
        <p:nvSpPr>
          <p:cNvPr id="397332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7333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7334" name="Picture 22" descr="31u_bnrz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</p:spPr>
      </p:pic>
      <p:grpSp>
        <p:nvGrpSpPr>
          <p:cNvPr id="397335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7336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36" name="Clip" r:id="rId12" imgW="819000" imgH="847800" progId="MS_ClipArt_Gallery.2">
                <p:embed/>
              </p:oleObj>
            </a:graphicData>
          </a:graphic>
        </p:graphicFrame>
        <p:graphicFrame>
          <p:nvGraphicFramePr>
            <p:cNvPr id="397337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37" name="Clip" r:id="rId13" imgW="1266840" imgH="1200240" progId="MS_ClipArt_Gallery.2">
                <p:embed/>
              </p:oleObj>
            </a:graphicData>
          </a:graphic>
        </p:graphicFrame>
      </p:grpSp>
      <p:grpSp>
        <p:nvGrpSpPr>
          <p:cNvPr id="397338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7339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39" name="Clip" r:id="rId14" imgW="819000" imgH="847800" progId="MS_ClipArt_Gallery.2">
                <p:embed/>
              </p:oleObj>
            </a:graphicData>
          </a:graphic>
        </p:graphicFrame>
        <p:graphicFrame>
          <p:nvGraphicFramePr>
            <p:cNvPr id="397340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40" name="Clip" r:id="rId15" imgW="1266840" imgH="1200240" progId="MS_ClipArt_Gallery.2">
                <p:embed/>
              </p:oleObj>
            </a:graphicData>
          </a:graphic>
        </p:graphicFrame>
      </p:grpSp>
      <p:grpSp>
        <p:nvGrpSpPr>
          <p:cNvPr id="397341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7342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42" name="Clip" r:id="rId16" imgW="819000" imgH="847800" progId="MS_ClipArt_Gallery.2">
                <p:embed/>
              </p:oleObj>
            </a:graphicData>
          </a:graphic>
        </p:graphicFrame>
        <p:graphicFrame>
          <p:nvGraphicFramePr>
            <p:cNvPr id="397343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43" name="Clip" r:id="rId17" imgW="1266840" imgH="1200240" progId="MS_ClipArt_Gallery.2">
                <p:embed/>
              </p:oleObj>
            </a:graphicData>
          </a:graphic>
        </p:graphicFrame>
      </p:grpSp>
      <p:sp>
        <p:nvSpPr>
          <p:cNvPr id="397344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7345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7346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46" name="Clip" r:id="rId18" imgW="819000" imgH="847800" progId="MS_ClipArt_Gallery.2">
                <p:embed/>
              </p:oleObj>
            </a:graphicData>
          </a:graphic>
        </p:graphicFrame>
        <p:graphicFrame>
          <p:nvGraphicFramePr>
            <p:cNvPr id="397347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47" name="Clip" r:id="rId19" imgW="1266840" imgH="1200240" progId="MS_ClipArt_Gallery.2">
                <p:embed/>
              </p:oleObj>
            </a:graphicData>
          </a:graphic>
        </p:graphicFrame>
      </p:grpSp>
      <p:sp>
        <p:nvSpPr>
          <p:cNvPr id="397348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7349" name="Picture 37" descr="31u_bnrz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</p:spPr>
      </p:pic>
      <p:grpSp>
        <p:nvGrpSpPr>
          <p:cNvPr id="397350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7351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51" name="Clip" r:id="rId20" imgW="819000" imgH="847800" progId="MS_ClipArt_Gallery.2">
                <p:embed/>
              </p:oleObj>
            </a:graphicData>
          </a:graphic>
        </p:graphicFrame>
        <p:graphicFrame>
          <p:nvGraphicFramePr>
            <p:cNvPr id="397352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52" name="Clip" r:id="rId21" imgW="1266840" imgH="1200240" progId="MS_ClipArt_Gallery.2">
                <p:embed/>
              </p:oleObj>
            </a:graphicData>
          </a:graphic>
        </p:graphicFrame>
      </p:grpSp>
      <p:grpSp>
        <p:nvGrpSpPr>
          <p:cNvPr id="397353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7354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54" name="Clip" r:id="rId22" imgW="819000" imgH="847800" progId="MS_ClipArt_Gallery.2">
                <p:embed/>
              </p:oleObj>
            </a:graphicData>
          </a:graphic>
        </p:graphicFrame>
        <p:graphicFrame>
          <p:nvGraphicFramePr>
            <p:cNvPr id="397355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55" name="Clip" r:id="rId23" imgW="1266840" imgH="1200240" progId="MS_ClipArt_Gallery.2">
                <p:embed/>
              </p:oleObj>
            </a:graphicData>
          </a:graphic>
        </p:graphicFrame>
      </p:grpSp>
      <p:grpSp>
        <p:nvGrpSpPr>
          <p:cNvPr id="397356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7357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57" name="Clip" r:id="rId24" imgW="819000" imgH="847800" progId="MS_ClipArt_Gallery.2">
                <p:embed/>
              </p:oleObj>
            </a:graphicData>
          </a:graphic>
        </p:graphicFrame>
        <p:graphicFrame>
          <p:nvGraphicFramePr>
            <p:cNvPr id="397358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58" name="Clip" r:id="rId25" imgW="1266840" imgH="1200240" progId="MS_ClipArt_Gallery.2">
                <p:embed/>
              </p:oleObj>
            </a:graphicData>
          </a:graphic>
        </p:graphicFrame>
      </p:grpSp>
      <p:grpSp>
        <p:nvGrpSpPr>
          <p:cNvPr id="397359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7360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60" name="Clip" r:id="rId26" imgW="819000" imgH="847800" progId="MS_ClipArt_Gallery.2">
                <p:embed/>
              </p:oleObj>
            </a:graphicData>
          </a:graphic>
        </p:graphicFrame>
        <p:graphicFrame>
          <p:nvGraphicFramePr>
            <p:cNvPr id="397361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61" name="Clip" r:id="rId27" imgW="1266840" imgH="1200240" progId="MS_ClipArt_Gallery.2">
                <p:embed/>
              </p:oleObj>
            </a:graphicData>
          </a:graphic>
        </p:graphicFrame>
      </p:grpSp>
      <p:grpSp>
        <p:nvGrpSpPr>
          <p:cNvPr id="397362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7363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63" name="Clip" r:id="rId28" imgW="819000" imgH="847800" progId="MS_ClipArt_Gallery.2">
                <p:embed/>
              </p:oleObj>
            </a:graphicData>
          </a:graphic>
        </p:graphicFrame>
        <p:graphicFrame>
          <p:nvGraphicFramePr>
            <p:cNvPr id="397364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64" name="Clip" r:id="rId29" imgW="1266840" imgH="1200240" progId="MS_ClipArt_Gallery.2">
                <p:embed/>
              </p:oleObj>
            </a:graphicData>
          </a:graphic>
        </p:graphicFrame>
      </p:grpSp>
      <p:grpSp>
        <p:nvGrpSpPr>
          <p:cNvPr id="397365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7366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7367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7367" name="Clip" r:id="rId30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7368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7368" name="Clip" r:id="rId31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397369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7370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7371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7372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7373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7374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7386" name="Group 74"/>
          <p:cNvGrpSpPr>
            <a:grpSpLocks/>
          </p:cNvGrpSpPr>
          <p:nvPr/>
        </p:nvGrpSpPr>
        <p:grpSpPr bwMode="auto">
          <a:xfrm>
            <a:off x="5484813" y="1087438"/>
            <a:ext cx="3346450" cy="3651250"/>
            <a:chOff x="3369" y="569"/>
            <a:chExt cx="2108" cy="2300"/>
          </a:xfrm>
        </p:grpSpPr>
        <p:sp>
          <p:nvSpPr>
            <p:cNvPr id="397376" name="Rectangle 64"/>
            <p:cNvSpPr>
              <a:spLocks noChangeArrowheads="1"/>
            </p:cNvSpPr>
            <p:nvPr/>
          </p:nvSpPr>
          <p:spPr bwMode="auto">
            <a:xfrm>
              <a:off x="3369" y="865"/>
              <a:ext cx="2108" cy="20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77" name="Rectangle 65"/>
            <p:cNvSpPr>
              <a:spLocks noChangeArrowheads="1"/>
            </p:cNvSpPr>
            <p:nvPr/>
          </p:nvSpPr>
          <p:spPr bwMode="auto">
            <a:xfrm>
              <a:off x="3403" y="768"/>
              <a:ext cx="1205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78" name="Rectangle 66"/>
            <p:cNvSpPr>
              <a:spLocks noChangeArrowheads="1"/>
            </p:cNvSpPr>
            <p:nvPr/>
          </p:nvSpPr>
          <p:spPr bwMode="auto">
            <a:xfrm>
              <a:off x="3402" y="742"/>
              <a:ext cx="19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 base station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typically connected to 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relay - responsible for sending packets between wired network and wireless host(s) in its “area”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</a:pPr>
              <a:r>
                <a:rPr lang="en-US" sz="2000"/>
                <a:t>e.g., cell towers,  802.11 access points </a:t>
              </a:r>
            </a:p>
          </p:txBody>
        </p:sp>
        <p:pic>
          <p:nvPicPr>
            <p:cNvPr id="397384" name="Picture 72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8" y="569"/>
              <a:ext cx="249" cy="391"/>
            </a:xfrm>
            <a:prstGeom prst="rect">
              <a:avLst/>
            </a:prstGeom>
            <a:noFill/>
          </p:spPr>
        </p:pic>
      </p:grpSp>
      <p:sp>
        <p:nvSpPr>
          <p:cNvPr id="397387" name="Line 75"/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FE77F71-4B68-4430-976F-902A68FC48E0}" type="slidenum">
              <a:rPr lang="en-US"/>
              <a:pPr/>
              <a:t>50</a:t>
            </a:fld>
            <a:endParaRPr lang="en-US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Frequency Division Multiple Access (FDMA) 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/>
              <a:t>Assigns individual channels to individual users on demand</a:t>
            </a:r>
          </a:p>
          <a:p>
            <a:pPr>
              <a:buFontTx/>
              <a:buChar char="-"/>
            </a:pPr>
            <a:r>
              <a:rPr lang="en-US" noProof="1"/>
              <a:t>Only 1 user utilizes the channel at a time. Idle times are wasted. Capacity is not shared.</a:t>
            </a:r>
          </a:p>
          <a:p>
            <a:pPr>
              <a:buFontTx/>
              <a:buChar char="-"/>
            </a:pPr>
            <a:r>
              <a:rPr lang="en-US" noProof="1"/>
              <a:t>Communication is continuous</a:t>
            </a:r>
          </a:p>
          <a:p>
            <a:pPr>
              <a:buFontTx/>
              <a:buChar char="-"/>
            </a:pPr>
            <a:r>
              <a:rPr lang="en-US" noProof="1"/>
              <a:t>Does not need synchronization </a:t>
            </a:r>
          </a:p>
          <a:p>
            <a:pPr>
              <a:buFontTx/>
              <a:buChar char="-"/>
            </a:pPr>
            <a:r>
              <a:rPr lang="en-US" noProof="1"/>
              <a:t>Costly filters at the base station</a:t>
            </a:r>
          </a:p>
          <a:p>
            <a:pPr>
              <a:buFontTx/>
              <a:buChar char="-"/>
            </a:pPr>
            <a:r>
              <a:rPr lang="en-US" noProof="1"/>
              <a:t>Need guard bands to alleviate interference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C668584A-568D-4DD0-B9D6-516290F312FD}" type="slidenum">
              <a:rPr lang="en-US"/>
              <a:pPr/>
              <a:t>51</a:t>
            </a:fld>
            <a:endParaRPr lang="en-US"/>
          </a:p>
        </p:txBody>
      </p:sp>
      <p:pic>
        <p:nvPicPr>
          <p:cNvPr id="596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66800"/>
            <a:ext cx="57912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6995" name="Text Box 3"/>
          <p:cNvSpPr txBox="1">
            <a:spLocks noChangeArrowheads="1"/>
          </p:cNvSpPr>
          <p:nvPr/>
        </p:nvSpPr>
        <p:spPr bwMode="auto">
          <a:xfrm>
            <a:off x="3184525" y="5603875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TDMA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FA4C6C12-C302-48D7-A6D0-09FC3C473EB8}" type="slidenum">
              <a:rPr lang="en-US"/>
              <a:pPr/>
              <a:t>52</a:t>
            </a:fld>
            <a:endParaRPr lang="en-US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Time Division Multiple Access (TDMA)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/>
              <a:t>In a time slot only 1 user transmits (or receives)</a:t>
            </a:r>
          </a:p>
          <a:p>
            <a:pPr>
              <a:buFontTx/>
              <a:buChar char="-"/>
            </a:pPr>
            <a:r>
              <a:rPr lang="en-US" noProof="1"/>
              <a:t>Several users share a single frequency channel </a:t>
            </a:r>
          </a:p>
          <a:p>
            <a:pPr>
              <a:buFontTx/>
              <a:buChar char="-"/>
            </a:pPr>
            <a:r>
              <a:rPr lang="en-US" noProof="1"/>
              <a:t>Transmission is non-continuous</a:t>
            </a:r>
          </a:p>
          <a:p>
            <a:pPr>
              <a:buFontTx/>
              <a:buChar char="-"/>
            </a:pPr>
            <a:r>
              <a:rPr lang="en-US" noProof="1"/>
              <a:t>Power consumption is lower than FDMA (e.g., the transmitter can be turned off when idle)</a:t>
            </a:r>
          </a:p>
          <a:p>
            <a:pPr>
              <a:buFontTx/>
              <a:buChar char="-"/>
            </a:pPr>
            <a:r>
              <a:rPr lang="en-US" noProof="1"/>
              <a:t>During idle time, a mobile performs MAHO</a:t>
            </a:r>
          </a:p>
          <a:p>
            <a:pPr>
              <a:buFontTx/>
              <a:buChar char="-"/>
            </a:pPr>
            <a:r>
              <a:rPr lang="en-US" noProof="1"/>
              <a:t>Synchronization is needed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704FD5B-4BE3-4FD6-B4B2-D8BB59ADB773}" type="slidenum">
              <a:rPr lang="en-US"/>
              <a:pPr/>
              <a:t>53</a:t>
            </a:fld>
            <a:endParaRPr lang="en-US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Spread Spectrum Multiple Access (SSMA)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/>
              <a:t>Traditional communication techniques </a:t>
            </a:r>
          </a:p>
          <a:p>
            <a:pPr lvl="1">
              <a:buFontTx/>
              <a:buChar char="-"/>
            </a:pPr>
            <a:r>
              <a:rPr lang="en-US" noProof="1"/>
              <a:t>Strive to conserve bandwidth  </a:t>
            </a:r>
          </a:p>
          <a:p>
            <a:pPr>
              <a:buFontTx/>
              <a:buChar char="-"/>
            </a:pPr>
            <a:r>
              <a:rPr lang="en-US" noProof="1"/>
              <a:t>By contrast, Spread spectrum techniques</a:t>
            </a:r>
          </a:p>
          <a:p>
            <a:pPr lvl="1">
              <a:buFontTx/>
              <a:buChar char="-"/>
            </a:pPr>
            <a:r>
              <a:rPr lang="en-US" noProof="1"/>
              <a:t>use bandwidth several orders of magnitude larger than the min. required bandwidth</a:t>
            </a:r>
            <a:r>
              <a:rPr lang="en-US"/>
              <a:t> !!</a:t>
            </a:r>
            <a:endParaRPr lang="en-US" noProof="1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3DC5CB35-691D-4B7D-8AEB-D506D089AE28}" type="slidenum">
              <a:rPr lang="en-US"/>
              <a:pPr/>
              <a:t>54</a:t>
            </a:fld>
            <a:endParaRPr lang="en-US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Spread Spectrum Multiple Access (SSMA)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990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/>
              <a:t>Spread spectrum techniques use bandwidth larger than the min. required bandwidth</a:t>
            </a:r>
          </a:p>
        </p:txBody>
      </p:sp>
      <p:sp>
        <p:nvSpPr>
          <p:cNvPr id="603140" name="Rectangle 4"/>
          <p:cNvSpPr>
            <a:spLocks noChangeArrowheads="1"/>
          </p:cNvSpPr>
          <p:nvPr/>
        </p:nvSpPr>
        <p:spPr bwMode="auto">
          <a:xfrm>
            <a:off x="228600" y="2590800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800" noProof="1"/>
              <a:t>Modulation: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-"/>
            </a:pPr>
            <a:r>
              <a:rPr lang="en-US" sz="2400" noProof="1"/>
              <a:t>Uses pseudo-noise (PN) sequence to convert the signal into wideband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-"/>
            </a:pPr>
            <a:r>
              <a:rPr lang="en-US" sz="2400" noProof="1"/>
              <a:t>The PN is random, but can be re-produced by receiver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800" noProof="1"/>
              <a:t>Demodulation: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-"/>
            </a:pPr>
            <a:r>
              <a:rPr lang="en-US" sz="2400" noProof="1"/>
              <a:t>Correct correlation using a PN re-produces the signal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-"/>
            </a:pPr>
            <a:r>
              <a:rPr lang="en-US" sz="2400" noProof="1"/>
              <a:t>Using wrong PN sequence produces noise, hence this scheme is ‘secure’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3AE2FA5-A80D-4B23-A2DC-B66A59F82BF2}" type="slidenum">
              <a:rPr lang="en-US"/>
              <a:pPr/>
              <a:t>55</a:t>
            </a:fld>
            <a:endParaRPr lang="en-US"/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3340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/>
              <a:t>Spread Spectrum (SS) uses two techniques:</a:t>
            </a:r>
          </a:p>
          <a:p>
            <a:pPr lvl="1">
              <a:buFontTx/>
              <a:buChar char="-"/>
            </a:pPr>
            <a:r>
              <a:rPr lang="en-US" noProof="1"/>
              <a:t>(1) FHMA: frequency hopped MA</a:t>
            </a:r>
          </a:p>
          <a:p>
            <a:pPr lvl="1">
              <a:buFontTx/>
              <a:buChar char="-"/>
            </a:pPr>
            <a:r>
              <a:rPr lang="en-US" noProof="1"/>
              <a:t>(1) DSMA: direct sequence MA (also called CDMA: code division multiple access)</a:t>
            </a:r>
          </a:p>
          <a:p>
            <a:pPr>
              <a:buFontTx/>
              <a:buChar char="-"/>
            </a:pPr>
            <a:r>
              <a:rPr lang="en-US" noProof="1"/>
              <a:t>Frequency Hopped MA (FHMA)</a:t>
            </a:r>
          </a:p>
          <a:p>
            <a:pPr lvl="1">
              <a:buFontTx/>
              <a:buChar char="-"/>
            </a:pPr>
            <a:r>
              <a:rPr lang="en-US" noProof="1"/>
              <a:t>Frequencies of individual users are varied in a pseudo-random fashion within the wideband range</a:t>
            </a:r>
          </a:p>
          <a:p>
            <a:pPr lvl="1">
              <a:buFontTx/>
              <a:buChar char="-"/>
            </a:pPr>
            <a:r>
              <a:rPr lang="en-US" noProof="1"/>
              <a:t>The signal is broken into bursts and each burst is sent on a different frequency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453FD2A0-C2ED-4D2E-AD91-6AC4C3388001}" type="slidenum">
              <a:rPr lang="en-US"/>
              <a:pPr/>
              <a:t>56</a:t>
            </a:fld>
            <a:endParaRPr lang="en-US"/>
          </a:p>
        </p:txBody>
      </p:sp>
      <p:pic>
        <p:nvPicPr>
          <p:cNvPr id="607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35050"/>
            <a:ext cx="67056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3489325" y="5756275"/>
            <a:ext cx="110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CDMA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7D607ED-170F-4623-81E4-C2FBE30FEA39}" type="slidenum">
              <a:rPr lang="en-US"/>
              <a:pPr/>
              <a:t>57</a:t>
            </a:fld>
            <a:endParaRPr lang="en-US"/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57175"/>
            <a:ext cx="8364538" cy="1143000"/>
          </a:xfrm>
        </p:spPr>
        <p:txBody>
          <a:bodyPr/>
          <a:lstStyle/>
          <a:p>
            <a:r>
              <a:rPr lang="en-US" sz="3600"/>
              <a:t>Code Division Multiple Access (CDMA)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used  in several wireless broadcast channels (cellular, satellite, etc) standards</a:t>
            </a:r>
          </a:p>
          <a:p>
            <a:pPr>
              <a:lnSpc>
                <a:spcPct val="80000"/>
              </a:lnSpc>
            </a:pPr>
            <a:r>
              <a:rPr lang="en-US" sz="2400"/>
              <a:t>unique “code” assigned to each user; i.e., code set partitioning</a:t>
            </a:r>
          </a:p>
          <a:p>
            <a:pPr>
              <a:lnSpc>
                <a:spcPct val="80000"/>
              </a:lnSpc>
            </a:pPr>
            <a:r>
              <a:rPr lang="en-US" sz="2400"/>
              <a:t>all users share same frequency, but each user has own “chipping” sequence (i.e., code) to encode data</a:t>
            </a:r>
          </a:p>
          <a:p>
            <a:pPr>
              <a:lnSpc>
                <a:spcPct val="80000"/>
              </a:lnSpc>
            </a:pPr>
            <a:r>
              <a:rPr lang="en-US" sz="2400" i="1">
                <a:solidFill>
                  <a:srgbClr val="FF0000"/>
                </a:solidFill>
              </a:rPr>
              <a:t>encoded signal</a:t>
            </a:r>
            <a:r>
              <a:rPr lang="en-US" sz="2400"/>
              <a:t> = (original data) X (chipping sequence)</a:t>
            </a:r>
          </a:p>
          <a:p>
            <a:pPr>
              <a:lnSpc>
                <a:spcPct val="80000"/>
              </a:lnSpc>
            </a:pPr>
            <a:r>
              <a:rPr lang="en-US" sz="2400" i="1">
                <a:solidFill>
                  <a:srgbClr val="FF0000"/>
                </a:solidFill>
              </a:rPr>
              <a:t>decoding:</a:t>
            </a:r>
            <a:r>
              <a:rPr lang="en-US" sz="2400"/>
              <a:t> inner-product of encoded signal and chipping sequence</a:t>
            </a:r>
          </a:p>
          <a:p>
            <a:pPr>
              <a:lnSpc>
                <a:spcPct val="80000"/>
              </a:lnSpc>
            </a:pPr>
            <a:r>
              <a:rPr lang="en-US" sz="2400"/>
              <a:t>allows multiple users to “coexist” and transmit simultaneously with minimal interference (if codes are “orthogonal”)</a:t>
            </a:r>
            <a:endParaRPr lang="en-US" sz="3200"/>
          </a:p>
          <a:p>
            <a:pPr>
              <a:lnSpc>
                <a:spcPct val="80000"/>
              </a:lnSpc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6B6C77B6-08AA-4293-A2C5-6B60FC584BAD}" type="slidenum">
              <a:rPr lang="en-US"/>
              <a:pPr/>
              <a:t>58</a:t>
            </a:fld>
            <a:endParaRPr lang="en-US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3058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/>
              <a:t>Speading the signal power over a wide spread of the frequency spectrum reduces fading effects</a:t>
            </a:r>
          </a:p>
          <a:p>
            <a:pPr lvl="1">
              <a:buFontTx/>
              <a:buChar char="-"/>
            </a:pPr>
            <a:r>
              <a:rPr lang="en-US" noProof="1"/>
              <a:t>only part of the spectrum, hence only part of the signal, is affected by fading</a:t>
            </a:r>
          </a:p>
          <a:p>
            <a:pPr>
              <a:buFontTx/>
              <a:buChar char="-"/>
            </a:pPr>
            <a:r>
              <a:rPr lang="en-US" noProof="1"/>
              <a:t>No frequency planning required since users use the same frequency</a:t>
            </a:r>
          </a:p>
          <a:p>
            <a:pPr>
              <a:buFontTx/>
              <a:buChar char="-"/>
            </a:pPr>
            <a:r>
              <a:rPr lang="en-US" noProof="1"/>
              <a:t>Soft hand-off can be provided since all the cells use the same frequency. MSC monitors signals.</a:t>
            </a:r>
          </a:p>
          <a:p>
            <a:pPr>
              <a:buFontTx/>
              <a:buChar char="-"/>
            </a:pPr>
            <a:r>
              <a:rPr lang="en-US" noProof="1"/>
              <a:t>In soft hand-off the channel (or frequency) remains the same and the base station changes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0A65305-BC3E-4A5F-B2DF-57084D8048FA}" type="slidenum">
              <a:rPr lang="en-US"/>
              <a:pPr/>
              <a:t>59</a:t>
            </a:fld>
            <a:endParaRPr lang="en-US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Space Division MA (SDMA)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r>
              <a:rPr lang="en-US" noProof="1"/>
              <a:t>Controls the radiated energy for each user in space using spot beam </a:t>
            </a:r>
            <a:r>
              <a:rPr lang="en-US"/>
              <a:t>(directional) </a:t>
            </a:r>
            <a:r>
              <a:rPr lang="en-US" noProof="1"/>
              <a:t>antennas</a:t>
            </a:r>
          </a:p>
        </p:txBody>
      </p:sp>
      <p:pic>
        <p:nvPicPr>
          <p:cNvPr id="625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70225"/>
            <a:ext cx="60198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19917306-C84D-4A8A-B89F-A76601F499A0}" type="slidenum">
              <a:rPr lang="en-US"/>
              <a:pPr/>
              <a:t>6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8339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8340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8341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342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8343" name="Picture 7" descr="31u_bnrz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</p:spPr>
      </p:pic>
      <p:grpSp>
        <p:nvGrpSpPr>
          <p:cNvPr id="398344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8345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8346" name="Picture 10" descr="31u_bnrz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</p:spPr>
        </p:pic>
        <p:grpSp>
          <p:nvGrpSpPr>
            <p:cNvPr id="398347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8348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8348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8349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8349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98350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8351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8351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8352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8352" name="Clip" r:id="rId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98353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8354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8354" name="Clip" r:id="rId10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8355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8355" name="Clip" r:id="rId11" imgW="1266840" imgH="1200240" progId="MS_ClipArt_Gallery.2">
                  <p:embed/>
                </p:oleObj>
              </a:graphicData>
            </a:graphic>
          </p:graphicFrame>
        </p:grpSp>
      </p:grp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8357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8358" name="Picture 22" descr="31u_bnrz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</p:spPr>
      </p:pic>
      <p:grpSp>
        <p:nvGrpSpPr>
          <p:cNvPr id="398359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8360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60" name="Clip" r:id="rId12" imgW="819000" imgH="847800" progId="MS_ClipArt_Gallery.2">
                <p:embed/>
              </p:oleObj>
            </a:graphicData>
          </a:graphic>
        </p:graphicFrame>
        <p:graphicFrame>
          <p:nvGraphicFramePr>
            <p:cNvPr id="398361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61" name="Clip" r:id="rId13" imgW="1266840" imgH="1200240" progId="MS_ClipArt_Gallery.2">
                <p:embed/>
              </p:oleObj>
            </a:graphicData>
          </a:graphic>
        </p:graphicFrame>
      </p:grpSp>
      <p:grpSp>
        <p:nvGrpSpPr>
          <p:cNvPr id="398362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8363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63" name="Clip" r:id="rId14" imgW="819000" imgH="847800" progId="MS_ClipArt_Gallery.2">
                <p:embed/>
              </p:oleObj>
            </a:graphicData>
          </a:graphic>
        </p:graphicFrame>
        <p:graphicFrame>
          <p:nvGraphicFramePr>
            <p:cNvPr id="398364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64" name="Clip" r:id="rId15" imgW="1266840" imgH="1200240" progId="MS_ClipArt_Gallery.2">
                <p:embed/>
              </p:oleObj>
            </a:graphicData>
          </a:graphic>
        </p:graphicFrame>
      </p:grpSp>
      <p:grpSp>
        <p:nvGrpSpPr>
          <p:cNvPr id="398365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8366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66" name="Clip" r:id="rId16" imgW="819000" imgH="847800" progId="MS_ClipArt_Gallery.2">
                <p:embed/>
              </p:oleObj>
            </a:graphicData>
          </a:graphic>
        </p:graphicFrame>
        <p:graphicFrame>
          <p:nvGraphicFramePr>
            <p:cNvPr id="398367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67" name="Clip" r:id="rId17" imgW="1266840" imgH="1200240" progId="MS_ClipArt_Gallery.2">
                <p:embed/>
              </p:oleObj>
            </a:graphicData>
          </a:graphic>
        </p:graphicFrame>
      </p:grpSp>
      <p:sp>
        <p:nvSpPr>
          <p:cNvPr id="398368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8369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8370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70" name="Clip" r:id="rId18" imgW="819000" imgH="847800" progId="MS_ClipArt_Gallery.2">
                <p:embed/>
              </p:oleObj>
            </a:graphicData>
          </a:graphic>
        </p:graphicFrame>
        <p:graphicFrame>
          <p:nvGraphicFramePr>
            <p:cNvPr id="398371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71" name="Clip" r:id="rId19" imgW="1266840" imgH="1200240" progId="MS_ClipArt_Gallery.2">
                <p:embed/>
              </p:oleObj>
            </a:graphicData>
          </a:graphic>
        </p:graphicFrame>
      </p:grpSp>
      <p:sp>
        <p:nvSpPr>
          <p:cNvPr id="398372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8373" name="Picture 37" descr="31u_bnrz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</p:spPr>
      </p:pic>
      <p:grpSp>
        <p:nvGrpSpPr>
          <p:cNvPr id="398374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8375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75" name="Clip" r:id="rId20" imgW="819000" imgH="847800" progId="MS_ClipArt_Gallery.2">
                <p:embed/>
              </p:oleObj>
            </a:graphicData>
          </a:graphic>
        </p:graphicFrame>
        <p:graphicFrame>
          <p:nvGraphicFramePr>
            <p:cNvPr id="398376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76" name="Clip" r:id="rId21" imgW="1266840" imgH="1200240" progId="MS_ClipArt_Gallery.2">
                <p:embed/>
              </p:oleObj>
            </a:graphicData>
          </a:graphic>
        </p:graphicFrame>
      </p:grpSp>
      <p:grpSp>
        <p:nvGrpSpPr>
          <p:cNvPr id="398377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8378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78" name="Clip" r:id="rId22" imgW="819000" imgH="847800" progId="MS_ClipArt_Gallery.2">
                <p:embed/>
              </p:oleObj>
            </a:graphicData>
          </a:graphic>
        </p:graphicFrame>
        <p:graphicFrame>
          <p:nvGraphicFramePr>
            <p:cNvPr id="398379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79" name="Clip" r:id="rId23" imgW="1266840" imgH="1200240" progId="MS_ClipArt_Gallery.2">
                <p:embed/>
              </p:oleObj>
            </a:graphicData>
          </a:graphic>
        </p:graphicFrame>
      </p:grpSp>
      <p:grpSp>
        <p:nvGrpSpPr>
          <p:cNvPr id="398380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8381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81" name="Clip" r:id="rId24" imgW="819000" imgH="847800" progId="MS_ClipArt_Gallery.2">
                <p:embed/>
              </p:oleObj>
            </a:graphicData>
          </a:graphic>
        </p:graphicFrame>
        <p:graphicFrame>
          <p:nvGraphicFramePr>
            <p:cNvPr id="398382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82" name="Clip" r:id="rId25" imgW="1266840" imgH="1200240" progId="MS_ClipArt_Gallery.2">
                <p:embed/>
              </p:oleObj>
            </a:graphicData>
          </a:graphic>
        </p:graphicFrame>
      </p:grpSp>
      <p:grpSp>
        <p:nvGrpSpPr>
          <p:cNvPr id="398383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8384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84" name="Clip" r:id="rId26" imgW="819000" imgH="847800" progId="MS_ClipArt_Gallery.2">
                <p:embed/>
              </p:oleObj>
            </a:graphicData>
          </a:graphic>
        </p:graphicFrame>
        <p:graphicFrame>
          <p:nvGraphicFramePr>
            <p:cNvPr id="398385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85" name="Clip" r:id="rId27" imgW="1266840" imgH="1200240" progId="MS_ClipArt_Gallery.2">
                <p:embed/>
              </p:oleObj>
            </a:graphicData>
          </a:graphic>
        </p:graphicFrame>
      </p:grpSp>
      <p:grpSp>
        <p:nvGrpSpPr>
          <p:cNvPr id="398386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8387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87" name="Clip" r:id="rId28" imgW="819000" imgH="847800" progId="MS_ClipArt_Gallery.2">
                <p:embed/>
              </p:oleObj>
            </a:graphicData>
          </a:graphic>
        </p:graphicFrame>
        <p:graphicFrame>
          <p:nvGraphicFramePr>
            <p:cNvPr id="398388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88" name="Clip" r:id="rId29" imgW="1266840" imgH="1200240" progId="MS_ClipArt_Gallery.2">
                <p:embed/>
              </p:oleObj>
            </a:graphicData>
          </a:graphic>
        </p:graphicFrame>
      </p:grpSp>
      <p:grpSp>
        <p:nvGrpSpPr>
          <p:cNvPr id="398389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8390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8391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8391" name="Clip" r:id="rId30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8392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8392" name="Clip" r:id="rId31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398393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94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95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96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8397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8398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8400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181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01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02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 wireless link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typically used to connect mobile(s) to base station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also used as backbone link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multiple access protocol coordinates link access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various data rates, transmission distance</a:t>
            </a:r>
          </a:p>
        </p:txBody>
      </p:sp>
      <p:sp>
        <p:nvSpPr>
          <p:cNvPr id="398404" name="Line 68"/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8408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8473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398425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/>
              <a:ahLst/>
              <a:cxnLst>
                <a:cxn ang="0">
                  <a:pos x="87" y="27"/>
                </a:cxn>
                <a:cxn ang="0">
                  <a:pos x="68" y="35"/>
                </a:cxn>
                <a:cxn ang="0">
                  <a:pos x="52" y="46"/>
                </a:cxn>
                <a:cxn ang="0">
                  <a:pos x="37" y="57"/>
                </a:cxn>
                <a:cxn ang="0">
                  <a:pos x="24" y="69"/>
                </a:cxn>
                <a:cxn ang="0">
                  <a:pos x="14" y="83"/>
                </a:cxn>
                <a:cxn ang="0">
                  <a:pos x="7" y="97"/>
                </a:cxn>
                <a:cxn ang="0">
                  <a:pos x="2" y="113"/>
                </a:cxn>
                <a:cxn ang="0">
                  <a:pos x="0" y="128"/>
                </a:cxn>
                <a:cxn ang="0">
                  <a:pos x="2" y="150"/>
                </a:cxn>
                <a:cxn ang="0">
                  <a:pos x="14" y="167"/>
                </a:cxn>
                <a:cxn ang="0">
                  <a:pos x="32" y="183"/>
                </a:cxn>
                <a:cxn ang="0">
                  <a:pos x="55" y="194"/>
                </a:cxn>
                <a:cxn ang="0">
                  <a:pos x="81" y="203"/>
                </a:cxn>
                <a:cxn ang="0">
                  <a:pos x="109" y="208"/>
                </a:cxn>
                <a:cxn ang="0">
                  <a:pos x="138" y="209"/>
                </a:cxn>
                <a:cxn ang="0">
                  <a:pos x="165" y="206"/>
                </a:cxn>
                <a:cxn ang="0">
                  <a:pos x="171" y="206"/>
                </a:cxn>
                <a:cxn ang="0">
                  <a:pos x="177" y="203"/>
                </a:cxn>
                <a:cxn ang="0">
                  <a:pos x="181" y="200"/>
                </a:cxn>
                <a:cxn ang="0">
                  <a:pos x="183" y="196"/>
                </a:cxn>
                <a:cxn ang="0">
                  <a:pos x="180" y="191"/>
                </a:cxn>
                <a:cxn ang="0">
                  <a:pos x="174" y="187"/>
                </a:cxn>
                <a:cxn ang="0">
                  <a:pos x="167" y="183"/>
                </a:cxn>
                <a:cxn ang="0">
                  <a:pos x="159" y="181"/>
                </a:cxn>
                <a:cxn ang="0">
                  <a:pos x="145" y="178"/>
                </a:cxn>
                <a:cxn ang="0">
                  <a:pos x="130" y="176"/>
                </a:cxn>
                <a:cxn ang="0">
                  <a:pos x="116" y="174"/>
                </a:cxn>
                <a:cxn ang="0">
                  <a:pos x="103" y="171"/>
                </a:cxn>
                <a:cxn ang="0">
                  <a:pos x="90" y="168"/>
                </a:cxn>
                <a:cxn ang="0">
                  <a:pos x="77" y="164"/>
                </a:cxn>
                <a:cxn ang="0">
                  <a:pos x="65" y="159"/>
                </a:cxn>
                <a:cxn ang="0">
                  <a:pos x="53" y="151"/>
                </a:cxn>
                <a:cxn ang="0">
                  <a:pos x="49" y="116"/>
                </a:cxn>
                <a:cxn ang="0">
                  <a:pos x="61" y="87"/>
                </a:cxn>
                <a:cxn ang="0">
                  <a:pos x="84" y="64"/>
                </a:cxn>
                <a:cxn ang="0">
                  <a:pos x="116" y="46"/>
                </a:cxn>
                <a:cxn ang="0">
                  <a:pos x="151" y="31"/>
                </a:cxn>
                <a:cxn ang="0">
                  <a:pos x="187" y="20"/>
                </a:cxn>
                <a:cxn ang="0">
                  <a:pos x="220" y="12"/>
                </a:cxn>
                <a:cxn ang="0">
                  <a:pos x="247" y="5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5"/>
                </a:cxn>
                <a:cxn ang="0">
                  <a:pos x="149" y="10"/>
                </a:cxn>
                <a:cxn ang="0">
                  <a:pos x="127" y="15"/>
                </a:cxn>
                <a:cxn ang="0">
                  <a:pos x="106" y="21"/>
                </a:cxn>
                <a:cxn ang="0">
                  <a:pos x="87" y="2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26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40" y="69"/>
                </a:cxn>
                <a:cxn ang="0">
                  <a:pos x="138" y="85"/>
                </a:cxn>
                <a:cxn ang="0">
                  <a:pos x="128" y="97"/>
                </a:cxn>
                <a:cxn ang="0">
                  <a:pos x="113" y="109"/>
                </a:cxn>
                <a:cxn ang="0">
                  <a:pos x="96" y="119"/>
                </a:cxn>
                <a:cxn ang="0">
                  <a:pos x="76" y="129"/>
                </a:cxn>
                <a:cxn ang="0">
                  <a:pos x="55" y="138"/>
                </a:cxn>
                <a:cxn ang="0">
                  <a:pos x="38" y="148"/>
                </a:cxn>
                <a:cxn ang="0">
                  <a:pos x="35" y="151"/>
                </a:cxn>
                <a:cxn ang="0">
                  <a:pos x="33" y="153"/>
                </a:cxn>
                <a:cxn ang="0">
                  <a:pos x="33" y="156"/>
                </a:cxn>
                <a:cxn ang="0">
                  <a:pos x="35" y="159"/>
                </a:cxn>
                <a:cxn ang="0">
                  <a:pos x="39" y="161"/>
                </a:cxn>
                <a:cxn ang="0">
                  <a:pos x="44" y="162"/>
                </a:cxn>
                <a:cxn ang="0">
                  <a:pos x="46" y="162"/>
                </a:cxn>
                <a:cxn ang="0">
                  <a:pos x="51" y="161"/>
                </a:cxn>
                <a:cxn ang="0">
                  <a:pos x="74" y="152"/>
                </a:cxn>
                <a:cxn ang="0">
                  <a:pos x="96" y="142"/>
                </a:cxn>
                <a:cxn ang="0">
                  <a:pos x="116" y="130"/>
                </a:cxn>
                <a:cxn ang="0">
                  <a:pos x="135" y="117"/>
                </a:cxn>
                <a:cxn ang="0">
                  <a:pos x="148" y="102"/>
                </a:cxn>
                <a:cxn ang="0">
                  <a:pos x="157" y="86"/>
                </a:cxn>
                <a:cxn ang="0">
                  <a:pos x="158" y="68"/>
                </a:cxn>
                <a:cxn ang="0">
                  <a:pos x="153" y="50"/>
                </a:cxn>
                <a:cxn ang="0">
                  <a:pos x="140" y="35"/>
                </a:cxn>
                <a:cxn ang="0">
                  <a:pos x="121" y="23"/>
                </a:cxn>
                <a:cxn ang="0">
                  <a:pos x="97" y="14"/>
                </a:cxn>
                <a:cxn ang="0">
                  <a:pos x="71" y="6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7" y="17"/>
                </a:cxn>
                <a:cxn ang="0">
                  <a:pos x="76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4" y="42"/>
                </a:cxn>
                <a:cxn ang="0">
                  <a:pos x="134" y="53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27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/>
              <a:ahLst/>
              <a:cxnLst>
                <a:cxn ang="0">
                  <a:pos x="125" y="63"/>
                </a:cxn>
                <a:cxn ang="0">
                  <a:pos x="67" y="103"/>
                </a:cxn>
                <a:cxn ang="0">
                  <a:pos x="22" y="150"/>
                </a:cxn>
                <a:cxn ang="0">
                  <a:pos x="0" y="203"/>
                </a:cxn>
                <a:cxn ang="0">
                  <a:pos x="4" y="239"/>
                </a:cxn>
                <a:cxn ang="0">
                  <a:pos x="12" y="254"/>
                </a:cxn>
                <a:cxn ang="0">
                  <a:pos x="25" y="267"/>
                </a:cxn>
                <a:cxn ang="0">
                  <a:pos x="41" y="278"/>
                </a:cxn>
                <a:cxn ang="0">
                  <a:pos x="70" y="291"/>
                </a:cxn>
                <a:cxn ang="0">
                  <a:pos x="108" y="304"/>
                </a:cxn>
                <a:cxn ang="0">
                  <a:pos x="148" y="315"/>
                </a:cxn>
                <a:cxn ang="0">
                  <a:pos x="189" y="323"/>
                </a:cxn>
                <a:cxn ang="0">
                  <a:pos x="231" y="329"/>
                </a:cxn>
                <a:cxn ang="0">
                  <a:pos x="273" y="333"/>
                </a:cxn>
                <a:cxn ang="0">
                  <a:pos x="315" y="336"/>
                </a:cxn>
                <a:cxn ang="0">
                  <a:pos x="359" y="338"/>
                </a:cxn>
                <a:cxn ang="0">
                  <a:pos x="387" y="339"/>
                </a:cxn>
                <a:cxn ang="0">
                  <a:pos x="397" y="333"/>
                </a:cxn>
                <a:cxn ang="0">
                  <a:pos x="400" y="324"/>
                </a:cxn>
                <a:cxn ang="0">
                  <a:pos x="391" y="317"/>
                </a:cxn>
                <a:cxn ang="0">
                  <a:pos x="365" y="311"/>
                </a:cxn>
                <a:cxn ang="0">
                  <a:pos x="327" y="306"/>
                </a:cxn>
                <a:cxn ang="0">
                  <a:pos x="288" y="302"/>
                </a:cxn>
                <a:cxn ang="0">
                  <a:pos x="249" y="298"/>
                </a:cxn>
                <a:cxn ang="0">
                  <a:pos x="211" y="293"/>
                </a:cxn>
                <a:cxn ang="0">
                  <a:pos x="173" y="286"/>
                </a:cxn>
                <a:cxn ang="0">
                  <a:pos x="137" y="277"/>
                </a:cxn>
                <a:cxn ang="0">
                  <a:pos x="100" y="267"/>
                </a:cxn>
                <a:cxn ang="0">
                  <a:pos x="68" y="253"/>
                </a:cxn>
                <a:cxn ang="0">
                  <a:pos x="48" y="233"/>
                </a:cxn>
                <a:cxn ang="0">
                  <a:pos x="42" y="208"/>
                </a:cxn>
                <a:cxn ang="0">
                  <a:pos x="48" y="180"/>
                </a:cxn>
                <a:cxn ang="0">
                  <a:pos x="64" y="153"/>
                </a:cxn>
                <a:cxn ang="0">
                  <a:pos x="89" y="124"/>
                </a:cxn>
                <a:cxn ang="0">
                  <a:pos x="118" y="99"/>
                </a:cxn>
                <a:cxn ang="0">
                  <a:pos x="153" y="74"/>
                </a:cxn>
                <a:cxn ang="0">
                  <a:pos x="190" y="52"/>
                </a:cxn>
                <a:cxn ang="0">
                  <a:pos x="243" y="34"/>
                </a:cxn>
                <a:cxn ang="0">
                  <a:pos x="295" y="19"/>
                </a:cxn>
                <a:cxn ang="0">
                  <a:pos x="328" y="6"/>
                </a:cxn>
                <a:cxn ang="0">
                  <a:pos x="318" y="0"/>
                </a:cxn>
                <a:cxn ang="0">
                  <a:pos x="275" y="4"/>
                </a:cxn>
                <a:cxn ang="0">
                  <a:pos x="224" y="17"/>
                </a:cxn>
                <a:cxn ang="0">
                  <a:pos x="176" y="34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28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/>
              <a:ahLst/>
              <a:cxnLst>
                <a:cxn ang="0">
                  <a:pos x="291" y="69"/>
                </a:cxn>
                <a:cxn ang="0">
                  <a:pos x="307" y="81"/>
                </a:cxn>
                <a:cxn ang="0">
                  <a:pos x="317" y="96"/>
                </a:cxn>
                <a:cxn ang="0">
                  <a:pos x="322" y="111"/>
                </a:cxn>
                <a:cxn ang="0">
                  <a:pos x="322" y="128"/>
                </a:cxn>
                <a:cxn ang="0">
                  <a:pos x="319" y="141"/>
                </a:cxn>
                <a:cxn ang="0">
                  <a:pos x="313" y="152"/>
                </a:cxn>
                <a:cxn ang="0">
                  <a:pos x="303" y="164"/>
                </a:cxn>
                <a:cxn ang="0">
                  <a:pos x="293" y="173"/>
                </a:cxn>
                <a:cxn ang="0">
                  <a:pos x="279" y="183"/>
                </a:cxn>
                <a:cxn ang="0">
                  <a:pos x="266" y="192"/>
                </a:cxn>
                <a:cxn ang="0">
                  <a:pos x="253" y="201"/>
                </a:cxn>
                <a:cxn ang="0">
                  <a:pos x="240" y="210"/>
                </a:cxn>
                <a:cxn ang="0">
                  <a:pos x="237" y="213"/>
                </a:cxn>
                <a:cxn ang="0">
                  <a:pos x="237" y="216"/>
                </a:cxn>
                <a:cxn ang="0">
                  <a:pos x="237" y="219"/>
                </a:cxn>
                <a:cxn ang="0">
                  <a:pos x="240" y="222"/>
                </a:cxn>
                <a:cxn ang="0">
                  <a:pos x="245" y="225"/>
                </a:cxn>
                <a:cxn ang="0">
                  <a:pos x="250" y="226"/>
                </a:cxn>
                <a:cxn ang="0">
                  <a:pos x="255" y="225"/>
                </a:cxn>
                <a:cxn ang="0">
                  <a:pos x="259" y="222"/>
                </a:cxn>
                <a:cxn ang="0">
                  <a:pos x="288" y="209"/>
                </a:cxn>
                <a:cxn ang="0">
                  <a:pos x="313" y="192"/>
                </a:cxn>
                <a:cxn ang="0">
                  <a:pos x="332" y="172"/>
                </a:cxn>
                <a:cxn ang="0">
                  <a:pos x="345" y="149"/>
                </a:cxn>
                <a:cxn ang="0">
                  <a:pos x="351" y="127"/>
                </a:cxn>
                <a:cxn ang="0">
                  <a:pos x="348" y="103"/>
                </a:cxn>
                <a:cxn ang="0">
                  <a:pos x="336" y="81"/>
                </a:cxn>
                <a:cxn ang="0">
                  <a:pos x="313" y="62"/>
                </a:cxn>
                <a:cxn ang="0">
                  <a:pos x="295" y="51"/>
                </a:cxn>
                <a:cxn ang="0">
                  <a:pos x="275" y="43"/>
                </a:cxn>
                <a:cxn ang="0">
                  <a:pos x="253" y="35"/>
                </a:cxn>
                <a:cxn ang="0">
                  <a:pos x="229" y="28"/>
                </a:cxn>
                <a:cxn ang="0">
                  <a:pos x="204" y="20"/>
                </a:cxn>
                <a:cxn ang="0">
                  <a:pos x="179" y="15"/>
                </a:cxn>
                <a:cxn ang="0">
                  <a:pos x="153" y="11"/>
                </a:cxn>
                <a:cxn ang="0">
                  <a:pos x="128" y="7"/>
                </a:cxn>
                <a:cxn ang="0">
                  <a:pos x="104" y="4"/>
                </a:cxn>
                <a:cxn ang="0">
                  <a:pos x="82" y="2"/>
                </a:cxn>
                <a:cxn ang="0">
                  <a:pos x="60" y="0"/>
                </a:cxn>
                <a:cxn ang="0">
                  <a:pos x="43" y="0"/>
                </a:cxn>
                <a:cxn ang="0">
                  <a:pos x="27" y="0"/>
                </a:cxn>
                <a:cxn ang="0">
                  <a:pos x="14" y="0"/>
                </a:cxn>
                <a:cxn ang="0">
                  <a:pos x="5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30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2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3"/>
                </a:cxn>
                <a:cxn ang="0">
                  <a:pos x="160" y="27"/>
                </a:cxn>
                <a:cxn ang="0">
                  <a:pos x="181" y="31"/>
                </a:cxn>
                <a:cxn ang="0">
                  <a:pos x="201" y="35"/>
                </a:cxn>
                <a:cxn ang="0">
                  <a:pos x="220" y="40"/>
                </a:cxn>
                <a:cxn ang="0">
                  <a:pos x="239" y="46"/>
                </a:cxn>
                <a:cxn ang="0">
                  <a:pos x="258" y="53"/>
                </a:cxn>
                <a:cxn ang="0">
                  <a:pos x="275" y="61"/>
                </a:cxn>
                <a:cxn ang="0">
                  <a:pos x="291" y="69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29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34"/>
                </a:cxn>
                <a:cxn ang="0">
                  <a:pos x="6" y="150"/>
                </a:cxn>
                <a:cxn ang="0">
                  <a:pos x="16" y="166"/>
                </a:cxn>
                <a:cxn ang="0">
                  <a:pos x="30" y="179"/>
                </a:cxn>
                <a:cxn ang="0">
                  <a:pos x="48" y="191"/>
                </a:cxn>
                <a:cxn ang="0">
                  <a:pos x="68" y="201"/>
                </a:cxn>
                <a:cxn ang="0">
                  <a:pos x="91" y="208"/>
                </a:cxn>
                <a:cxn ang="0">
                  <a:pos x="115" y="212"/>
                </a:cxn>
                <a:cxn ang="0">
                  <a:pos x="122" y="213"/>
                </a:cxn>
                <a:cxn ang="0">
                  <a:pos x="129" y="211"/>
                </a:cxn>
                <a:cxn ang="0">
                  <a:pos x="135" y="208"/>
                </a:cxn>
                <a:cxn ang="0">
                  <a:pos x="138" y="204"/>
                </a:cxn>
                <a:cxn ang="0">
                  <a:pos x="138" y="199"/>
                </a:cxn>
                <a:cxn ang="0">
                  <a:pos x="137" y="194"/>
                </a:cxn>
                <a:cxn ang="0">
                  <a:pos x="132" y="190"/>
                </a:cxn>
                <a:cxn ang="0">
                  <a:pos x="125" y="188"/>
                </a:cxn>
                <a:cxn ang="0">
                  <a:pos x="102" y="181"/>
                </a:cxn>
                <a:cxn ang="0">
                  <a:pos x="80" y="173"/>
                </a:cxn>
                <a:cxn ang="0">
                  <a:pos x="62" y="162"/>
                </a:cxn>
                <a:cxn ang="0">
                  <a:pos x="49" y="149"/>
                </a:cxn>
                <a:cxn ang="0">
                  <a:pos x="41" y="134"/>
                </a:cxn>
                <a:cxn ang="0">
                  <a:pos x="36" y="117"/>
                </a:cxn>
                <a:cxn ang="0">
                  <a:pos x="36" y="100"/>
                </a:cxn>
                <a:cxn ang="0">
                  <a:pos x="44" y="81"/>
                </a:cxn>
                <a:cxn ang="0">
                  <a:pos x="52" y="68"/>
                </a:cxn>
                <a:cxn ang="0">
                  <a:pos x="64" y="56"/>
                </a:cxn>
                <a:cxn ang="0">
                  <a:pos x="77" y="44"/>
                </a:cxn>
                <a:cxn ang="0">
                  <a:pos x="91" y="34"/>
                </a:cxn>
                <a:cxn ang="0">
                  <a:pos x="105" y="25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70" y="32"/>
                </a:cxn>
                <a:cxn ang="0">
                  <a:pos x="46" y="51"/>
                </a:cxn>
                <a:cxn ang="0">
                  <a:pos x="25" y="72"/>
                </a:cxn>
                <a:cxn ang="0">
                  <a:pos x="9" y="95"/>
                </a:cxn>
                <a:cxn ang="0">
                  <a:pos x="0" y="116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30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/>
              <a:ahLst/>
              <a:cxnLst>
                <a:cxn ang="0">
                  <a:pos x="257" y="112"/>
                </a:cxn>
                <a:cxn ang="0">
                  <a:pos x="271" y="129"/>
                </a:cxn>
                <a:cxn ang="0">
                  <a:pos x="279" y="148"/>
                </a:cxn>
                <a:cxn ang="0">
                  <a:pos x="274" y="168"/>
                </a:cxn>
                <a:cxn ang="0">
                  <a:pos x="258" y="188"/>
                </a:cxn>
                <a:cxn ang="0">
                  <a:pos x="234" y="205"/>
                </a:cxn>
                <a:cxn ang="0">
                  <a:pos x="206" y="221"/>
                </a:cxn>
                <a:cxn ang="0">
                  <a:pos x="177" y="237"/>
                </a:cxn>
                <a:cxn ang="0">
                  <a:pos x="160" y="250"/>
                </a:cxn>
                <a:cxn ang="0">
                  <a:pos x="154" y="258"/>
                </a:cxn>
                <a:cxn ang="0">
                  <a:pos x="149" y="266"/>
                </a:cxn>
                <a:cxn ang="0">
                  <a:pos x="151" y="275"/>
                </a:cxn>
                <a:cxn ang="0">
                  <a:pos x="161" y="279"/>
                </a:cxn>
                <a:cxn ang="0">
                  <a:pos x="173" y="278"/>
                </a:cxn>
                <a:cxn ang="0">
                  <a:pos x="191" y="263"/>
                </a:cxn>
                <a:cxn ang="0">
                  <a:pos x="223" y="242"/>
                </a:cxn>
                <a:cxn ang="0">
                  <a:pos x="257" y="221"/>
                </a:cxn>
                <a:cxn ang="0">
                  <a:pos x="286" y="197"/>
                </a:cxn>
                <a:cxn ang="0">
                  <a:pos x="303" y="168"/>
                </a:cxn>
                <a:cxn ang="0">
                  <a:pos x="300" y="137"/>
                </a:cxn>
                <a:cxn ang="0">
                  <a:pos x="282" y="109"/>
                </a:cxn>
                <a:cxn ang="0">
                  <a:pos x="250" y="85"/>
                </a:cxn>
                <a:cxn ang="0">
                  <a:pos x="219" y="67"/>
                </a:cxn>
                <a:cxn ang="0">
                  <a:pos x="189" y="54"/>
                </a:cxn>
                <a:cxn ang="0">
                  <a:pos x="157" y="40"/>
                </a:cxn>
                <a:cxn ang="0">
                  <a:pos x="122" y="26"/>
                </a:cxn>
                <a:cxn ang="0">
                  <a:pos x="90" y="15"/>
                </a:cxn>
                <a:cxn ang="0">
                  <a:pos x="58" y="7"/>
                </a:cxn>
                <a:cxn ang="0">
                  <a:pos x="30" y="1"/>
                </a:cxn>
                <a:cxn ang="0">
                  <a:pos x="8" y="1"/>
                </a:cxn>
                <a:cxn ang="0">
                  <a:pos x="10" y="6"/>
                </a:cxn>
                <a:cxn ang="0">
                  <a:pos x="35" y="13"/>
                </a:cxn>
                <a:cxn ang="0">
                  <a:pos x="64" y="22"/>
                </a:cxn>
                <a:cxn ang="0">
                  <a:pos x="97" y="33"/>
                </a:cxn>
                <a:cxn ang="0">
                  <a:pos x="132" y="47"/>
                </a:cxn>
                <a:cxn ang="0">
                  <a:pos x="167" y="62"/>
                </a:cxn>
                <a:cxn ang="0">
                  <a:pos x="202" y="79"/>
                </a:cxn>
                <a:cxn ang="0">
                  <a:pos x="232" y="9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35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5" y="34"/>
                </a:cxn>
                <a:cxn ang="0">
                  <a:pos x="11" y="47"/>
                </a:cxn>
                <a:cxn ang="0">
                  <a:pos x="18" y="59"/>
                </a:cxn>
                <a:cxn ang="0">
                  <a:pos x="27" y="70"/>
                </a:cxn>
                <a:cxn ang="0">
                  <a:pos x="35" y="79"/>
                </a:cxn>
                <a:cxn ang="0">
                  <a:pos x="46" y="84"/>
                </a:cxn>
                <a:cxn ang="0">
                  <a:pos x="53" y="85"/>
                </a:cxn>
                <a:cxn ang="0">
                  <a:pos x="54" y="68"/>
                </a:cxn>
                <a:cxn ang="0">
                  <a:pos x="47" y="49"/>
                </a:cxn>
                <a:cxn ang="0">
                  <a:pos x="38" y="29"/>
                </a:cxn>
                <a:cxn ang="0">
                  <a:pos x="28" y="10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36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5"/>
                </a:cxn>
                <a:cxn ang="0">
                  <a:pos x="25" y="41"/>
                </a:cxn>
                <a:cxn ang="0">
                  <a:pos x="33" y="45"/>
                </a:cxn>
                <a:cxn ang="0">
                  <a:pos x="41" y="48"/>
                </a:cxn>
                <a:cxn ang="0">
                  <a:pos x="46" y="48"/>
                </a:cxn>
                <a:cxn ang="0">
                  <a:pos x="45" y="38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5" y="6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37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/>
              <a:ahLst/>
              <a:cxnLst>
                <a:cxn ang="0">
                  <a:pos x="50" y="24"/>
                </a:cxn>
                <a:cxn ang="0">
                  <a:pos x="56" y="22"/>
                </a:cxn>
                <a:cxn ang="0">
                  <a:pos x="62" y="19"/>
                </a:cxn>
                <a:cxn ang="0">
                  <a:pos x="64" y="15"/>
                </a:cxn>
                <a:cxn ang="0">
                  <a:pos x="64" y="11"/>
                </a:cxn>
                <a:cxn ang="0">
                  <a:pos x="61" y="6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5" y="1"/>
                </a:cxn>
                <a:cxn ang="0">
                  <a:pos x="26" y="3"/>
                </a:cxn>
                <a:cxn ang="0">
                  <a:pos x="16" y="8"/>
                </a:cxn>
                <a:cxn ang="0">
                  <a:pos x="7" y="14"/>
                </a:cxn>
                <a:cxn ang="0">
                  <a:pos x="3" y="20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1" y="32"/>
                </a:cxn>
                <a:cxn ang="0">
                  <a:pos x="29" y="30"/>
                </a:cxn>
                <a:cxn ang="0">
                  <a:pos x="36" y="29"/>
                </a:cxn>
                <a:cxn ang="0">
                  <a:pos x="43" y="27"/>
                </a:cxn>
                <a:cxn ang="0">
                  <a:pos x="50" y="24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66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73" y="41"/>
                </a:cxn>
                <a:cxn ang="0">
                  <a:pos x="57" y="51"/>
                </a:cxn>
                <a:cxn ang="0">
                  <a:pos x="41" y="64"/>
                </a:cxn>
                <a:cxn ang="0">
                  <a:pos x="28" y="76"/>
                </a:cxn>
                <a:cxn ang="0">
                  <a:pos x="18" y="89"/>
                </a:cxn>
                <a:cxn ang="0">
                  <a:pos x="9" y="103"/>
                </a:cxn>
                <a:cxn ang="0">
                  <a:pos x="3" y="116"/>
                </a:cxn>
                <a:cxn ang="0">
                  <a:pos x="0" y="131"/>
                </a:cxn>
                <a:cxn ang="0">
                  <a:pos x="3" y="152"/>
                </a:cxn>
                <a:cxn ang="0">
                  <a:pos x="15" y="170"/>
                </a:cxn>
                <a:cxn ang="0">
                  <a:pos x="32" y="185"/>
                </a:cxn>
                <a:cxn ang="0">
                  <a:pos x="54" y="197"/>
                </a:cxn>
                <a:cxn ang="0">
                  <a:pos x="80" y="205"/>
                </a:cxn>
                <a:cxn ang="0">
                  <a:pos x="109" y="210"/>
                </a:cxn>
                <a:cxn ang="0">
                  <a:pos x="137" y="211"/>
                </a:cxn>
                <a:cxn ang="0">
                  <a:pos x="164" y="208"/>
                </a:cxn>
                <a:cxn ang="0">
                  <a:pos x="170" y="208"/>
                </a:cxn>
                <a:cxn ang="0">
                  <a:pos x="176" y="206"/>
                </a:cxn>
                <a:cxn ang="0">
                  <a:pos x="180" y="202"/>
                </a:cxn>
                <a:cxn ang="0">
                  <a:pos x="182" y="198"/>
                </a:cxn>
                <a:cxn ang="0">
                  <a:pos x="180" y="196"/>
                </a:cxn>
                <a:cxn ang="0">
                  <a:pos x="176" y="196"/>
                </a:cxn>
                <a:cxn ang="0">
                  <a:pos x="170" y="195"/>
                </a:cxn>
                <a:cxn ang="0">
                  <a:pos x="163" y="195"/>
                </a:cxn>
                <a:cxn ang="0">
                  <a:pos x="154" y="195"/>
                </a:cxn>
                <a:cxn ang="0">
                  <a:pos x="147" y="195"/>
                </a:cxn>
                <a:cxn ang="0">
                  <a:pos x="140" y="195"/>
                </a:cxn>
                <a:cxn ang="0">
                  <a:pos x="135" y="195"/>
                </a:cxn>
                <a:cxn ang="0">
                  <a:pos x="121" y="194"/>
                </a:cxn>
                <a:cxn ang="0">
                  <a:pos x="108" y="193"/>
                </a:cxn>
                <a:cxn ang="0">
                  <a:pos x="93" y="191"/>
                </a:cxn>
                <a:cxn ang="0">
                  <a:pos x="79" y="188"/>
                </a:cxn>
                <a:cxn ang="0">
                  <a:pos x="64" y="185"/>
                </a:cxn>
                <a:cxn ang="0">
                  <a:pos x="50" y="178"/>
                </a:cxn>
                <a:cxn ang="0">
                  <a:pos x="37" y="169"/>
                </a:cxn>
                <a:cxn ang="0">
                  <a:pos x="22" y="155"/>
                </a:cxn>
                <a:cxn ang="0">
                  <a:pos x="19" y="140"/>
                </a:cxn>
                <a:cxn ang="0">
                  <a:pos x="21" y="126"/>
                </a:cxn>
                <a:cxn ang="0">
                  <a:pos x="26" y="111"/>
                </a:cxn>
                <a:cxn ang="0">
                  <a:pos x="35" y="98"/>
                </a:cxn>
                <a:cxn ang="0">
                  <a:pos x="48" y="85"/>
                </a:cxn>
                <a:cxn ang="0">
                  <a:pos x="63" y="73"/>
                </a:cxn>
                <a:cxn ang="0">
                  <a:pos x="79" y="63"/>
                </a:cxn>
                <a:cxn ang="0">
                  <a:pos x="98" y="52"/>
                </a:cxn>
                <a:cxn ang="0">
                  <a:pos x="117" y="43"/>
                </a:cxn>
                <a:cxn ang="0">
                  <a:pos x="137" y="35"/>
                </a:cxn>
                <a:cxn ang="0">
                  <a:pos x="157" y="28"/>
                </a:cxn>
                <a:cxn ang="0">
                  <a:pos x="176" y="21"/>
                </a:cxn>
                <a:cxn ang="0">
                  <a:pos x="196" y="16"/>
                </a:cxn>
                <a:cxn ang="0">
                  <a:pos x="214" y="11"/>
                </a:cxn>
                <a:cxn ang="0">
                  <a:pos x="231" y="8"/>
                </a:cxn>
                <a:cxn ang="0">
                  <a:pos x="246" y="6"/>
                </a:cxn>
                <a:cxn ang="0">
                  <a:pos x="236" y="2"/>
                </a:cxn>
                <a:cxn ang="0">
                  <a:pos x="220" y="0"/>
                </a:cxn>
                <a:cxn ang="0">
                  <a:pos x="201" y="2"/>
                </a:cxn>
                <a:cxn ang="0">
                  <a:pos x="179" y="5"/>
                </a:cxn>
                <a:cxn ang="0">
                  <a:pos x="154" y="10"/>
                </a:cxn>
                <a:cxn ang="0">
                  <a:pos x="131" y="16"/>
                </a:cxn>
                <a:cxn ang="0">
                  <a:pos x="109" y="24"/>
                </a:cxn>
                <a:cxn ang="0">
                  <a:pos x="90" y="32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67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/>
              <a:ahLst/>
              <a:cxnLst>
                <a:cxn ang="0">
                  <a:pos x="133" y="54"/>
                </a:cxn>
                <a:cxn ang="0">
                  <a:pos x="138" y="72"/>
                </a:cxn>
                <a:cxn ang="0">
                  <a:pos x="135" y="86"/>
                </a:cxn>
                <a:cxn ang="0">
                  <a:pos x="125" y="99"/>
                </a:cxn>
                <a:cxn ang="0">
                  <a:pos x="110" y="110"/>
                </a:cxn>
                <a:cxn ang="0">
                  <a:pos x="93" y="120"/>
                </a:cxn>
                <a:cxn ang="0">
                  <a:pos x="74" y="130"/>
                </a:cxn>
                <a:cxn ang="0">
                  <a:pos x="53" y="140"/>
                </a:cxn>
                <a:cxn ang="0">
                  <a:pos x="36" y="149"/>
                </a:cxn>
                <a:cxn ang="0">
                  <a:pos x="33" y="152"/>
                </a:cxn>
                <a:cxn ang="0">
                  <a:pos x="32" y="154"/>
                </a:cxn>
                <a:cxn ang="0">
                  <a:pos x="32" y="157"/>
                </a:cxn>
                <a:cxn ang="0">
                  <a:pos x="35" y="160"/>
                </a:cxn>
                <a:cxn ang="0">
                  <a:pos x="37" y="163"/>
                </a:cxn>
                <a:cxn ang="0">
                  <a:pos x="42" y="164"/>
                </a:cxn>
                <a:cxn ang="0">
                  <a:pos x="46" y="164"/>
                </a:cxn>
                <a:cxn ang="0">
                  <a:pos x="51" y="163"/>
                </a:cxn>
                <a:cxn ang="0">
                  <a:pos x="72" y="153"/>
                </a:cxn>
                <a:cxn ang="0">
                  <a:pos x="94" y="143"/>
                </a:cxn>
                <a:cxn ang="0">
                  <a:pos x="114" y="132"/>
                </a:cxn>
                <a:cxn ang="0">
                  <a:pos x="133" y="118"/>
                </a:cxn>
                <a:cxn ang="0">
                  <a:pos x="146" y="104"/>
                </a:cxn>
                <a:cxn ang="0">
                  <a:pos x="155" y="87"/>
                </a:cxn>
                <a:cxn ang="0">
                  <a:pos x="158" y="70"/>
                </a:cxn>
                <a:cxn ang="0">
                  <a:pos x="152" y="51"/>
                </a:cxn>
                <a:cxn ang="0">
                  <a:pos x="139" y="37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5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1" y="1"/>
                </a:cxn>
                <a:cxn ang="0">
                  <a:pos x="0" y="5"/>
                </a:cxn>
                <a:cxn ang="0">
                  <a:pos x="20" y="9"/>
                </a:cxn>
                <a:cxn ang="0">
                  <a:pos x="40" y="12"/>
                </a:cxn>
                <a:cxn ang="0">
                  <a:pos x="59" y="15"/>
                </a:cxn>
                <a:cxn ang="0">
                  <a:pos x="78" y="19"/>
                </a:cxn>
                <a:cxn ang="0">
                  <a:pos x="96" y="24"/>
                </a:cxn>
                <a:cxn ang="0">
                  <a:pos x="112" y="32"/>
                </a:cxn>
                <a:cxn ang="0">
                  <a:pos x="125" y="41"/>
                </a:cxn>
                <a:cxn ang="0">
                  <a:pos x="133" y="54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68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3"/>
                </a:cxn>
                <a:cxn ang="0">
                  <a:pos x="22" y="150"/>
                </a:cxn>
                <a:cxn ang="0">
                  <a:pos x="0" y="204"/>
                </a:cxn>
                <a:cxn ang="0">
                  <a:pos x="5" y="240"/>
                </a:cxn>
                <a:cxn ang="0">
                  <a:pos x="13" y="254"/>
                </a:cxn>
                <a:cxn ang="0">
                  <a:pos x="26" y="268"/>
                </a:cxn>
                <a:cxn ang="0">
                  <a:pos x="42" y="279"/>
                </a:cxn>
                <a:cxn ang="0">
                  <a:pos x="70" y="291"/>
                </a:cxn>
                <a:cxn ang="0">
                  <a:pos x="108" y="305"/>
                </a:cxn>
                <a:cxn ang="0">
                  <a:pos x="149" y="315"/>
                </a:cxn>
                <a:cxn ang="0">
                  <a:pos x="189" y="323"/>
                </a:cxn>
                <a:cxn ang="0">
                  <a:pos x="231" y="329"/>
                </a:cxn>
                <a:cxn ang="0">
                  <a:pos x="274" y="334"/>
                </a:cxn>
                <a:cxn ang="0">
                  <a:pos x="317" y="337"/>
                </a:cxn>
                <a:cxn ang="0">
                  <a:pos x="359" y="339"/>
                </a:cxn>
                <a:cxn ang="0">
                  <a:pos x="387" y="340"/>
                </a:cxn>
                <a:cxn ang="0">
                  <a:pos x="397" y="334"/>
                </a:cxn>
                <a:cxn ang="0">
                  <a:pos x="400" y="323"/>
                </a:cxn>
                <a:cxn ang="0">
                  <a:pos x="391" y="316"/>
                </a:cxn>
                <a:cxn ang="0">
                  <a:pos x="365" y="315"/>
                </a:cxn>
                <a:cxn ang="0">
                  <a:pos x="326" y="314"/>
                </a:cxn>
                <a:cxn ang="0">
                  <a:pos x="287" y="312"/>
                </a:cxn>
                <a:cxn ang="0">
                  <a:pos x="247" y="308"/>
                </a:cxn>
                <a:cxn ang="0">
                  <a:pos x="208" y="303"/>
                </a:cxn>
                <a:cxn ang="0">
                  <a:pos x="169" y="295"/>
                </a:cxn>
                <a:cxn ang="0">
                  <a:pos x="131" y="287"/>
                </a:cxn>
                <a:cxn ang="0">
                  <a:pos x="95" y="275"/>
                </a:cxn>
                <a:cxn ang="0">
                  <a:pos x="63" y="261"/>
                </a:cxn>
                <a:cxn ang="0">
                  <a:pos x="44" y="241"/>
                </a:cxn>
                <a:cxn ang="0">
                  <a:pos x="38" y="214"/>
                </a:cxn>
                <a:cxn ang="0">
                  <a:pos x="47" y="177"/>
                </a:cxn>
                <a:cxn ang="0">
                  <a:pos x="63" y="148"/>
                </a:cxn>
                <a:cxn ang="0">
                  <a:pos x="85" y="122"/>
                </a:cxn>
                <a:cxn ang="0">
                  <a:pos x="111" y="100"/>
                </a:cxn>
                <a:cxn ang="0">
                  <a:pos x="141" y="79"/>
                </a:cxn>
                <a:cxn ang="0">
                  <a:pos x="179" y="57"/>
                </a:cxn>
                <a:cxn ang="0">
                  <a:pos x="224" y="37"/>
                </a:cxn>
                <a:cxn ang="0">
                  <a:pos x="272" y="19"/>
                </a:cxn>
                <a:cxn ang="0">
                  <a:pos x="314" y="6"/>
                </a:cxn>
                <a:cxn ang="0">
                  <a:pos x="316" y="0"/>
                </a:cxn>
                <a:cxn ang="0">
                  <a:pos x="274" y="5"/>
                </a:cxn>
                <a:cxn ang="0">
                  <a:pos x="224" y="17"/>
                </a:cxn>
                <a:cxn ang="0">
                  <a:pos x="176" y="35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69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/>
              <a:ahLst/>
              <a:cxnLst>
                <a:cxn ang="0">
                  <a:pos x="291" y="70"/>
                </a:cxn>
                <a:cxn ang="0">
                  <a:pos x="307" y="83"/>
                </a:cxn>
                <a:cxn ang="0">
                  <a:pos x="316" y="97"/>
                </a:cxn>
                <a:cxn ang="0">
                  <a:pos x="321" y="113"/>
                </a:cxn>
                <a:cxn ang="0">
                  <a:pos x="321" y="129"/>
                </a:cxn>
                <a:cxn ang="0">
                  <a:pos x="318" y="142"/>
                </a:cxn>
                <a:cxn ang="0">
                  <a:pos x="313" y="154"/>
                </a:cxn>
                <a:cxn ang="0">
                  <a:pos x="302" y="165"/>
                </a:cxn>
                <a:cxn ang="0">
                  <a:pos x="292" y="174"/>
                </a:cxn>
                <a:cxn ang="0">
                  <a:pos x="279" y="185"/>
                </a:cxn>
                <a:cxn ang="0">
                  <a:pos x="266" y="193"/>
                </a:cxn>
                <a:cxn ang="0">
                  <a:pos x="253" y="202"/>
                </a:cxn>
                <a:cxn ang="0">
                  <a:pos x="240" y="212"/>
                </a:cxn>
                <a:cxn ang="0">
                  <a:pos x="237" y="215"/>
                </a:cxn>
                <a:cxn ang="0">
                  <a:pos x="236" y="218"/>
                </a:cxn>
                <a:cxn ang="0">
                  <a:pos x="237" y="221"/>
                </a:cxn>
                <a:cxn ang="0">
                  <a:pos x="240" y="224"/>
                </a:cxn>
                <a:cxn ang="0">
                  <a:pos x="244" y="226"/>
                </a:cxn>
                <a:cxn ang="0">
                  <a:pos x="249" y="227"/>
                </a:cxn>
                <a:cxn ang="0">
                  <a:pos x="254" y="226"/>
                </a:cxn>
                <a:cxn ang="0">
                  <a:pos x="259" y="224"/>
                </a:cxn>
                <a:cxn ang="0">
                  <a:pos x="288" y="211"/>
                </a:cxn>
                <a:cxn ang="0">
                  <a:pos x="311" y="193"/>
                </a:cxn>
                <a:cxn ang="0">
                  <a:pos x="331" y="172"/>
                </a:cxn>
                <a:cxn ang="0">
                  <a:pos x="345" y="151"/>
                </a:cxn>
                <a:cxn ang="0">
                  <a:pos x="349" y="127"/>
                </a:cxn>
                <a:cxn ang="0">
                  <a:pos x="346" y="104"/>
                </a:cxn>
                <a:cxn ang="0">
                  <a:pos x="334" y="83"/>
                </a:cxn>
                <a:cxn ang="0">
                  <a:pos x="311" y="63"/>
                </a:cxn>
                <a:cxn ang="0">
                  <a:pos x="294" y="53"/>
                </a:cxn>
                <a:cxn ang="0">
                  <a:pos x="273" y="44"/>
                </a:cxn>
                <a:cxn ang="0">
                  <a:pos x="250" y="35"/>
                </a:cxn>
                <a:cxn ang="0">
                  <a:pos x="227" y="28"/>
                </a:cxn>
                <a:cxn ang="0">
                  <a:pos x="202" y="22"/>
                </a:cxn>
                <a:cxn ang="0">
                  <a:pos x="176" y="17"/>
                </a:cxn>
                <a:cxn ang="0">
                  <a:pos x="151" y="12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9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5" y="3"/>
                </a:cxn>
                <a:cxn ang="0">
                  <a:pos x="0" y="5"/>
                </a:cxn>
                <a:cxn ang="0">
                  <a:pos x="15" y="7"/>
                </a:cxn>
                <a:cxn ang="0">
                  <a:pos x="31" y="9"/>
                </a:cxn>
                <a:cxn ang="0">
                  <a:pos x="47" y="11"/>
                </a:cxn>
                <a:cxn ang="0">
                  <a:pos x="64" y="13"/>
                </a:cxn>
                <a:cxn ang="0">
                  <a:pos x="83" y="15"/>
                </a:cxn>
                <a:cxn ang="0">
                  <a:pos x="102" y="17"/>
                </a:cxn>
                <a:cxn ang="0">
                  <a:pos x="121" y="20"/>
                </a:cxn>
                <a:cxn ang="0">
                  <a:pos x="141" y="23"/>
                </a:cxn>
                <a:cxn ang="0">
                  <a:pos x="160" y="27"/>
                </a:cxn>
                <a:cxn ang="0">
                  <a:pos x="180" y="31"/>
                </a:cxn>
                <a:cxn ang="0">
                  <a:pos x="201" y="36"/>
                </a:cxn>
                <a:cxn ang="0">
                  <a:pos x="220" y="41"/>
                </a:cxn>
                <a:cxn ang="0">
                  <a:pos x="238" y="48"/>
                </a:cxn>
                <a:cxn ang="0">
                  <a:pos x="257" y="54"/>
                </a:cxn>
                <a:cxn ang="0">
                  <a:pos x="275" y="62"/>
                </a:cxn>
                <a:cxn ang="0">
                  <a:pos x="291" y="70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70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0" y="133"/>
                </a:cxn>
                <a:cxn ang="0">
                  <a:pos x="6" y="149"/>
                </a:cxn>
                <a:cxn ang="0">
                  <a:pos x="16" y="165"/>
                </a:cxn>
                <a:cxn ang="0">
                  <a:pos x="31" y="178"/>
                </a:cxn>
                <a:cxn ang="0">
                  <a:pos x="48" y="190"/>
                </a:cxn>
                <a:cxn ang="0">
                  <a:pos x="69" y="200"/>
                </a:cxn>
                <a:cxn ang="0">
                  <a:pos x="92" y="207"/>
                </a:cxn>
                <a:cxn ang="0">
                  <a:pos x="115" y="211"/>
                </a:cxn>
                <a:cxn ang="0">
                  <a:pos x="122" y="212"/>
                </a:cxn>
                <a:cxn ang="0">
                  <a:pos x="130" y="210"/>
                </a:cxn>
                <a:cxn ang="0">
                  <a:pos x="135" y="207"/>
                </a:cxn>
                <a:cxn ang="0">
                  <a:pos x="138" y="203"/>
                </a:cxn>
                <a:cxn ang="0">
                  <a:pos x="138" y="198"/>
                </a:cxn>
                <a:cxn ang="0">
                  <a:pos x="137" y="193"/>
                </a:cxn>
                <a:cxn ang="0">
                  <a:pos x="133" y="189"/>
                </a:cxn>
                <a:cxn ang="0">
                  <a:pos x="125" y="186"/>
                </a:cxn>
                <a:cxn ang="0">
                  <a:pos x="102" y="180"/>
                </a:cxn>
                <a:cxn ang="0">
                  <a:pos x="80" y="172"/>
                </a:cxn>
                <a:cxn ang="0">
                  <a:pos x="63" y="161"/>
                </a:cxn>
                <a:cxn ang="0">
                  <a:pos x="50" y="148"/>
                </a:cxn>
                <a:cxn ang="0">
                  <a:pos x="41" y="133"/>
                </a:cxn>
                <a:cxn ang="0">
                  <a:pos x="37" y="116"/>
                </a:cxn>
                <a:cxn ang="0">
                  <a:pos x="37" y="99"/>
                </a:cxn>
                <a:cxn ang="0">
                  <a:pos x="44" y="80"/>
                </a:cxn>
                <a:cxn ang="0">
                  <a:pos x="54" y="67"/>
                </a:cxn>
                <a:cxn ang="0">
                  <a:pos x="70" y="54"/>
                </a:cxn>
                <a:cxn ang="0">
                  <a:pos x="87" y="41"/>
                </a:cxn>
                <a:cxn ang="0">
                  <a:pos x="106" y="30"/>
                </a:cxn>
                <a:cxn ang="0">
                  <a:pos x="122" y="21"/>
                </a:cxn>
                <a:cxn ang="0">
                  <a:pos x="135" y="11"/>
                </a:cxn>
                <a:cxn ang="0">
                  <a:pos x="143" y="5"/>
                </a:cxn>
                <a:cxn ang="0">
                  <a:pos x="143" y="0"/>
                </a:cxn>
                <a:cxn ang="0">
                  <a:pos x="127" y="4"/>
                </a:cxn>
                <a:cxn ang="0">
                  <a:pos x="106" y="11"/>
                </a:cxn>
                <a:cxn ang="0">
                  <a:pos x="85" y="24"/>
                </a:cxn>
                <a:cxn ang="0">
                  <a:pos x="61" y="38"/>
                </a:cxn>
                <a:cxn ang="0">
                  <a:pos x="40" y="55"/>
                </a:cxn>
                <a:cxn ang="0">
                  <a:pos x="22" y="74"/>
                </a:cxn>
                <a:cxn ang="0">
                  <a:pos x="8" y="95"/>
                </a:cxn>
                <a:cxn ang="0">
                  <a:pos x="0" y="115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71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/>
              <a:ahLst/>
              <a:cxnLst>
                <a:cxn ang="0">
                  <a:pos x="258" y="111"/>
                </a:cxn>
                <a:cxn ang="0">
                  <a:pos x="272" y="129"/>
                </a:cxn>
                <a:cxn ang="0">
                  <a:pos x="279" y="147"/>
                </a:cxn>
                <a:cxn ang="0">
                  <a:pos x="275" y="168"/>
                </a:cxn>
                <a:cxn ang="0">
                  <a:pos x="258" y="187"/>
                </a:cxn>
                <a:cxn ang="0">
                  <a:pos x="233" y="205"/>
                </a:cxn>
                <a:cxn ang="0">
                  <a:pos x="205" y="220"/>
                </a:cxn>
                <a:cxn ang="0">
                  <a:pos x="176" y="237"/>
                </a:cxn>
                <a:cxn ang="0">
                  <a:pos x="159" y="249"/>
                </a:cxn>
                <a:cxn ang="0">
                  <a:pos x="153" y="258"/>
                </a:cxn>
                <a:cxn ang="0">
                  <a:pos x="149" y="266"/>
                </a:cxn>
                <a:cxn ang="0">
                  <a:pos x="151" y="274"/>
                </a:cxn>
                <a:cxn ang="0">
                  <a:pos x="162" y="278"/>
                </a:cxn>
                <a:cxn ang="0">
                  <a:pos x="172" y="277"/>
                </a:cxn>
                <a:cxn ang="0">
                  <a:pos x="191" y="262"/>
                </a:cxn>
                <a:cxn ang="0">
                  <a:pos x="223" y="241"/>
                </a:cxn>
                <a:cxn ang="0">
                  <a:pos x="256" y="220"/>
                </a:cxn>
                <a:cxn ang="0">
                  <a:pos x="285" y="197"/>
                </a:cxn>
                <a:cxn ang="0">
                  <a:pos x="303" y="167"/>
                </a:cxn>
                <a:cxn ang="0">
                  <a:pos x="301" y="136"/>
                </a:cxn>
                <a:cxn ang="0">
                  <a:pos x="282" y="107"/>
                </a:cxn>
                <a:cxn ang="0">
                  <a:pos x="252" y="83"/>
                </a:cxn>
                <a:cxn ang="0">
                  <a:pos x="218" y="68"/>
                </a:cxn>
                <a:cxn ang="0">
                  <a:pos x="186" y="54"/>
                </a:cxn>
                <a:cxn ang="0">
                  <a:pos x="151" y="41"/>
                </a:cxn>
                <a:cxn ang="0">
                  <a:pos x="115" y="28"/>
                </a:cxn>
                <a:cxn ang="0">
                  <a:pos x="82" y="16"/>
                </a:cxn>
                <a:cxn ang="0">
                  <a:pos x="50" y="7"/>
                </a:cxn>
                <a:cxn ang="0">
                  <a:pos x="25" y="1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44" y="17"/>
                </a:cxn>
                <a:cxn ang="0">
                  <a:pos x="74" y="28"/>
                </a:cxn>
                <a:cxn ang="0">
                  <a:pos x="106" y="39"/>
                </a:cxn>
                <a:cxn ang="0">
                  <a:pos x="140" y="51"/>
                </a:cxn>
                <a:cxn ang="0">
                  <a:pos x="172" y="64"/>
                </a:cxn>
                <a:cxn ang="0">
                  <a:pos x="204" y="79"/>
                </a:cxn>
                <a:cxn ang="0">
                  <a:pos x="233" y="9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DA2C26DC-3D92-49A8-A15B-D1C2CE79EF41}" type="slidenum">
              <a:rPr lang="en-US"/>
              <a:pPr/>
              <a:t>60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Hybrid Multiple Access Systems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/>
              <a:t>Time division frequency hopping (TDFH): (used in </a:t>
            </a:r>
            <a:r>
              <a:rPr lang="en-US"/>
              <a:t>some versions of </a:t>
            </a:r>
            <a:r>
              <a:rPr lang="en-US" noProof="1"/>
              <a:t>GSM)</a:t>
            </a:r>
          </a:p>
          <a:p>
            <a:pPr>
              <a:buFontTx/>
              <a:buChar char="-"/>
            </a:pPr>
            <a:r>
              <a:rPr lang="en-US" noProof="1"/>
              <a:t>User can hop to new frequency at the start of a new TDMA frame</a:t>
            </a:r>
          </a:p>
          <a:p>
            <a:pPr>
              <a:buFontTx/>
              <a:buChar char="-"/>
            </a:pPr>
            <a:r>
              <a:rPr lang="en-US" noProof="1"/>
              <a:t>Hence reducing interference and fading effects</a:t>
            </a:r>
          </a:p>
          <a:p>
            <a:pPr>
              <a:buFontTx/>
              <a:buChar char="-"/>
            </a:pPr>
            <a:r>
              <a:rPr lang="en-US" noProof="1"/>
              <a:t>User hops over pre-defined frequencies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7AA0A398-630D-452E-B8E0-7DBB1664B814}" type="slidenum">
              <a:rPr lang="en-US"/>
              <a:pPr/>
              <a:t>61</a:t>
            </a:fld>
            <a:endParaRPr lang="en-U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/>
              <a:t>FDMA/CDMA:</a:t>
            </a:r>
          </a:p>
          <a:p>
            <a:pPr>
              <a:buFontTx/>
              <a:buChar char="-"/>
            </a:pPr>
            <a:r>
              <a:rPr lang="en-US" noProof="1"/>
              <a:t>The available bandwidth is split into subspectra. In each subspectrum CDMA is used</a:t>
            </a:r>
          </a:p>
          <a:p>
            <a:pPr>
              <a:buFontTx/>
              <a:buChar char="-"/>
            </a:pPr>
            <a:r>
              <a:rPr lang="en-US" noProof="1"/>
              <a:t>Allows to assign subspectra on-demand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A5EDB0B4-7354-426C-8F68-6ECA8F8AF555}" type="slidenum">
              <a:rPr lang="en-US"/>
              <a:pPr/>
              <a:t>62</a:t>
            </a:fld>
            <a:endParaRPr lang="en-US"/>
          </a:p>
        </p:txBody>
      </p:sp>
      <p:pic>
        <p:nvPicPr>
          <p:cNvPr id="631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28713"/>
            <a:ext cx="822960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1811" name="Text Box 3"/>
          <p:cNvSpPr txBox="1">
            <a:spLocks noChangeArrowheads="1"/>
          </p:cNvSpPr>
          <p:nvPr/>
        </p:nvSpPr>
        <p:spPr bwMode="auto">
          <a:xfrm>
            <a:off x="3276600" y="5562600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FDMA/CDMA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A6DB4824-E645-476B-838A-BB4227C7DD4E}" type="slidenum">
              <a:rPr lang="en-US"/>
              <a:pPr/>
              <a:t>63</a:t>
            </a:fld>
            <a:endParaRPr lang="en-US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networks: the first hop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Techniques for sharing mobile-to-BS radio spectrum</a:t>
            </a:r>
          </a:p>
          <a:p>
            <a:r>
              <a:rPr lang="en-US" sz="2400">
                <a:solidFill>
                  <a:srgbClr val="FF0000"/>
                </a:solidFill>
              </a:rPr>
              <a:t>combined FDMA/TDMA:</a:t>
            </a:r>
            <a:r>
              <a:rPr lang="en-US" sz="2400"/>
              <a:t> divide spectrum in frequency channels, divide each channel into time slots</a:t>
            </a:r>
          </a:p>
        </p:txBody>
      </p:sp>
      <p:grpSp>
        <p:nvGrpSpPr>
          <p:cNvPr id="421170" name="Group 306"/>
          <p:cNvGrpSpPr>
            <a:grpSpLocks/>
          </p:cNvGrpSpPr>
          <p:nvPr/>
        </p:nvGrpSpPr>
        <p:grpSpPr bwMode="auto">
          <a:xfrm>
            <a:off x="6005513" y="1484313"/>
            <a:ext cx="1849437" cy="1477962"/>
            <a:chOff x="3375" y="1055"/>
            <a:chExt cx="1165" cy="931"/>
          </a:xfrm>
        </p:grpSpPr>
        <p:sp>
          <p:nvSpPr>
            <p:cNvPr id="420869" name="AutoShape 5"/>
            <p:cNvSpPr>
              <a:spLocks noChangeArrowheads="1"/>
            </p:cNvSpPr>
            <p:nvPr/>
          </p:nvSpPr>
          <p:spPr bwMode="auto">
            <a:xfrm>
              <a:off x="3375" y="1055"/>
              <a:ext cx="1165" cy="931"/>
            </a:xfrm>
            <a:prstGeom prst="hexagon">
              <a:avLst>
                <a:gd name="adj" fmla="val 31284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969" name="Group 105"/>
            <p:cNvGrpSpPr>
              <a:grpSpLocks/>
            </p:cNvGrpSpPr>
            <p:nvPr/>
          </p:nvGrpSpPr>
          <p:grpSpPr bwMode="auto">
            <a:xfrm>
              <a:off x="3880" y="1159"/>
              <a:ext cx="268" cy="495"/>
              <a:chOff x="3796" y="1043"/>
              <a:chExt cx="865" cy="1237"/>
            </a:xfrm>
          </p:grpSpPr>
          <p:sp>
            <p:nvSpPr>
              <p:cNvPr id="420970" name="Line 10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971" name="Line 10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972" name="Line 10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973" name="Line 10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974" name="Line 11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975" name="Line 11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976" name="Line 11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977" name="Line 11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978" name="Line 11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979" name="Line 11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980" name="Line 11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981" name="Line 11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982" name="Line 11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983" name="Line 11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984" name="Line 12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20985" name="Group 12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20986" name="Line 12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987" name="Line 12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988" name="Line 12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989" name="Line 1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20990" name="Group 12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20991" name="Line 12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992" name="Line 12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993" name="Line 12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994" name="Line 13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20995" name="Group 13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20996" name="Line 13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997" name="Line 13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998" name="Line 13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999" name="Line 13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pic>
          <p:nvPicPr>
            <p:cNvPr id="421108" name="Picture 244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9" y="1275"/>
              <a:ext cx="278" cy="201"/>
            </a:xfrm>
            <a:prstGeom prst="rect">
              <a:avLst/>
            </a:prstGeom>
            <a:noFill/>
          </p:spPr>
        </p:pic>
        <p:grpSp>
          <p:nvGrpSpPr>
            <p:cNvPr id="421113" name="Group 249"/>
            <p:cNvGrpSpPr>
              <a:grpSpLocks/>
            </p:cNvGrpSpPr>
            <p:nvPr/>
          </p:nvGrpSpPr>
          <p:grpSpPr bwMode="auto">
            <a:xfrm>
              <a:off x="3755" y="1749"/>
              <a:ext cx="524" cy="114"/>
              <a:chOff x="3072" y="739"/>
              <a:chExt cx="652" cy="146"/>
            </a:xfrm>
          </p:grpSpPr>
          <p:pic>
            <p:nvPicPr>
              <p:cNvPr id="421114" name="Picture 250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421115" name="Line 251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16" name="Line 252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21124" name="Picture 260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4" y="1553"/>
              <a:ext cx="278" cy="201"/>
            </a:xfrm>
            <a:prstGeom prst="rect">
              <a:avLst/>
            </a:prstGeom>
            <a:noFill/>
          </p:spPr>
        </p:pic>
      </p:grpSp>
      <p:grpSp>
        <p:nvGrpSpPr>
          <p:cNvPr id="421171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421159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421125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26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27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28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29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1132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33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34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35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36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37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38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39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40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41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42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43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44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45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46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47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48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49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50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51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52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53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54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55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56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57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58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162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63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64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65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66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67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68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frequency</a:t>
              </a:r>
            </a:p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bands</a:t>
              </a:r>
            </a:p>
          </p:txBody>
        </p:sp>
        <p:sp>
          <p:nvSpPr>
            <p:cNvPr id="421169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time slots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9D4E73B3-B4A2-4E78-A83E-41A205038F68}" type="slidenum">
              <a:rPr lang="en-US"/>
              <a:pPr/>
              <a:t>64</a:t>
            </a:fld>
            <a:endParaRPr lang="en-US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standards: brief survey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</a:rPr>
              <a:t>2G systems:</a:t>
            </a:r>
            <a:r>
              <a:rPr lang="en-US"/>
              <a:t> voice channels</a:t>
            </a:r>
          </a:p>
          <a:p>
            <a:r>
              <a:rPr lang="en-US" sz="2400"/>
              <a:t>IS-136 TDMA: combined FDMA/TDMA (north america)</a:t>
            </a:r>
          </a:p>
          <a:p>
            <a:r>
              <a:rPr lang="en-US" sz="2400"/>
              <a:t>GSM (global system for mobile communications): combined FDMA/TDMA </a:t>
            </a:r>
          </a:p>
          <a:p>
            <a:pPr lvl="1"/>
            <a:r>
              <a:rPr lang="en-US" sz="2000"/>
              <a:t>most widely deployed</a:t>
            </a:r>
          </a:p>
          <a:p>
            <a:r>
              <a:rPr lang="en-US" sz="2400"/>
              <a:t>IS-95 CDMA: code division multiple access</a:t>
            </a:r>
          </a:p>
        </p:txBody>
      </p:sp>
      <p:grpSp>
        <p:nvGrpSpPr>
          <p:cNvPr id="421896" name="Group 8"/>
          <p:cNvGrpSpPr>
            <a:grpSpLocks/>
          </p:cNvGrpSpPr>
          <p:nvPr/>
        </p:nvGrpSpPr>
        <p:grpSpPr bwMode="auto">
          <a:xfrm>
            <a:off x="1341438" y="5200650"/>
            <a:ext cx="3160712" cy="879475"/>
            <a:chOff x="1862" y="3427"/>
            <a:chExt cx="1471" cy="554"/>
          </a:xfrm>
        </p:grpSpPr>
        <p:sp>
          <p:nvSpPr>
            <p:cNvPr id="421894" name="Freeform 6"/>
            <p:cNvSpPr>
              <a:spLocks/>
            </p:cNvSpPr>
            <p:nvPr/>
          </p:nvSpPr>
          <p:spPr bwMode="auto">
            <a:xfrm>
              <a:off x="1866" y="3612"/>
              <a:ext cx="1467" cy="36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96" y="318"/>
                </a:cxn>
                <a:cxn ang="0">
                  <a:pos x="1129" y="314"/>
                </a:cxn>
                <a:cxn ang="0">
                  <a:pos x="1467" y="0"/>
                </a:cxn>
                <a:cxn ang="0">
                  <a:pos x="0" y="6"/>
                </a:cxn>
              </a:cxnLst>
              <a:rect l="0" t="0" r="r" b="b"/>
              <a:pathLst>
                <a:path w="1467" h="369">
                  <a:moveTo>
                    <a:pt x="0" y="6"/>
                  </a:moveTo>
                  <a:lnTo>
                    <a:pt x="396" y="318"/>
                  </a:lnTo>
                  <a:cubicBezTo>
                    <a:pt x="584" y="369"/>
                    <a:pt x="951" y="367"/>
                    <a:pt x="1129" y="314"/>
                  </a:cubicBezTo>
                  <a:lnTo>
                    <a:pt x="146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892" name="Oval 4"/>
            <p:cNvSpPr>
              <a:spLocks noChangeArrowheads="1"/>
            </p:cNvSpPr>
            <p:nvPr/>
          </p:nvSpPr>
          <p:spPr bwMode="auto">
            <a:xfrm>
              <a:off x="1862" y="3427"/>
              <a:ext cx="1469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1895" name="Oval 7"/>
            <p:cNvSpPr>
              <a:spLocks noChangeArrowheads="1"/>
            </p:cNvSpPr>
            <p:nvPr/>
          </p:nvSpPr>
          <p:spPr bwMode="auto">
            <a:xfrm>
              <a:off x="1961" y="3466"/>
              <a:ext cx="1268" cy="2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21897" name="Text Box 9"/>
          <p:cNvSpPr txBox="1">
            <a:spLocks noChangeArrowheads="1"/>
          </p:cNvSpPr>
          <p:nvPr/>
        </p:nvSpPr>
        <p:spPr bwMode="auto">
          <a:xfrm rot="535086">
            <a:off x="1824038" y="5370513"/>
            <a:ext cx="782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IS-136</a:t>
            </a:r>
          </a:p>
        </p:txBody>
      </p:sp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2616200" y="543083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GSM</a:t>
            </a:r>
          </a:p>
        </p:txBody>
      </p:sp>
      <p:sp>
        <p:nvSpPr>
          <p:cNvPr id="421899" name="Text Box 11"/>
          <p:cNvSpPr txBox="1">
            <a:spLocks noChangeArrowheads="1"/>
          </p:cNvSpPr>
          <p:nvPr/>
        </p:nvSpPr>
        <p:spPr bwMode="auto">
          <a:xfrm rot="-226692">
            <a:off x="3209925" y="53594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IS-95</a:t>
            </a:r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 rot="194335">
            <a:off x="2079625" y="5191125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GPRS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 rot="-293470">
            <a:off x="2930525" y="5165725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EDGE</a:t>
            </a:r>
          </a:p>
        </p:txBody>
      </p:sp>
      <p:sp>
        <p:nvSpPr>
          <p:cNvPr id="421902" name="Text Box 14"/>
          <p:cNvSpPr txBox="1">
            <a:spLocks noChangeArrowheads="1"/>
          </p:cNvSpPr>
          <p:nvPr/>
        </p:nvSpPr>
        <p:spPr bwMode="auto">
          <a:xfrm rot="-328813">
            <a:off x="1344613" y="4992688"/>
            <a:ext cx="1300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CDMA-2000</a:t>
            </a:r>
          </a:p>
        </p:txBody>
      </p:sp>
      <p:sp>
        <p:nvSpPr>
          <p:cNvPr id="421903" name="Text Box 15"/>
          <p:cNvSpPr txBox="1">
            <a:spLocks noChangeArrowheads="1"/>
          </p:cNvSpPr>
          <p:nvPr/>
        </p:nvSpPr>
        <p:spPr bwMode="auto">
          <a:xfrm rot="697246">
            <a:off x="3724275" y="5249863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UMTS</a:t>
            </a:r>
          </a:p>
        </p:txBody>
      </p:sp>
      <p:sp>
        <p:nvSpPr>
          <p:cNvPr id="421905" name="Text Box 17"/>
          <p:cNvSpPr txBox="1">
            <a:spLocks noChangeArrowheads="1"/>
          </p:cNvSpPr>
          <p:nvPr/>
        </p:nvSpPr>
        <p:spPr bwMode="auto">
          <a:xfrm rot="258206">
            <a:off x="2994025" y="4943475"/>
            <a:ext cx="1390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TDMA/FDMA</a:t>
            </a:r>
          </a:p>
        </p:txBody>
      </p:sp>
      <p:sp>
        <p:nvSpPr>
          <p:cNvPr id="421906" name="Text Box 18"/>
          <p:cNvSpPr txBox="1">
            <a:spLocks noChangeArrowheads="1"/>
          </p:cNvSpPr>
          <p:nvPr/>
        </p:nvSpPr>
        <p:spPr bwMode="auto">
          <a:xfrm>
            <a:off x="4664075" y="5256213"/>
            <a:ext cx="25003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Don’t drown in a bowl</a:t>
            </a:r>
          </a:p>
          <a:p>
            <a:r>
              <a:rPr lang="en-US" sz="1600">
                <a:latin typeface="Arial" charset="0"/>
                <a:cs typeface="Arial" charset="0"/>
              </a:rPr>
              <a:t>of alphabet soup: use this</a:t>
            </a:r>
          </a:p>
          <a:p>
            <a:r>
              <a:rPr lang="en-US" sz="1600">
                <a:latin typeface="Arial" charset="0"/>
                <a:cs typeface="Arial" charset="0"/>
              </a:rPr>
              <a:t>for reference only </a:t>
            </a:r>
            <a:r>
              <a:rPr lang="en-US" sz="1600">
                <a:latin typeface="Arial" charset="0"/>
                <a:cs typeface="Arial" charset="0"/>
                <a:sym typeface="Wingdings" pitchFamily="2" charset="2"/>
              </a:rPr>
              <a:t></a:t>
            </a:r>
            <a:endParaRPr lang="en-US" sz="16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F3879E7-DC27-4CBE-A453-9AD6947BDB47}" type="slidenum">
              <a:rPr lang="en-US"/>
              <a:pPr/>
              <a:t>65</a:t>
            </a:fld>
            <a:endParaRPr lang="en-US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standards: brief survey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4708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</a:rPr>
              <a:t>2.5 G systems:</a:t>
            </a:r>
            <a:r>
              <a:rPr lang="en-US"/>
              <a:t> voice and data channels</a:t>
            </a:r>
          </a:p>
          <a:p>
            <a:r>
              <a:rPr lang="en-US" sz="2400"/>
              <a:t>for those who can’t wait for 3G service: 2G extensions</a:t>
            </a:r>
          </a:p>
          <a:p>
            <a:r>
              <a:rPr lang="en-US" sz="2400"/>
              <a:t>general packet radio service</a:t>
            </a:r>
            <a:r>
              <a:rPr lang="en-US" sz="2400">
                <a:solidFill>
                  <a:srgbClr val="FF0000"/>
                </a:solidFill>
              </a:rPr>
              <a:t> (GPRS)</a:t>
            </a:r>
          </a:p>
          <a:p>
            <a:pPr lvl="1"/>
            <a:r>
              <a:rPr lang="en-US" sz="2000"/>
              <a:t>evolved from GSM </a:t>
            </a:r>
          </a:p>
          <a:p>
            <a:pPr lvl="1"/>
            <a:r>
              <a:rPr lang="en-US" sz="2000"/>
              <a:t>data sent on multiple channels (if available)</a:t>
            </a:r>
          </a:p>
          <a:p>
            <a:r>
              <a:rPr lang="en-US" sz="2400"/>
              <a:t>enhanced data rates for global evolution </a:t>
            </a:r>
            <a:r>
              <a:rPr lang="en-US" sz="2400">
                <a:solidFill>
                  <a:srgbClr val="FF0000"/>
                </a:solidFill>
              </a:rPr>
              <a:t>(EDGE)</a:t>
            </a:r>
          </a:p>
          <a:p>
            <a:pPr lvl="1"/>
            <a:r>
              <a:rPr lang="en-US" sz="2000"/>
              <a:t>also evolved from GSM, using enhanced modulation </a:t>
            </a:r>
          </a:p>
          <a:p>
            <a:pPr lvl="1"/>
            <a:r>
              <a:rPr lang="en-US" sz="2000"/>
              <a:t>data rates up to 384K</a:t>
            </a:r>
          </a:p>
          <a:p>
            <a:r>
              <a:rPr lang="en-US" sz="2400">
                <a:solidFill>
                  <a:srgbClr val="FF0000"/>
                </a:solidFill>
              </a:rPr>
              <a:t>CDMA-2000</a:t>
            </a:r>
            <a:r>
              <a:rPr lang="en-US" sz="2400"/>
              <a:t> (phase 1)</a:t>
            </a:r>
          </a:p>
          <a:p>
            <a:pPr lvl="1"/>
            <a:r>
              <a:rPr lang="en-US" sz="2000"/>
              <a:t>data rates up to 144K</a:t>
            </a:r>
          </a:p>
          <a:p>
            <a:pPr lvl="1"/>
            <a:r>
              <a:rPr lang="en-US" sz="2000"/>
              <a:t>evolved from IS-95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D48C9CDF-E35F-4BFD-A18D-F1B05DD84561}" type="slidenum">
              <a:rPr lang="en-US"/>
              <a:pPr/>
              <a:t>66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standards: brief survey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47088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3G systems:</a:t>
            </a:r>
            <a:r>
              <a:rPr lang="en-US" sz="2400"/>
              <a:t> voice/data</a:t>
            </a:r>
          </a:p>
          <a:p>
            <a:pPr>
              <a:lnSpc>
                <a:spcPct val="80000"/>
              </a:lnSpc>
            </a:pPr>
            <a:r>
              <a:rPr lang="en-US" sz="2400"/>
              <a:t>Universal Mobile Telecommunications Service (UMTS)</a:t>
            </a:r>
          </a:p>
          <a:p>
            <a:pPr lvl="1">
              <a:lnSpc>
                <a:spcPct val="80000"/>
              </a:lnSpc>
            </a:pPr>
            <a:r>
              <a:rPr lang="en-US"/>
              <a:t>data service: High Speed Uplink/Downlink packet Access (HSDPA/HSUPA): 3 Mbps</a:t>
            </a:r>
          </a:p>
          <a:p>
            <a:pPr>
              <a:lnSpc>
                <a:spcPct val="80000"/>
              </a:lnSpc>
            </a:pPr>
            <a:r>
              <a:rPr lang="en-US" sz="2400"/>
              <a:t>CDMA-2000: CDMA in TDMA slots</a:t>
            </a:r>
          </a:p>
          <a:p>
            <a:pPr lvl="1">
              <a:lnSpc>
                <a:spcPct val="80000"/>
              </a:lnSpc>
            </a:pPr>
            <a:r>
              <a:rPr lang="en-US"/>
              <a:t>data service: 1xEvlution Data Optimized (1xEVDO)  up to 14 Mbps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00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F693289E-4236-4423-A006-CBCDE3D411FB}" type="slidenum">
              <a:rPr lang="en-US"/>
              <a:pPr/>
              <a:t>67</a:t>
            </a:fld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6 outline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6.1 </a:t>
            </a:r>
            <a:r>
              <a:rPr lang="en-US" sz="2400"/>
              <a:t>Introduction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6.2 </a:t>
            </a:r>
            <a:r>
              <a:rPr lang="en-US" sz="2400"/>
              <a:t>Wireless links, characteristics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CDMA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6.3 </a:t>
            </a:r>
            <a:r>
              <a:rPr lang="en-US" sz="2400"/>
              <a:t>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6.4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Cellular Internet Access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standards (e.g., GSM)</a:t>
            </a:r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6.5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6.6</a:t>
            </a:r>
            <a:r>
              <a:rPr lang="en-US" sz="2400"/>
              <a:t> Mobile IP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6.7</a:t>
            </a:r>
            <a:r>
              <a:rPr lang="en-US" sz="2400"/>
              <a:t>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6.8</a:t>
            </a:r>
            <a:r>
              <a:rPr lang="en-US" sz="2400"/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6.9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B032C8BB-3269-4972-AB6E-6129B6DE4AAE}" type="slidenum">
              <a:rPr lang="en-US"/>
              <a:pPr/>
              <a:t>68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mobility?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r>
              <a:rPr lang="en-US" sz="2400"/>
              <a:t>spectrum of mobility, from the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i="1">
                <a:solidFill>
                  <a:srgbClr val="FF0000"/>
                </a:solidFill>
              </a:rPr>
              <a:t>network</a:t>
            </a:r>
            <a:r>
              <a:rPr lang="en-US" sz="2400"/>
              <a:t> perspective:</a:t>
            </a:r>
          </a:p>
        </p:txBody>
      </p:sp>
      <p:grpSp>
        <p:nvGrpSpPr>
          <p:cNvPr id="428036" name="Group 4"/>
          <p:cNvGrpSpPr>
            <a:grpSpLocks/>
          </p:cNvGrpSpPr>
          <p:nvPr/>
        </p:nvGrpSpPr>
        <p:grpSpPr bwMode="auto">
          <a:xfrm>
            <a:off x="644525" y="2657475"/>
            <a:ext cx="7670800" cy="771525"/>
            <a:chOff x="390" y="890"/>
            <a:chExt cx="4832" cy="486"/>
          </a:xfrm>
        </p:grpSpPr>
        <p:sp>
          <p:nvSpPr>
            <p:cNvPr id="428037" name="Rectangle 5"/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8038" name="Text Box 6"/>
            <p:cNvSpPr txBox="1">
              <a:spLocks noChangeArrowheads="1"/>
            </p:cNvSpPr>
            <p:nvPr/>
          </p:nvSpPr>
          <p:spPr bwMode="auto">
            <a:xfrm>
              <a:off x="390" y="890"/>
              <a:ext cx="8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no mobility</a:t>
              </a:r>
            </a:p>
          </p:txBody>
        </p:sp>
        <p:sp>
          <p:nvSpPr>
            <p:cNvPr id="428039" name="Text Box 7"/>
            <p:cNvSpPr txBox="1">
              <a:spLocks noChangeArrowheads="1"/>
            </p:cNvSpPr>
            <p:nvPr/>
          </p:nvSpPr>
          <p:spPr bwMode="auto">
            <a:xfrm>
              <a:off x="4246" y="898"/>
              <a:ext cx="9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high mobility</a:t>
              </a:r>
            </a:p>
          </p:txBody>
        </p:sp>
      </p:grpSp>
      <p:sp>
        <p:nvSpPr>
          <p:cNvPr id="428040" name="Text Box 8"/>
          <p:cNvSpPr txBox="1">
            <a:spLocks noChangeArrowheads="1"/>
          </p:cNvSpPr>
          <p:nvPr/>
        </p:nvSpPr>
        <p:spPr bwMode="auto">
          <a:xfrm>
            <a:off x="568325" y="4081463"/>
            <a:ext cx="2725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mobile wireless user, </a:t>
            </a:r>
          </a:p>
          <a:p>
            <a:r>
              <a:rPr lang="en-US" sz="2000"/>
              <a:t>using same access </a:t>
            </a:r>
          </a:p>
          <a:p>
            <a:r>
              <a:rPr lang="en-US" sz="2000"/>
              <a:t>point</a:t>
            </a:r>
          </a:p>
        </p:txBody>
      </p:sp>
      <p:sp>
        <p:nvSpPr>
          <p:cNvPr id="428041" name="Text Box 9"/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mobile user, passing through multiple access point while maintaining ongoing connections (</a:t>
            </a:r>
            <a:r>
              <a:rPr lang="en-US"/>
              <a:t>like cell phone)</a:t>
            </a:r>
          </a:p>
        </p:txBody>
      </p:sp>
      <p:sp>
        <p:nvSpPr>
          <p:cNvPr id="428042" name="Text Box 10"/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mobile user, connecting/ disconnecting from network using DHCP.  </a:t>
            </a:r>
          </a:p>
        </p:txBody>
      </p:sp>
      <p:sp>
        <p:nvSpPr>
          <p:cNvPr id="428043" name="Line 11"/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8044" name="Line 12"/>
          <p:cNvSpPr>
            <a:spLocks noChangeShapeType="1"/>
          </p:cNvSpPr>
          <p:nvPr/>
        </p:nvSpPr>
        <p:spPr bwMode="auto">
          <a:xfrm flipV="1">
            <a:off x="7531100" y="3263900"/>
            <a:ext cx="215900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8045" name="Line 13"/>
          <p:cNvSpPr>
            <a:spLocks noChangeShapeType="1"/>
          </p:cNvSpPr>
          <p:nvPr/>
        </p:nvSpPr>
        <p:spPr bwMode="auto">
          <a:xfrm flipV="1">
            <a:off x="4114800" y="3263900"/>
            <a:ext cx="25400" cy="850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3676AD98-FA57-4F1C-B475-70273D0B8B06}" type="slidenum">
              <a:rPr lang="en-US"/>
              <a:pPr/>
              <a:t>69</a:t>
            </a:fld>
            <a:endParaRPr lang="en-US"/>
          </a:p>
        </p:txBody>
      </p:sp>
      <p:sp>
        <p:nvSpPr>
          <p:cNvPr id="429058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/>
            <a:ahLst/>
            <a:cxnLst>
              <a:cxn ang="0">
                <a:pos x="550" y="42"/>
              </a:cxn>
              <a:cxn ang="0">
                <a:pos x="82" y="60"/>
              </a:cxn>
              <a:cxn ang="0">
                <a:pos x="58" y="402"/>
              </a:cxn>
              <a:cxn ang="0">
                <a:pos x="28" y="720"/>
              </a:cxn>
              <a:cxn ang="0">
                <a:pos x="112" y="870"/>
              </a:cxn>
              <a:cxn ang="0">
                <a:pos x="538" y="876"/>
              </a:cxn>
              <a:cxn ang="0">
                <a:pos x="640" y="1128"/>
              </a:cxn>
              <a:cxn ang="0">
                <a:pos x="1234" y="1098"/>
              </a:cxn>
              <a:cxn ang="0">
                <a:pos x="1276" y="570"/>
              </a:cxn>
              <a:cxn ang="0">
                <a:pos x="1204" y="342"/>
              </a:cxn>
              <a:cxn ang="0">
                <a:pos x="760" y="288"/>
              </a:cxn>
              <a:cxn ang="0">
                <a:pos x="550" y="42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9059" name="Group 3"/>
          <p:cNvGrpSpPr>
            <a:grpSpLocks/>
          </p:cNvGrpSpPr>
          <p:nvPr/>
        </p:nvGrpSpPr>
        <p:grpSpPr bwMode="auto">
          <a:xfrm>
            <a:off x="2668588" y="3609975"/>
            <a:ext cx="501650" cy="233363"/>
            <a:chOff x="3600" y="219"/>
            <a:chExt cx="360" cy="175"/>
          </a:xfrm>
        </p:grpSpPr>
        <p:sp>
          <p:nvSpPr>
            <p:cNvPr id="429060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1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2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3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9064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9065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9066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067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068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9069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9070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071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072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29073" name="Group 17"/>
          <p:cNvGrpSpPr>
            <a:grpSpLocks/>
          </p:cNvGrpSpPr>
          <p:nvPr/>
        </p:nvGrpSpPr>
        <p:grpSpPr bwMode="auto">
          <a:xfrm>
            <a:off x="1771650" y="3263900"/>
            <a:ext cx="1333500" cy="342900"/>
            <a:chOff x="8025" y="5070"/>
            <a:chExt cx="2100" cy="540"/>
          </a:xfrm>
        </p:grpSpPr>
        <p:sp>
          <p:nvSpPr>
            <p:cNvPr id="429074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5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6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907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Mobility: Vocabulary</a:t>
            </a:r>
          </a:p>
        </p:txBody>
      </p:sp>
      <p:sp>
        <p:nvSpPr>
          <p:cNvPr id="429078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home network:</a:t>
            </a:r>
            <a:r>
              <a:rPr lang="en-US" sz="2000"/>
              <a:t> permanent “home” of mobile</a:t>
            </a:r>
          </a:p>
          <a:p>
            <a:r>
              <a:rPr lang="en-US" sz="1600"/>
              <a:t>(e.g., 128.119.40/24)</a:t>
            </a:r>
          </a:p>
        </p:txBody>
      </p:sp>
      <p:sp>
        <p:nvSpPr>
          <p:cNvPr id="429079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Permanent address:</a:t>
            </a:r>
            <a:r>
              <a:rPr lang="en-US" sz="2000"/>
              <a:t> address in home network, </a:t>
            </a:r>
            <a:r>
              <a:rPr lang="en-US" sz="2000" i="1"/>
              <a:t>can always</a:t>
            </a:r>
            <a:r>
              <a:rPr lang="en-US" sz="2000"/>
              <a:t> be used to reach mobile</a:t>
            </a:r>
          </a:p>
          <a:p>
            <a:r>
              <a:rPr lang="en-US" sz="1600"/>
              <a:t>e.g., 128.119.40.186</a:t>
            </a:r>
          </a:p>
        </p:txBody>
      </p:sp>
      <p:sp>
        <p:nvSpPr>
          <p:cNvPr id="429080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home agent: </a:t>
            </a:r>
            <a:r>
              <a:rPr lang="en-US" sz="2000" i="1"/>
              <a:t>entity that will perform mobility functions on behalf of mobile, when mobile is remote</a:t>
            </a:r>
            <a:endParaRPr lang="en-US" sz="2000"/>
          </a:p>
        </p:txBody>
      </p:sp>
      <p:grpSp>
        <p:nvGrpSpPr>
          <p:cNvPr id="429081" name="Group 25"/>
          <p:cNvGrpSpPr>
            <a:grpSpLocks/>
          </p:cNvGrpSpPr>
          <p:nvPr/>
        </p:nvGrpSpPr>
        <p:grpSpPr bwMode="auto">
          <a:xfrm>
            <a:off x="1520825" y="2822575"/>
            <a:ext cx="914400" cy="590550"/>
            <a:chOff x="10665" y="3225"/>
            <a:chExt cx="1440" cy="930"/>
          </a:xfrm>
        </p:grpSpPr>
        <p:sp>
          <p:nvSpPr>
            <p:cNvPr id="429082" name="Oval 26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9083" name="Group 27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429084" name="Freeform 28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/>
                <a:ahLst/>
                <a:cxnLst>
                  <a:cxn ang="0">
                    <a:pos x="298" y="0"/>
                  </a:cxn>
                  <a:cxn ang="0">
                    <a:pos x="263" y="0"/>
                  </a:cxn>
                  <a:cxn ang="0">
                    <a:pos x="219" y="4"/>
                  </a:cxn>
                  <a:cxn ang="0">
                    <a:pos x="167" y="12"/>
                  </a:cxn>
                  <a:cxn ang="0">
                    <a:pos x="116" y="25"/>
                  </a:cxn>
                  <a:cxn ang="0">
                    <a:pos x="67" y="45"/>
                  </a:cxn>
                  <a:cxn ang="0">
                    <a:pos x="29" y="73"/>
                  </a:cxn>
                  <a:cxn ang="0">
                    <a:pos x="6" y="109"/>
                  </a:cxn>
                  <a:cxn ang="0">
                    <a:pos x="0" y="137"/>
                  </a:cxn>
                  <a:cxn ang="0">
                    <a:pos x="3" y="152"/>
                  </a:cxn>
                  <a:cxn ang="0">
                    <a:pos x="13" y="197"/>
                  </a:cxn>
                  <a:cxn ang="0">
                    <a:pos x="39" y="290"/>
                  </a:cxn>
                  <a:cxn ang="0">
                    <a:pos x="76" y="410"/>
                  </a:cxn>
                  <a:cxn ang="0">
                    <a:pos x="123" y="543"/>
                  </a:cxn>
                  <a:cxn ang="0">
                    <a:pos x="176" y="684"/>
                  </a:cxn>
                  <a:cxn ang="0">
                    <a:pos x="235" y="822"/>
                  </a:cxn>
                  <a:cxn ang="0">
                    <a:pos x="293" y="949"/>
                  </a:cxn>
                  <a:cxn ang="0">
                    <a:pos x="352" y="1055"/>
                  </a:cxn>
                  <a:cxn ang="0">
                    <a:pos x="389" y="1109"/>
                  </a:cxn>
                  <a:cxn ang="0">
                    <a:pos x="406" y="1130"/>
                  </a:cxn>
                  <a:cxn ang="0">
                    <a:pos x="436" y="1130"/>
                  </a:cxn>
                  <a:cxn ang="0">
                    <a:pos x="487" y="1111"/>
                  </a:cxn>
                  <a:cxn ang="0">
                    <a:pos x="547" y="1088"/>
                  </a:cxn>
                  <a:cxn ang="0">
                    <a:pos x="609" y="1062"/>
                  </a:cxn>
                  <a:cxn ang="0">
                    <a:pos x="669" y="1036"/>
                  </a:cxn>
                  <a:cxn ang="0">
                    <a:pos x="722" y="1012"/>
                  </a:cxn>
                  <a:cxn ang="0">
                    <a:pos x="762" y="987"/>
                  </a:cxn>
                  <a:cxn ang="0">
                    <a:pos x="785" y="967"/>
                  </a:cxn>
                  <a:cxn ang="0">
                    <a:pos x="756" y="915"/>
                  </a:cxn>
                  <a:cxn ang="0">
                    <a:pos x="687" y="813"/>
                  </a:cxn>
                  <a:cxn ang="0">
                    <a:pos x="612" y="693"/>
                  </a:cxn>
                  <a:cxn ang="0">
                    <a:pos x="537" y="561"/>
                  </a:cxn>
                  <a:cxn ang="0">
                    <a:pos x="467" y="423"/>
                  </a:cxn>
                  <a:cxn ang="0">
                    <a:pos x="404" y="287"/>
                  </a:cxn>
                  <a:cxn ang="0">
                    <a:pos x="352" y="161"/>
                  </a:cxn>
                  <a:cxn ang="0">
                    <a:pos x="318" y="49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5" name="Freeform 29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2"/>
                  </a:cxn>
                  <a:cxn ang="0">
                    <a:pos x="48" y="5"/>
                  </a:cxn>
                  <a:cxn ang="0">
                    <a:pos x="47" y="11"/>
                  </a:cxn>
                  <a:cxn ang="0">
                    <a:pos x="44" y="19"/>
                  </a:cxn>
                  <a:cxn ang="0">
                    <a:pos x="39" y="35"/>
                  </a:cxn>
                  <a:cxn ang="0">
                    <a:pos x="32" y="55"/>
                  </a:cxn>
                  <a:cxn ang="0">
                    <a:pos x="20" y="82"/>
                  </a:cxn>
                  <a:cxn ang="0">
                    <a:pos x="6" y="117"/>
                  </a:cxn>
                  <a:cxn ang="0">
                    <a:pos x="0" y="141"/>
                  </a:cxn>
                  <a:cxn ang="0">
                    <a:pos x="0" y="177"/>
                  </a:cxn>
                  <a:cxn ang="0">
                    <a:pos x="4" y="220"/>
                  </a:cxn>
                  <a:cxn ang="0">
                    <a:pos x="13" y="271"/>
                  </a:cxn>
                  <a:cxn ang="0">
                    <a:pos x="26" y="325"/>
                  </a:cxn>
                  <a:cxn ang="0">
                    <a:pos x="41" y="386"/>
                  </a:cxn>
                  <a:cxn ang="0">
                    <a:pos x="58" y="446"/>
                  </a:cxn>
                  <a:cxn ang="0">
                    <a:pos x="78" y="509"/>
                  </a:cxn>
                  <a:cxn ang="0">
                    <a:pos x="98" y="570"/>
                  </a:cxn>
                  <a:cxn ang="0">
                    <a:pos x="119" y="628"/>
                  </a:cxn>
                  <a:cxn ang="0">
                    <a:pos x="138" y="683"/>
                  </a:cxn>
                  <a:cxn ang="0">
                    <a:pos x="157" y="733"/>
                  </a:cxn>
                  <a:cxn ang="0">
                    <a:pos x="174" y="775"/>
                  </a:cxn>
                  <a:cxn ang="0">
                    <a:pos x="189" y="808"/>
                  </a:cxn>
                  <a:cxn ang="0">
                    <a:pos x="201" y="831"/>
                  </a:cxn>
                  <a:cxn ang="0">
                    <a:pos x="210" y="843"/>
                  </a:cxn>
                  <a:cxn ang="0">
                    <a:pos x="223" y="853"/>
                  </a:cxn>
                  <a:cxn ang="0">
                    <a:pos x="239" y="861"/>
                  </a:cxn>
                  <a:cxn ang="0">
                    <a:pos x="258" y="873"/>
                  </a:cxn>
                  <a:cxn ang="0">
                    <a:pos x="282" y="883"/>
                  </a:cxn>
                  <a:cxn ang="0">
                    <a:pos x="310" y="896"/>
                  </a:cxn>
                  <a:cxn ang="0">
                    <a:pos x="342" y="907"/>
                  </a:cxn>
                  <a:cxn ang="0">
                    <a:pos x="380" y="922"/>
                  </a:cxn>
                  <a:cxn ang="0">
                    <a:pos x="425" y="936"/>
                  </a:cxn>
                  <a:cxn ang="0">
                    <a:pos x="396" y="893"/>
                  </a:cxn>
                  <a:cxn ang="0">
                    <a:pos x="367" y="843"/>
                  </a:cxn>
                  <a:cxn ang="0">
                    <a:pos x="337" y="787"/>
                  </a:cxn>
                  <a:cxn ang="0">
                    <a:pos x="308" y="725"/>
                  </a:cxn>
                  <a:cxn ang="0">
                    <a:pos x="279" y="660"/>
                  </a:cxn>
                  <a:cxn ang="0">
                    <a:pos x="249" y="591"/>
                  </a:cxn>
                  <a:cxn ang="0">
                    <a:pos x="220" y="522"/>
                  </a:cxn>
                  <a:cxn ang="0">
                    <a:pos x="194" y="450"/>
                  </a:cxn>
                  <a:cxn ang="0">
                    <a:pos x="167" y="381"/>
                  </a:cxn>
                  <a:cxn ang="0">
                    <a:pos x="144" y="312"/>
                  </a:cxn>
                  <a:cxn ang="0">
                    <a:pos x="120" y="248"/>
                  </a:cxn>
                  <a:cxn ang="0">
                    <a:pos x="101" y="186"/>
                  </a:cxn>
                  <a:cxn ang="0">
                    <a:pos x="83" y="128"/>
                  </a:cxn>
                  <a:cxn ang="0">
                    <a:pos x="69" y="78"/>
                  </a:cxn>
                  <a:cxn ang="0">
                    <a:pos x="57" y="35"/>
                  </a:cxn>
                  <a:cxn ang="0">
                    <a:pos x="48" y="0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6" name="Freeform 30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/>
                <a:ahLst/>
                <a:cxnLst>
                  <a:cxn ang="0">
                    <a:pos x="26" y="11"/>
                  </a:cxn>
                  <a:cxn ang="0">
                    <a:pos x="13" y="24"/>
                  </a:cxn>
                  <a:cxn ang="0">
                    <a:pos x="4" y="43"/>
                  </a:cxn>
                  <a:cxn ang="0">
                    <a:pos x="0" y="67"/>
                  </a:cxn>
                  <a:cxn ang="0">
                    <a:pos x="0" y="93"/>
                  </a:cxn>
                  <a:cxn ang="0">
                    <a:pos x="3" y="120"/>
                  </a:cxn>
                  <a:cxn ang="0">
                    <a:pos x="10" y="148"/>
                  </a:cxn>
                  <a:cxn ang="0">
                    <a:pos x="20" y="171"/>
                  </a:cxn>
                  <a:cxn ang="0">
                    <a:pos x="35" y="189"/>
                  </a:cxn>
                  <a:cxn ang="0">
                    <a:pos x="51" y="201"/>
                  </a:cxn>
                  <a:cxn ang="0">
                    <a:pos x="70" y="206"/>
                  </a:cxn>
                  <a:cxn ang="0">
                    <a:pos x="91" y="208"/>
                  </a:cxn>
                  <a:cxn ang="0">
                    <a:pos x="111" y="204"/>
                  </a:cxn>
                  <a:cxn ang="0">
                    <a:pos x="130" y="196"/>
                  </a:cxn>
                  <a:cxn ang="0">
                    <a:pos x="148" y="186"/>
                  </a:cxn>
                  <a:cxn ang="0">
                    <a:pos x="163" y="176"/>
                  </a:cxn>
                  <a:cxn ang="0">
                    <a:pos x="174" y="163"/>
                  </a:cxn>
                  <a:cxn ang="0">
                    <a:pos x="189" y="130"/>
                  </a:cxn>
                  <a:cxn ang="0">
                    <a:pos x="192" y="89"/>
                  </a:cxn>
                  <a:cxn ang="0">
                    <a:pos x="185" y="50"/>
                  </a:cxn>
                  <a:cxn ang="0">
                    <a:pos x="166" y="27"/>
                  </a:cxn>
                  <a:cxn ang="0">
                    <a:pos x="152" y="21"/>
                  </a:cxn>
                  <a:cxn ang="0">
                    <a:pos x="138" y="14"/>
                  </a:cxn>
                  <a:cxn ang="0">
                    <a:pos x="122" y="8"/>
                  </a:cxn>
                  <a:cxn ang="0">
                    <a:pos x="104" y="2"/>
                  </a:cxn>
                  <a:cxn ang="0">
                    <a:pos x="85" y="0"/>
                  </a:cxn>
                  <a:cxn ang="0">
                    <a:pos x="66" y="0"/>
                  </a:cxn>
                  <a:cxn ang="0">
                    <a:pos x="47" y="2"/>
                  </a:cxn>
                  <a:cxn ang="0">
                    <a:pos x="26" y="11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7" name="Freeform 31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21" y="44"/>
                  </a:cxn>
                  <a:cxn ang="0">
                    <a:pos x="12" y="60"/>
                  </a:cxn>
                  <a:cxn ang="0">
                    <a:pos x="5" y="79"/>
                  </a:cxn>
                  <a:cxn ang="0">
                    <a:pos x="0" y="97"/>
                  </a:cxn>
                  <a:cxn ang="0">
                    <a:pos x="0" y="116"/>
                  </a:cxn>
                  <a:cxn ang="0">
                    <a:pos x="5" y="135"/>
                  </a:cxn>
                  <a:cxn ang="0">
                    <a:pos x="12" y="152"/>
                  </a:cxn>
                  <a:cxn ang="0">
                    <a:pos x="25" y="169"/>
                  </a:cxn>
                  <a:cxn ang="0">
                    <a:pos x="42" y="187"/>
                  </a:cxn>
                  <a:cxn ang="0">
                    <a:pos x="58" y="202"/>
                  </a:cxn>
                  <a:cxn ang="0">
                    <a:pos x="77" y="220"/>
                  </a:cxn>
                  <a:cxn ang="0">
                    <a:pos x="96" y="233"/>
                  </a:cxn>
                  <a:cxn ang="0">
                    <a:pos x="114" y="244"/>
                  </a:cxn>
                  <a:cxn ang="0">
                    <a:pos x="133" y="251"/>
                  </a:cxn>
                  <a:cxn ang="0">
                    <a:pos x="149" y="251"/>
                  </a:cxn>
                  <a:cxn ang="0">
                    <a:pos x="165" y="246"/>
                  </a:cxn>
                  <a:cxn ang="0">
                    <a:pos x="180" y="237"/>
                  </a:cxn>
                  <a:cxn ang="0">
                    <a:pos x="196" y="228"/>
                  </a:cxn>
                  <a:cxn ang="0">
                    <a:pos x="209" y="220"/>
                  </a:cxn>
                  <a:cxn ang="0">
                    <a:pos x="222" y="212"/>
                  </a:cxn>
                  <a:cxn ang="0">
                    <a:pos x="232" y="202"/>
                  </a:cxn>
                  <a:cxn ang="0">
                    <a:pos x="240" y="191"/>
                  </a:cxn>
                  <a:cxn ang="0">
                    <a:pos x="246" y="178"/>
                  </a:cxn>
                  <a:cxn ang="0">
                    <a:pos x="247" y="162"/>
                  </a:cxn>
                  <a:cxn ang="0">
                    <a:pos x="244" y="142"/>
                  </a:cxn>
                  <a:cxn ang="0">
                    <a:pos x="238" y="120"/>
                  </a:cxn>
                  <a:cxn ang="0">
                    <a:pos x="228" y="96"/>
                  </a:cxn>
                  <a:cxn ang="0">
                    <a:pos x="215" y="72"/>
                  </a:cxn>
                  <a:cxn ang="0">
                    <a:pos x="200" y="50"/>
                  </a:cxn>
                  <a:cxn ang="0">
                    <a:pos x="184" y="30"/>
                  </a:cxn>
                  <a:cxn ang="0">
                    <a:pos x="165" y="16"/>
                  </a:cxn>
                  <a:cxn ang="0">
                    <a:pos x="147" y="7"/>
                  </a:cxn>
                  <a:cxn ang="0">
                    <a:pos x="130" y="3"/>
                  </a:cxn>
                  <a:cxn ang="0">
                    <a:pos x="112" y="0"/>
                  </a:cxn>
                  <a:cxn ang="0">
                    <a:pos x="94" y="1"/>
                  </a:cxn>
                  <a:cxn ang="0">
                    <a:pos x="80" y="3"/>
                  </a:cxn>
                  <a:cxn ang="0">
                    <a:pos x="65" y="7"/>
                  </a:cxn>
                  <a:cxn ang="0">
                    <a:pos x="52" y="13"/>
                  </a:cxn>
                  <a:cxn ang="0">
                    <a:pos x="42" y="20"/>
                  </a:cxn>
                  <a:cxn ang="0">
                    <a:pos x="33" y="29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8" name="Freeform 32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/>
                <a:ahLst/>
                <a:cxnLst>
                  <a:cxn ang="0">
                    <a:pos x="115" y="3"/>
                  </a:cxn>
                  <a:cxn ang="0">
                    <a:pos x="93" y="0"/>
                  </a:cxn>
                  <a:cxn ang="0">
                    <a:pos x="66" y="2"/>
                  </a:cxn>
                  <a:cxn ang="0">
                    <a:pos x="43" y="12"/>
                  </a:cxn>
                  <a:cxn ang="0">
                    <a:pos x="16" y="37"/>
                  </a:cxn>
                  <a:cxn ang="0">
                    <a:pos x="0" y="79"/>
                  </a:cxn>
                  <a:cxn ang="0">
                    <a:pos x="2" y="124"/>
                  </a:cxn>
                  <a:cxn ang="0">
                    <a:pos x="15" y="168"/>
                  </a:cxn>
                  <a:cxn ang="0">
                    <a:pos x="32" y="201"/>
                  </a:cxn>
                  <a:cxn ang="0">
                    <a:pos x="56" y="223"/>
                  </a:cxn>
                  <a:cxn ang="0">
                    <a:pos x="84" y="237"/>
                  </a:cxn>
                  <a:cxn ang="0">
                    <a:pos x="113" y="240"/>
                  </a:cxn>
                  <a:cxn ang="0">
                    <a:pos x="151" y="229"/>
                  </a:cxn>
                  <a:cxn ang="0">
                    <a:pos x="189" y="204"/>
                  </a:cxn>
                  <a:cxn ang="0">
                    <a:pos x="216" y="171"/>
                  </a:cxn>
                  <a:cxn ang="0">
                    <a:pos x="226" y="131"/>
                  </a:cxn>
                  <a:cxn ang="0">
                    <a:pos x="222" y="104"/>
                  </a:cxn>
                  <a:cxn ang="0">
                    <a:pos x="213" y="95"/>
                  </a:cxn>
                  <a:cxn ang="0">
                    <a:pos x="201" y="96"/>
                  </a:cxn>
                  <a:cxn ang="0">
                    <a:pos x="194" y="105"/>
                  </a:cxn>
                  <a:cxn ang="0">
                    <a:pos x="191" y="127"/>
                  </a:cxn>
                  <a:cxn ang="0">
                    <a:pos x="182" y="158"/>
                  </a:cxn>
                  <a:cxn ang="0">
                    <a:pos x="162" y="183"/>
                  </a:cxn>
                  <a:cxn ang="0">
                    <a:pos x="131" y="197"/>
                  </a:cxn>
                  <a:cxn ang="0">
                    <a:pos x="90" y="197"/>
                  </a:cxn>
                  <a:cxn ang="0">
                    <a:pos x="60" y="177"/>
                  </a:cxn>
                  <a:cxn ang="0">
                    <a:pos x="44" y="144"/>
                  </a:cxn>
                  <a:cxn ang="0">
                    <a:pos x="34" y="105"/>
                  </a:cxn>
                  <a:cxn ang="0">
                    <a:pos x="32" y="76"/>
                  </a:cxn>
                  <a:cxn ang="0">
                    <a:pos x="41" y="56"/>
                  </a:cxn>
                  <a:cxn ang="0">
                    <a:pos x="54" y="39"/>
                  </a:cxn>
                  <a:cxn ang="0">
                    <a:pos x="74" y="26"/>
                  </a:cxn>
                  <a:cxn ang="0">
                    <a:pos x="87" y="25"/>
                  </a:cxn>
                  <a:cxn ang="0">
                    <a:pos x="106" y="25"/>
                  </a:cxn>
                  <a:cxn ang="0">
                    <a:pos x="126" y="25"/>
                  </a:cxn>
                  <a:cxn ang="0">
                    <a:pos x="129" y="12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9" name="Freeform 33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/>
                <a:ahLst/>
                <a:cxnLst>
                  <a:cxn ang="0">
                    <a:pos x="60" y="8"/>
                  </a:cxn>
                  <a:cxn ang="0">
                    <a:pos x="34" y="27"/>
                  </a:cxn>
                  <a:cxn ang="0">
                    <a:pos x="15" y="50"/>
                  </a:cxn>
                  <a:cxn ang="0">
                    <a:pos x="3" y="80"/>
                  </a:cxn>
                  <a:cxn ang="0">
                    <a:pos x="0" y="112"/>
                  </a:cxn>
                  <a:cxn ang="0">
                    <a:pos x="6" y="145"/>
                  </a:cxn>
                  <a:cxn ang="0">
                    <a:pos x="18" y="175"/>
                  </a:cxn>
                  <a:cxn ang="0">
                    <a:pos x="37" y="204"/>
                  </a:cxn>
                  <a:cxn ang="0">
                    <a:pos x="65" y="231"/>
                  </a:cxn>
                  <a:cxn ang="0">
                    <a:pos x="101" y="257"/>
                  </a:cxn>
                  <a:cxn ang="0">
                    <a:pos x="142" y="270"/>
                  </a:cxn>
                  <a:cxn ang="0">
                    <a:pos x="185" y="263"/>
                  </a:cxn>
                  <a:cxn ang="0">
                    <a:pos x="219" y="240"/>
                  </a:cxn>
                  <a:cxn ang="0">
                    <a:pos x="244" y="215"/>
                  </a:cxn>
                  <a:cxn ang="0">
                    <a:pos x="263" y="188"/>
                  </a:cxn>
                  <a:cxn ang="0">
                    <a:pos x="276" y="158"/>
                  </a:cxn>
                  <a:cxn ang="0">
                    <a:pos x="279" y="133"/>
                  </a:cxn>
                  <a:cxn ang="0">
                    <a:pos x="273" y="120"/>
                  </a:cxn>
                  <a:cxn ang="0">
                    <a:pos x="258" y="116"/>
                  </a:cxn>
                  <a:cxn ang="0">
                    <a:pos x="245" y="122"/>
                  </a:cxn>
                  <a:cxn ang="0">
                    <a:pos x="241" y="132"/>
                  </a:cxn>
                  <a:cxn ang="0">
                    <a:pos x="235" y="151"/>
                  </a:cxn>
                  <a:cxn ang="0">
                    <a:pos x="220" y="176"/>
                  </a:cxn>
                  <a:cxn ang="0">
                    <a:pos x="198" y="201"/>
                  </a:cxn>
                  <a:cxn ang="0">
                    <a:pos x="154" y="211"/>
                  </a:cxn>
                  <a:cxn ang="0">
                    <a:pos x="100" y="197"/>
                  </a:cxn>
                  <a:cxn ang="0">
                    <a:pos x="59" y="162"/>
                  </a:cxn>
                  <a:cxn ang="0">
                    <a:pos x="40" y="113"/>
                  </a:cxn>
                  <a:cxn ang="0">
                    <a:pos x="44" y="73"/>
                  </a:cxn>
                  <a:cxn ang="0">
                    <a:pos x="60" y="50"/>
                  </a:cxn>
                  <a:cxn ang="0">
                    <a:pos x="81" y="30"/>
                  </a:cxn>
                  <a:cxn ang="0">
                    <a:pos x="103" y="16"/>
                  </a:cxn>
                  <a:cxn ang="0">
                    <a:pos x="109" y="4"/>
                  </a:cxn>
                  <a:cxn ang="0">
                    <a:pos x="88" y="0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0" name="Freeform 34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15" y="72"/>
                  </a:cxn>
                  <a:cxn ang="0">
                    <a:pos x="25" y="75"/>
                  </a:cxn>
                  <a:cxn ang="0">
                    <a:pos x="32" y="75"/>
                  </a:cxn>
                  <a:cxn ang="0">
                    <a:pos x="37" y="73"/>
                  </a:cxn>
                  <a:cxn ang="0">
                    <a:pos x="39" y="72"/>
                  </a:cxn>
                  <a:cxn ang="0">
                    <a:pos x="47" y="71"/>
                  </a:cxn>
                  <a:cxn ang="0">
                    <a:pos x="56" y="66"/>
                  </a:cxn>
                  <a:cxn ang="0">
                    <a:pos x="64" y="60"/>
                  </a:cxn>
                  <a:cxn ang="0">
                    <a:pos x="69" y="56"/>
                  </a:cxn>
                  <a:cxn ang="0">
                    <a:pos x="72" y="52"/>
                  </a:cxn>
                  <a:cxn ang="0">
                    <a:pos x="72" y="49"/>
                  </a:cxn>
                  <a:cxn ang="0">
                    <a:pos x="70" y="45"/>
                  </a:cxn>
                  <a:cxn ang="0">
                    <a:pos x="67" y="40"/>
                  </a:cxn>
                  <a:cxn ang="0">
                    <a:pos x="63" y="39"/>
                  </a:cxn>
                  <a:cxn ang="0">
                    <a:pos x="59" y="38"/>
                  </a:cxn>
                  <a:cxn ang="0">
                    <a:pos x="54" y="39"/>
                  </a:cxn>
                  <a:cxn ang="0">
                    <a:pos x="48" y="42"/>
                  </a:cxn>
                  <a:cxn ang="0">
                    <a:pos x="39" y="46"/>
                  </a:cxn>
                  <a:cxn ang="0">
                    <a:pos x="32" y="50"/>
                  </a:cxn>
                  <a:cxn ang="0">
                    <a:pos x="29" y="52"/>
                  </a:cxn>
                  <a:cxn ang="0">
                    <a:pos x="26" y="43"/>
                  </a:cxn>
                  <a:cxn ang="0">
                    <a:pos x="20" y="25"/>
                  </a:cxn>
                  <a:cxn ang="0">
                    <a:pos x="12" y="7"/>
                  </a:cxn>
                  <a:cxn ang="0">
                    <a:pos x="1" y="0"/>
                  </a:cxn>
                  <a:cxn ang="0">
                    <a:pos x="0" y="17"/>
                  </a:cxn>
                  <a:cxn ang="0">
                    <a:pos x="3" y="39"/>
                  </a:cxn>
                  <a:cxn ang="0">
                    <a:pos x="6" y="58"/>
                  </a:cxn>
                  <a:cxn ang="0">
                    <a:pos x="7" y="65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1" name="Freeform 35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/>
                <a:ahLst/>
                <a:cxnLst>
                  <a:cxn ang="0">
                    <a:pos x="15" y="53"/>
                  </a:cxn>
                  <a:cxn ang="0">
                    <a:pos x="16" y="55"/>
                  </a:cxn>
                  <a:cxn ang="0">
                    <a:pos x="20" y="57"/>
                  </a:cxn>
                  <a:cxn ang="0">
                    <a:pos x="25" y="59"/>
                  </a:cxn>
                  <a:cxn ang="0">
                    <a:pos x="26" y="59"/>
                  </a:cxn>
                  <a:cxn ang="0">
                    <a:pos x="35" y="59"/>
                  </a:cxn>
                  <a:cxn ang="0">
                    <a:pos x="45" y="56"/>
                  </a:cxn>
                  <a:cxn ang="0">
                    <a:pos x="54" y="55"/>
                  </a:cxn>
                  <a:cxn ang="0">
                    <a:pos x="63" y="50"/>
                  </a:cxn>
                  <a:cxn ang="0">
                    <a:pos x="66" y="47"/>
                  </a:cxn>
                  <a:cxn ang="0">
                    <a:pos x="69" y="44"/>
                  </a:cxn>
                  <a:cxn ang="0">
                    <a:pos x="70" y="40"/>
                  </a:cxn>
                  <a:cxn ang="0">
                    <a:pos x="69" y="37"/>
                  </a:cxn>
                  <a:cxn ang="0">
                    <a:pos x="56" y="32"/>
                  </a:cxn>
                  <a:cxn ang="0">
                    <a:pos x="42" y="33"/>
                  </a:cxn>
                  <a:cxn ang="0">
                    <a:pos x="32" y="37"/>
                  </a:cxn>
                  <a:cxn ang="0">
                    <a:pos x="28" y="40"/>
                  </a:cxn>
                  <a:cxn ang="0">
                    <a:pos x="20" y="30"/>
                  </a:cxn>
                  <a:cxn ang="0">
                    <a:pos x="16" y="14"/>
                  </a:cxn>
                  <a:cxn ang="0">
                    <a:pos x="10" y="3"/>
                  </a:cxn>
                  <a:cxn ang="0">
                    <a:pos x="3" y="0"/>
                  </a:cxn>
                  <a:cxn ang="0">
                    <a:pos x="0" y="19"/>
                  </a:cxn>
                  <a:cxn ang="0">
                    <a:pos x="4" y="36"/>
                  </a:cxn>
                  <a:cxn ang="0">
                    <a:pos x="12" y="49"/>
                  </a:cxn>
                  <a:cxn ang="0">
                    <a:pos x="15" y="53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2" name="Freeform 36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/>
                <a:ahLst/>
                <a:cxnLst>
                  <a:cxn ang="0">
                    <a:pos x="4" y="46"/>
                  </a:cxn>
                  <a:cxn ang="0">
                    <a:pos x="9" y="56"/>
                  </a:cxn>
                  <a:cxn ang="0">
                    <a:pos x="21" y="60"/>
                  </a:cxn>
                  <a:cxn ang="0">
                    <a:pos x="31" y="60"/>
                  </a:cxn>
                  <a:cxn ang="0">
                    <a:pos x="35" y="60"/>
                  </a:cxn>
                  <a:cxn ang="0">
                    <a:pos x="44" y="57"/>
                  </a:cxn>
                  <a:cxn ang="0">
                    <a:pos x="54" y="51"/>
                  </a:cxn>
                  <a:cxn ang="0">
                    <a:pos x="62" y="46"/>
                  </a:cxn>
                  <a:cxn ang="0">
                    <a:pos x="65" y="40"/>
                  </a:cxn>
                  <a:cxn ang="0">
                    <a:pos x="63" y="36"/>
                  </a:cxn>
                  <a:cxn ang="0">
                    <a:pos x="60" y="34"/>
                  </a:cxn>
                  <a:cxn ang="0">
                    <a:pos x="56" y="33"/>
                  </a:cxn>
                  <a:cxn ang="0">
                    <a:pos x="51" y="33"/>
                  </a:cxn>
                  <a:cxn ang="0">
                    <a:pos x="26" y="37"/>
                  </a:cxn>
                  <a:cxn ang="0">
                    <a:pos x="24" y="30"/>
                  </a:cxn>
                  <a:cxn ang="0">
                    <a:pos x="18" y="15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2" y="30"/>
                  </a:cxn>
                  <a:cxn ang="0">
                    <a:pos x="3" y="41"/>
                  </a:cxn>
                  <a:cxn ang="0">
                    <a:pos x="4" y="46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3" name="Freeform 37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/>
                <a:ahLst/>
                <a:cxnLst>
                  <a:cxn ang="0">
                    <a:pos x="9" y="46"/>
                  </a:cxn>
                  <a:cxn ang="0">
                    <a:pos x="12" y="47"/>
                  </a:cxn>
                  <a:cxn ang="0">
                    <a:pos x="16" y="47"/>
                  </a:cxn>
                  <a:cxn ang="0">
                    <a:pos x="22" y="47"/>
                  </a:cxn>
                  <a:cxn ang="0">
                    <a:pos x="23" y="47"/>
                  </a:cxn>
                  <a:cxn ang="0">
                    <a:pos x="31" y="46"/>
                  </a:cxn>
                  <a:cxn ang="0">
                    <a:pos x="40" y="45"/>
                  </a:cxn>
                  <a:cxn ang="0">
                    <a:pos x="48" y="42"/>
                  </a:cxn>
                  <a:cxn ang="0">
                    <a:pos x="56" y="37"/>
                  </a:cxn>
                  <a:cxn ang="0">
                    <a:pos x="63" y="34"/>
                  </a:cxn>
                  <a:cxn ang="0">
                    <a:pos x="67" y="30"/>
                  </a:cxn>
                  <a:cxn ang="0">
                    <a:pos x="69" y="26"/>
                  </a:cxn>
                  <a:cxn ang="0">
                    <a:pos x="66" y="20"/>
                  </a:cxn>
                  <a:cxn ang="0">
                    <a:pos x="62" y="17"/>
                  </a:cxn>
                  <a:cxn ang="0">
                    <a:pos x="56" y="17"/>
                  </a:cxn>
                  <a:cxn ang="0">
                    <a:pos x="48" y="17"/>
                  </a:cxn>
                  <a:cxn ang="0">
                    <a:pos x="40" y="19"/>
                  </a:cxn>
                  <a:cxn ang="0">
                    <a:pos x="32" y="22"/>
                  </a:cxn>
                  <a:cxn ang="0">
                    <a:pos x="26" y="23"/>
                  </a:cxn>
                  <a:cxn ang="0">
                    <a:pos x="22" y="26"/>
                  </a:cxn>
                  <a:cxn ang="0">
                    <a:pos x="20" y="26"/>
                  </a:cxn>
                  <a:cxn ang="0">
                    <a:pos x="19" y="22"/>
                  </a:cxn>
                  <a:cxn ang="0">
                    <a:pos x="16" y="14"/>
                  </a:cxn>
                  <a:cxn ang="0">
                    <a:pos x="12" y="7"/>
                  </a:cxn>
                  <a:cxn ang="0">
                    <a:pos x="10" y="4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3" y="26"/>
                  </a:cxn>
                  <a:cxn ang="0">
                    <a:pos x="7" y="40"/>
                  </a:cxn>
                  <a:cxn ang="0">
                    <a:pos x="9" y="46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4" name="Freeform 38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/>
                <a:ahLst/>
                <a:cxnLst>
                  <a:cxn ang="0">
                    <a:pos x="13" y="52"/>
                  </a:cxn>
                  <a:cxn ang="0">
                    <a:pos x="20" y="55"/>
                  </a:cxn>
                  <a:cxn ang="0">
                    <a:pos x="32" y="58"/>
                  </a:cxn>
                  <a:cxn ang="0">
                    <a:pos x="45" y="56"/>
                  </a:cxn>
                  <a:cxn ang="0">
                    <a:pos x="55" y="50"/>
                  </a:cxn>
                  <a:cxn ang="0">
                    <a:pos x="58" y="49"/>
                  </a:cxn>
                  <a:cxn ang="0">
                    <a:pos x="60" y="46"/>
                  </a:cxn>
                  <a:cxn ang="0">
                    <a:pos x="60" y="42"/>
                  </a:cxn>
                  <a:cxn ang="0">
                    <a:pos x="60" y="39"/>
                  </a:cxn>
                  <a:cxn ang="0">
                    <a:pos x="58" y="36"/>
                  </a:cxn>
                  <a:cxn ang="0">
                    <a:pos x="54" y="33"/>
                  </a:cxn>
                  <a:cxn ang="0">
                    <a:pos x="49" y="32"/>
                  </a:cxn>
                  <a:cxn ang="0">
                    <a:pos x="45" y="32"/>
                  </a:cxn>
                  <a:cxn ang="0">
                    <a:pos x="36" y="35"/>
                  </a:cxn>
                  <a:cxn ang="0">
                    <a:pos x="27" y="36"/>
                  </a:cxn>
                  <a:cxn ang="0">
                    <a:pos x="20" y="35"/>
                  </a:cxn>
                  <a:cxn ang="0">
                    <a:pos x="17" y="35"/>
                  </a:cxn>
                  <a:cxn ang="0">
                    <a:pos x="17" y="29"/>
                  </a:cxn>
                  <a:cxn ang="0">
                    <a:pos x="17" y="16"/>
                  </a:cxn>
                  <a:cxn ang="0">
                    <a:pos x="14" y="3"/>
                  </a:cxn>
                  <a:cxn ang="0">
                    <a:pos x="5" y="0"/>
                  </a:cxn>
                  <a:cxn ang="0">
                    <a:pos x="1" y="12"/>
                  </a:cxn>
                  <a:cxn ang="0">
                    <a:pos x="0" y="26"/>
                  </a:cxn>
                  <a:cxn ang="0">
                    <a:pos x="3" y="40"/>
                  </a:cxn>
                  <a:cxn ang="0">
                    <a:pos x="13" y="52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5" name="Freeform 39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/>
                <a:ahLst/>
                <a:cxnLst>
                  <a:cxn ang="0">
                    <a:pos x="19" y="52"/>
                  </a:cxn>
                  <a:cxn ang="0">
                    <a:pos x="31" y="55"/>
                  </a:cxn>
                  <a:cxn ang="0">
                    <a:pos x="43" y="54"/>
                  </a:cxn>
                  <a:cxn ang="0">
                    <a:pos x="53" y="46"/>
                  </a:cxn>
                  <a:cxn ang="0">
                    <a:pos x="59" y="35"/>
                  </a:cxn>
                  <a:cxn ang="0">
                    <a:pos x="57" y="31"/>
                  </a:cxn>
                  <a:cxn ang="0">
                    <a:pos x="54" y="29"/>
                  </a:cxn>
                  <a:cxn ang="0">
                    <a:pos x="49" y="28"/>
                  </a:cxn>
                  <a:cxn ang="0">
                    <a:pos x="44" y="29"/>
                  </a:cxn>
                  <a:cxn ang="0">
                    <a:pos x="41" y="32"/>
                  </a:cxn>
                  <a:cxn ang="0">
                    <a:pos x="38" y="35"/>
                  </a:cxn>
                  <a:cxn ang="0">
                    <a:pos x="34" y="36"/>
                  </a:cxn>
                  <a:cxn ang="0">
                    <a:pos x="31" y="39"/>
                  </a:cxn>
                  <a:cxn ang="0">
                    <a:pos x="28" y="32"/>
                  </a:cxn>
                  <a:cxn ang="0">
                    <a:pos x="21" y="18"/>
                  </a:cxn>
                  <a:cxn ang="0">
                    <a:pos x="10" y="5"/>
                  </a:cxn>
                  <a:cxn ang="0">
                    <a:pos x="0" y="0"/>
                  </a:cxn>
                  <a:cxn ang="0">
                    <a:pos x="2" y="18"/>
                  </a:cxn>
                  <a:cxn ang="0">
                    <a:pos x="9" y="35"/>
                  </a:cxn>
                  <a:cxn ang="0">
                    <a:pos x="16" y="46"/>
                  </a:cxn>
                  <a:cxn ang="0">
                    <a:pos x="19" y="52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6" name="Freeform 40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/>
                <a:ahLst/>
                <a:cxnLst>
                  <a:cxn ang="0">
                    <a:pos x="32" y="75"/>
                  </a:cxn>
                  <a:cxn ang="0">
                    <a:pos x="38" y="76"/>
                  </a:cxn>
                  <a:cxn ang="0">
                    <a:pos x="44" y="76"/>
                  </a:cxn>
                  <a:cxn ang="0">
                    <a:pos x="50" y="76"/>
                  </a:cxn>
                  <a:cxn ang="0">
                    <a:pos x="57" y="75"/>
                  </a:cxn>
                  <a:cxn ang="0">
                    <a:pos x="61" y="72"/>
                  </a:cxn>
                  <a:cxn ang="0">
                    <a:pos x="67" y="67"/>
                  </a:cxn>
                  <a:cxn ang="0">
                    <a:pos x="72" y="64"/>
                  </a:cxn>
                  <a:cxn ang="0">
                    <a:pos x="76" y="59"/>
                  </a:cxn>
                  <a:cxn ang="0">
                    <a:pos x="80" y="56"/>
                  </a:cxn>
                  <a:cxn ang="0">
                    <a:pos x="82" y="52"/>
                  </a:cxn>
                  <a:cxn ang="0">
                    <a:pos x="82" y="47"/>
                  </a:cxn>
                  <a:cxn ang="0">
                    <a:pos x="79" y="43"/>
                  </a:cxn>
                  <a:cxn ang="0">
                    <a:pos x="70" y="39"/>
                  </a:cxn>
                  <a:cxn ang="0">
                    <a:pos x="63" y="37"/>
                  </a:cxn>
                  <a:cxn ang="0">
                    <a:pos x="54" y="39"/>
                  </a:cxn>
                  <a:cxn ang="0">
                    <a:pos x="47" y="41"/>
                  </a:cxn>
                  <a:cxn ang="0">
                    <a:pos x="39" y="44"/>
                  </a:cxn>
                  <a:cxn ang="0">
                    <a:pos x="35" y="49"/>
                  </a:cxn>
                  <a:cxn ang="0">
                    <a:pos x="32" y="50"/>
                  </a:cxn>
                  <a:cxn ang="0">
                    <a:pos x="30" y="52"/>
                  </a:cxn>
                  <a:cxn ang="0">
                    <a:pos x="29" y="43"/>
                  </a:cxn>
                  <a:cxn ang="0">
                    <a:pos x="23" y="23"/>
                  </a:cxn>
                  <a:cxn ang="0">
                    <a:pos x="14" y="6"/>
                  </a:cxn>
                  <a:cxn ang="0">
                    <a:pos x="4" y="0"/>
                  </a:cxn>
                  <a:cxn ang="0">
                    <a:pos x="0" y="17"/>
                  </a:cxn>
                  <a:cxn ang="0">
                    <a:pos x="0" y="31"/>
                  </a:cxn>
                  <a:cxn ang="0">
                    <a:pos x="4" y="44"/>
                  </a:cxn>
                  <a:cxn ang="0">
                    <a:pos x="11" y="54"/>
                  </a:cxn>
                  <a:cxn ang="0">
                    <a:pos x="19" y="63"/>
                  </a:cxn>
                  <a:cxn ang="0">
                    <a:pos x="25" y="70"/>
                  </a:cxn>
                  <a:cxn ang="0">
                    <a:pos x="30" y="73"/>
                  </a:cxn>
                  <a:cxn ang="0">
                    <a:pos x="32" y="7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7" name="Freeform 41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/>
                <a:ahLst/>
                <a:cxnLst>
                  <a:cxn ang="0">
                    <a:pos x="12" y="53"/>
                  </a:cxn>
                  <a:cxn ang="0">
                    <a:pos x="15" y="56"/>
                  </a:cxn>
                  <a:cxn ang="0">
                    <a:pos x="19" y="60"/>
                  </a:cxn>
                  <a:cxn ang="0">
                    <a:pos x="25" y="62"/>
                  </a:cxn>
                  <a:cxn ang="0">
                    <a:pos x="27" y="63"/>
                  </a:cxn>
                  <a:cxn ang="0">
                    <a:pos x="32" y="65"/>
                  </a:cxn>
                  <a:cxn ang="0">
                    <a:pos x="40" y="65"/>
                  </a:cxn>
                  <a:cxn ang="0">
                    <a:pos x="49" y="66"/>
                  </a:cxn>
                  <a:cxn ang="0">
                    <a:pos x="57" y="65"/>
                  </a:cxn>
                  <a:cxn ang="0">
                    <a:pos x="65" y="63"/>
                  </a:cxn>
                  <a:cxn ang="0">
                    <a:pos x="71" y="60"/>
                  </a:cxn>
                  <a:cxn ang="0">
                    <a:pos x="75" y="55"/>
                  </a:cxn>
                  <a:cxn ang="0">
                    <a:pos x="75" y="46"/>
                  </a:cxn>
                  <a:cxn ang="0">
                    <a:pos x="72" y="39"/>
                  </a:cxn>
                  <a:cxn ang="0">
                    <a:pos x="66" y="35"/>
                  </a:cxn>
                  <a:cxn ang="0">
                    <a:pos x="59" y="33"/>
                  </a:cxn>
                  <a:cxn ang="0">
                    <a:pos x="50" y="33"/>
                  </a:cxn>
                  <a:cxn ang="0">
                    <a:pos x="41" y="35"/>
                  </a:cxn>
                  <a:cxn ang="0">
                    <a:pos x="34" y="36"/>
                  </a:cxn>
                  <a:cxn ang="0">
                    <a:pos x="28" y="39"/>
                  </a:cxn>
                  <a:cxn ang="0">
                    <a:pos x="27" y="39"/>
                  </a:cxn>
                  <a:cxn ang="0">
                    <a:pos x="25" y="32"/>
                  </a:cxn>
                  <a:cxn ang="0">
                    <a:pos x="19" y="16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5" y="39"/>
                  </a:cxn>
                  <a:cxn ang="0">
                    <a:pos x="9" y="49"/>
                  </a:cxn>
                  <a:cxn ang="0">
                    <a:pos x="12" y="53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8" name="Freeform 42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/>
                <a:ahLst/>
                <a:cxnLst>
                  <a:cxn ang="0">
                    <a:pos x="3" y="41"/>
                  </a:cxn>
                  <a:cxn ang="0">
                    <a:pos x="4" y="46"/>
                  </a:cxn>
                  <a:cxn ang="0">
                    <a:pos x="10" y="50"/>
                  </a:cxn>
                  <a:cxn ang="0">
                    <a:pos x="14" y="56"/>
                  </a:cxn>
                  <a:cxn ang="0">
                    <a:pos x="16" y="57"/>
                  </a:cxn>
                  <a:cxn ang="0">
                    <a:pos x="23" y="60"/>
                  </a:cxn>
                  <a:cxn ang="0">
                    <a:pos x="32" y="63"/>
                  </a:cxn>
                  <a:cxn ang="0">
                    <a:pos x="42" y="63"/>
                  </a:cxn>
                  <a:cxn ang="0">
                    <a:pos x="54" y="61"/>
                  </a:cxn>
                  <a:cxn ang="0">
                    <a:pos x="64" y="58"/>
                  </a:cxn>
                  <a:cxn ang="0">
                    <a:pos x="72" y="54"/>
                  </a:cxn>
                  <a:cxn ang="0">
                    <a:pos x="75" y="47"/>
                  </a:cxn>
                  <a:cxn ang="0">
                    <a:pos x="73" y="40"/>
                  </a:cxn>
                  <a:cxn ang="0">
                    <a:pos x="67" y="34"/>
                  </a:cxn>
                  <a:cxn ang="0">
                    <a:pos x="60" y="30"/>
                  </a:cxn>
                  <a:cxn ang="0">
                    <a:pos x="53" y="28"/>
                  </a:cxn>
                  <a:cxn ang="0">
                    <a:pos x="45" y="30"/>
                  </a:cxn>
                  <a:cxn ang="0">
                    <a:pos x="36" y="31"/>
                  </a:cxn>
                  <a:cxn ang="0">
                    <a:pos x="31" y="33"/>
                  </a:cxn>
                  <a:cxn ang="0">
                    <a:pos x="26" y="36"/>
                  </a:cxn>
                  <a:cxn ang="0">
                    <a:pos x="25" y="36"/>
                  </a:cxn>
                  <a:cxn ang="0">
                    <a:pos x="23" y="30"/>
                  </a:cxn>
                  <a:cxn ang="0">
                    <a:pos x="17" y="15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" y="28"/>
                  </a:cxn>
                  <a:cxn ang="0">
                    <a:pos x="3" y="38"/>
                  </a:cxn>
                  <a:cxn ang="0">
                    <a:pos x="3" y="41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9" name="Freeform 43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/>
                <a:ahLst/>
                <a:cxnLst>
                  <a:cxn ang="0">
                    <a:pos x="88" y="37"/>
                  </a:cxn>
                  <a:cxn ang="0">
                    <a:pos x="69" y="49"/>
                  </a:cxn>
                  <a:cxn ang="0">
                    <a:pos x="53" y="63"/>
                  </a:cxn>
                  <a:cxn ang="0">
                    <a:pos x="39" y="79"/>
                  </a:cxn>
                  <a:cxn ang="0">
                    <a:pos x="25" y="96"/>
                  </a:cxn>
                  <a:cxn ang="0">
                    <a:pos x="15" y="115"/>
                  </a:cxn>
                  <a:cxn ang="0">
                    <a:pos x="8" y="135"/>
                  </a:cxn>
                  <a:cxn ang="0">
                    <a:pos x="3" y="157"/>
                  </a:cxn>
                  <a:cxn ang="0">
                    <a:pos x="0" y="178"/>
                  </a:cxn>
                  <a:cxn ang="0">
                    <a:pos x="3" y="208"/>
                  </a:cxn>
                  <a:cxn ang="0">
                    <a:pos x="15" y="233"/>
                  </a:cxn>
                  <a:cxn ang="0">
                    <a:pos x="33" y="254"/>
                  </a:cxn>
                  <a:cxn ang="0">
                    <a:pos x="56" y="270"/>
                  </a:cxn>
                  <a:cxn ang="0">
                    <a:pos x="83" y="283"/>
                  </a:cxn>
                  <a:cxn ang="0">
                    <a:pos x="110" y="289"/>
                  </a:cxn>
                  <a:cxn ang="0">
                    <a:pos x="140" y="290"/>
                  </a:cxn>
                  <a:cxn ang="0">
                    <a:pos x="168" y="286"/>
                  </a:cxn>
                  <a:cxn ang="0">
                    <a:pos x="174" y="286"/>
                  </a:cxn>
                  <a:cxn ang="0">
                    <a:pos x="179" y="283"/>
                  </a:cxn>
                  <a:cxn ang="0">
                    <a:pos x="184" y="279"/>
                  </a:cxn>
                  <a:cxn ang="0">
                    <a:pos x="185" y="273"/>
                  </a:cxn>
                  <a:cxn ang="0">
                    <a:pos x="182" y="266"/>
                  </a:cxn>
                  <a:cxn ang="0">
                    <a:pos x="176" y="260"/>
                  </a:cxn>
                  <a:cxn ang="0">
                    <a:pos x="169" y="254"/>
                  </a:cxn>
                  <a:cxn ang="0">
                    <a:pos x="162" y="252"/>
                  </a:cxn>
                  <a:cxn ang="0">
                    <a:pos x="147" y="247"/>
                  </a:cxn>
                  <a:cxn ang="0">
                    <a:pos x="132" y="244"/>
                  </a:cxn>
                  <a:cxn ang="0">
                    <a:pos x="118" y="242"/>
                  </a:cxn>
                  <a:cxn ang="0">
                    <a:pos x="105" y="239"/>
                  </a:cxn>
                  <a:cxn ang="0">
                    <a:pos x="91" y="234"/>
                  </a:cxn>
                  <a:cxn ang="0">
                    <a:pos x="78" y="229"/>
                  </a:cxn>
                  <a:cxn ang="0">
                    <a:pos x="66" y="221"/>
                  </a:cxn>
                  <a:cxn ang="0">
                    <a:pos x="55" y="210"/>
                  </a:cxn>
                  <a:cxn ang="0">
                    <a:pos x="50" y="161"/>
                  </a:cxn>
                  <a:cxn ang="0">
                    <a:pos x="62" y="121"/>
                  </a:cxn>
                  <a:cxn ang="0">
                    <a:pos x="85" y="89"/>
                  </a:cxn>
                  <a:cxn ang="0">
                    <a:pos x="118" y="63"/>
                  </a:cxn>
                  <a:cxn ang="0">
                    <a:pos x="153" y="43"/>
                  </a:cxn>
                  <a:cxn ang="0">
                    <a:pos x="190" y="27"/>
                  </a:cxn>
                  <a:cxn ang="0">
                    <a:pos x="223" y="16"/>
                  </a:cxn>
                  <a:cxn ang="0">
                    <a:pos x="250" y="6"/>
                  </a:cxn>
                  <a:cxn ang="0">
                    <a:pos x="234" y="2"/>
                  </a:cxn>
                  <a:cxn ang="0">
                    <a:pos x="216" y="0"/>
                  </a:cxn>
                  <a:cxn ang="0">
                    <a:pos x="196" y="3"/>
                  </a:cxn>
                  <a:cxn ang="0">
                    <a:pos x="174" y="6"/>
                  </a:cxn>
                  <a:cxn ang="0">
                    <a:pos x="152" y="13"/>
                  </a:cxn>
                  <a:cxn ang="0">
                    <a:pos x="130" y="20"/>
                  </a:cxn>
                  <a:cxn ang="0">
                    <a:pos x="107" y="29"/>
                  </a:cxn>
                  <a:cxn ang="0">
                    <a:pos x="88" y="3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0" name="Freeform 44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/>
                <a:ahLst/>
                <a:cxnLst>
                  <a:cxn ang="0">
                    <a:pos x="135" y="73"/>
                  </a:cxn>
                  <a:cxn ang="0">
                    <a:pos x="141" y="96"/>
                  </a:cxn>
                  <a:cxn ang="0">
                    <a:pos x="140" y="118"/>
                  </a:cxn>
                  <a:cxn ang="0">
                    <a:pos x="129" y="135"/>
                  </a:cxn>
                  <a:cxn ang="0">
                    <a:pos x="115" y="151"/>
                  </a:cxn>
                  <a:cxn ang="0">
                    <a:pos x="97" y="165"/>
                  </a:cxn>
                  <a:cxn ang="0">
                    <a:pos x="76" y="179"/>
                  </a:cxn>
                  <a:cxn ang="0">
                    <a:pos x="56" y="192"/>
                  </a:cxn>
                  <a:cxn ang="0">
                    <a:pos x="38" y="205"/>
                  </a:cxn>
                  <a:cxn ang="0">
                    <a:pos x="35" y="210"/>
                  </a:cxn>
                  <a:cxn ang="0">
                    <a:pos x="34" y="212"/>
                  </a:cxn>
                  <a:cxn ang="0">
                    <a:pos x="34" y="217"/>
                  </a:cxn>
                  <a:cxn ang="0">
                    <a:pos x="35" y="221"/>
                  </a:cxn>
                  <a:cxn ang="0">
                    <a:pos x="40" y="224"/>
                  </a:cxn>
                  <a:cxn ang="0">
                    <a:pos x="44" y="225"/>
                  </a:cxn>
                  <a:cxn ang="0">
                    <a:pos x="47" y="225"/>
                  </a:cxn>
                  <a:cxn ang="0">
                    <a:pos x="51" y="224"/>
                  </a:cxn>
                  <a:cxn ang="0">
                    <a:pos x="75" y="211"/>
                  </a:cxn>
                  <a:cxn ang="0">
                    <a:pos x="97" y="197"/>
                  </a:cxn>
                  <a:cxn ang="0">
                    <a:pos x="117" y="181"/>
                  </a:cxn>
                  <a:cxn ang="0">
                    <a:pos x="137" y="162"/>
                  </a:cxn>
                  <a:cxn ang="0">
                    <a:pos x="150" y="142"/>
                  </a:cxn>
                  <a:cxn ang="0">
                    <a:pos x="159" y="119"/>
                  </a:cxn>
                  <a:cxn ang="0">
                    <a:pos x="160" y="95"/>
                  </a:cxn>
                  <a:cxn ang="0">
                    <a:pos x="154" y="69"/>
                  </a:cxn>
                  <a:cxn ang="0">
                    <a:pos x="141" y="49"/>
                  </a:cxn>
                  <a:cxn ang="0">
                    <a:pos x="122" y="31"/>
                  </a:cxn>
                  <a:cxn ang="0">
                    <a:pos x="98" y="18"/>
                  </a:cxn>
                  <a:cxn ang="0">
                    <a:pos x="72" y="8"/>
                  </a:cxn>
                  <a:cxn ang="0">
                    <a:pos x="46" y="3"/>
                  </a:cxn>
                  <a:cxn ang="0">
                    <a:pos x="24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8" y="11"/>
                  </a:cxn>
                  <a:cxn ang="0">
                    <a:pos x="37" y="17"/>
                  </a:cxn>
                  <a:cxn ang="0">
                    <a:pos x="57" y="23"/>
                  </a:cxn>
                  <a:cxn ang="0">
                    <a:pos x="76" y="29"/>
                  </a:cxn>
                  <a:cxn ang="0">
                    <a:pos x="95" y="36"/>
                  </a:cxn>
                  <a:cxn ang="0">
                    <a:pos x="112" y="46"/>
                  </a:cxn>
                  <a:cxn ang="0">
                    <a:pos x="125" y="57"/>
                  </a:cxn>
                  <a:cxn ang="0">
                    <a:pos x="135" y="73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1" name="Freeform 45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/>
                <a:ahLst/>
                <a:cxnLst>
                  <a:cxn ang="0">
                    <a:pos x="127" y="87"/>
                  </a:cxn>
                  <a:cxn ang="0">
                    <a:pos x="68" y="143"/>
                  </a:cxn>
                  <a:cxn ang="0">
                    <a:pos x="22" y="208"/>
                  </a:cxn>
                  <a:cxn ang="0">
                    <a:pos x="0" y="283"/>
                  </a:cxn>
                  <a:cxn ang="0">
                    <a:pos x="5" y="333"/>
                  </a:cxn>
                  <a:cxn ang="0">
                    <a:pos x="12" y="353"/>
                  </a:cxn>
                  <a:cxn ang="0">
                    <a:pos x="25" y="372"/>
                  </a:cxn>
                  <a:cxn ang="0">
                    <a:pos x="41" y="388"/>
                  </a:cxn>
                  <a:cxn ang="0">
                    <a:pos x="71" y="405"/>
                  </a:cxn>
                  <a:cxn ang="0">
                    <a:pos x="109" y="424"/>
                  </a:cxn>
                  <a:cxn ang="0">
                    <a:pos x="150" y="438"/>
                  </a:cxn>
                  <a:cxn ang="0">
                    <a:pos x="191" y="449"/>
                  </a:cxn>
                  <a:cxn ang="0">
                    <a:pos x="234" y="458"/>
                  </a:cxn>
                  <a:cxn ang="0">
                    <a:pos x="276" y="464"/>
                  </a:cxn>
                  <a:cxn ang="0">
                    <a:pos x="319" y="468"/>
                  </a:cxn>
                  <a:cxn ang="0">
                    <a:pos x="363" y="471"/>
                  </a:cxn>
                  <a:cxn ang="0">
                    <a:pos x="391" y="472"/>
                  </a:cxn>
                  <a:cxn ang="0">
                    <a:pos x="401" y="464"/>
                  </a:cxn>
                  <a:cxn ang="0">
                    <a:pos x="404" y="451"/>
                  </a:cxn>
                  <a:cxn ang="0">
                    <a:pos x="395" y="441"/>
                  </a:cxn>
                  <a:cxn ang="0">
                    <a:pos x="369" y="434"/>
                  </a:cxn>
                  <a:cxn ang="0">
                    <a:pos x="331" y="426"/>
                  </a:cxn>
                  <a:cxn ang="0">
                    <a:pos x="291" y="421"/>
                  </a:cxn>
                  <a:cxn ang="0">
                    <a:pos x="251" y="415"/>
                  </a:cxn>
                  <a:cxn ang="0">
                    <a:pos x="213" y="408"/>
                  </a:cxn>
                  <a:cxn ang="0">
                    <a:pos x="175" y="398"/>
                  </a:cxn>
                  <a:cxn ang="0">
                    <a:pos x="138" y="386"/>
                  </a:cxn>
                  <a:cxn ang="0">
                    <a:pos x="102" y="372"/>
                  </a:cxn>
                  <a:cxn ang="0">
                    <a:pos x="69" y="352"/>
                  </a:cxn>
                  <a:cxn ang="0">
                    <a:pos x="49" y="324"/>
                  </a:cxn>
                  <a:cxn ang="0">
                    <a:pos x="43" y="290"/>
                  </a:cxn>
                  <a:cxn ang="0">
                    <a:pos x="49" y="250"/>
                  </a:cxn>
                  <a:cxn ang="0">
                    <a:pos x="65" y="212"/>
                  </a:cxn>
                  <a:cxn ang="0">
                    <a:pos x="90" y="172"/>
                  </a:cxn>
                  <a:cxn ang="0">
                    <a:pos x="119" y="138"/>
                  </a:cxn>
                  <a:cxn ang="0">
                    <a:pos x="154" y="103"/>
                  </a:cxn>
                  <a:cxn ang="0">
                    <a:pos x="193" y="71"/>
                  </a:cxn>
                  <a:cxn ang="0">
                    <a:pos x="245" y="47"/>
                  </a:cxn>
                  <a:cxn ang="0">
                    <a:pos x="298" y="25"/>
                  </a:cxn>
                  <a:cxn ang="0">
                    <a:pos x="332" y="8"/>
                  </a:cxn>
                  <a:cxn ang="0">
                    <a:pos x="322" y="0"/>
                  </a:cxn>
                  <a:cxn ang="0">
                    <a:pos x="278" y="5"/>
                  </a:cxn>
                  <a:cxn ang="0">
                    <a:pos x="226" y="23"/>
                  </a:cxn>
                  <a:cxn ang="0">
                    <a:pos x="178" y="4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2" name="Freeform 46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/>
                <a:ahLst/>
                <a:cxnLst>
                  <a:cxn ang="0">
                    <a:pos x="294" y="96"/>
                  </a:cxn>
                  <a:cxn ang="0">
                    <a:pos x="310" y="113"/>
                  </a:cxn>
                  <a:cxn ang="0">
                    <a:pos x="320" y="133"/>
                  </a:cxn>
                  <a:cxn ang="0">
                    <a:pos x="325" y="155"/>
                  </a:cxn>
                  <a:cxn ang="0">
                    <a:pos x="325" y="178"/>
                  </a:cxn>
                  <a:cxn ang="0">
                    <a:pos x="322" y="197"/>
                  </a:cxn>
                  <a:cxn ang="0">
                    <a:pos x="316" y="212"/>
                  </a:cxn>
                  <a:cxn ang="0">
                    <a:pos x="306" y="228"/>
                  </a:cxn>
                  <a:cxn ang="0">
                    <a:pos x="295" y="241"/>
                  </a:cxn>
                  <a:cxn ang="0">
                    <a:pos x="282" y="256"/>
                  </a:cxn>
                  <a:cxn ang="0">
                    <a:pos x="269" y="267"/>
                  </a:cxn>
                  <a:cxn ang="0">
                    <a:pos x="256" y="280"/>
                  </a:cxn>
                  <a:cxn ang="0">
                    <a:pos x="243" y="293"/>
                  </a:cxn>
                  <a:cxn ang="0">
                    <a:pos x="240" y="297"/>
                  </a:cxn>
                  <a:cxn ang="0">
                    <a:pos x="240" y="302"/>
                  </a:cxn>
                  <a:cxn ang="0">
                    <a:pos x="240" y="306"/>
                  </a:cxn>
                  <a:cxn ang="0">
                    <a:pos x="243" y="310"/>
                  </a:cxn>
                  <a:cxn ang="0">
                    <a:pos x="247" y="313"/>
                  </a:cxn>
                  <a:cxn ang="0">
                    <a:pos x="253" y="315"/>
                  </a:cxn>
                  <a:cxn ang="0">
                    <a:pos x="257" y="313"/>
                  </a:cxn>
                  <a:cxn ang="0">
                    <a:pos x="262" y="310"/>
                  </a:cxn>
                  <a:cxn ang="0">
                    <a:pos x="291" y="292"/>
                  </a:cxn>
                  <a:cxn ang="0">
                    <a:pos x="316" y="267"/>
                  </a:cxn>
                  <a:cxn ang="0">
                    <a:pos x="335" y="240"/>
                  </a:cxn>
                  <a:cxn ang="0">
                    <a:pos x="348" y="208"/>
                  </a:cxn>
                  <a:cxn ang="0">
                    <a:pos x="354" y="177"/>
                  </a:cxn>
                  <a:cxn ang="0">
                    <a:pos x="351" y="143"/>
                  </a:cxn>
                  <a:cxn ang="0">
                    <a:pos x="339" y="113"/>
                  </a:cxn>
                  <a:cxn ang="0">
                    <a:pos x="316" y="86"/>
                  </a:cxn>
                  <a:cxn ang="0">
                    <a:pos x="298" y="72"/>
                  </a:cxn>
                  <a:cxn ang="0">
                    <a:pos x="278" y="60"/>
                  </a:cxn>
                  <a:cxn ang="0">
                    <a:pos x="256" y="49"/>
                  </a:cxn>
                  <a:cxn ang="0">
                    <a:pos x="231" y="39"/>
                  </a:cxn>
                  <a:cxn ang="0">
                    <a:pos x="206" y="29"/>
                  </a:cxn>
                  <a:cxn ang="0">
                    <a:pos x="181" y="21"/>
                  </a:cxn>
                  <a:cxn ang="0">
                    <a:pos x="155" y="16"/>
                  </a:cxn>
                  <a:cxn ang="0">
                    <a:pos x="130" y="10"/>
                  </a:cxn>
                  <a:cxn ang="0">
                    <a:pos x="105" y="6"/>
                  </a:cxn>
                  <a:cxn ang="0">
                    <a:pos x="83" y="3"/>
                  </a:cxn>
                  <a:cxn ang="0">
                    <a:pos x="61" y="0"/>
                  </a:cxn>
                  <a:cxn ang="0">
                    <a:pos x="43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5" y="3"/>
                  </a:cxn>
                  <a:cxn ang="0">
                    <a:pos x="0" y="6"/>
                  </a:cxn>
                  <a:cxn ang="0">
                    <a:pos x="15" y="8"/>
                  </a:cxn>
                  <a:cxn ang="0">
                    <a:pos x="30" y="10"/>
                  </a:cxn>
                  <a:cxn ang="0">
                    <a:pos x="47" y="13"/>
                  </a:cxn>
                  <a:cxn ang="0">
                    <a:pos x="65" y="16"/>
                  </a:cxn>
                  <a:cxn ang="0">
                    <a:pos x="83" y="20"/>
                  </a:cxn>
                  <a:cxn ang="0">
                    <a:pos x="103" y="23"/>
                  </a:cxn>
                  <a:cxn ang="0">
                    <a:pos x="122" y="27"/>
                  </a:cxn>
                  <a:cxn ang="0">
                    <a:pos x="143" y="31"/>
                  </a:cxn>
                  <a:cxn ang="0">
                    <a:pos x="162" y="37"/>
                  </a:cxn>
                  <a:cxn ang="0">
                    <a:pos x="182" y="43"/>
                  </a:cxn>
                  <a:cxn ang="0">
                    <a:pos x="203" y="49"/>
                  </a:cxn>
                  <a:cxn ang="0">
                    <a:pos x="222" y="56"/>
                  </a:cxn>
                  <a:cxn ang="0">
                    <a:pos x="241" y="64"/>
                  </a:cxn>
                  <a:cxn ang="0">
                    <a:pos x="260" y="75"/>
                  </a:cxn>
                  <a:cxn ang="0">
                    <a:pos x="278" y="85"/>
                  </a:cxn>
                  <a:cxn ang="0">
                    <a:pos x="294" y="96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3" name="Freeform 47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0" y="187"/>
                  </a:cxn>
                  <a:cxn ang="0">
                    <a:pos x="5" y="210"/>
                  </a:cxn>
                  <a:cxn ang="0">
                    <a:pos x="16" y="231"/>
                  </a:cxn>
                  <a:cxn ang="0">
                    <a:pos x="30" y="250"/>
                  </a:cxn>
                  <a:cxn ang="0">
                    <a:pos x="48" y="266"/>
                  </a:cxn>
                  <a:cxn ang="0">
                    <a:pos x="69" y="280"/>
                  </a:cxn>
                  <a:cxn ang="0">
                    <a:pos x="92" y="290"/>
                  </a:cxn>
                  <a:cxn ang="0">
                    <a:pos x="116" y="296"/>
                  </a:cxn>
                  <a:cxn ang="0">
                    <a:pos x="123" y="297"/>
                  </a:cxn>
                  <a:cxn ang="0">
                    <a:pos x="130" y="295"/>
                  </a:cxn>
                  <a:cxn ang="0">
                    <a:pos x="136" y="290"/>
                  </a:cxn>
                  <a:cxn ang="0">
                    <a:pos x="139" y="284"/>
                  </a:cxn>
                  <a:cxn ang="0">
                    <a:pos x="139" y="277"/>
                  </a:cxn>
                  <a:cxn ang="0">
                    <a:pos x="138" y="270"/>
                  </a:cxn>
                  <a:cxn ang="0">
                    <a:pos x="133" y="264"/>
                  </a:cxn>
                  <a:cxn ang="0">
                    <a:pos x="126" y="261"/>
                  </a:cxn>
                  <a:cxn ang="0">
                    <a:pos x="102" y="253"/>
                  </a:cxn>
                  <a:cxn ang="0">
                    <a:pos x="80" y="241"/>
                  </a:cxn>
                  <a:cxn ang="0">
                    <a:pos x="63" y="226"/>
                  </a:cxn>
                  <a:cxn ang="0">
                    <a:pos x="50" y="208"/>
                  </a:cxn>
                  <a:cxn ang="0">
                    <a:pos x="41" y="187"/>
                  </a:cxn>
                  <a:cxn ang="0">
                    <a:pos x="36" y="164"/>
                  </a:cxn>
                  <a:cxn ang="0">
                    <a:pos x="36" y="139"/>
                  </a:cxn>
                  <a:cxn ang="0">
                    <a:pos x="44" y="113"/>
                  </a:cxn>
                  <a:cxn ang="0">
                    <a:pos x="52" y="95"/>
                  </a:cxn>
                  <a:cxn ang="0">
                    <a:pos x="64" y="78"/>
                  </a:cxn>
                  <a:cxn ang="0">
                    <a:pos x="77" y="62"/>
                  </a:cxn>
                  <a:cxn ang="0">
                    <a:pos x="92" y="47"/>
                  </a:cxn>
                  <a:cxn ang="0">
                    <a:pos x="105" y="34"/>
                  </a:cxn>
                  <a:cxn ang="0">
                    <a:pos x="120" y="23"/>
                  </a:cxn>
                  <a:cxn ang="0">
                    <a:pos x="133" y="11"/>
                  </a:cxn>
                  <a:cxn ang="0">
                    <a:pos x="143" y="1"/>
                  </a:cxn>
                  <a:cxn ang="0">
                    <a:pos x="133" y="0"/>
                  </a:cxn>
                  <a:cxn ang="0">
                    <a:pos x="117" y="7"/>
                  </a:cxn>
                  <a:cxn ang="0">
                    <a:pos x="95" y="23"/>
                  </a:cxn>
                  <a:cxn ang="0">
                    <a:pos x="70" y="44"/>
                  </a:cxn>
                  <a:cxn ang="0">
                    <a:pos x="47" y="72"/>
                  </a:cxn>
                  <a:cxn ang="0">
                    <a:pos x="25" y="101"/>
                  </a:cxn>
                  <a:cxn ang="0">
                    <a:pos x="8" y="132"/>
                  </a:cxn>
                  <a:cxn ang="0">
                    <a:pos x="0" y="162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4" name="Freeform 48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/>
                <a:ahLst/>
                <a:cxnLst>
                  <a:cxn ang="0">
                    <a:pos x="260" y="155"/>
                  </a:cxn>
                  <a:cxn ang="0">
                    <a:pos x="275" y="180"/>
                  </a:cxn>
                  <a:cxn ang="0">
                    <a:pos x="282" y="206"/>
                  </a:cxn>
                  <a:cxn ang="0">
                    <a:pos x="278" y="234"/>
                  </a:cxn>
                  <a:cxn ang="0">
                    <a:pos x="262" y="262"/>
                  </a:cxn>
                  <a:cxn ang="0">
                    <a:pos x="237" y="286"/>
                  </a:cxn>
                  <a:cxn ang="0">
                    <a:pos x="209" y="308"/>
                  </a:cxn>
                  <a:cxn ang="0">
                    <a:pos x="180" y="331"/>
                  </a:cxn>
                  <a:cxn ang="0">
                    <a:pos x="162" y="348"/>
                  </a:cxn>
                  <a:cxn ang="0">
                    <a:pos x="156" y="359"/>
                  </a:cxn>
                  <a:cxn ang="0">
                    <a:pos x="152" y="371"/>
                  </a:cxn>
                  <a:cxn ang="0">
                    <a:pos x="153" y="382"/>
                  </a:cxn>
                  <a:cxn ang="0">
                    <a:pos x="163" y="388"/>
                  </a:cxn>
                  <a:cxn ang="0">
                    <a:pos x="175" y="387"/>
                  </a:cxn>
                  <a:cxn ang="0">
                    <a:pos x="194" y="367"/>
                  </a:cxn>
                  <a:cxn ang="0">
                    <a:pos x="227" y="337"/>
                  </a:cxn>
                  <a:cxn ang="0">
                    <a:pos x="260" y="308"/>
                  </a:cxn>
                  <a:cxn ang="0">
                    <a:pos x="290" y="275"/>
                  </a:cxn>
                  <a:cxn ang="0">
                    <a:pos x="307" y="234"/>
                  </a:cxn>
                  <a:cxn ang="0">
                    <a:pos x="304" y="191"/>
                  </a:cxn>
                  <a:cxn ang="0">
                    <a:pos x="285" y="151"/>
                  </a:cxn>
                  <a:cxn ang="0">
                    <a:pos x="253" y="118"/>
                  </a:cxn>
                  <a:cxn ang="0">
                    <a:pos x="222" y="94"/>
                  </a:cxn>
                  <a:cxn ang="0">
                    <a:pos x="191" y="75"/>
                  </a:cxn>
                  <a:cxn ang="0">
                    <a:pos x="159" y="55"/>
                  </a:cxn>
                  <a:cxn ang="0">
                    <a:pos x="124" y="36"/>
                  </a:cxn>
                  <a:cxn ang="0">
                    <a:pos x="92" y="20"/>
                  </a:cxn>
                  <a:cxn ang="0">
                    <a:pos x="59" y="9"/>
                  </a:cxn>
                  <a:cxn ang="0">
                    <a:pos x="31" y="2"/>
                  </a:cxn>
                  <a:cxn ang="0">
                    <a:pos x="9" y="2"/>
                  </a:cxn>
                  <a:cxn ang="0">
                    <a:pos x="11" y="7"/>
                  </a:cxn>
                  <a:cxn ang="0">
                    <a:pos x="36" y="17"/>
                  </a:cxn>
                  <a:cxn ang="0">
                    <a:pos x="65" y="30"/>
                  </a:cxn>
                  <a:cxn ang="0">
                    <a:pos x="99" y="46"/>
                  </a:cxn>
                  <a:cxn ang="0">
                    <a:pos x="134" y="65"/>
                  </a:cxn>
                  <a:cxn ang="0">
                    <a:pos x="169" y="86"/>
                  </a:cxn>
                  <a:cxn ang="0">
                    <a:pos x="205" y="109"/>
                  </a:cxn>
                  <a:cxn ang="0">
                    <a:pos x="235" y="132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5" name="Freeform 49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/>
                <a:ahLst/>
                <a:cxnLst>
                  <a:cxn ang="0">
                    <a:pos x="332" y="65"/>
                  </a:cxn>
                  <a:cxn ang="0">
                    <a:pos x="351" y="123"/>
                  </a:cxn>
                  <a:cxn ang="0">
                    <a:pos x="373" y="181"/>
                  </a:cxn>
                  <a:cxn ang="0">
                    <a:pos x="395" y="237"/>
                  </a:cxn>
                  <a:cxn ang="0">
                    <a:pos x="406" y="273"/>
                  </a:cxn>
                  <a:cxn ang="0">
                    <a:pos x="404" y="284"/>
                  </a:cxn>
                  <a:cxn ang="0">
                    <a:pos x="393" y="292"/>
                  </a:cxn>
                  <a:cxn ang="0">
                    <a:pos x="381" y="289"/>
                  </a:cxn>
                  <a:cxn ang="0">
                    <a:pos x="364" y="251"/>
                  </a:cxn>
                  <a:cxn ang="0">
                    <a:pos x="339" y="171"/>
                  </a:cxn>
                  <a:cxn ang="0">
                    <a:pos x="318" y="93"/>
                  </a:cxn>
                  <a:cxn ang="0">
                    <a:pos x="307" y="42"/>
                  </a:cxn>
                  <a:cxn ang="0">
                    <a:pos x="283" y="34"/>
                  </a:cxn>
                  <a:cxn ang="0">
                    <a:pos x="239" y="39"/>
                  </a:cxn>
                  <a:cxn ang="0">
                    <a:pos x="192" y="50"/>
                  </a:cxn>
                  <a:cxn ang="0">
                    <a:pos x="148" y="65"/>
                  </a:cxn>
                  <a:cxn ang="0">
                    <a:pos x="106" y="83"/>
                  </a:cxn>
                  <a:cxn ang="0">
                    <a:pos x="67" y="103"/>
                  </a:cxn>
                  <a:cxn ang="0">
                    <a:pos x="34" y="122"/>
                  </a:cxn>
                  <a:cxn ang="0">
                    <a:pos x="9" y="141"/>
                  </a:cxn>
                  <a:cxn ang="0">
                    <a:pos x="0" y="133"/>
                  </a:cxn>
                  <a:cxn ang="0">
                    <a:pos x="19" y="102"/>
                  </a:cxn>
                  <a:cxn ang="0">
                    <a:pos x="53" y="70"/>
                  </a:cxn>
                  <a:cxn ang="0">
                    <a:pos x="92" y="43"/>
                  </a:cxn>
                  <a:cxn ang="0">
                    <a:pos x="139" y="23"/>
                  </a:cxn>
                  <a:cxn ang="0">
                    <a:pos x="210" y="8"/>
                  </a:cxn>
                  <a:cxn ang="0">
                    <a:pos x="277" y="1"/>
                  </a:cxn>
                  <a:cxn ang="0">
                    <a:pos x="321" y="0"/>
                  </a:cxn>
                  <a:cxn ang="0">
                    <a:pos x="336" y="1"/>
                  </a:cxn>
                  <a:cxn ang="0">
                    <a:pos x="345" y="11"/>
                  </a:cxn>
                  <a:cxn ang="0">
                    <a:pos x="345" y="26"/>
                  </a:cxn>
                  <a:cxn ang="0">
                    <a:pos x="335" y="34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6" name="Freeform 50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/>
                <a:ahLst/>
                <a:cxnLst>
                  <a:cxn ang="0">
                    <a:pos x="82" y="289"/>
                  </a:cxn>
                  <a:cxn ang="0">
                    <a:pos x="87" y="316"/>
                  </a:cxn>
                  <a:cxn ang="0">
                    <a:pos x="107" y="376"/>
                  </a:cxn>
                  <a:cxn ang="0">
                    <a:pos x="141" y="455"/>
                  </a:cxn>
                  <a:cxn ang="0">
                    <a:pos x="175" y="533"/>
                  </a:cxn>
                  <a:cxn ang="0">
                    <a:pos x="210" y="611"/>
                  </a:cxn>
                  <a:cxn ang="0">
                    <a:pos x="248" y="687"/>
                  </a:cxn>
                  <a:cxn ang="0">
                    <a:pos x="287" y="763"/>
                  </a:cxn>
                  <a:cxn ang="0">
                    <a:pos x="326" y="839"/>
                  </a:cxn>
                  <a:cxn ang="0">
                    <a:pos x="367" y="915"/>
                  </a:cxn>
                  <a:cxn ang="0">
                    <a:pos x="391" y="957"/>
                  </a:cxn>
                  <a:cxn ang="0">
                    <a:pos x="404" y="960"/>
                  </a:cxn>
                  <a:cxn ang="0">
                    <a:pos x="420" y="960"/>
                  </a:cxn>
                  <a:cxn ang="0">
                    <a:pos x="433" y="957"/>
                  </a:cxn>
                  <a:cxn ang="0">
                    <a:pos x="439" y="948"/>
                  </a:cxn>
                  <a:cxn ang="0">
                    <a:pos x="436" y="937"/>
                  </a:cxn>
                  <a:cxn ang="0">
                    <a:pos x="414" y="902"/>
                  </a:cxn>
                  <a:cxn ang="0">
                    <a:pos x="380" y="843"/>
                  </a:cxn>
                  <a:cxn ang="0">
                    <a:pos x="348" y="784"/>
                  </a:cxn>
                  <a:cxn ang="0">
                    <a:pos x="314" y="724"/>
                  </a:cxn>
                  <a:cxn ang="0">
                    <a:pos x="269" y="638"/>
                  </a:cxn>
                  <a:cxn ang="0">
                    <a:pos x="216" y="532"/>
                  </a:cxn>
                  <a:cxn ang="0">
                    <a:pos x="169" y="424"/>
                  </a:cxn>
                  <a:cxn ang="0">
                    <a:pos x="128" y="312"/>
                  </a:cxn>
                  <a:cxn ang="0">
                    <a:pos x="91" y="220"/>
                  </a:cxn>
                  <a:cxn ang="0">
                    <a:pos x="60" y="139"/>
                  </a:cxn>
                  <a:cxn ang="0">
                    <a:pos x="35" y="62"/>
                  </a:cxn>
                  <a:cxn ang="0">
                    <a:pos x="15" y="10"/>
                  </a:cxn>
                  <a:cxn ang="0">
                    <a:pos x="5" y="1"/>
                  </a:cxn>
                  <a:cxn ang="0">
                    <a:pos x="0" y="10"/>
                  </a:cxn>
                  <a:cxn ang="0">
                    <a:pos x="6" y="47"/>
                  </a:cxn>
                  <a:cxn ang="0">
                    <a:pos x="16" y="115"/>
                  </a:cxn>
                  <a:cxn ang="0">
                    <a:pos x="33" y="179"/>
                  </a:cxn>
                  <a:cxn ang="0">
                    <a:pos x="56" y="241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7" name="Freeform 51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/>
                <a:ahLst/>
                <a:cxnLst>
                  <a:cxn ang="0">
                    <a:pos x="2" y="182"/>
                  </a:cxn>
                  <a:cxn ang="0">
                    <a:pos x="0" y="187"/>
                  </a:cxn>
                  <a:cxn ang="0">
                    <a:pos x="0" y="191"/>
                  </a:cxn>
                  <a:cxn ang="0">
                    <a:pos x="2" y="195"/>
                  </a:cxn>
                  <a:cxn ang="0">
                    <a:pos x="6" y="198"/>
                  </a:cxn>
                  <a:cxn ang="0">
                    <a:pos x="30" y="187"/>
                  </a:cxn>
                  <a:cxn ang="0">
                    <a:pos x="52" y="176"/>
                  </a:cxn>
                  <a:cxn ang="0">
                    <a:pos x="75" y="166"/>
                  </a:cxn>
                  <a:cxn ang="0">
                    <a:pos x="99" y="156"/>
                  </a:cxn>
                  <a:cxn ang="0">
                    <a:pos x="124" y="146"/>
                  </a:cxn>
                  <a:cxn ang="0">
                    <a:pos x="147" y="138"/>
                  </a:cxn>
                  <a:cxn ang="0">
                    <a:pos x="171" y="128"/>
                  </a:cxn>
                  <a:cxn ang="0">
                    <a:pos x="194" y="119"/>
                  </a:cxn>
                  <a:cxn ang="0">
                    <a:pos x="218" y="109"/>
                  </a:cxn>
                  <a:cxn ang="0">
                    <a:pos x="241" y="99"/>
                  </a:cxn>
                  <a:cxn ang="0">
                    <a:pos x="265" y="89"/>
                  </a:cxn>
                  <a:cxn ang="0">
                    <a:pos x="287" y="77"/>
                  </a:cxn>
                  <a:cxn ang="0">
                    <a:pos x="310" y="66"/>
                  </a:cxn>
                  <a:cxn ang="0">
                    <a:pos x="332" y="54"/>
                  </a:cxn>
                  <a:cxn ang="0">
                    <a:pos x="354" y="41"/>
                  </a:cxn>
                  <a:cxn ang="0">
                    <a:pos x="376" y="27"/>
                  </a:cxn>
                  <a:cxn ang="0">
                    <a:pos x="381" y="23"/>
                  </a:cxn>
                  <a:cxn ang="0">
                    <a:pos x="382" y="17"/>
                  </a:cxn>
                  <a:cxn ang="0">
                    <a:pos x="382" y="11"/>
                  </a:cxn>
                  <a:cxn ang="0">
                    <a:pos x="379" y="7"/>
                  </a:cxn>
                  <a:cxn ang="0">
                    <a:pos x="375" y="3"/>
                  </a:cxn>
                  <a:cxn ang="0">
                    <a:pos x="369" y="0"/>
                  </a:cxn>
                  <a:cxn ang="0">
                    <a:pos x="363" y="0"/>
                  </a:cxn>
                  <a:cxn ang="0">
                    <a:pos x="359" y="3"/>
                  </a:cxn>
                  <a:cxn ang="0">
                    <a:pos x="335" y="16"/>
                  </a:cxn>
                  <a:cxn ang="0">
                    <a:pos x="309" y="28"/>
                  </a:cxn>
                  <a:cxn ang="0">
                    <a:pos x="281" y="41"/>
                  </a:cxn>
                  <a:cxn ang="0">
                    <a:pos x="253" y="56"/>
                  </a:cxn>
                  <a:cxn ang="0">
                    <a:pos x="223" y="70"/>
                  </a:cxn>
                  <a:cxn ang="0">
                    <a:pos x="193" y="84"/>
                  </a:cxn>
                  <a:cxn ang="0">
                    <a:pos x="163" y="97"/>
                  </a:cxn>
                  <a:cxn ang="0">
                    <a:pos x="135" y="112"/>
                  </a:cxn>
                  <a:cxn ang="0">
                    <a:pos x="107" y="125"/>
                  </a:cxn>
                  <a:cxn ang="0">
                    <a:pos x="83" y="136"/>
                  </a:cxn>
                  <a:cxn ang="0">
                    <a:pos x="61" y="148"/>
                  </a:cxn>
                  <a:cxn ang="0">
                    <a:pos x="40" y="158"/>
                  </a:cxn>
                  <a:cxn ang="0">
                    <a:pos x="24" y="166"/>
                  </a:cxn>
                  <a:cxn ang="0">
                    <a:pos x="12" y="174"/>
                  </a:cxn>
                  <a:cxn ang="0">
                    <a:pos x="5" y="179"/>
                  </a:cxn>
                  <a:cxn ang="0">
                    <a:pos x="2" y="182"/>
                  </a:cxn>
                  <a:cxn ang="0">
                    <a:pos x="2" y="182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8" name="Freeform 52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05" y="1"/>
                  </a:cxn>
                  <a:cxn ang="0">
                    <a:pos x="94" y="0"/>
                  </a:cxn>
                  <a:cxn ang="0">
                    <a:pos x="75" y="1"/>
                  </a:cxn>
                  <a:cxn ang="0">
                    <a:pos x="57" y="4"/>
                  </a:cxn>
                  <a:cxn ang="0">
                    <a:pos x="41" y="13"/>
                  </a:cxn>
                  <a:cxn ang="0">
                    <a:pos x="17" y="34"/>
                  </a:cxn>
                  <a:cxn ang="0">
                    <a:pos x="1" y="76"/>
                  </a:cxn>
                  <a:cxn ang="0">
                    <a:pos x="3" y="121"/>
                  </a:cxn>
                  <a:cxn ang="0">
                    <a:pos x="16" y="167"/>
                  </a:cxn>
                  <a:cxn ang="0">
                    <a:pos x="35" y="200"/>
                  </a:cxn>
                  <a:cxn ang="0">
                    <a:pos x="57" y="223"/>
                  </a:cxn>
                  <a:cxn ang="0">
                    <a:pos x="85" y="236"/>
                  </a:cxn>
                  <a:cxn ang="0">
                    <a:pos x="116" y="240"/>
                  </a:cxn>
                  <a:cxn ang="0">
                    <a:pos x="154" y="228"/>
                  </a:cxn>
                  <a:cxn ang="0">
                    <a:pos x="192" y="204"/>
                  </a:cxn>
                  <a:cxn ang="0">
                    <a:pos x="218" y="171"/>
                  </a:cxn>
                  <a:cxn ang="0">
                    <a:pos x="229" y="131"/>
                  </a:cxn>
                  <a:cxn ang="0">
                    <a:pos x="224" y="103"/>
                  </a:cxn>
                  <a:cxn ang="0">
                    <a:pos x="215" y="95"/>
                  </a:cxn>
                  <a:cxn ang="0">
                    <a:pos x="204" y="95"/>
                  </a:cxn>
                  <a:cxn ang="0">
                    <a:pos x="195" y="105"/>
                  </a:cxn>
                  <a:cxn ang="0">
                    <a:pos x="193" y="126"/>
                  </a:cxn>
                  <a:cxn ang="0">
                    <a:pos x="183" y="158"/>
                  </a:cxn>
                  <a:cxn ang="0">
                    <a:pos x="164" y="181"/>
                  </a:cxn>
                  <a:cxn ang="0">
                    <a:pos x="133" y="195"/>
                  </a:cxn>
                  <a:cxn ang="0">
                    <a:pos x="92" y="197"/>
                  </a:cxn>
                  <a:cxn ang="0">
                    <a:pos x="63" y="177"/>
                  </a:cxn>
                  <a:cxn ang="0">
                    <a:pos x="47" y="142"/>
                  </a:cxn>
                  <a:cxn ang="0">
                    <a:pos x="36" y="103"/>
                  </a:cxn>
                  <a:cxn ang="0">
                    <a:pos x="35" y="73"/>
                  </a:cxn>
                  <a:cxn ang="0">
                    <a:pos x="41" y="50"/>
                  </a:cxn>
                  <a:cxn ang="0">
                    <a:pos x="55" y="33"/>
                  </a:cxn>
                  <a:cxn ang="0">
                    <a:pos x="77" y="21"/>
                  </a:cxn>
                  <a:cxn ang="0">
                    <a:pos x="97" y="19"/>
                  </a:cxn>
                  <a:cxn ang="0">
                    <a:pos x="120" y="19"/>
                  </a:cxn>
                  <a:cxn ang="0">
                    <a:pos x="139" y="20"/>
                  </a:cxn>
                  <a:cxn ang="0">
                    <a:pos x="133" y="9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9" name="Freeform 53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/>
                <a:ahLst/>
                <a:cxnLst>
                  <a:cxn ang="0">
                    <a:pos x="61" y="10"/>
                  </a:cxn>
                  <a:cxn ang="0">
                    <a:pos x="34" y="28"/>
                  </a:cxn>
                  <a:cxn ang="0">
                    <a:pos x="15" y="52"/>
                  </a:cxn>
                  <a:cxn ang="0">
                    <a:pos x="3" y="81"/>
                  </a:cxn>
                  <a:cxn ang="0">
                    <a:pos x="0" y="114"/>
                  </a:cxn>
                  <a:cxn ang="0">
                    <a:pos x="6" y="145"/>
                  </a:cxn>
                  <a:cxn ang="0">
                    <a:pos x="18" y="176"/>
                  </a:cxn>
                  <a:cxn ang="0">
                    <a:pos x="37" y="204"/>
                  </a:cxn>
                  <a:cxn ang="0">
                    <a:pos x="65" y="232"/>
                  </a:cxn>
                  <a:cxn ang="0">
                    <a:pos x="102" y="258"/>
                  </a:cxn>
                  <a:cxn ang="0">
                    <a:pos x="143" y="270"/>
                  </a:cxn>
                  <a:cxn ang="0">
                    <a:pos x="185" y="265"/>
                  </a:cxn>
                  <a:cxn ang="0">
                    <a:pos x="219" y="240"/>
                  </a:cxn>
                  <a:cxn ang="0">
                    <a:pos x="244" y="216"/>
                  </a:cxn>
                  <a:cxn ang="0">
                    <a:pos x="263" y="189"/>
                  </a:cxn>
                  <a:cxn ang="0">
                    <a:pos x="276" y="158"/>
                  </a:cxn>
                  <a:cxn ang="0">
                    <a:pos x="281" y="134"/>
                  </a:cxn>
                  <a:cxn ang="0">
                    <a:pos x="275" y="121"/>
                  </a:cxn>
                  <a:cxn ang="0">
                    <a:pos x="259" y="117"/>
                  </a:cxn>
                  <a:cxn ang="0">
                    <a:pos x="245" y="122"/>
                  </a:cxn>
                  <a:cxn ang="0">
                    <a:pos x="243" y="133"/>
                  </a:cxn>
                  <a:cxn ang="0">
                    <a:pos x="235" y="151"/>
                  </a:cxn>
                  <a:cxn ang="0">
                    <a:pos x="222" y="179"/>
                  </a:cxn>
                  <a:cxn ang="0">
                    <a:pos x="199" y="203"/>
                  </a:cxn>
                  <a:cxn ang="0">
                    <a:pos x="154" y="212"/>
                  </a:cxn>
                  <a:cxn ang="0">
                    <a:pos x="100" y="197"/>
                  </a:cxn>
                  <a:cxn ang="0">
                    <a:pos x="59" y="163"/>
                  </a:cxn>
                  <a:cxn ang="0">
                    <a:pos x="40" y="114"/>
                  </a:cxn>
                  <a:cxn ang="0">
                    <a:pos x="44" y="74"/>
                  </a:cxn>
                  <a:cxn ang="0">
                    <a:pos x="59" y="51"/>
                  </a:cxn>
                  <a:cxn ang="0">
                    <a:pos x="80" y="31"/>
                  </a:cxn>
                  <a:cxn ang="0">
                    <a:pos x="102" y="19"/>
                  </a:cxn>
                  <a:cxn ang="0">
                    <a:pos x="110" y="5"/>
                  </a:cxn>
                  <a:cxn ang="0">
                    <a:pos x="88" y="2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0" name="Freeform 54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4" y="11"/>
                  </a:cxn>
                  <a:cxn ang="0">
                    <a:pos x="15" y="9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1" name="Freeform 55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3"/>
                  </a:cxn>
                  <a:cxn ang="0">
                    <a:pos x="3" y="15"/>
                  </a:cxn>
                  <a:cxn ang="0">
                    <a:pos x="6" y="17"/>
                  </a:cxn>
                  <a:cxn ang="0">
                    <a:pos x="9" y="17"/>
                  </a:cxn>
                  <a:cxn ang="0">
                    <a:pos x="13" y="17"/>
                  </a:cxn>
                  <a:cxn ang="0">
                    <a:pos x="16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7" y="6"/>
                  </a:cxn>
                  <a:cxn ang="0">
                    <a:pos x="16" y="3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2" name="Freeform 56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7" y="7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3" name="Freeform 57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7"/>
                  </a:cxn>
                  <a:cxn ang="0">
                    <a:pos x="7" y="5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4" name="Freeform 58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7" y="6"/>
                  </a:cxn>
                  <a:cxn ang="0">
                    <a:pos x="7" y="4"/>
                  </a:cxn>
                  <a:cxn ang="0">
                    <a:pos x="7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5" name="Freeform 59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5" y="20"/>
                  </a:cxn>
                  <a:cxn ang="0">
                    <a:pos x="10" y="20"/>
                  </a:cxn>
                  <a:cxn ang="0">
                    <a:pos x="14" y="20"/>
                  </a:cxn>
                  <a:cxn ang="0">
                    <a:pos x="17" y="17"/>
                  </a:cxn>
                  <a:cxn ang="0">
                    <a:pos x="20" y="15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7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6" name="Freeform 60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2" y="5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7" name="Freeform 61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5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0"/>
                  </a:cxn>
                  <a:cxn ang="0">
                    <a:pos x="13" y="8"/>
                  </a:cxn>
                  <a:cxn ang="0">
                    <a:pos x="13" y="6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8" name="Freeform 62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9" name="Freeform 63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0" name="Freeform 64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9" y="17"/>
                  </a:cxn>
                  <a:cxn ang="0">
                    <a:pos x="12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2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1" name="Freeform 65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7" y="12"/>
                  </a:cxn>
                  <a:cxn ang="0">
                    <a:pos x="10" y="10"/>
                  </a:cxn>
                  <a:cxn ang="0">
                    <a:pos x="12" y="7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2" name="Freeform 66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15" y="72"/>
                  </a:cxn>
                  <a:cxn ang="0">
                    <a:pos x="25" y="75"/>
                  </a:cxn>
                  <a:cxn ang="0">
                    <a:pos x="32" y="75"/>
                  </a:cxn>
                  <a:cxn ang="0">
                    <a:pos x="37" y="73"/>
                  </a:cxn>
                  <a:cxn ang="0">
                    <a:pos x="38" y="73"/>
                  </a:cxn>
                  <a:cxn ang="0">
                    <a:pos x="44" y="71"/>
                  </a:cxn>
                  <a:cxn ang="0">
                    <a:pos x="50" y="69"/>
                  </a:cxn>
                  <a:cxn ang="0">
                    <a:pos x="59" y="65"/>
                  </a:cxn>
                  <a:cxn ang="0">
                    <a:pos x="65" y="60"/>
                  </a:cxn>
                  <a:cxn ang="0">
                    <a:pos x="71" y="56"/>
                  </a:cxn>
                  <a:cxn ang="0">
                    <a:pos x="74" y="50"/>
                  </a:cxn>
                  <a:cxn ang="0">
                    <a:pos x="72" y="45"/>
                  </a:cxn>
                  <a:cxn ang="0">
                    <a:pos x="59" y="35"/>
                  </a:cxn>
                  <a:cxn ang="0">
                    <a:pos x="46" y="39"/>
                  </a:cxn>
                  <a:cxn ang="0">
                    <a:pos x="35" y="48"/>
                  </a:cxn>
                  <a:cxn ang="0">
                    <a:pos x="31" y="52"/>
                  </a:cxn>
                  <a:cxn ang="0">
                    <a:pos x="29" y="43"/>
                  </a:cxn>
                  <a:cxn ang="0">
                    <a:pos x="24" y="26"/>
                  </a:cxn>
                  <a:cxn ang="0">
                    <a:pos x="13" y="7"/>
                  </a:cxn>
                  <a:cxn ang="0">
                    <a:pos x="2" y="0"/>
                  </a:cxn>
                  <a:cxn ang="0">
                    <a:pos x="0" y="19"/>
                  </a:cxn>
                  <a:cxn ang="0">
                    <a:pos x="3" y="40"/>
                  </a:cxn>
                  <a:cxn ang="0">
                    <a:pos x="6" y="58"/>
                  </a:cxn>
                  <a:cxn ang="0">
                    <a:pos x="7" y="65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3" name="Freeform 67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/>
                <a:ahLst/>
                <a:cxnLst>
                  <a:cxn ang="0">
                    <a:pos x="24" y="59"/>
                  </a:cxn>
                  <a:cxn ang="0">
                    <a:pos x="29" y="59"/>
                  </a:cxn>
                  <a:cxn ang="0">
                    <a:pos x="38" y="57"/>
                  </a:cxn>
                  <a:cxn ang="0">
                    <a:pos x="47" y="56"/>
                  </a:cxn>
                  <a:cxn ang="0">
                    <a:pos x="56" y="54"/>
                  </a:cxn>
                  <a:cxn ang="0">
                    <a:pos x="63" y="52"/>
                  </a:cxn>
                  <a:cxn ang="0">
                    <a:pos x="68" y="47"/>
                  </a:cxn>
                  <a:cxn ang="0">
                    <a:pos x="69" y="43"/>
                  </a:cxn>
                  <a:cxn ang="0">
                    <a:pos x="66" y="37"/>
                  </a:cxn>
                  <a:cxn ang="0">
                    <a:pos x="54" y="32"/>
                  </a:cxn>
                  <a:cxn ang="0">
                    <a:pos x="41" y="33"/>
                  </a:cxn>
                  <a:cxn ang="0">
                    <a:pos x="29" y="37"/>
                  </a:cxn>
                  <a:cxn ang="0">
                    <a:pos x="25" y="40"/>
                  </a:cxn>
                  <a:cxn ang="0">
                    <a:pos x="21" y="29"/>
                  </a:cxn>
                  <a:cxn ang="0">
                    <a:pos x="19" y="13"/>
                  </a:cxn>
                  <a:cxn ang="0">
                    <a:pos x="15" y="1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9" y="44"/>
                  </a:cxn>
                  <a:cxn ang="0">
                    <a:pos x="19" y="56"/>
                  </a:cxn>
                  <a:cxn ang="0">
                    <a:pos x="24" y="59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4" name="Freeform 68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15" y="54"/>
                  </a:cxn>
                  <a:cxn ang="0">
                    <a:pos x="22" y="59"/>
                  </a:cxn>
                  <a:cxn ang="0">
                    <a:pos x="31" y="60"/>
                  </a:cxn>
                  <a:cxn ang="0">
                    <a:pos x="38" y="60"/>
                  </a:cxn>
                  <a:cxn ang="0">
                    <a:pos x="45" y="59"/>
                  </a:cxn>
                  <a:cxn ang="0">
                    <a:pos x="51" y="56"/>
                  </a:cxn>
                  <a:cxn ang="0">
                    <a:pos x="57" y="53"/>
                  </a:cxn>
                  <a:cxn ang="0">
                    <a:pos x="60" y="51"/>
                  </a:cxn>
                  <a:cxn ang="0">
                    <a:pos x="64" y="50"/>
                  </a:cxn>
                  <a:cxn ang="0">
                    <a:pos x="67" y="47"/>
                  </a:cxn>
                  <a:cxn ang="0">
                    <a:pos x="69" y="43"/>
                  </a:cxn>
                  <a:cxn ang="0">
                    <a:pos x="67" y="40"/>
                  </a:cxn>
                  <a:cxn ang="0">
                    <a:pos x="54" y="31"/>
                  </a:cxn>
                  <a:cxn ang="0">
                    <a:pos x="41" y="31"/>
                  </a:cxn>
                  <a:cxn ang="0">
                    <a:pos x="32" y="34"/>
                  </a:cxn>
                  <a:cxn ang="0">
                    <a:pos x="28" y="37"/>
                  </a:cxn>
                  <a:cxn ang="0">
                    <a:pos x="26" y="30"/>
                  </a:cxn>
                  <a:cxn ang="0">
                    <a:pos x="20" y="15"/>
                  </a:cxn>
                  <a:cxn ang="0">
                    <a:pos x="12" y="2"/>
                  </a:cxn>
                  <a:cxn ang="0">
                    <a:pos x="1" y="0"/>
                  </a:cxn>
                  <a:cxn ang="0">
                    <a:pos x="0" y="14"/>
                  </a:cxn>
                  <a:cxn ang="0">
                    <a:pos x="1" y="30"/>
                  </a:cxn>
                  <a:cxn ang="0">
                    <a:pos x="4" y="41"/>
                  </a:cxn>
                  <a:cxn ang="0">
                    <a:pos x="6" y="46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5" name="Freeform 69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/>
                <a:ahLst/>
                <a:cxnLst>
                  <a:cxn ang="0">
                    <a:pos x="12" y="44"/>
                  </a:cxn>
                  <a:cxn ang="0">
                    <a:pos x="19" y="46"/>
                  </a:cxn>
                  <a:cxn ang="0">
                    <a:pos x="31" y="48"/>
                  </a:cxn>
                  <a:cxn ang="0">
                    <a:pos x="43" y="48"/>
                  </a:cxn>
                  <a:cxn ang="0">
                    <a:pos x="56" y="46"/>
                  </a:cxn>
                  <a:cxn ang="0">
                    <a:pos x="66" y="42"/>
                  </a:cxn>
                  <a:cxn ang="0">
                    <a:pos x="74" y="36"/>
                  </a:cxn>
                  <a:cxn ang="0">
                    <a:pos x="75" y="29"/>
                  </a:cxn>
                  <a:cxn ang="0">
                    <a:pos x="71" y="19"/>
                  </a:cxn>
                  <a:cxn ang="0">
                    <a:pos x="66" y="16"/>
                  </a:cxn>
                  <a:cxn ang="0">
                    <a:pos x="59" y="15"/>
                  </a:cxn>
                  <a:cxn ang="0">
                    <a:pos x="52" y="15"/>
                  </a:cxn>
                  <a:cxn ang="0">
                    <a:pos x="43" y="18"/>
                  </a:cxn>
                  <a:cxn ang="0">
                    <a:pos x="35" y="19"/>
                  </a:cxn>
                  <a:cxn ang="0">
                    <a:pos x="30" y="22"/>
                  </a:cxn>
                  <a:cxn ang="0">
                    <a:pos x="25" y="23"/>
                  </a:cxn>
                  <a:cxn ang="0">
                    <a:pos x="24" y="25"/>
                  </a:cxn>
                  <a:cxn ang="0">
                    <a:pos x="22" y="21"/>
                  </a:cxn>
                  <a:cxn ang="0">
                    <a:pos x="19" y="13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5" y="26"/>
                  </a:cxn>
                  <a:cxn ang="0">
                    <a:pos x="9" y="38"/>
                  </a:cxn>
                  <a:cxn ang="0">
                    <a:pos x="12" y="44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6" name="Freeform 70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/>
                <a:ahLst/>
                <a:cxnLst>
                  <a:cxn ang="0">
                    <a:pos x="15" y="53"/>
                  </a:cxn>
                  <a:cxn ang="0">
                    <a:pos x="22" y="54"/>
                  </a:cxn>
                  <a:cxn ang="0">
                    <a:pos x="34" y="57"/>
                  </a:cxn>
                  <a:cxn ang="0">
                    <a:pos x="47" y="56"/>
                  </a:cxn>
                  <a:cxn ang="0">
                    <a:pos x="58" y="50"/>
                  </a:cxn>
                  <a:cxn ang="0">
                    <a:pos x="61" y="48"/>
                  </a:cxn>
                  <a:cxn ang="0">
                    <a:pos x="62" y="46"/>
                  </a:cxn>
                  <a:cxn ang="0">
                    <a:pos x="63" y="43"/>
                  </a:cxn>
                  <a:cxn ang="0">
                    <a:pos x="62" y="40"/>
                  </a:cxn>
                  <a:cxn ang="0">
                    <a:pos x="61" y="36"/>
                  </a:cxn>
                  <a:cxn ang="0">
                    <a:pos x="58" y="33"/>
                  </a:cxn>
                  <a:cxn ang="0">
                    <a:pos x="53" y="31"/>
                  </a:cxn>
                  <a:cxn ang="0">
                    <a:pos x="47" y="33"/>
                  </a:cxn>
                  <a:cxn ang="0">
                    <a:pos x="39" y="36"/>
                  </a:cxn>
                  <a:cxn ang="0">
                    <a:pos x="30" y="36"/>
                  </a:cxn>
                  <a:cxn ang="0">
                    <a:pos x="24" y="36"/>
                  </a:cxn>
                  <a:cxn ang="0">
                    <a:pos x="21" y="36"/>
                  </a:cxn>
                  <a:cxn ang="0">
                    <a:pos x="21" y="30"/>
                  </a:cxn>
                  <a:cxn ang="0">
                    <a:pos x="21" y="17"/>
                  </a:cxn>
                  <a:cxn ang="0">
                    <a:pos x="17" y="4"/>
                  </a:cxn>
                  <a:cxn ang="0">
                    <a:pos x="8" y="0"/>
                  </a:cxn>
                  <a:cxn ang="0">
                    <a:pos x="0" y="18"/>
                  </a:cxn>
                  <a:cxn ang="0">
                    <a:pos x="0" y="34"/>
                  </a:cxn>
                  <a:cxn ang="0">
                    <a:pos x="6" y="46"/>
                  </a:cxn>
                  <a:cxn ang="0">
                    <a:pos x="15" y="53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7" name="Freeform 71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/>
                <a:ahLst/>
                <a:cxnLst>
                  <a:cxn ang="0">
                    <a:pos x="24" y="52"/>
                  </a:cxn>
                  <a:cxn ang="0">
                    <a:pos x="32" y="57"/>
                  </a:cxn>
                  <a:cxn ang="0">
                    <a:pos x="41" y="55"/>
                  </a:cxn>
                  <a:cxn ang="0">
                    <a:pos x="50" y="52"/>
                  </a:cxn>
                  <a:cxn ang="0">
                    <a:pos x="59" y="48"/>
                  </a:cxn>
                  <a:cxn ang="0">
                    <a:pos x="63" y="45"/>
                  </a:cxn>
                  <a:cxn ang="0">
                    <a:pos x="65" y="42"/>
                  </a:cxn>
                  <a:cxn ang="0">
                    <a:pos x="65" y="38"/>
                  </a:cxn>
                  <a:cxn ang="0">
                    <a:pos x="63" y="34"/>
                  </a:cxn>
                  <a:cxn ang="0">
                    <a:pos x="53" y="28"/>
                  </a:cxn>
                  <a:cxn ang="0">
                    <a:pos x="46" y="29"/>
                  </a:cxn>
                  <a:cxn ang="0">
                    <a:pos x="40" y="35"/>
                  </a:cxn>
                  <a:cxn ang="0">
                    <a:pos x="35" y="39"/>
                  </a:cxn>
                  <a:cxn ang="0">
                    <a:pos x="32" y="32"/>
                  </a:cxn>
                  <a:cxn ang="0">
                    <a:pos x="25" y="18"/>
                  </a:cxn>
                  <a:cxn ang="0">
                    <a:pos x="16" y="5"/>
                  </a:cxn>
                  <a:cxn ang="0">
                    <a:pos x="6" y="0"/>
                  </a:cxn>
                  <a:cxn ang="0">
                    <a:pos x="0" y="21"/>
                  </a:cxn>
                  <a:cxn ang="0">
                    <a:pos x="7" y="36"/>
                  </a:cxn>
                  <a:cxn ang="0">
                    <a:pos x="18" y="48"/>
                  </a:cxn>
                  <a:cxn ang="0">
                    <a:pos x="24" y="52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8" name="Freeform 72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/>
                <a:ahLst/>
                <a:cxnLst>
                  <a:cxn ang="0">
                    <a:pos x="16" y="67"/>
                  </a:cxn>
                  <a:cxn ang="0">
                    <a:pos x="19" y="70"/>
                  </a:cxn>
                  <a:cxn ang="0">
                    <a:pos x="23" y="73"/>
                  </a:cxn>
                  <a:cxn ang="0">
                    <a:pos x="31" y="77"/>
                  </a:cxn>
                  <a:cxn ang="0">
                    <a:pos x="38" y="79"/>
                  </a:cxn>
                  <a:cxn ang="0">
                    <a:pos x="47" y="80"/>
                  </a:cxn>
                  <a:cxn ang="0">
                    <a:pos x="57" y="77"/>
                  </a:cxn>
                  <a:cxn ang="0">
                    <a:pos x="66" y="70"/>
                  </a:cxn>
                  <a:cxn ang="0">
                    <a:pos x="73" y="59"/>
                  </a:cxn>
                  <a:cxn ang="0">
                    <a:pos x="76" y="54"/>
                  </a:cxn>
                  <a:cxn ang="0">
                    <a:pos x="78" y="50"/>
                  </a:cxn>
                  <a:cxn ang="0">
                    <a:pos x="79" y="46"/>
                  </a:cxn>
                  <a:cxn ang="0">
                    <a:pos x="78" y="43"/>
                  </a:cxn>
                  <a:cxn ang="0">
                    <a:pos x="70" y="39"/>
                  </a:cxn>
                  <a:cxn ang="0">
                    <a:pos x="61" y="37"/>
                  </a:cxn>
                  <a:cxn ang="0">
                    <a:pos x="53" y="39"/>
                  </a:cxn>
                  <a:cxn ang="0">
                    <a:pos x="45" y="40"/>
                  </a:cxn>
                  <a:cxn ang="0">
                    <a:pos x="39" y="44"/>
                  </a:cxn>
                  <a:cxn ang="0">
                    <a:pos x="34" y="47"/>
                  </a:cxn>
                  <a:cxn ang="0">
                    <a:pos x="31" y="50"/>
                  </a:cxn>
                  <a:cxn ang="0">
                    <a:pos x="29" y="52"/>
                  </a:cxn>
                  <a:cxn ang="0">
                    <a:pos x="28" y="43"/>
                  </a:cxn>
                  <a:cxn ang="0">
                    <a:pos x="22" y="24"/>
                  </a:cxn>
                  <a:cxn ang="0">
                    <a:pos x="13" y="6"/>
                  </a:cxn>
                  <a:cxn ang="0">
                    <a:pos x="1" y="0"/>
                  </a:cxn>
                  <a:cxn ang="0">
                    <a:pos x="0" y="24"/>
                  </a:cxn>
                  <a:cxn ang="0">
                    <a:pos x="6" y="46"/>
                  </a:cxn>
                  <a:cxn ang="0">
                    <a:pos x="13" y="62"/>
                  </a:cxn>
                  <a:cxn ang="0">
                    <a:pos x="16" y="6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9" name="Freeform 73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/>
                <a:ahLst/>
                <a:cxnLst>
                  <a:cxn ang="0">
                    <a:pos x="13" y="54"/>
                  </a:cxn>
                  <a:cxn ang="0">
                    <a:pos x="16" y="56"/>
                  </a:cxn>
                  <a:cxn ang="0">
                    <a:pos x="20" y="59"/>
                  </a:cxn>
                  <a:cxn ang="0">
                    <a:pos x="26" y="61"/>
                  </a:cxn>
                  <a:cxn ang="0">
                    <a:pos x="34" y="64"/>
                  </a:cxn>
                  <a:cxn ang="0">
                    <a:pos x="41" y="67"/>
                  </a:cxn>
                  <a:cxn ang="0">
                    <a:pos x="50" y="67"/>
                  </a:cxn>
                  <a:cxn ang="0">
                    <a:pos x="59" y="67"/>
                  </a:cxn>
                  <a:cxn ang="0">
                    <a:pos x="66" y="64"/>
                  </a:cxn>
                  <a:cxn ang="0">
                    <a:pos x="72" y="61"/>
                  </a:cxn>
                  <a:cxn ang="0">
                    <a:pos x="76" y="57"/>
                  </a:cxn>
                  <a:cxn ang="0">
                    <a:pos x="79" y="53"/>
                  </a:cxn>
                  <a:cxn ang="0">
                    <a:pos x="78" y="47"/>
                  </a:cxn>
                  <a:cxn ang="0">
                    <a:pos x="72" y="41"/>
                  </a:cxn>
                  <a:cxn ang="0">
                    <a:pos x="65" y="37"/>
                  </a:cxn>
                  <a:cxn ang="0">
                    <a:pos x="56" y="36"/>
                  </a:cxn>
                  <a:cxn ang="0">
                    <a:pos x="48" y="36"/>
                  </a:cxn>
                  <a:cxn ang="0">
                    <a:pos x="40" y="37"/>
                  </a:cxn>
                  <a:cxn ang="0">
                    <a:pos x="34" y="38"/>
                  </a:cxn>
                  <a:cxn ang="0">
                    <a:pos x="29" y="40"/>
                  </a:cxn>
                  <a:cxn ang="0">
                    <a:pos x="28" y="40"/>
                  </a:cxn>
                  <a:cxn ang="0">
                    <a:pos x="26" y="33"/>
                  </a:cxn>
                  <a:cxn ang="0">
                    <a:pos x="22" y="17"/>
                  </a:cxn>
                  <a:cxn ang="0">
                    <a:pos x="15" y="4"/>
                  </a:cxn>
                  <a:cxn ang="0">
                    <a:pos x="3" y="0"/>
                  </a:cxn>
                  <a:cxn ang="0">
                    <a:pos x="0" y="21"/>
                  </a:cxn>
                  <a:cxn ang="0">
                    <a:pos x="4" y="38"/>
                  </a:cxn>
                  <a:cxn ang="0">
                    <a:pos x="10" y="50"/>
                  </a:cxn>
                  <a:cxn ang="0">
                    <a:pos x="13" y="54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30" name="Freeform 74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17" y="60"/>
                  </a:cxn>
                  <a:cxn ang="0">
                    <a:pos x="27" y="62"/>
                  </a:cxn>
                  <a:cxn ang="0">
                    <a:pos x="40" y="62"/>
                  </a:cxn>
                  <a:cxn ang="0">
                    <a:pos x="53" y="60"/>
                  </a:cxn>
                  <a:cxn ang="0">
                    <a:pos x="65" y="58"/>
                  </a:cxn>
                  <a:cxn ang="0">
                    <a:pos x="72" y="55"/>
                  </a:cxn>
                  <a:cxn ang="0">
                    <a:pos x="77" y="49"/>
                  </a:cxn>
                  <a:cxn ang="0">
                    <a:pos x="75" y="42"/>
                  </a:cxn>
                  <a:cxn ang="0">
                    <a:pos x="69" y="36"/>
                  </a:cxn>
                  <a:cxn ang="0">
                    <a:pos x="62" y="33"/>
                  </a:cxn>
                  <a:cxn ang="0">
                    <a:pos x="53" y="32"/>
                  </a:cxn>
                  <a:cxn ang="0">
                    <a:pos x="46" y="32"/>
                  </a:cxn>
                  <a:cxn ang="0">
                    <a:pos x="39" y="33"/>
                  </a:cxn>
                  <a:cxn ang="0">
                    <a:pos x="33" y="35"/>
                  </a:cxn>
                  <a:cxn ang="0">
                    <a:pos x="28" y="37"/>
                  </a:cxn>
                  <a:cxn ang="0">
                    <a:pos x="27" y="37"/>
                  </a:cxn>
                  <a:cxn ang="0">
                    <a:pos x="25" y="30"/>
                  </a:cxn>
                  <a:cxn ang="0">
                    <a:pos x="21" y="16"/>
                  </a:cxn>
                  <a:cxn ang="0">
                    <a:pos x="14" y="3"/>
                  </a:cxn>
                  <a:cxn ang="0">
                    <a:pos x="2" y="0"/>
                  </a:cxn>
                  <a:cxn ang="0">
                    <a:pos x="0" y="17"/>
                  </a:cxn>
                  <a:cxn ang="0">
                    <a:pos x="3" y="36"/>
                  </a:cxn>
                  <a:cxn ang="0">
                    <a:pos x="8" y="52"/>
                  </a:cxn>
                  <a:cxn ang="0">
                    <a:pos x="9" y="58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31" name="Freeform 75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/>
                <a:ahLst/>
                <a:cxnLst>
                  <a:cxn ang="0">
                    <a:pos x="12" y="150"/>
                  </a:cxn>
                  <a:cxn ang="0">
                    <a:pos x="16" y="241"/>
                  </a:cxn>
                  <a:cxn ang="0">
                    <a:pos x="46" y="346"/>
                  </a:cxn>
                  <a:cxn ang="0">
                    <a:pos x="84" y="465"/>
                  </a:cxn>
                  <a:cxn ang="0">
                    <a:pos x="122" y="583"/>
                  </a:cxn>
                  <a:cxn ang="0">
                    <a:pos x="163" y="699"/>
                  </a:cxn>
                  <a:cxn ang="0">
                    <a:pos x="195" y="778"/>
                  </a:cxn>
                  <a:cxn ang="0">
                    <a:pos x="228" y="810"/>
                  </a:cxn>
                  <a:cxn ang="0">
                    <a:pos x="269" y="830"/>
                  </a:cxn>
                  <a:cxn ang="0">
                    <a:pos x="316" y="842"/>
                  </a:cxn>
                  <a:cxn ang="0">
                    <a:pos x="348" y="843"/>
                  </a:cxn>
                  <a:cxn ang="0">
                    <a:pos x="361" y="833"/>
                  </a:cxn>
                  <a:cxn ang="0">
                    <a:pos x="366" y="816"/>
                  </a:cxn>
                  <a:cxn ang="0">
                    <a:pos x="354" y="803"/>
                  </a:cxn>
                  <a:cxn ang="0">
                    <a:pos x="329" y="796"/>
                  </a:cxn>
                  <a:cxn ang="0">
                    <a:pos x="295" y="788"/>
                  </a:cxn>
                  <a:cxn ang="0">
                    <a:pos x="264" y="778"/>
                  </a:cxn>
                  <a:cxn ang="0">
                    <a:pos x="239" y="757"/>
                  </a:cxn>
                  <a:cxn ang="0">
                    <a:pos x="217" y="708"/>
                  </a:cxn>
                  <a:cxn ang="0">
                    <a:pos x="194" y="643"/>
                  </a:cxn>
                  <a:cxn ang="0">
                    <a:pos x="172" y="577"/>
                  </a:cxn>
                  <a:cxn ang="0">
                    <a:pos x="151" y="511"/>
                  </a:cxn>
                  <a:cxn ang="0">
                    <a:pos x="126" y="435"/>
                  </a:cxn>
                  <a:cxn ang="0">
                    <a:pos x="94" y="349"/>
                  </a:cxn>
                  <a:cxn ang="0">
                    <a:pos x="65" y="263"/>
                  </a:cxn>
                  <a:cxn ang="0">
                    <a:pos x="49" y="175"/>
                  </a:cxn>
                  <a:cxn ang="0">
                    <a:pos x="46" y="110"/>
                  </a:cxn>
                  <a:cxn ang="0">
                    <a:pos x="35" y="67"/>
                  </a:cxn>
                  <a:cxn ang="0">
                    <a:pos x="21" y="27"/>
                  </a:cxn>
                  <a:cxn ang="0">
                    <a:pos x="6" y="1"/>
                  </a:cxn>
                  <a:cxn ang="0">
                    <a:pos x="5" y="17"/>
                  </a:cxn>
                  <a:cxn ang="0">
                    <a:pos x="13" y="76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32" name="Freeform 76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88" y="18"/>
                  </a:cxn>
                  <a:cxn ang="0">
                    <a:pos x="87" y="13"/>
                  </a:cxn>
                  <a:cxn ang="0">
                    <a:pos x="84" y="7"/>
                  </a:cxn>
                  <a:cxn ang="0">
                    <a:pos x="77" y="3"/>
                  </a:cxn>
                  <a:cxn ang="0">
                    <a:pos x="71" y="0"/>
                  </a:cxn>
                  <a:cxn ang="0">
                    <a:pos x="62" y="0"/>
                  </a:cxn>
                  <a:cxn ang="0">
                    <a:pos x="55" y="1"/>
                  </a:cxn>
                  <a:cxn ang="0">
                    <a:pos x="47" y="5"/>
                  </a:cxn>
                  <a:cxn ang="0">
                    <a:pos x="41" y="11"/>
                  </a:cxn>
                  <a:cxn ang="0">
                    <a:pos x="34" y="20"/>
                  </a:cxn>
                  <a:cxn ang="0">
                    <a:pos x="25" y="31"/>
                  </a:cxn>
                  <a:cxn ang="0">
                    <a:pos x="16" y="43"/>
                  </a:cxn>
                  <a:cxn ang="0">
                    <a:pos x="9" y="56"/>
                  </a:cxn>
                  <a:cxn ang="0">
                    <a:pos x="3" y="69"/>
                  </a:cxn>
                  <a:cxn ang="0">
                    <a:pos x="0" y="79"/>
                  </a:cxn>
                  <a:cxn ang="0">
                    <a:pos x="3" y="87"/>
                  </a:cxn>
                  <a:cxn ang="0">
                    <a:pos x="15" y="80"/>
                  </a:cxn>
                  <a:cxn ang="0">
                    <a:pos x="27" y="70"/>
                  </a:cxn>
                  <a:cxn ang="0">
                    <a:pos x="40" y="60"/>
                  </a:cxn>
                  <a:cxn ang="0">
                    <a:pos x="52" y="50"/>
                  </a:cxn>
                  <a:cxn ang="0">
                    <a:pos x="63" y="41"/>
                  </a:cxn>
                  <a:cxn ang="0">
                    <a:pos x="72" y="33"/>
                  </a:cxn>
                  <a:cxn ang="0">
                    <a:pos x="80" y="27"/>
                  </a:cxn>
                  <a:cxn ang="0">
                    <a:pos x="84" y="23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33" name="Freeform 77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/>
                <a:ahLst/>
                <a:cxnLst>
                  <a:cxn ang="0">
                    <a:pos x="92" y="23"/>
                  </a:cxn>
                  <a:cxn ang="0">
                    <a:pos x="96" y="21"/>
                  </a:cxn>
                  <a:cxn ang="0">
                    <a:pos x="99" y="18"/>
                  </a:cxn>
                  <a:cxn ang="0">
                    <a:pos x="101" y="14"/>
                  </a:cxn>
                  <a:cxn ang="0">
                    <a:pos x="102" y="10"/>
                  </a:cxn>
                  <a:cxn ang="0">
                    <a:pos x="101" y="5"/>
                  </a:cxn>
                  <a:cxn ang="0">
                    <a:pos x="98" y="1"/>
                  </a:cxn>
                  <a:cxn ang="0">
                    <a:pos x="93" y="0"/>
                  </a:cxn>
                  <a:cxn ang="0">
                    <a:pos x="88" y="0"/>
                  </a:cxn>
                  <a:cxn ang="0">
                    <a:pos x="76" y="2"/>
                  </a:cxn>
                  <a:cxn ang="0">
                    <a:pos x="61" y="7"/>
                  </a:cxn>
                  <a:cxn ang="0">
                    <a:pos x="46" y="10"/>
                  </a:cxn>
                  <a:cxn ang="0">
                    <a:pos x="33" y="11"/>
                  </a:cxn>
                  <a:cxn ang="0">
                    <a:pos x="20" y="15"/>
                  </a:cxn>
                  <a:cxn ang="0">
                    <a:pos x="10" y="18"/>
                  </a:cxn>
                  <a:cxn ang="0">
                    <a:pos x="2" y="23"/>
                  </a:cxn>
                  <a:cxn ang="0">
                    <a:pos x="0" y="28"/>
                  </a:cxn>
                  <a:cxn ang="0">
                    <a:pos x="10" y="28"/>
                  </a:cxn>
                  <a:cxn ang="0">
                    <a:pos x="20" y="28"/>
                  </a:cxn>
                  <a:cxn ang="0">
                    <a:pos x="32" y="27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7" y="24"/>
                  </a:cxn>
                  <a:cxn ang="0">
                    <a:pos x="80" y="24"/>
                  </a:cxn>
                  <a:cxn ang="0">
                    <a:pos x="92" y="23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34" name="Freeform 78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29" y="36"/>
                  </a:cxn>
                  <a:cxn ang="0">
                    <a:pos x="135" y="32"/>
                  </a:cxn>
                  <a:cxn ang="0">
                    <a:pos x="139" y="28"/>
                  </a:cxn>
                  <a:cxn ang="0">
                    <a:pos x="142" y="20"/>
                  </a:cxn>
                  <a:cxn ang="0">
                    <a:pos x="141" y="15"/>
                  </a:cxn>
                  <a:cxn ang="0">
                    <a:pos x="138" y="9"/>
                  </a:cxn>
                  <a:cxn ang="0">
                    <a:pos x="133" y="5"/>
                  </a:cxn>
                  <a:cxn ang="0">
                    <a:pos x="126" y="3"/>
                  </a:cxn>
                  <a:cxn ang="0">
                    <a:pos x="108" y="3"/>
                  </a:cxn>
                  <a:cxn ang="0">
                    <a:pos x="88" y="3"/>
                  </a:cxn>
                  <a:cxn ang="0">
                    <a:pos x="67" y="2"/>
                  </a:cxn>
                  <a:cxn ang="0">
                    <a:pos x="47" y="2"/>
                  </a:cxn>
                  <a:cxn ang="0">
                    <a:pos x="29" y="0"/>
                  </a:cxn>
                  <a:cxn ang="0">
                    <a:pos x="13" y="2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10" y="12"/>
                  </a:cxn>
                  <a:cxn ang="0">
                    <a:pos x="22" y="16"/>
                  </a:cxn>
                  <a:cxn ang="0">
                    <a:pos x="38" y="19"/>
                  </a:cxn>
                  <a:cxn ang="0">
                    <a:pos x="54" y="22"/>
                  </a:cxn>
                  <a:cxn ang="0">
                    <a:pos x="72" y="25"/>
                  </a:cxn>
                  <a:cxn ang="0">
                    <a:pos x="89" y="29"/>
                  </a:cxn>
                  <a:cxn ang="0">
                    <a:pos x="107" y="32"/>
                  </a:cxn>
                  <a:cxn ang="0">
                    <a:pos x="123" y="36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35" name="Freeform 79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/>
                <a:ahLst/>
                <a:cxnLst>
                  <a:cxn ang="0">
                    <a:pos x="108" y="298"/>
                  </a:cxn>
                  <a:cxn ang="0">
                    <a:pos x="132" y="338"/>
                  </a:cxn>
                  <a:cxn ang="0">
                    <a:pos x="157" y="377"/>
                  </a:cxn>
                  <a:cxn ang="0">
                    <a:pos x="182" y="414"/>
                  </a:cxn>
                  <a:cxn ang="0">
                    <a:pos x="208" y="451"/>
                  </a:cxn>
                  <a:cxn ang="0">
                    <a:pos x="235" y="487"/>
                  </a:cxn>
                  <a:cxn ang="0">
                    <a:pos x="263" y="523"/>
                  </a:cxn>
                  <a:cxn ang="0">
                    <a:pos x="292" y="559"/>
                  </a:cxn>
                  <a:cxn ang="0">
                    <a:pos x="321" y="594"/>
                  </a:cxn>
                  <a:cxn ang="0">
                    <a:pos x="326" y="598"/>
                  </a:cxn>
                  <a:cxn ang="0">
                    <a:pos x="332" y="601"/>
                  </a:cxn>
                  <a:cxn ang="0">
                    <a:pos x="337" y="601"/>
                  </a:cxn>
                  <a:cxn ang="0">
                    <a:pos x="343" y="598"/>
                  </a:cxn>
                  <a:cxn ang="0">
                    <a:pos x="349" y="594"/>
                  </a:cxn>
                  <a:cxn ang="0">
                    <a:pos x="351" y="588"/>
                  </a:cxn>
                  <a:cxn ang="0">
                    <a:pos x="351" y="582"/>
                  </a:cxn>
                  <a:cxn ang="0">
                    <a:pos x="349" y="576"/>
                  </a:cxn>
                  <a:cxn ang="0">
                    <a:pos x="327" y="538"/>
                  </a:cxn>
                  <a:cxn ang="0">
                    <a:pos x="304" y="499"/>
                  </a:cxn>
                  <a:cxn ang="0">
                    <a:pos x="279" y="463"/>
                  </a:cxn>
                  <a:cxn ang="0">
                    <a:pos x="252" y="427"/>
                  </a:cxn>
                  <a:cxn ang="0">
                    <a:pos x="224" y="391"/>
                  </a:cxn>
                  <a:cxn ang="0">
                    <a:pos x="198" y="355"/>
                  </a:cxn>
                  <a:cxn ang="0">
                    <a:pos x="172" y="319"/>
                  </a:cxn>
                  <a:cxn ang="0">
                    <a:pos x="147" y="280"/>
                  </a:cxn>
                  <a:cxn ang="0">
                    <a:pos x="125" y="242"/>
                  </a:cxn>
                  <a:cxn ang="0">
                    <a:pos x="101" y="197"/>
                  </a:cxn>
                  <a:cxn ang="0">
                    <a:pos x="79" y="150"/>
                  </a:cxn>
                  <a:cxn ang="0">
                    <a:pos x="59" y="104"/>
                  </a:cxn>
                  <a:cxn ang="0">
                    <a:pos x="38" y="62"/>
                  </a:cxn>
                  <a:cxn ang="0">
                    <a:pos x="22" y="29"/>
                  </a:cxn>
                  <a:cxn ang="0">
                    <a:pos x="9" y="7"/>
                  </a:cxn>
                  <a:cxn ang="0">
                    <a:pos x="0" y="0"/>
                  </a:cxn>
                  <a:cxn ang="0">
                    <a:pos x="4" y="17"/>
                  </a:cxn>
                  <a:cxn ang="0">
                    <a:pos x="13" y="45"/>
                  </a:cxn>
                  <a:cxn ang="0">
                    <a:pos x="23" y="82"/>
                  </a:cxn>
                  <a:cxn ang="0">
                    <a:pos x="38" y="124"/>
                  </a:cxn>
                  <a:cxn ang="0">
                    <a:pos x="54" y="170"/>
                  </a:cxn>
                  <a:cxn ang="0">
                    <a:pos x="70" y="216"/>
                  </a:cxn>
                  <a:cxn ang="0">
                    <a:pos x="89" y="259"/>
                  </a:cxn>
                  <a:cxn ang="0">
                    <a:pos x="108" y="298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36" name="Freeform 80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/>
                <a:ahLst/>
                <a:cxnLst>
                  <a:cxn ang="0">
                    <a:pos x="746" y="0"/>
                  </a:cxn>
                  <a:cxn ang="0">
                    <a:pos x="763" y="0"/>
                  </a:cxn>
                  <a:cxn ang="0">
                    <a:pos x="798" y="1"/>
                  </a:cxn>
                  <a:cxn ang="0">
                    <a:pos x="848" y="2"/>
                  </a:cxn>
                  <a:cxn ang="0">
                    <a:pos x="912" y="5"/>
                  </a:cxn>
                  <a:cxn ang="0">
                    <a:pos x="987" y="10"/>
                  </a:cxn>
                  <a:cxn ang="0">
                    <a:pos x="1074" y="16"/>
                  </a:cxn>
                  <a:cxn ang="0">
                    <a:pos x="1171" y="27"/>
                  </a:cxn>
                  <a:cxn ang="0">
                    <a:pos x="1275" y="39"/>
                  </a:cxn>
                  <a:cxn ang="0">
                    <a:pos x="1386" y="56"/>
                  </a:cxn>
                  <a:cxn ang="0">
                    <a:pos x="1502" y="75"/>
                  </a:cxn>
                  <a:cxn ang="0">
                    <a:pos x="1620" y="100"/>
                  </a:cxn>
                  <a:cxn ang="0">
                    <a:pos x="1742" y="129"/>
                  </a:cxn>
                  <a:cxn ang="0">
                    <a:pos x="1865" y="164"/>
                  </a:cxn>
                  <a:cxn ang="0">
                    <a:pos x="1987" y="204"/>
                  </a:cxn>
                  <a:cxn ang="0">
                    <a:pos x="2105" y="250"/>
                  </a:cxn>
                  <a:cxn ang="0">
                    <a:pos x="1975" y="1184"/>
                  </a:cxn>
                  <a:cxn ang="0">
                    <a:pos x="1990" y="1191"/>
                  </a:cxn>
                  <a:cxn ang="0">
                    <a:pos x="2020" y="1219"/>
                  </a:cxn>
                  <a:cxn ang="0">
                    <a:pos x="2035" y="1282"/>
                  </a:cxn>
                  <a:cxn ang="0">
                    <a:pos x="2011" y="1394"/>
                  </a:cxn>
                  <a:cxn ang="0">
                    <a:pos x="1636" y="1835"/>
                  </a:cxn>
                  <a:cxn ang="0">
                    <a:pos x="1510" y="1979"/>
                  </a:cxn>
                  <a:cxn ang="0">
                    <a:pos x="1490" y="1977"/>
                  </a:cxn>
                  <a:cxn ang="0">
                    <a:pos x="1451" y="1972"/>
                  </a:cxn>
                  <a:cxn ang="0">
                    <a:pos x="1397" y="1965"/>
                  </a:cxn>
                  <a:cxn ang="0">
                    <a:pos x="1328" y="1955"/>
                  </a:cxn>
                  <a:cxn ang="0">
                    <a:pos x="1246" y="1943"/>
                  </a:cxn>
                  <a:cxn ang="0">
                    <a:pos x="1152" y="1927"/>
                  </a:cxn>
                  <a:cxn ang="0">
                    <a:pos x="1049" y="1907"/>
                  </a:cxn>
                  <a:cxn ang="0">
                    <a:pos x="937" y="1884"/>
                  </a:cxn>
                  <a:cxn ang="0">
                    <a:pos x="818" y="1856"/>
                  </a:cxn>
                  <a:cxn ang="0">
                    <a:pos x="696" y="1824"/>
                  </a:cxn>
                  <a:cxn ang="0">
                    <a:pos x="572" y="1787"/>
                  </a:cxn>
                  <a:cxn ang="0">
                    <a:pos x="445" y="1747"/>
                  </a:cxn>
                  <a:cxn ang="0">
                    <a:pos x="319" y="1700"/>
                  </a:cxn>
                  <a:cxn ang="0">
                    <a:pos x="196" y="1647"/>
                  </a:cxn>
                  <a:cxn ang="0">
                    <a:pos x="76" y="1590"/>
                  </a:cxn>
                  <a:cxn ang="0">
                    <a:pos x="18" y="1554"/>
                  </a:cxn>
                  <a:cxn ang="0">
                    <a:pos x="8" y="1514"/>
                  </a:cxn>
                  <a:cxn ang="0">
                    <a:pos x="0" y="1456"/>
                  </a:cxn>
                  <a:cxn ang="0">
                    <a:pos x="3" y="1396"/>
                  </a:cxn>
                  <a:cxn ang="0">
                    <a:pos x="443" y="1002"/>
                  </a:cxn>
                  <a:cxn ang="0">
                    <a:pos x="440" y="989"/>
                  </a:cxn>
                  <a:cxn ang="0">
                    <a:pos x="445" y="953"/>
                  </a:cxn>
                  <a:cxn ang="0">
                    <a:pos x="471" y="902"/>
                  </a:cxn>
                  <a:cxn ang="0">
                    <a:pos x="534" y="845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37" name="Freeform 81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244" y="214"/>
                  </a:cxn>
                  <a:cxn ang="0">
                    <a:pos x="1067" y="930"/>
                  </a:cxn>
                  <a:cxn ang="0">
                    <a:pos x="0" y="688"/>
                  </a:cxn>
                  <a:cxn ang="0">
                    <a:pos x="164" y="0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38" name="Freeform 82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952" y="153"/>
                  </a:cxn>
                  <a:cxn ang="0">
                    <a:pos x="200" y="108"/>
                  </a:cxn>
                  <a:cxn ang="0">
                    <a:pos x="0" y="366"/>
                  </a:cxn>
                  <a:cxn ang="0">
                    <a:pos x="112" y="0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39" name="Freeform 83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259" y="288"/>
                  </a:cxn>
                  <a:cxn ang="0">
                    <a:pos x="1226" y="337"/>
                  </a:cxn>
                  <a:cxn ang="0">
                    <a:pos x="0" y="32"/>
                  </a:cxn>
                  <a:cxn ang="0">
                    <a:pos x="40" y="0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40" name="Freeform 84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265" y="286"/>
                  </a:cxn>
                  <a:cxn ang="0">
                    <a:pos x="1226" y="342"/>
                  </a:cxn>
                  <a:cxn ang="0">
                    <a:pos x="0" y="37"/>
                  </a:cxn>
                  <a:cxn ang="0">
                    <a:pos x="46" y="0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41" name="Freeform 85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264" y="287"/>
                  </a:cxn>
                  <a:cxn ang="0">
                    <a:pos x="1224" y="344"/>
                  </a:cxn>
                  <a:cxn ang="0">
                    <a:pos x="0" y="37"/>
                  </a:cxn>
                  <a:cxn ang="0">
                    <a:pos x="45" y="0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42" name="Freeform 86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3" y="1"/>
                  </a:cxn>
                  <a:cxn ang="0">
                    <a:pos x="40" y="0"/>
                  </a:cxn>
                  <a:cxn ang="0">
                    <a:pos x="62" y="0"/>
                  </a:cxn>
                  <a:cxn ang="0">
                    <a:pos x="90" y="3"/>
                  </a:cxn>
                  <a:cxn ang="0">
                    <a:pos x="120" y="8"/>
                  </a:cxn>
                  <a:cxn ang="0">
                    <a:pos x="148" y="18"/>
                  </a:cxn>
                  <a:cxn ang="0">
                    <a:pos x="173" y="34"/>
                  </a:cxn>
                  <a:cxn ang="0">
                    <a:pos x="190" y="57"/>
                  </a:cxn>
                  <a:cxn ang="0">
                    <a:pos x="190" y="58"/>
                  </a:cxn>
                  <a:cxn ang="0">
                    <a:pos x="190" y="62"/>
                  </a:cxn>
                  <a:cxn ang="0">
                    <a:pos x="189" y="68"/>
                  </a:cxn>
                  <a:cxn ang="0">
                    <a:pos x="187" y="74"/>
                  </a:cxn>
                  <a:cxn ang="0">
                    <a:pos x="181" y="78"/>
                  </a:cxn>
                  <a:cxn ang="0">
                    <a:pos x="173" y="79"/>
                  </a:cxn>
                  <a:cxn ang="0">
                    <a:pos x="160" y="78"/>
                  </a:cxn>
                  <a:cxn ang="0">
                    <a:pos x="143" y="71"/>
                  </a:cxn>
                  <a:cxn ang="0">
                    <a:pos x="143" y="69"/>
                  </a:cxn>
                  <a:cxn ang="0">
                    <a:pos x="142" y="65"/>
                  </a:cxn>
                  <a:cxn ang="0">
                    <a:pos x="139" y="58"/>
                  </a:cxn>
                  <a:cxn ang="0">
                    <a:pos x="130" y="50"/>
                  </a:cxn>
                  <a:cxn ang="0">
                    <a:pos x="116" y="42"/>
                  </a:cxn>
                  <a:cxn ang="0">
                    <a:pos x="94" y="35"/>
                  </a:cxn>
                  <a:cxn ang="0">
                    <a:pos x="63" y="32"/>
                  </a:cxn>
                  <a:cxn ang="0">
                    <a:pos x="22" y="32"/>
                  </a:cxn>
                  <a:cxn ang="0">
                    <a:pos x="20" y="32"/>
                  </a:cxn>
                  <a:cxn ang="0">
                    <a:pos x="15" y="30"/>
                  </a:cxn>
                  <a:cxn ang="0">
                    <a:pos x="9" y="27"/>
                  </a:cxn>
                  <a:cxn ang="0">
                    <a:pos x="5" y="24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6" y="8"/>
                  </a:cxn>
                  <a:cxn ang="0">
                    <a:pos x="18" y="1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43" name="Freeform 87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54" y="61"/>
                  </a:cxn>
                  <a:cxn ang="0">
                    <a:pos x="64" y="63"/>
                  </a:cxn>
                  <a:cxn ang="0">
                    <a:pos x="74" y="63"/>
                  </a:cxn>
                  <a:cxn ang="0">
                    <a:pos x="83" y="63"/>
                  </a:cxn>
                  <a:cxn ang="0">
                    <a:pos x="91" y="61"/>
                  </a:cxn>
                  <a:cxn ang="0">
                    <a:pos x="97" y="57"/>
                  </a:cxn>
                  <a:cxn ang="0">
                    <a:pos x="102" y="54"/>
                  </a:cxn>
                  <a:cxn ang="0">
                    <a:pos x="106" y="48"/>
                  </a:cxn>
                  <a:cxn ang="0">
                    <a:pos x="107" y="43"/>
                  </a:cxn>
                  <a:cxn ang="0">
                    <a:pos x="106" y="37"/>
                  </a:cxn>
                  <a:cxn ang="0">
                    <a:pos x="102" y="30"/>
                  </a:cxn>
                  <a:cxn ang="0">
                    <a:pos x="97" y="24"/>
                  </a:cxn>
                  <a:cxn ang="0">
                    <a:pos x="90" y="19"/>
                  </a:cxn>
                  <a:cxn ang="0">
                    <a:pos x="82" y="13"/>
                  </a:cxn>
                  <a:cxn ang="0">
                    <a:pos x="74" y="9"/>
                  </a:cxn>
                  <a:cxn ang="0">
                    <a:pos x="63" y="4"/>
                  </a:cxn>
                  <a:cxn ang="0">
                    <a:pos x="53" y="2"/>
                  </a:cxn>
                  <a:cxn ang="0">
                    <a:pos x="42" y="0"/>
                  </a:cxn>
                  <a:cxn ang="0">
                    <a:pos x="32" y="0"/>
                  </a:cxn>
                  <a:cxn ang="0">
                    <a:pos x="23" y="1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3" y="10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9" y="38"/>
                  </a:cxn>
                  <a:cxn ang="0">
                    <a:pos x="16" y="44"/>
                  </a:cxn>
                  <a:cxn ang="0">
                    <a:pos x="25" y="49"/>
                  </a:cxn>
                  <a:cxn ang="0">
                    <a:pos x="33" y="54"/>
                  </a:cxn>
                  <a:cxn ang="0">
                    <a:pos x="43" y="58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44" name="Freeform 88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/>
                <a:ahLst/>
                <a:cxnLst>
                  <a:cxn ang="0">
                    <a:pos x="1466" y="407"/>
                  </a:cxn>
                  <a:cxn ang="0">
                    <a:pos x="1446" y="405"/>
                  </a:cxn>
                  <a:cxn ang="0">
                    <a:pos x="1408" y="400"/>
                  </a:cxn>
                  <a:cxn ang="0">
                    <a:pos x="1353" y="393"/>
                  </a:cxn>
                  <a:cxn ang="0">
                    <a:pos x="1285" y="383"/>
                  </a:cxn>
                  <a:cxn ang="0">
                    <a:pos x="1203" y="370"/>
                  </a:cxn>
                  <a:cxn ang="0">
                    <a:pos x="1110" y="354"/>
                  </a:cxn>
                  <a:cxn ang="0">
                    <a:pos x="1008" y="335"/>
                  </a:cxn>
                  <a:cxn ang="0">
                    <a:pos x="898" y="311"/>
                  </a:cxn>
                  <a:cxn ang="0">
                    <a:pos x="782" y="284"/>
                  </a:cxn>
                  <a:cxn ang="0">
                    <a:pos x="663" y="253"/>
                  </a:cxn>
                  <a:cxn ang="0">
                    <a:pos x="541" y="217"/>
                  </a:cxn>
                  <a:cxn ang="0">
                    <a:pos x="417" y="178"/>
                  </a:cxn>
                  <a:cxn ang="0">
                    <a:pos x="296" y="133"/>
                  </a:cxn>
                  <a:cxn ang="0">
                    <a:pos x="178" y="84"/>
                  </a:cxn>
                  <a:cxn ang="0">
                    <a:pos x="64" y="29"/>
                  </a:cxn>
                  <a:cxn ang="0">
                    <a:pos x="7" y="4"/>
                  </a:cxn>
                  <a:cxn ang="0">
                    <a:pos x="3" y="33"/>
                  </a:cxn>
                  <a:cxn ang="0">
                    <a:pos x="0" y="79"/>
                  </a:cxn>
                  <a:cxn ang="0">
                    <a:pos x="10" y="125"/>
                  </a:cxn>
                  <a:cxn ang="0">
                    <a:pos x="23" y="144"/>
                  </a:cxn>
                  <a:cxn ang="0">
                    <a:pos x="33" y="150"/>
                  </a:cxn>
                  <a:cxn ang="0">
                    <a:pos x="54" y="161"/>
                  </a:cxn>
                  <a:cxn ang="0">
                    <a:pos x="86" y="177"/>
                  </a:cxn>
                  <a:cxn ang="0">
                    <a:pos x="128" y="197"/>
                  </a:cxn>
                  <a:cxn ang="0">
                    <a:pos x="182" y="221"/>
                  </a:cxn>
                  <a:cxn ang="0">
                    <a:pos x="247" y="248"/>
                  </a:cxn>
                  <a:cxn ang="0">
                    <a:pos x="322" y="277"/>
                  </a:cxn>
                  <a:cxn ang="0">
                    <a:pos x="410" y="308"/>
                  </a:cxn>
                  <a:cxn ang="0">
                    <a:pos x="508" y="339"/>
                  </a:cxn>
                  <a:cxn ang="0">
                    <a:pos x="618" y="371"/>
                  </a:cxn>
                  <a:cxn ang="0">
                    <a:pos x="740" y="402"/>
                  </a:cxn>
                  <a:cxn ang="0">
                    <a:pos x="874" y="433"/>
                  </a:cxn>
                  <a:cxn ang="0">
                    <a:pos x="1018" y="462"/>
                  </a:cxn>
                  <a:cxn ang="0">
                    <a:pos x="1176" y="490"/>
                  </a:cxn>
                  <a:cxn ang="0">
                    <a:pos x="1346" y="514"/>
                  </a:cxn>
                  <a:cxn ang="0">
                    <a:pos x="1436" y="523"/>
                  </a:cxn>
                  <a:cxn ang="0">
                    <a:pos x="1447" y="506"/>
                  </a:cxn>
                  <a:cxn ang="0">
                    <a:pos x="1461" y="474"/>
                  </a:cxn>
                  <a:cxn ang="0">
                    <a:pos x="1469" y="432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45" name="Freeform 89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" y="0"/>
                  </a:cxn>
                  <a:cxn ang="0">
                    <a:pos x="41" y="3"/>
                  </a:cxn>
                  <a:cxn ang="0">
                    <a:pos x="30" y="7"/>
                  </a:cxn>
                  <a:cxn ang="0">
                    <a:pos x="17" y="15"/>
                  </a:cxn>
                  <a:cxn ang="0">
                    <a:pos x="7" y="26"/>
                  </a:cxn>
                  <a:cxn ang="0">
                    <a:pos x="1" y="43"/>
                  </a:cxn>
                  <a:cxn ang="0">
                    <a:pos x="0" y="65"/>
                  </a:cxn>
                  <a:cxn ang="0">
                    <a:pos x="7" y="94"/>
                  </a:cxn>
                  <a:cxn ang="0">
                    <a:pos x="98" y="120"/>
                  </a:cxn>
                  <a:cxn ang="0">
                    <a:pos x="97" y="114"/>
                  </a:cxn>
                  <a:cxn ang="0">
                    <a:pos x="97" y="102"/>
                  </a:cxn>
                  <a:cxn ang="0">
                    <a:pos x="97" y="84"/>
                  </a:cxn>
                  <a:cxn ang="0">
                    <a:pos x="101" y="64"/>
                  </a:cxn>
                  <a:cxn ang="0">
                    <a:pos x="108" y="44"/>
                  </a:cxn>
                  <a:cxn ang="0">
                    <a:pos x="121" y="30"/>
                  </a:cxn>
                  <a:cxn ang="0">
                    <a:pos x="141" y="22"/>
                  </a:cxn>
                  <a:cxn ang="0">
                    <a:pos x="170" y="25"/>
                  </a:cxn>
                  <a:cxn ang="0">
                    <a:pos x="53" y="0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46" name="Freeform 90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" y="0"/>
                  </a:cxn>
                  <a:cxn ang="0">
                    <a:pos x="41" y="3"/>
                  </a:cxn>
                  <a:cxn ang="0">
                    <a:pos x="29" y="7"/>
                  </a:cxn>
                  <a:cxn ang="0">
                    <a:pos x="18" y="14"/>
                  </a:cxn>
                  <a:cxn ang="0">
                    <a:pos x="7" y="25"/>
                  </a:cxn>
                  <a:cxn ang="0">
                    <a:pos x="0" y="42"/>
                  </a:cxn>
                  <a:cxn ang="0">
                    <a:pos x="0" y="65"/>
                  </a:cxn>
                  <a:cxn ang="0">
                    <a:pos x="7" y="94"/>
                  </a:cxn>
                  <a:cxn ang="0">
                    <a:pos x="97" y="119"/>
                  </a:cxn>
                  <a:cxn ang="0">
                    <a:pos x="96" y="114"/>
                  </a:cxn>
                  <a:cxn ang="0">
                    <a:pos x="96" y="101"/>
                  </a:cxn>
                  <a:cxn ang="0">
                    <a:pos x="96" y="83"/>
                  </a:cxn>
                  <a:cxn ang="0">
                    <a:pos x="100" y="62"/>
                  </a:cxn>
                  <a:cxn ang="0">
                    <a:pos x="107" y="44"/>
                  </a:cxn>
                  <a:cxn ang="0">
                    <a:pos x="120" y="30"/>
                  </a:cxn>
                  <a:cxn ang="0">
                    <a:pos x="141" y="22"/>
                  </a:cxn>
                  <a:cxn ang="0">
                    <a:pos x="170" y="25"/>
                  </a:cxn>
                  <a:cxn ang="0">
                    <a:pos x="53" y="0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47" name="Freeform 91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697" y="200"/>
                  </a:cxn>
                  <a:cxn ang="0">
                    <a:pos x="730" y="156"/>
                  </a:cxn>
                  <a:cxn ang="0">
                    <a:pos x="33" y="0"/>
                  </a:cxn>
                  <a:cxn ang="0">
                    <a:pos x="0" y="44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48" name="Freeform 92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696" y="187"/>
                  </a:cxn>
                  <a:cxn ang="0">
                    <a:pos x="703" y="157"/>
                  </a:cxn>
                  <a:cxn ang="0">
                    <a:pos x="6" y="0"/>
                  </a:cxn>
                  <a:cxn ang="0">
                    <a:pos x="0" y="30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49" name="Freeform 93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86" y="388"/>
                  </a:cxn>
                  <a:cxn ang="0">
                    <a:pos x="124" y="388"/>
                  </a:cxn>
                  <a:cxn ang="0">
                    <a:pos x="424" y="0"/>
                  </a:cxn>
                  <a:cxn ang="0">
                    <a:pos x="130" y="282"/>
                  </a:cxn>
                  <a:cxn ang="0">
                    <a:pos x="66" y="289"/>
                  </a:cxn>
                  <a:cxn ang="0">
                    <a:pos x="0" y="358"/>
                  </a:cxn>
                  <a:cxn ang="0">
                    <a:pos x="0" y="508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50" name="Freeform 94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6" y="245"/>
                  </a:cxn>
                  <a:cxn ang="0">
                    <a:pos x="1184" y="244"/>
                  </a:cxn>
                  <a:cxn ang="0">
                    <a:pos x="1180" y="242"/>
                  </a:cxn>
                  <a:cxn ang="0">
                    <a:pos x="1172" y="239"/>
                  </a:cxn>
                  <a:cxn ang="0">
                    <a:pos x="1161" y="233"/>
                  </a:cxn>
                  <a:cxn ang="0">
                    <a:pos x="1147" y="228"/>
                  </a:cxn>
                  <a:cxn ang="0">
                    <a:pos x="1130" y="222"/>
                  </a:cxn>
                  <a:cxn ang="0">
                    <a:pos x="1112" y="214"/>
                  </a:cxn>
                  <a:cxn ang="0">
                    <a:pos x="1091" y="205"/>
                  </a:cxn>
                  <a:cxn ang="0">
                    <a:pos x="1066" y="196"/>
                  </a:cxn>
                  <a:cxn ang="0">
                    <a:pos x="1039" y="187"/>
                  </a:cxn>
                  <a:cxn ang="0">
                    <a:pos x="1010" y="177"/>
                  </a:cxn>
                  <a:cxn ang="0">
                    <a:pos x="979" y="166"/>
                  </a:cxn>
                  <a:cxn ang="0">
                    <a:pos x="945" y="154"/>
                  </a:cxn>
                  <a:cxn ang="0">
                    <a:pos x="910" y="143"/>
                  </a:cxn>
                  <a:cxn ang="0">
                    <a:pos x="871" y="132"/>
                  </a:cxn>
                  <a:cxn ang="0">
                    <a:pos x="832" y="121"/>
                  </a:cxn>
                  <a:cxn ang="0">
                    <a:pos x="790" y="108"/>
                  </a:cxn>
                  <a:cxn ang="0">
                    <a:pos x="747" y="97"/>
                  </a:cxn>
                  <a:cxn ang="0">
                    <a:pos x="702" y="86"/>
                  </a:cxn>
                  <a:cxn ang="0">
                    <a:pos x="655" y="74"/>
                  </a:cxn>
                  <a:cxn ang="0">
                    <a:pos x="607" y="64"/>
                  </a:cxn>
                  <a:cxn ang="0">
                    <a:pos x="557" y="54"/>
                  </a:cxn>
                  <a:cxn ang="0">
                    <a:pos x="506" y="45"/>
                  </a:cxn>
                  <a:cxn ang="0">
                    <a:pos x="454" y="36"/>
                  </a:cxn>
                  <a:cxn ang="0">
                    <a:pos x="400" y="28"/>
                  </a:cxn>
                  <a:cxn ang="0">
                    <a:pos x="346" y="20"/>
                  </a:cxn>
                  <a:cxn ang="0">
                    <a:pos x="290" y="15"/>
                  </a:cxn>
                  <a:cxn ang="0">
                    <a:pos x="233" y="9"/>
                  </a:cxn>
                  <a:cxn ang="0">
                    <a:pos x="176" y="4"/>
                  </a:cxn>
                  <a:cxn ang="0">
                    <a:pos x="118" y="2"/>
                  </a:cxn>
                  <a:cxn ang="0">
                    <a:pos x="60" y="0"/>
                  </a:cxn>
                  <a:cxn ang="0">
                    <a:pos x="0" y="0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51" name="Freeform 95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52" y="738"/>
                  </a:cxn>
                  <a:cxn ang="0">
                    <a:pos x="0" y="726"/>
                  </a:cxn>
                  <a:cxn ang="0">
                    <a:pos x="169" y="0"/>
                  </a:cxn>
                  <a:cxn ang="0">
                    <a:pos x="241" y="0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9152" name="Freeform 96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/>
            <a:ahLst/>
            <a:cxnLst>
              <a:cxn ang="0">
                <a:pos x="4" y="1331"/>
              </a:cxn>
              <a:cxn ang="0">
                <a:pos x="349" y="509"/>
              </a:cxn>
              <a:cxn ang="0">
                <a:pos x="1384" y="344"/>
              </a:cxn>
              <a:cxn ang="0">
                <a:pos x="2596" y="170"/>
              </a:cxn>
              <a:cxn ang="0">
                <a:pos x="2884" y="1364"/>
              </a:cxn>
              <a:cxn ang="0">
                <a:pos x="2659" y="2144"/>
              </a:cxn>
              <a:cxn ang="0">
                <a:pos x="2104" y="2504"/>
              </a:cxn>
              <a:cxn ang="0">
                <a:pos x="1639" y="2579"/>
              </a:cxn>
              <a:cxn ang="0">
                <a:pos x="1044" y="2630"/>
              </a:cxn>
              <a:cxn ang="0">
                <a:pos x="346" y="2201"/>
              </a:cxn>
              <a:cxn ang="0">
                <a:pos x="4" y="133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9153" name="Group 97"/>
          <p:cNvGrpSpPr>
            <a:grpSpLocks/>
          </p:cNvGrpSpPr>
          <p:nvPr/>
        </p:nvGrpSpPr>
        <p:grpSpPr bwMode="auto">
          <a:xfrm>
            <a:off x="6705600" y="3724275"/>
            <a:ext cx="501650" cy="233363"/>
            <a:chOff x="3600" y="219"/>
            <a:chExt cx="360" cy="175"/>
          </a:xfrm>
        </p:grpSpPr>
        <p:sp>
          <p:nvSpPr>
            <p:cNvPr id="429154" name="Oval 9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155" name="Line 9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156" name="Line 10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157" name="Rectangle 101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9158" name="Oval 10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9159" name="Group 10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9160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161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162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9163" name="Group 10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9164" name="Line 1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165" name="Line 1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166" name="Line 1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29167" name="Line 111"/>
          <p:cNvSpPr>
            <a:spLocks noChangeShapeType="1"/>
          </p:cNvSpPr>
          <p:nvPr/>
        </p:nvSpPr>
        <p:spPr bwMode="auto">
          <a:xfrm>
            <a:off x="6735763" y="355282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168" name="Line 112"/>
          <p:cNvSpPr>
            <a:spLocks noChangeShapeType="1"/>
          </p:cNvSpPr>
          <p:nvPr/>
        </p:nvSpPr>
        <p:spPr bwMode="auto">
          <a:xfrm>
            <a:off x="6945313" y="35528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169" name="Line 113"/>
          <p:cNvSpPr>
            <a:spLocks noChangeShapeType="1"/>
          </p:cNvSpPr>
          <p:nvPr/>
        </p:nvSpPr>
        <p:spPr bwMode="auto">
          <a:xfrm>
            <a:off x="7797800" y="33861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9170" name="Group 114"/>
          <p:cNvGrpSpPr>
            <a:grpSpLocks/>
          </p:cNvGrpSpPr>
          <p:nvPr/>
        </p:nvGrpSpPr>
        <p:grpSpPr bwMode="auto">
          <a:xfrm>
            <a:off x="7340600" y="2914650"/>
            <a:ext cx="914400" cy="590550"/>
            <a:chOff x="10665" y="3225"/>
            <a:chExt cx="1440" cy="930"/>
          </a:xfrm>
        </p:grpSpPr>
        <p:sp>
          <p:nvSpPr>
            <p:cNvPr id="429171" name="Oval 115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9172" name="Group 116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429173" name="Object 1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29173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429174" name="Object 1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29174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429175" name="Freeform 119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/>
            <a:ahLst/>
            <a:cxnLst>
              <a:cxn ang="0">
                <a:pos x="596" y="15"/>
              </a:cxn>
              <a:cxn ang="0">
                <a:pos x="149" y="330"/>
              </a:cxn>
              <a:cxn ang="0">
                <a:pos x="3" y="1066"/>
              </a:cxn>
              <a:cxn ang="0">
                <a:pos x="168" y="1606"/>
              </a:cxn>
              <a:cxn ang="0">
                <a:pos x="609" y="1831"/>
              </a:cxn>
              <a:cxn ang="0">
                <a:pos x="1083" y="1726"/>
              </a:cxn>
              <a:cxn ang="0">
                <a:pos x="1548" y="1876"/>
              </a:cxn>
              <a:cxn ang="0">
                <a:pos x="2373" y="1921"/>
              </a:cxn>
              <a:cxn ang="0">
                <a:pos x="3243" y="1576"/>
              </a:cxn>
              <a:cxn ang="0">
                <a:pos x="2859" y="935"/>
              </a:cxn>
              <a:cxn ang="0">
                <a:pos x="2714" y="444"/>
              </a:cxn>
              <a:cxn ang="0">
                <a:pos x="1714" y="242"/>
              </a:cxn>
              <a:cxn ang="0">
                <a:pos x="596" y="1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9176" name="Text Box 120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429177" name="Freeform 121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/>
            <a:ahLst/>
            <a:cxnLst>
              <a:cxn ang="0">
                <a:pos x="339" y="15"/>
              </a:cxn>
              <a:cxn ang="0">
                <a:pos x="189" y="645"/>
              </a:cxn>
              <a:cxn ang="0">
                <a:pos x="804" y="1260"/>
              </a:cxn>
              <a:cxn ang="0">
                <a:pos x="1959" y="1425"/>
              </a:cxn>
              <a:cxn ang="0">
                <a:pos x="3519" y="1320"/>
              </a:cxn>
              <a:cxn ang="0">
                <a:pos x="3924" y="975"/>
              </a:cxn>
              <a:cxn ang="0">
                <a:pos x="4543" y="769"/>
              </a:cxn>
              <a:cxn ang="0">
                <a:pos x="4249" y="278"/>
              </a:cxn>
              <a:cxn ang="0">
                <a:pos x="2222" y="76"/>
              </a:cxn>
              <a:cxn ang="0">
                <a:pos x="339" y="15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9178" name="Object 122"/>
          <p:cNvGraphicFramePr>
            <a:graphicFrameLocks noChangeAspect="1"/>
          </p:cNvGraphicFramePr>
          <p:nvPr/>
        </p:nvGraphicFramePr>
        <p:xfrm>
          <a:off x="4392613" y="5178425"/>
          <a:ext cx="415925" cy="317500"/>
        </p:xfrm>
        <a:graphic>
          <a:graphicData uri="http://schemas.openxmlformats.org/presentationml/2006/ole">
            <p:oleObj spid="_x0000_s429178" r:id="rId6" imgW="1305000" imgH="1085760" progId="">
              <p:embed/>
            </p:oleObj>
          </a:graphicData>
        </a:graphic>
      </p:graphicFrame>
      <p:sp>
        <p:nvSpPr>
          <p:cNvPr id="429179" name="Text Box 123"/>
          <p:cNvSpPr txBox="1">
            <a:spLocks noChangeArrowheads="1"/>
          </p:cNvSpPr>
          <p:nvPr/>
        </p:nvSpPr>
        <p:spPr bwMode="auto">
          <a:xfrm>
            <a:off x="3984625" y="5473700"/>
            <a:ext cx="138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correspondent</a:t>
            </a:r>
            <a:endParaRPr lang="en-US"/>
          </a:p>
        </p:txBody>
      </p:sp>
      <p:sp>
        <p:nvSpPr>
          <p:cNvPr id="429180" name="Line 124"/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9181" name="Line 125"/>
          <p:cNvSpPr>
            <a:spLocks noChangeShapeType="1"/>
          </p:cNvSpPr>
          <p:nvPr/>
        </p:nvSpPr>
        <p:spPr bwMode="auto">
          <a:xfrm flipV="1">
            <a:off x="757238" y="3216275"/>
            <a:ext cx="996950" cy="11033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9182" name="Line 126"/>
          <p:cNvSpPr>
            <a:spLocks noChangeShapeType="1"/>
          </p:cNvSpPr>
          <p:nvPr/>
        </p:nvSpPr>
        <p:spPr bwMode="auto">
          <a:xfrm flipH="1">
            <a:off x="3003550" y="1711325"/>
            <a:ext cx="1263650" cy="1843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B1324C5-E7A3-41A6-8E4B-9115CA61DA8F}" type="slidenum">
              <a:rPr lang="en-US"/>
              <a:pPr/>
              <a:t>7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34375" cy="1143000"/>
          </a:xfrm>
        </p:spPr>
        <p:txBody>
          <a:bodyPr/>
          <a:lstStyle/>
          <a:p>
            <a:pPr algn="r"/>
            <a:r>
              <a:rPr lang="en-US" sz="3200" u="none">
                <a:solidFill>
                  <a:srgbClr val="3333CC"/>
                </a:solidFill>
              </a:rPr>
              <a:t>Characteristics of selected wireless link  standards</a:t>
            </a:r>
          </a:p>
        </p:txBody>
      </p:sp>
      <p:sp>
        <p:nvSpPr>
          <p:cNvPr id="396396" name="Rectangle 108"/>
          <p:cNvSpPr>
            <a:spLocks noChangeArrowheads="1"/>
          </p:cNvSpPr>
          <p:nvPr/>
        </p:nvSpPr>
        <p:spPr bwMode="auto">
          <a:xfrm>
            <a:off x="2952750" y="1968500"/>
            <a:ext cx="1589088" cy="34544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397" name="Rectangle 109"/>
          <p:cNvSpPr>
            <a:spLocks noChangeArrowheads="1"/>
          </p:cNvSpPr>
          <p:nvPr/>
        </p:nvSpPr>
        <p:spPr bwMode="auto">
          <a:xfrm>
            <a:off x="4578350" y="1982788"/>
            <a:ext cx="1589088" cy="344011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398" name="Rectangle 110"/>
          <p:cNvSpPr>
            <a:spLocks noChangeArrowheads="1"/>
          </p:cNvSpPr>
          <p:nvPr/>
        </p:nvSpPr>
        <p:spPr bwMode="auto">
          <a:xfrm>
            <a:off x="6203950" y="1982788"/>
            <a:ext cx="1589088" cy="344011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399" name="Rectangle 111"/>
          <p:cNvSpPr>
            <a:spLocks noChangeArrowheads="1"/>
          </p:cNvSpPr>
          <p:nvPr/>
        </p:nvSpPr>
        <p:spPr bwMode="auto">
          <a:xfrm>
            <a:off x="1327150" y="1955800"/>
            <a:ext cx="1589088" cy="34671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00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6401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Indoor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10-30m</a:t>
            </a:r>
          </a:p>
        </p:txBody>
      </p:sp>
      <p:sp>
        <p:nvSpPr>
          <p:cNvPr id="396402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50-200m</a:t>
            </a:r>
          </a:p>
        </p:txBody>
      </p:sp>
      <p:sp>
        <p:nvSpPr>
          <p:cNvPr id="396403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Mid-range</a:t>
            </a:r>
          </a:p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200m – 4 Km</a:t>
            </a:r>
          </a:p>
        </p:txBody>
      </p:sp>
      <p:sp>
        <p:nvSpPr>
          <p:cNvPr id="396404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Long-range</a:t>
            </a:r>
          </a:p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5Km – 20 Km</a:t>
            </a:r>
          </a:p>
        </p:txBody>
      </p:sp>
      <p:sp>
        <p:nvSpPr>
          <p:cNvPr id="396405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.056</a:t>
            </a:r>
            <a:endParaRPr lang="en-US" sz="1400">
              <a:latin typeface="Arial" charset="0"/>
            </a:endParaRPr>
          </a:p>
        </p:txBody>
      </p:sp>
      <p:sp>
        <p:nvSpPr>
          <p:cNvPr id="396406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.384</a:t>
            </a:r>
            <a:endParaRPr lang="en-US" sz="1400">
              <a:latin typeface="Arial" charset="0"/>
            </a:endParaRPr>
          </a:p>
        </p:txBody>
      </p:sp>
      <p:sp>
        <p:nvSpPr>
          <p:cNvPr id="396407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396408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4</a:t>
            </a:r>
            <a:endParaRPr lang="en-US" sz="1400">
              <a:latin typeface="Arial" charset="0"/>
            </a:endParaRPr>
          </a:p>
        </p:txBody>
      </p:sp>
      <p:sp>
        <p:nvSpPr>
          <p:cNvPr id="396409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5-11</a:t>
            </a:r>
            <a:endParaRPr lang="en-US" sz="1400">
              <a:latin typeface="Arial" charset="0"/>
            </a:endParaRPr>
          </a:p>
        </p:txBody>
      </p:sp>
      <p:sp>
        <p:nvSpPr>
          <p:cNvPr id="396410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54</a:t>
            </a:r>
            <a:endParaRPr lang="en-US" sz="1400">
              <a:latin typeface="Arial" charset="0"/>
            </a:endParaRPr>
          </a:p>
        </p:txBody>
      </p:sp>
      <p:sp>
        <p:nvSpPr>
          <p:cNvPr id="396411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12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174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IS-95, CDMA, GSM</a:t>
            </a:r>
          </a:p>
        </p:txBody>
      </p:sp>
      <p:sp>
        <p:nvSpPr>
          <p:cNvPr id="396413" name="Text Box 125"/>
          <p:cNvSpPr txBox="1">
            <a:spLocks noChangeArrowheads="1"/>
          </p:cNvSpPr>
          <p:nvPr/>
        </p:nvSpPr>
        <p:spPr bwMode="auto">
          <a:xfrm>
            <a:off x="7750175" y="4795838"/>
            <a:ext cx="455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2G</a:t>
            </a:r>
          </a:p>
        </p:txBody>
      </p:sp>
      <p:sp>
        <p:nvSpPr>
          <p:cNvPr id="396414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15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46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UMTS/WCDMA, CDMA2000</a:t>
            </a:r>
          </a:p>
        </p:txBody>
      </p:sp>
      <p:sp>
        <p:nvSpPr>
          <p:cNvPr id="396416" name="Text Box 128"/>
          <p:cNvSpPr txBox="1">
            <a:spLocks noChangeArrowheads="1"/>
          </p:cNvSpPr>
          <p:nvPr/>
        </p:nvSpPr>
        <p:spPr bwMode="auto">
          <a:xfrm>
            <a:off x="7751763" y="4406900"/>
            <a:ext cx="45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3G</a:t>
            </a:r>
          </a:p>
        </p:txBody>
      </p:sp>
      <p:sp>
        <p:nvSpPr>
          <p:cNvPr id="396417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18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802.15</a:t>
            </a:r>
          </a:p>
        </p:txBody>
      </p:sp>
      <p:sp>
        <p:nvSpPr>
          <p:cNvPr id="396419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20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802.11b</a:t>
            </a:r>
          </a:p>
        </p:txBody>
      </p:sp>
      <p:sp>
        <p:nvSpPr>
          <p:cNvPr id="396421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22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802.11a,g</a:t>
            </a:r>
          </a:p>
        </p:txBody>
      </p:sp>
      <p:sp>
        <p:nvSpPr>
          <p:cNvPr id="396423" name="Line 135"/>
          <p:cNvSpPr>
            <a:spLocks noChangeShapeType="1"/>
          </p:cNvSpPr>
          <p:nvPr/>
        </p:nvSpPr>
        <p:spPr bwMode="auto">
          <a:xfrm flipV="1">
            <a:off x="1328738" y="2395538"/>
            <a:ext cx="0" cy="302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6424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25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26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3906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UMTS/WCDMA-HSPDA, CDMA2000-1xEVDO</a:t>
            </a:r>
          </a:p>
        </p:txBody>
      </p:sp>
      <p:sp>
        <p:nvSpPr>
          <p:cNvPr id="396427" name="Text Box 139"/>
          <p:cNvSpPr txBox="1">
            <a:spLocks noChangeArrowheads="1"/>
          </p:cNvSpPr>
          <p:nvPr/>
        </p:nvSpPr>
        <p:spPr bwMode="auto">
          <a:xfrm>
            <a:off x="7729538" y="3230563"/>
            <a:ext cx="11541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3G cellular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enhanced</a:t>
            </a:r>
          </a:p>
        </p:txBody>
      </p:sp>
      <p:sp>
        <p:nvSpPr>
          <p:cNvPr id="396428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50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802.16 (WiMAX)</a:t>
            </a:r>
          </a:p>
        </p:txBody>
      </p:sp>
      <p:sp>
        <p:nvSpPr>
          <p:cNvPr id="396429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30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802.11a,g point-to-point</a:t>
            </a:r>
          </a:p>
        </p:txBody>
      </p:sp>
      <p:sp>
        <p:nvSpPr>
          <p:cNvPr id="396431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6432" name="Text Box 144"/>
          <p:cNvSpPr txBox="1">
            <a:spLocks noChangeArrowheads="1"/>
          </p:cNvSpPr>
          <p:nvPr/>
        </p:nvSpPr>
        <p:spPr bwMode="auto">
          <a:xfrm>
            <a:off x="714375" y="20224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200</a:t>
            </a:r>
            <a:endParaRPr lang="en-US" sz="1400">
              <a:latin typeface="Arial" charset="0"/>
            </a:endParaRPr>
          </a:p>
        </p:txBody>
      </p:sp>
      <p:sp>
        <p:nvSpPr>
          <p:cNvPr id="396433" name="Rectangle 145"/>
          <p:cNvSpPr>
            <a:spLocks noChangeArrowheads="1"/>
          </p:cNvSpPr>
          <p:nvPr/>
        </p:nvSpPr>
        <p:spPr bwMode="auto">
          <a:xfrm>
            <a:off x="1344613" y="2036763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34" name="Text Box 146"/>
          <p:cNvSpPr txBox="1">
            <a:spLocks noChangeArrowheads="1"/>
          </p:cNvSpPr>
          <p:nvPr/>
        </p:nvSpPr>
        <p:spPr bwMode="auto">
          <a:xfrm>
            <a:off x="1714500" y="2036763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802.11n</a:t>
            </a:r>
          </a:p>
        </p:txBody>
      </p:sp>
      <p:sp>
        <p:nvSpPr>
          <p:cNvPr id="396435" name="Text Box 147"/>
          <p:cNvSpPr txBox="1">
            <a:spLocks noChangeArrowheads="1"/>
          </p:cNvSpPr>
          <p:nvPr/>
        </p:nvSpPr>
        <p:spPr bwMode="auto">
          <a:xfrm rot="16200000">
            <a:off x="-446881" y="3417094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Data rate (Mbps)</a:t>
            </a:r>
          </a:p>
        </p:txBody>
      </p:sp>
      <p:sp>
        <p:nvSpPr>
          <p:cNvPr id="396436" name="AutoShape 148"/>
          <p:cNvSpPr>
            <a:spLocks/>
          </p:cNvSpPr>
          <p:nvPr/>
        </p:nvSpPr>
        <p:spPr bwMode="auto">
          <a:xfrm>
            <a:off x="7799388" y="2124075"/>
            <a:ext cx="152400" cy="1238250"/>
          </a:xfrm>
          <a:prstGeom prst="rightBrace">
            <a:avLst>
              <a:gd name="adj1" fmla="val 677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37" name="Text Box 149"/>
          <p:cNvSpPr txBox="1">
            <a:spLocks noChangeArrowheads="1"/>
          </p:cNvSpPr>
          <p:nvPr/>
        </p:nvSpPr>
        <p:spPr bwMode="auto">
          <a:xfrm>
            <a:off x="7937500" y="2541588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data</a:t>
            </a:r>
          </a:p>
        </p:txBody>
      </p:sp>
      <p:sp>
        <p:nvSpPr>
          <p:cNvPr id="396439" name="AutoShape 151"/>
          <p:cNvSpPr>
            <a:spLocks noChangeAspect="1" noChangeArrowheads="1" noTextEdit="1"/>
          </p:cNvSpPr>
          <p:nvPr/>
        </p:nvSpPr>
        <p:spPr bwMode="auto">
          <a:xfrm>
            <a:off x="5991225" y="1011238"/>
            <a:ext cx="735013" cy="220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6440" name="Group 152"/>
          <p:cNvGrpSpPr>
            <a:grpSpLocks/>
          </p:cNvGrpSpPr>
          <p:nvPr/>
        </p:nvGrpSpPr>
        <p:grpSpPr bwMode="auto">
          <a:xfrm>
            <a:off x="6005513" y="928688"/>
            <a:ext cx="722312" cy="303212"/>
            <a:chOff x="4750" y="264"/>
            <a:chExt cx="455" cy="191"/>
          </a:xfrm>
        </p:grpSpPr>
        <p:sp>
          <p:nvSpPr>
            <p:cNvPr id="396441" name="Freeform 153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/>
              <a:ahLst/>
              <a:cxnLst>
                <a:cxn ang="0">
                  <a:pos x="87" y="27"/>
                </a:cxn>
                <a:cxn ang="0">
                  <a:pos x="68" y="35"/>
                </a:cxn>
                <a:cxn ang="0">
                  <a:pos x="52" y="46"/>
                </a:cxn>
                <a:cxn ang="0">
                  <a:pos x="37" y="57"/>
                </a:cxn>
                <a:cxn ang="0">
                  <a:pos x="24" y="69"/>
                </a:cxn>
                <a:cxn ang="0">
                  <a:pos x="14" y="83"/>
                </a:cxn>
                <a:cxn ang="0">
                  <a:pos x="7" y="97"/>
                </a:cxn>
                <a:cxn ang="0">
                  <a:pos x="2" y="113"/>
                </a:cxn>
                <a:cxn ang="0">
                  <a:pos x="0" y="128"/>
                </a:cxn>
                <a:cxn ang="0">
                  <a:pos x="2" y="150"/>
                </a:cxn>
                <a:cxn ang="0">
                  <a:pos x="14" y="167"/>
                </a:cxn>
                <a:cxn ang="0">
                  <a:pos x="32" y="183"/>
                </a:cxn>
                <a:cxn ang="0">
                  <a:pos x="55" y="194"/>
                </a:cxn>
                <a:cxn ang="0">
                  <a:pos x="81" y="203"/>
                </a:cxn>
                <a:cxn ang="0">
                  <a:pos x="109" y="208"/>
                </a:cxn>
                <a:cxn ang="0">
                  <a:pos x="138" y="209"/>
                </a:cxn>
                <a:cxn ang="0">
                  <a:pos x="165" y="206"/>
                </a:cxn>
                <a:cxn ang="0">
                  <a:pos x="171" y="206"/>
                </a:cxn>
                <a:cxn ang="0">
                  <a:pos x="177" y="203"/>
                </a:cxn>
                <a:cxn ang="0">
                  <a:pos x="181" y="200"/>
                </a:cxn>
                <a:cxn ang="0">
                  <a:pos x="183" y="196"/>
                </a:cxn>
                <a:cxn ang="0">
                  <a:pos x="180" y="191"/>
                </a:cxn>
                <a:cxn ang="0">
                  <a:pos x="174" y="187"/>
                </a:cxn>
                <a:cxn ang="0">
                  <a:pos x="167" y="183"/>
                </a:cxn>
                <a:cxn ang="0">
                  <a:pos x="159" y="181"/>
                </a:cxn>
                <a:cxn ang="0">
                  <a:pos x="145" y="178"/>
                </a:cxn>
                <a:cxn ang="0">
                  <a:pos x="130" y="176"/>
                </a:cxn>
                <a:cxn ang="0">
                  <a:pos x="116" y="174"/>
                </a:cxn>
                <a:cxn ang="0">
                  <a:pos x="103" y="171"/>
                </a:cxn>
                <a:cxn ang="0">
                  <a:pos x="90" y="168"/>
                </a:cxn>
                <a:cxn ang="0">
                  <a:pos x="77" y="164"/>
                </a:cxn>
                <a:cxn ang="0">
                  <a:pos x="65" y="159"/>
                </a:cxn>
                <a:cxn ang="0">
                  <a:pos x="53" y="151"/>
                </a:cxn>
                <a:cxn ang="0">
                  <a:pos x="49" y="116"/>
                </a:cxn>
                <a:cxn ang="0">
                  <a:pos x="61" y="87"/>
                </a:cxn>
                <a:cxn ang="0">
                  <a:pos x="84" y="64"/>
                </a:cxn>
                <a:cxn ang="0">
                  <a:pos x="116" y="46"/>
                </a:cxn>
                <a:cxn ang="0">
                  <a:pos x="151" y="31"/>
                </a:cxn>
                <a:cxn ang="0">
                  <a:pos x="187" y="20"/>
                </a:cxn>
                <a:cxn ang="0">
                  <a:pos x="220" y="12"/>
                </a:cxn>
                <a:cxn ang="0">
                  <a:pos x="247" y="5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5"/>
                </a:cxn>
                <a:cxn ang="0">
                  <a:pos x="149" y="10"/>
                </a:cxn>
                <a:cxn ang="0">
                  <a:pos x="127" y="15"/>
                </a:cxn>
                <a:cxn ang="0">
                  <a:pos x="106" y="21"/>
                </a:cxn>
                <a:cxn ang="0">
                  <a:pos x="87" y="2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42" name="Freeform 154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40" y="69"/>
                </a:cxn>
                <a:cxn ang="0">
                  <a:pos x="138" y="85"/>
                </a:cxn>
                <a:cxn ang="0">
                  <a:pos x="128" y="97"/>
                </a:cxn>
                <a:cxn ang="0">
                  <a:pos x="113" y="109"/>
                </a:cxn>
                <a:cxn ang="0">
                  <a:pos x="96" y="119"/>
                </a:cxn>
                <a:cxn ang="0">
                  <a:pos x="76" y="129"/>
                </a:cxn>
                <a:cxn ang="0">
                  <a:pos x="55" y="138"/>
                </a:cxn>
                <a:cxn ang="0">
                  <a:pos x="38" y="148"/>
                </a:cxn>
                <a:cxn ang="0">
                  <a:pos x="35" y="151"/>
                </a:cxn>
                <a:cxn ang="0">
                  <a:pos x="33" y="153"/>
                </a:cxn>
                <a:cxn ang="0">
                  <a:pos x="33" y="156"/>
                </a:cxn>
                <a:cxn ang="0">
                  <a:pos x="35" y="159"/>
                </a:cxn>
                <a:cxn ang="0">
                  <a:pos x="39" y="161"/>
                </a:cxn>
                <a:cxn ang="0">
                  <a:pos x="44" y="162"/>
                </a:cxn>
                <a:cxn ang="0">
                  <a:pos x="46" y="162"/>
                </a:cxn>
                <a:cxn ang="0">
                  <a:pos x="51" y="161"/>
                </a:cxn>
                <a:cxn ang="0">
                  <a:pos x="74" y="152"/>
                </a:cxn>
                <a:cxn ang="0">
                  <a:pos x="96" y="142"/>
                </a:cxn>
                <a:cxn ang="0">
                  <a:pos x="116" y="130"/>
                </a:cxn>
                <a:cxn ang="0">
                  <a:pos x="135" y="117"/>
                </a:cxn>
                <a:cxn ang="0">
                  <a:pos x="148" y="102"/>
                </a:cxn>
                <a:cxn ang="0">
                  <a:pos x="157" y="86"/>
                </a:cxn>
                <a:cxn ang="0">
                  <a:pos x="158" y="68"/>
                </a:cxn>
                <a:cxn ang="0">
                  <a:pos x="153" y="50"/>
                </a:cxn>
                <a:cxn ang="0">
                  <a:pos x="140" y="35"/>
                </a:cxn>
                <a:cxn ang="0">
                  <a:pos x="121" y="23"/>
                </a:cxn>
                <a:cxn ang="0">
                  <a:pos x="97" y="14"/>
                </a:cxn>
                <a:cxn ang="0">
                  <a:pos x="71" y="6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7" y="17"/>
                </a:cxn>
                <a:cxn ang="0">
                  <a:pos x="76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4" y="42"/>
                </a:cxn>
                <a:cxn ang="0">
                  <a:pos x="134" y="53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43" name="Freeform 155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/>
              <a:ahLst/>
              <a:cxnLst>
                <a:cxn ang="0">
                  <a:pos x="125" y="63"/>
                </a:cxn>
                <a:cxn ang="0">
                  <a:pos x="67" y="103"/>
                </a:cxn>
                <a:cxn ang="0">
                  <a:pos x="22" y="150"/>
                </a:cxn>
                <a:cxn ang="0">
                  <a:pos x="0" y="203"/>
                </a:cxn>
                <a:cxn ang="0">
                  <a:pos x="4" y="239"/>
                </a:cxn>
                <a:cxn ang="0">
                  <a:pos x="12" y="254"/>
                </a:cxn>
                <a:cxn ang="0">
                  <a:pos x="25" y="267"/>
                </a:cxn>
                <a:cxn ang="0">
                  <a:pos x="41" y="278"/>
                </a:cxn>
                <a:cxn ang="0">
                  <a:pos x="70" y="291"/>
                </a:cxn>
                <a:cxn ang="0">
                  <a:pos x="108" y="304"/>
                </a:cxn>
                <a:cxn ang="0">
                  <a:pos x="148" y="315"/>
                </a:cxn>
                <a:cxn ang="0">
                  <a:pos x="189" y="323"/>
                </a:cxn>
                <a:cxn ang="0">
                  <a:pos x="231" y="329"/>
                </a:cxn>
                <a:cxn ang="0">
                  <a:pos x="273" y="333"/>
                </a:cxn>
                <a:cxn ang="0">
                  <a:pos x="315" y="336"/>
                </a:cxn>
                <a:cxn ang="0">
                  <a:pos x="359" y="338"/>
                </a:cxn>
                <a:cxn ang="0">
                  <a:pos x="387" y="339"/>
                </a:cxn>
                <a:cxn ang="0">
                  <a:pos x="397" y="333"/>
                </a:cxn>
                <a:cxn ang="0">
                  <a:pos x="400" y="324"/>
                </a:cxn>
                <a:cxn ang="0">
                  <a:pos x="391" y="317"/>
                </a:cxn>
                <a:cxn ang="0">
                  <a:pos x="365" y="311"/>
                </a:cxn>
                <a:cxn ang="0">
                  <a:pos x="327" y="306"/>
                </a:cxn>
                <a:cxn ang="0">
                  <a:pos x="288" y="302"/>
                </a:cxn>
                <a:cxn ang="0">
                  <a:pos x="249" y="298"/>
                </a:cxn>
                <a:cxn ang="0">
                  <a:pos x="211" y="293"/>
                </a:cxn>
                <a:cxn ang="0">
                  <a:pos x="173" y="286"/>
                </a:cxn>
                <a:cxn ang="0">
                  <a:pos x="137" y="277"/>
                </a:cxn>
                <a:cxn ang="0">
                  <a:pos x="100" y="267"/>
                </a:cxn>
                <a:cxn ang="0">
                  <a:pos x="68" y="253"/>
                </a:cxn>
                <a:cxn ang="0">
                  <a:pos x="48" y="233"/>
                </a:cxn>
                <a:cxn ang="0">
                  <a:pos x="42" y="208"/>
                </a:cxn>
                <a:cxn ang="0">
                  <a:pos x="48" y="180"/>
                </a:cxn>
                <a:cxn ang="0">
                  <a:pos x="64" y="153"/>
                </a:cxn>
                <a:cxn ang="0">
                  <a:pos x="89" y="124"/>
                </a:cxn>
                <a:cxn ang="0">
                  <a:pos x="118" y="99"/>
                </a:cxn>
                <a:cxn ang="0">
                  <a:pos x="153" y="74"/>
                </a:cxn>
                <a:cxn ang="0">
                  <a:pos x="190" y="52"/>
                </a:cxn>
                <a:cxn ang="0">
                  <a:pos x="243" y="34"/>
                </a:cxn>
                <a:cxn ang="0">
                  <a:pos x="295" y="19"/>
                </a:cxn>
                <a:cxn ang="0">
                  <a:pos x="328" y="6"/>
                </a:cxn>
                <a:cxn ang="0">
                  <a:pos x="318" y="0"/>
                </a:cxn>
                <a:cxn ang="0">
                  <a:pos x="275" y="4"/>
                </a:cxn>
                <a:cxn ang="0">
                  <a:pos x="224" y="17"/>
                </a:cxn>
                <a:cxn ang="0">
                  <a:pos x="176" y="34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44" name="Freeform 156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/>
              <a:ahLst/>
              <a:cxnLst>
                <a:cxn ang="0">
                  <a:pos x="291" y="69"/>
                </a:cxn>
                <a:cxn ang="0">
                  <a:pos x="307" y="81"/>
                </a:cxn>
                <a:cxn ang="0">
                  <a:pos x="317" y="96"/>
                </a:cxn>
                <a:cxn ang="0">
                  <a:pos x="322" y="111"/>
                </a:cxn>
                <a:cxn ang="0">
                  <a:pos x="322" y="128"/>
                </a:cxn>
                <a:cxn ang="0">
                  <a:pos x="319" y="141"/>
                </a:cxn>
                <a:cxn ang="0">
                  <a:pos x="313" y="152"/>
                </a:cxn>
                <a:cxn ang="0">
                  <a:pos x="303" y="164"/>
                </a:cxn>
                <a:cxn ang="0">
                  <a:pos x="293" y="173"/>
                </a:cxn>
                <a:cxn ang="0">
                  <a:pos x="279" y="183"/>
                </a:cxn>
                <a:cxn ang="0">
                  <a:pos x="266" y="192"/>
                </a:cxn>
                <a:cxn ang="0">
                  <a:pos x="253" y="201"/>
                </a:cxn>
                <a:cxn ang="0">
                  <a:pos x="240" y="210"/>
                </a:cxn>
                <a:cxn ang="0">
                  <a:pos x="237" y="213"/>
                </a:cxn>
                <a:cxn ang="0">
                  <a:pos x="237" y="216"/>
                </a:cxn>
                <a:cxn ang="0">
                  <a:pos x="237" y="219"/>
                </a:cxn>
                <a:cxn ang="0">
                  <a:pos x="240" y="222"/>
                </a:cxn>
                <a:cxn ang="0">
                  <a:pos x="245" y="225"/>
                </a:cxn>
                <a:cxn ang="0">
                  <a:pos x="250" y="226"/>
                </a:cxn>
                <a:cxn ang="0">
                  <a:pos x="255" y="225"/>
                </a:cxn>
                <a:cxn ang="0">
                  <a:pos x="259" y="222"/>
                </a:cxn>
                <a:cxn ang="0">
                  <a:pos x="288" y="209"/>
                </a:cxn>
                <a:cxn ang="0">
                  <a:pos x="313" y="192"/>
                </a:cxn>
                <a:cxn ang="0">
                  <a:pos x="332" y="172"/>
                </a:cxn>
                <a:cxn ang="0">
                  <a:pos x="345" y="149"/>
                </a:cxn>
                <a:cxn ang="0">
                  <a:pos x="351" y="127"/>
                </a:cxn>
                <a:cxn ang="0">
                  <a:pos x="348" y="103"/>
                </a:cxn>
                <a:cxn ang="0">
                  <a:pos x="336" y="81"/>
                </a:cxn>
                <a:cxn ang="0">
                  <a:pos x="313" y="62"/>
                </a:cxn>
                <a:cxn ang="0">
                  <a:pos x="295" y="51"/>
                </a:cxn>
                <a:cxn ang="0">
                  <a:pos x="275" y="43"/>
                </a:cxn>
                <a:cxn ang="0">
                  <a:pos x="253" y="35"/>
                </a:cxn>
                <a:cxn ang="0">
                  <a:pos x="229" y="28"/>
                </a:cxn>
                <a:cxn ang="0">
                  <a:pos x="204" y="20"/>
                </a:cxn>
                <a:cxn ang="0">
                  <a:pos x="179" y="15"/>
                </a:cxn>
                <a:cxn ang="0">
                  <a:pos x="153" y="11"/>
                </a:cxn>
                <a:cxn ang="0">
                  <a:pos x="128" y="7"/>
                </a:cxn>
                <a:cxn ang="0">
                  <a:pos x="104" y="4"/>
                </a:cxn>
                <a:cxn ang="0">
                  <a:pos x="82" y="2"/>
                </a:cxn>
                <a:cxn ang="0">
                  <a:pos x="60" y="0"/>
                </a:cxn>
                <a:cxn ang="0">
                  <a:pos x="43" y="0"/>
                </a:cxn>
                <a:cxn ang="0">
                  <a:pos x="27" y="0"/>
                </a:cxn>
                <a:cxn ang="0">
                  <a:pos x="14" y="0"/>
                </a:cxn>
                <a:cxn ang="0">
                  <a:pos x="5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30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2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3"/>
                </a:cxn>
                <a:cxn ang="0">
                  <a:pos x="160" y="27"/>
                </a:cxn>
                <a:cxn ang="0">
                  <a:pos x="181" y="31"/>
                </a:cxn>
                <a:cxn ang="0">
                  <a:pos x="201" y="35"/>
                </a:cxn>
                <a:cxn ang="0">
                  <a:pos x="220" y="40"/>
                </a:cxn>
                <a:cxn ang="0">
                  <a:pos x="239" y="46"/>
                </a:cxn>
                <a:cxn ang="0">
                  <a:pos x="258" y="53"/>
                </a:cxn>
                <a:cxn ang="0">
                  <a:pos x="275" y="61"/>
                </a:cxn>
                <a:cxn ang="0">
                  <a:pos x="291" y="69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45" name="Freeform 157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34"/>
                </a:cxn>
                <a:cxn ang="0">
                  <a:pos x="6" y="150"/>
                </a:cxn>
                <a:cxn ang="0">
                  <a:pos x="16" y="166"/>
                </a:cxn>
                <a:cxn ang="0">
                  <a:pos x="30" y="179"/>
                </a:cxn>
                <a:cxn ang="0">
                  <a:pos x="48" y="191"/>
                </a:cxn>
                <a:cxn ang="0">
                  <a:pos x="68" y="201"/>
                </a:cxn>
                <a:cxn ang="0">
                  <a:pos x="91" y="208"/>
                </a:cxn>
                <a:cxn ang="0">
                  <a:pos x="115" y="212"/>
                </a:cxn>
                <a:cxn ang="0">
                  <a:pos x="122" y="213"/>
                </a:cxn>
                <a:cxn ang="0">
                  <a:pos x="129" y="211"/>
                </a:cxn>
                <a:cxn ang="0">
                  <a:pos x="135" y="208"/>
                </a:cxn>
                <a:cxn ang="0">
                  <a:pos x="138" y="204"/>
                </a:cxn>
                <a:cxn ang="0">
                  <a:pos x="138" y="199"/>
                </a:cxn>
                <a:cxn ang="0">
                  <a:pos x="137" y="194"/>
                </a:cxn>
                <a:cxn ang="0">
                  <a:pos x="132" y="190"/>
                </a:cxn>
                <a:cxn ang="0">
                  <a:pos x="125" y="188"/>
                </a:cxn>
                <a:cxn ang="0">
                  <a:pos x="102" y="181"/>
                </a:cxn>
                <a:cxn ang="0">
                  <a:pos x="80" y="173"/>
                </a:cxn>
                <a:cxn ang="0">
                  <a:pos x="62" y="162"/>
                </a:cxn>
                <a:cxn ang="0">
                  <a:pos x="49" y="149"/>
                </a:cxn>
                <a:cxn ang="0">
                  <a:pos x="41" y="134"/>
                </a:cxn>
                <a:cxn ang="0">
                  <a:pos x="36" y="117"/>
                </a:cxn>
                <a:cxn ang="0">
                  <a:pos x="36" y="100"/>
                </a:cxn>
                <a:cxn ang="0">
                  <a:pos x="44" y="81"/>
                </a:cxn>
                <a:cxn ang="0">
                  <a:pos x="52" y="68"/>
                </a:cxn>
                <a:cxn ang="0">
                  <a:pos x="64" y="56"/>
                </a:cxn>
                <a:cxn ang="0">
                  <a:pos x="77" y="44"/>
                </a:cxn>
                <a:cxn ang="0">
                  <a:pos x="91" y="34"/>
                </a:cxn>
                <a:cxn ang="0">
                  <a:pos x="105" y="25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70" y="32"/>
                </a:cxn>
                <a:cxn ang="0">
                  <a:pos x="46" y="51"/>
                </a:cxn>
                <a:cxn ang="0">
                  <a:pos x="25" y="72"/>
                </a:cxn>
                <a:cxn ang="0">
                  <a:pos x="9" y="95"/>
                </a:cxn>
                <a:cxn ang="0">
                  <a:pos x="0" y="116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46" name="Freeform 158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/>
              <a:ahLst/>
              <a:cxnLst>
                <a:cxn ang="0">
                  <a:pos x="257" y="112"/>
                </a:cxn>
                <a:cxn ang="0">
                  <a:pos x="271" y="129"/>
                </a:cxn>
                <a:cxn ang="0">
                  <a:pos x="279" y="148"/>
                </a:cxn>
                <a:cxn ang="0">
                  <a:pos x="274" y="168"/>
                </a:cxn>
                <a:cxn ang="0">
                  <a:pos x="258" y="188"/>
                </a:cxn>
                <a:cxn ang="0">
                  <a:pos x="234" y="205"/>
                </a:cxn>
                <a:cxn ang="0">
                  <a:pos x="206" y="221"/>
                </a:cxn>
                <a:cxn ang="0">
                  <a:pos x="177" y="237"/>
                </a:cxn>
                <a:cxn ang="0">
                  <a:pos x="160" y="250"/>
                </a:cxn>
                <a:cxn ang="0">
                  <a:pos x="154" y="258"/>
                </a:cxn>
                <a:cxn ang="0">
                  <a:pos x="149" y="266"/>
                </a:cxn>
                <a:cxn ang="0">
                  <a:pos x="151" y="275"/>
                </a:cxn>
                <a:cxn ang="0">
                  <a:pos x="161" y="279"/>
                </a:cxn>
                <a:cxn ang="0">
                  <a:pos x="173" y="278"/>
                </a:cxn>
                <a:cxn ang="0">
                  <a:pos x="191" y="263"/>
                </a:cxn>
                <a:cxn ang="0">
                  <a:pos x="223" y="242"/>
                </a:cxn>
                <a:cxn ang="0">
                  <a:pos x="257" y="221"/>
                </a:cxn>
                <a:cxn ang="0">
                  <a:pos x="286" y="197"/>
                </a:cxn>
                <a:cxn ang="0">
                  <a:pos x="303" y="168"/>
                </a:cxn>
                <a:cxn ang="0">
                  <a:pos x="300" y="137"/>
                </a:cxn>
                <a:cxn ang="0">
                  <a:pos x="282" y="109"/>
                </a:cxn>
                <a:cxn ang="0">
                  <a:pos x="250" y="85"/>
                </a:cxn>
                <a:cxn ang="0">
                  <a:pos x="219" y="67"/>
                </a:cxn>
                <a:cxn ang="0">
                  <a:pos x="189" y="54"/>
                </a:cxn>
                <a:cxn ang="0">
                  <a:pos x="157" y="40"/>
                </a:cxn>
                <a:cxn ang="0">
                  <a:pos x="122" y="26"/>
                </a:cxn>
                <a:cxn ang="0">
                  <a:pos x="90" y="15"/>
                </a:cxn>
                <a:cxn ang="0">
                  <a:pos x="58" y="7"/>
                </a:cxn>
                <a:cxn ang="0">
                  <a:pos x="30" y="1"/>
                </a:cxn>
                <a:cxn ang="0">
                  <a:pos x="8" y="1"/>
                </a:cxn>
                <a:cxn ang="0">
                  <a:pos x="10" y="6"/>
                </a:cxn>
                <a:cxn ang="0">
                  <a:pos x="35" y="13"/>
                </a:cxn>
                <a:cxn ang="0">
                  <a:pos x="64" y="22"/>
                </a:cxn>
                <a:cxn ang="0">
                  <a:pos x="97" y="33"/>
                </a:cxn>
                <a:cxn ang="0">
                  <a:pos x="132" y="47"/>
                </a:cxn>
                <a:cxn ang="0">
                  <a:pos x="167" y="62"/>
                </a:cxn>
                <a:cxn ang="0">
                  <a:pos x="202" y="79"/>
                </a:cxn>
                <a:cxn ang="0">
                  <a:pos x="232" y="9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47" name="Freeform 15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5" y="34"/>
                </a:cxn>
                <a:cxn ang="0">
                  <a:pos x="11" y="47"/>
                </a:cxn>
                <a:cxn ang="0">
                  <a:pos x="18" y="59"/>
                </a:cxn>
                <a:cxn ang="0">
                  <a:pos x="27" y="70"/>
                </a:cxn>
                <a:cxn ang="0">
                  <a:pos x="35" y="79"/>
                </a:cxn>
                <a:cxn ang="0">
                  <a:pos x="46" y="84"/>
                </a:cxn>
                <a:cxn ang="0">
                  <a:pos x="53" y="85"/>
                </a:cxn>
                <a:cxn ang="0">
                  <a:pos x="54" y="68"/>
                </a:cxn>
                <a:cxn ang="0">
                  <a:pos x="47" y="49"/>
                </a:cxn>
                <a:cxn ang="0">
                  <a:pos x="38" y="29"/>
                </a:cxn>
                <a:cxn ang="0">
                  <a:pos x="28" y="10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48" name="Freeform 16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5"/>
                </a:cxn>
                <a:cxn ang="0">
                  <a:pos x="25" y="41"/>
                </a:cxn>
                <a:cxn ang="0">
                  <a:pos x="33" y="45"/>
                </a:cxn>
                <a:cxn ang="0">
                  <a:pos x="41" y="48"/>
                </a:cxn>
                <a:cxn ang="0">
                  <a:pos x="46" y="48"/>
                </a:cxn>
                <a:cxn ang="0">
                  <a:pos x="45" y="38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5" y="6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49" name="Freeform 16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/>
              <a:ahLst/>
              <a:cxnLst>
                <a:cxn ang="0">
                  <a:pos x="50" y="24"/>
                </a:cxn>
                <a:cxn ang="0">
                  <a:pos x="56" y="22"/>
                </a:cxn>
                <a:cxn ang="0">
                  <a:pos x="62" y="19"/>
                </a:cxn>
                <a:cxn ang="0">
                  <a:pos x="64" y="15"/>
                </a:cxn>
                <a:cxn ang="0">
                  <a:pos x="64" y="11"/>
                </a:cxn>
                <a:cxn ang="0">
                  <a:pos x="61" y="6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5" y="1"/>
                </a:cxn>
                <a:cxn ang="0">
                  <a:pos x="26" y="3"/>
                </a:cxn>
                <a:cxn ang="0">
                  <a:pos x="16" y="8"/>
                </a:cxn>
                <a:cxn ang="0">
                  <a:pos x="7" y="14"/>
                </a:cxn>
                <a:cxn ang="0">
                  <a:pos x="3" y="20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1" y="32"/>
                </a:cxn>
                <a:cxn ang="0">
                  <a:pos x="29" y="30"/>
                </a:cxn>
                <a:cxn ang="0">
                  <a:pos x="36" y="29"/>
                </a:cxn>
                <a:cxn ang="0">
                  <a:pos x="43" y="27"/>
                </a:cxn>
                <a:cxn ang="0">
                  <a:pos x="50" y="24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50" name="Freeform 162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73" y="41"/>
                </a:cxn>
                <a:cxn ang="0">
                  <a:pos x="57" y="51"/>
                </a:cxn>
                <a:cxn ang="0">
                  <a:pos x="41" y="64"/>
                </a:cxn>
                <a:cxn ang="0">
                  <a:pos x="28" y="76"/>
                </a:cxn>
                <a:cxn ang="0">
                  <a:pos x="18" y="89"/>
                </a:cxn>
                <a:cxn ang="0">
                  <a:pos x="9" y="103"/>
                </a:cxn>
                <a:cxn ang="0">
                  <a:pos x="3" y="116"/>
                </a:cxn>
                <a:cxn ang="0">
                  <a:pos x="0" y="131"/>
                </a:cxn>
                <a:cxn ang="0">
                  <a:pos x="3" y="152"/>
                </a:cxn>
                <a:cxn ang="0">
                  <a:pos x="15" y="170"/>
                </a:cxn>
                <a:cxn ang="0">
                  <a:pos x="32" y="185"/>
                </a:cxn>
                <a:cxn ang="0">
                  <a:pos x="54" y="197"/>
                </a:cxn>
                <a:cxn ang="0">
                  <a:pos x="80" y="205"/>
                </a:cxn>
                <a:cxn ang="0">
                  <a:pos x="109" y="210"/>
                </a:cxn>
                <a:cxn ang="0">
                  <a:pos x="137" y="211"/>
                </a:cxn>
                <a:cxn ang="0">
                  <a:pos x="164" y="208"/>
                </a:cxn>
                <a:cxn ang="0">
                  <a:pos x="170" y="208"/>
                </a:cxn>
                <a:cxn ang="0">
                  <a:pos x="176" y="206"/>
                </a:cxn>
                <a:cxn ang="0">
                  <a:pos x="180" y="202"/>
                </a:cxn>
                <a:cxn ang="0">
                  <a:pos x="182" y="198"/>
                </a:cxn>
                <a:cxn ang="0">
                  <a:pos x="180" y="196"/>
                </a:cxn>
                <a:cxn ang="0">
                  <a:pos x="176" y="196"/>
                </a:cxn>
                <a:cxn ang="0">
                  <a:pos x="170" y="195"/>
                </a:cxn>
                <a:cxn ang="0">
                  <a:pos x="163" y="195"/>
                </a:cxn>
                <a:cxn ang="0">
                  <a:pos x="154" y="195"/>
                </a:cxn>
                <a:cxn ang="0">
                  <a:pos x="147" y="195"/>
                </a:cxn>
                <a:cxn ang="0">
                  <a:pos x="140" y="195"/>
                </a:cxn>
                <a:cxn ang="0">
                  <a:pos x="135" y="195"/>
                </a:cxn>
                <a:cxn ang="0">
                  <a:pos x="121" y="194"/>
                </a:cxn>
                <a:cxn ang="0">
                  <a:pos x="108" y="193"/>
                </a:cxn>
                <a:cxn ang="0">
                  <a:pos x="93" y="191"/>
                </a:cxn>
                <a:cxn ang="0">
                  <a:pos x="79" y="188"/>
                </a:cxn>
                <a:cxn ang="0">
                  <a:pos x="64" y="185"/>
                </a:cxn>
                <a:cxn ang="0">
                  <a:pos x="50" y="178"/>
                </a:cxn>
                <a:cxn ang="0">
                  <a:pos x="37" y="169"/>
                </a:cxn>
                <a:cxn ang="0">
                  <a:pos x="22" y="155"/>
                </a:cxn>
                <a:cxn ang="0">
                  <a:pos x="19" y="140"/>
                </a:cxn>
                <a:cxn ang="0">
                  <a:pos x="21" y="126"/>
                </a:cxn>
                <a:cxn ang="0">
                  <a:pos x="26" y="111"/>
                </a:cxn>
                <a:cxn ang="0">
                  <a:pos x="35" y="98"/>
                </a:cxn>
                <a:cxn ang="0">
                  <a:pos x="48" y="85"/>
                </a:cxn>
                <a:cxn ang="0">
                  <a:pos x="63" y="73"/>
                </a:cxn>
                <a:cxn ang="0">
                  <a:pos x="79" y="63"/>
                </a:cxn>
                <a:cxn ang="0">
                  <a:pos x="98" y="52"/>
                </a:cxn>
                <a:cxn ang="0">
                  <a:pos x="117" y="43"/>
                </a:cxn>
                <a:cxn ang="0">
                  <a:pos x="137" y="35"/>
                </a:cxn>
                <a:cxn ang="0">
                  <a:pos x="157" y="28"/>
                </a:cxn>
                <a:cxn ang="0">
                  <a:pos x="176" y="21"/>
                </a:cxn>
                <a:cxn ang="0">
                  <a:pos x="196" y="16"/>
                </a:cxn>
                <a:cxn ang="0">
                  <a:pos x="214" y="11"/>
                </a:cxn>
                <a:cxn ang="0">
                  <a:pos x="231" y="8"/>
                </a:cxn>
                <a:cxn ang="0">
                  <a:pos x="246" y="6"/>
                </a:cxn>
                <a:cxn ang="0">
                  <a:pos x="236" y="2"/>
                </a:cxn>
                <a:cxn ang="0">
                  <a:pos x="220" y="0"/>
                </a:cxn>
                <a:cxn ang="0">
                  <a:pos x="201" y="2"/>
                </a:cxn>
                <a:cxn ang="0">
                  <a:pos x="179" y="5"/>
                </a:cxn>
                <a:cxn ang="0">
                  <a:pos x="154" y="10"/>
                </a:cxn>
                <a:cxn ang="0">
                  <a:pos x="131" y="16"/>
                </a:cxn>
                <a:cxn ang="0">
                  <a:pos x="109" y="24"/>
                </a:cxn>
                <a:cxn ang="0">
                  <a:pos x="90" y="32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51" name="Freeform 163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/>
              <a:ahLst/>
              <a:cxnLst>
                <a:cxn ang="0">
                  <a:pos x="133" y="54"/>
                </a:cxn>
                <a:cxn ang="0">
                  <a:pos x="138" y="72"/>
                </a:cxn>
                <a:cxn ang="0">
                  <a:pos x="135" y="86"/>
                </a:cxn>
                <a:cxn ang="0">
                  <a:pos x="125" y="99"/>
                </a:cxn>
                <a:cxn ang="0">
                  <a:pos x="110" y="110"/>
                </a:cxn>
                <a:cxn ang="0">
                  <a:pos x="93" y="120"/>
                </a:cxn>
                <a:cxn ang="0">
                  <a:pos x="74" y="130"/>
                </a:cxn>
                <a:cxn ang="0">
                  <a:pos x="53" y="140"/>
                </a:cxn>
                <a:cxn ang="0">
                  <a:pos x="36" y="149"/>
                </a:cxn>
                <a:cxn ang="0">
                  <a:pos x="33" y="152"/>
                </a:cxn>
                <a:cxn ang="0">
                  <a:pos x="32" y="154"/>
                </a:cxn>
                <a:cxn ang="0">
                  <a:pos x="32" y="157"/>
                </a:cxn>
                <a:cxn ang="0">
                  <a:pos x="35" y="160"/>
                </a:cxn>
                <a:cxn ang="0">
                  <a:pos x="37" y="163"/>
                </a:cxn>
                <a:cxn ang="0">
                  <a:pos x="42" y="164"/>
                </a:cxn>
                <a:cxn ang="0">
                  <a:pos x="46" y="164"/>
                </a:cxn>
                <a:cxn ang="0">
                  <a:pos x="51" y="163"/>
                </a:cxn>
                <a:cxn ang="0">
                  <a:pos x="72" y="153"/>
                </a:cxn>
                <a:cxn ang="0">
                  <a:pos x="94" y="143"/>
                </a:cxn>
                <a:cxn ang="0">
                  <a:pos x="114" y="132"/>
                </a:cxn>
                <a:cxn ang="0">
                  <a:pos x="133" y="118"/>
                </a:cxn>
                <a:cxn ang="0">
                  <a:pos x="146" y="104"/>
                </a:cxn>
                <a:cxn ang="0">
                  <a:pos x="155" y="87"/>
                </a:cxn>
                <a:cxn ang="0">
                  <a:pos x="158" y="70"/>
                </a:cxn>
                <a:cxn ang="0">
                  <a:pos x="152" y="51"/>
                </a:cxn>
                <a:cxn ang="0">
                  <a:pos x="139" y="37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5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1" y="1"/>
                </a:cxn>
                <a:cxn ang="0">
                  <a:pos x="0" y="5"/>
                </a:cxn>
                <a:cxn ang="0">
                  <a:pos x="20" y="9"/>
                </a:cxn>
                <a:cxn ang="0">
                  <a:pos x="40" y="12"/>
                </a:cxn>
                <a:cxn ang="0">
                  <a:pos x="59" y="15"/>
                </a:cxn>
                <a:cxn ang="0">
                  <a:pos x="78" y="19"/>
                </a:cxn>
                <a:cxn ang="0">
                  <a:pos x="96" y="24"/>
                </a:cxn>
                <a:cxn ang="0">
                  <a:pos x="112" y="32"/>
                </a:cxn>
                <a:cxn ang="0">
                  <a:pos x="125" y="41"/>
                </a:cxn>
                <a:cxn ang="0">
                  <a:pos x="133" y="54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52" name="Freeform 164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3"/>
                </a:cxn>
                <a:cxn ang="0">
                  <a:pos x="22" y="150"/>
                </a:cxn>
                <a:cxn ang="0">
                  <a:pos x="0" y="204"/>
                </a:cxn>
                <a:cxn ang="0">
                  <a:pos x="5" y="240"/>
                </a:cxn>
                <a:cxn ang="0">
                  <a:pos x="13" y="254"/>
                </a:cxn>
                <a:cxn ang="0">
                  <a:pos x="26" y="268"/>
                </a:cxn>
                <a:cxn ang="0">
                  <a:pos x="42" y="279"/>
                </a:cxn>
                <a:cxn ang="0">
                  <a:pos x="70" y="291"/>
                </a:cxn>
                <a:cxn ang="0">
                  <a:pos x="108" y="305"/>
                </a:cxn>
                <a:cxn ang="0">
                  <a:pos x="149" y="315"/>
                </a:cxn>
                <a:cxn ang="0">
                  <a:pos x="189" y="323"/>
                </a:cxn>
                <a:cxn ang="0">
                  <a:pos x="231" y="329"/>
                </a:cxn>
                <a:cxn ang="0">
                  <a:pos x="274" y="334"/>
                </a:cxn>
                <a:cxn ang="0">
                  <a:pos x="317" y="337"/>
                </a:cxn>
                <a:cxn ang="0">
                  <a:pos x="359" y="339"/>
                </a:cxn>
                <a:cxn ang="0">
                  <a:pos x="387" y="340"/>
                </a:cxn>
                <a:cxn ang="0">
                  <a:pos x="397" y="334"/>
                </a:cxn>
                <a:cxn ang="0">
                  <a:pos x="400" y="323"/>
                </a:cxn>
                <a:cxn ang="0">
                  <a:pos x="391" y="316"/>
                </a:cxn>
                <a:cxn ang="0">
                  <a:pos x="365" y="315"/>
                </a:cxn>
                <a:cxn ang="0">
                  <a:pos x="326" y="314"/>
                </a:cxn>
                <a:cxn ang="0">
                  <a:pos x="287" y="312"/>
                </a:cxn>
                <a:cxn ang="0">
                  <a:pos x="247" y="308"/>
                </a:cxn>
                <a:cxn ang="0">
                  <a:pos x="208" y="303"/>
                </a:cxn>
                <a:cxn ang="0">
                  <a:pos x="169" y="295"/>
                </a:cxn>
                <a:cxn ang="0">
                  <a:pos x="131" y="287"/>
                </a:cxn>
                <a:cxn ang="0">
                  <a:pos x="95" y="275"/>
                </a:cxn>
                <a:cxn ang="0">
                  <a:pos x="63" y="261"/>
                </a:cxn>
                <a:cxn ang="0">
                  <a:pos x="44" y="241"/>
                </a:cxn>
                <a:cxn ang="0">
                  <a:pos x="38" y="214"/>
                </a:cxn>
                <a:cxn ang="0">
                  <a:pos x="47" y="177"/>
                </a:cxn>
                <a:cxn ang="0">
                  <a:pos x="63" y="148"/>
                </a:cxn>
                <a:cxn ang="0">
                  <a:pos x="85" y="122"/>
                </a:cxn>
                <a:cxn ang="0">
                  <a:pos x="111" y="100"/>
                </a:cxn>
                <a:cxn ang="0">
                  <a:pos x="141" y="79"/>
                </a:cxn>
                <a:cxn ang="0">
                  <a:pos x="179" y="57"/>
                </a:cxn>
                <a:cxn ang="0">
                  <a:pos x="224" y="37"/>
                </a:cxn>
                <a:cxn ang="0">
                  <a:pos x="272" y="19"/>
                </a:cxn>
                <a:cxn ang="0">
                  <a:pos x="314" y="6"/>
                </a:cxn>
                <a:cxn ang="0">
                  <a:pos x="316" y="0"/>
                </a:cxn>
                <a:cxn ang="0">
                  <a:pos x="274" y="5"/>
                </a:cxn>
                <a:cxn ang="0">
                  <a:pos x="224" y="17"/>
                </a:cxn>
                <a:cxn ang="0">
                  <a:pos x="176" y="35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53" name="Freeform 165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/>
              <a:ahLst/>
              <a:cxnLst>
                <a:cxn ang="0">
                  <a:pos x="291" y="70"/>
                </a:cxn>
                <a:cxn ang="0">
                  <a:pos x="307" y="83"/>
                </a:cxn>
                <a:cxn ang="0">
                  <a:pos x="316" y="97"/>
                </a:cxn>
                <a:cxn ang="0">
                  <a:pos x="321" y="113"/>
                </a:cxn>
                <a:cxn ang="0">
                  <a:pos x="321" y="129"/>
                </a:cxn>
                <a:cxn ang="0">
                  <a:pos x="318" y="142"/>
                </a:cxn>
                <a:cxn ang="0">
                  <a:pos x="313" y="154"/>
                </a:cxn>
                <a:cxn ang="0">
                  <a:pos x="302" y="165"/>
                </a:cxn>
                <a:cxn ang="0">
                  <a:pos x="292" y="174"/>
                </a:cxn>
                <a:cxn ang="0">
                  <a:pos x="279" y="185"/>
                </a:cxn>
                <a:cxn ang="0">
                  <a:pos x="266" y="193"/>
                </a:cxn>
                <a:cxn ang="0">
                  <a:pos x="253" y="202"/>
                </a:cxn>
                <a:cxn ang="0">
                  <a:pos x="240" y="212"/>
                </a:cxn>
                <a:cxn ang="0">
                  <a:pos x="237" y="215"/>
                </a:cxn>
                <a:cxn ang="0">
                  <a:pos x="236" y="218"/>
                </a:cxn>
                <a:cxn ang="0">
                  <a:pos x="237" y="221"/>
                </a:cxn>
                <a:cxn ang="0">
                  <a:pos x="240" y="224"/>
                </a:cxn>
                <a:cxn ang="0">
                  <a:pos x="244" y="226"/>
                </a:cxn>
                <a:cxn ang="0">
                  <a:pos x="249" y="227"/>
                </a:cxn>
                <a:cxn ang="0">
                  <a:pos x="254" y="226"/>
                </a:cxn>
                <a:cxn ang="0">
                  <a:pos x="259" y="224"/>
                </a:cxn>
                <a:cxn ang="0">
                  <a:pos x="288" y="211"/>
                </a:cxn>
                <a:cxn ang="0">
                  <a:pos x="311" y="193"/>
                </a:cxn>
                <a:cxn ang="0">
                  <a:pos x="331" y="172"/>
                </a:cxn>
                <a:cxn ang="0">
                  <a:pos x="345" y="151"/>
                </a:cxn>
                <a:cxn ang="0">
                  <a:pos x="349" y="127"/>
                </a:cxn>
                <a:cxn ang="0">
                  <a:pos x="346" y="104"/>
                </a:cxn>
                <a:cxn ang="0">
                  <a:pos x="334" y="83"/>
                </a:cxn>
                <a:cxn ang="0">
                  <a:pos x="311" y="63"/>
                </a:cxn>
                <a:cxn ang="0">
                  <a:pos x="294" y="53"/>
                </a:cxn>
                <a:cxn ang="0">
                  <a:pos x="273" y="44"/>
                </a:cxn>
                <a:cxn ang="0">
                  <a:pos x="250" y="35"/>
                </a:cxn>
                <a:cxn ang="0">
                  <a:pos x="227" y="28"/>
                </a:cxn>
                <a:cxn ang="0">
                  <a:pos x="202" y="22"/>
                </a:cxn>
                <a:cxn ang="0">
                  <a:pos x="176" y="17"/>
                </a:cxn>
                <a:cxn ang="0">
                  <a:pos x="151" y="12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9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5" y="3"/>
                </a:cxn>
                <a:cxn ang="0">
                  <a:pos x="0" y="5"/>
                </a:cxn>
                <a:cxn ang="0">
                  <a:pos x="15" y="7"/>
                </a:cxn>
                <a:cxn ang="0">
                  <a:pos x="31" y="9"/>
                </a:cxn>
                <a:cxn ang="0">
                  <a:pos x="47" y="11"/>
                </a:cxn>
                <a:cxn ang="0">
                  <a:pos x="64" y="13"/>
                </a:cxn>
                <a:cxn ang="0">
                  <a:pos x="83" y="15"/>
                </a:cxn>
                <a:cxn ang="0">
                  <a:pos x="102" y="17"/>
                </a:cxn>
                <a:cxn ang="0">
                  <a:pos x="121" y="20"/>
                </a:cxn>
                <a:cxn ang="0">
                  <a:pos x="141" y="23"/>
                </a:cxn>
                <a:cxn ang="0">
                  <a:pos x="160" y="27"/>
                </a:cxn>
                <a:cxn ang="0">
                  <a:pos x="180" y="31"/>
                </a:cxn>
                <a:cxn ang="0">
                  <a:pos x="201" y="36"/>
                </a:cxn>
                <a:cxn ang="0">
                  <a:pos x="220" y="41"/>
                </a:cxn>
                <a:cxn ang="0">
                  <a:pos x="238" y="48"/>
                </a:cxn>
                <a:cxn ang="0">
                  <a:pos x="257" y="54"/>
                </a:cxn>
                <a:cxn ang="0">
                  <a:pos x="275" y="62"/>
                </a:cxn>
                <a:cxn ang="0">
                  <a:pos x="291" y="70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54" name="Freeform 166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0" y="133"/>
                </a:cxn>
                <a:cxn ang="0">
                  <a:pos x="6" y="149"/>
                </a:cxn>
                <a:cxn ang="0">
                  <a:pos x="16" y="165"/>
                </a:cxn>
                <a:cxn ang="0">
                  <a:pos x="31" y="178"/>
                </a:cxn>
                <a:cxn ang="0">
                  <a:pos x="48" y="190"/>
                </a:cxn>
                <a:cxn ang="0">
                  <a:pos x="69" y="200"/>
                </a:cxn>
                <a:cxn ang="0">
                  <a:pos x="92" y="207"/>
                </a:cxn>
                <a:cxn ang="0">
                  <a:pos x="115" y="211"/>
                </a:cxn>
                <a:cxn ang="0">
                  <a:pos x="122" y="212"/>
                </a:cxn>
                <a:cxn ang="0">
                  <a:pos x="130" y="210"/>
                </a:cxn>
                <a:cxn ang="0">
                  <a:pos x="135" y="207"/>
                </a:cxn>
                <a:cxn ang="0">
                  <a:pos x="138" y="203"/>
                </a:cxn>
                <a:cxn ang="0">
                  <a:pos x="138" y="198"/>
                </a:cxn>
                <a:cxn ang="0">
                  <a:pos x="137" y="193"/>
                </a:cxn>
                <a:cxn ang="0">
                  <a:pos x="133" y="189"/>
                </a:cxn>
                <a:cxn ang="0">
                  <a:pos x="125" y="186"/>
                </a:cxn>
                <a:cxn ang="0">
                  <a:pos x="102" y="180"/>
                </a:cxn>
                <a:cxn ang="0">
                  <a:pos x="80" y="172"/>
                </a:cxn>
                <a:cxn ang="0">
                  <a:pos x="63" y="161"/>
                </a:cxn>
                <a:cxn ang="0">
                  <a:pos x="50" y="148"/>
                </a:cxn>
                <a:cxn ang="0">
                  <a:pos x="41" y="133"/>
                </a:cxn>
                <a:cxn ang="0">
                  <a:pos x="37" y="116"/>
                </a:cxn>
                <a:cxn ang="0">
                  <a:pos x="37" y="99"/>
                </a:cxn>
                <a:cxn ang="0">
                  <a:pos x="44" y="80"/>
                </a:cxn>
                <a:cxn ang="0">
                  <a:pos x="54" y="67"/>
                </a:cxn>
                <a:cxn ang="0">
                  <a:pos x="70" y="54"/>
                </a:cxn>
                <a:cxn ang="0">
                  <a:pos x="87" y="41"/>
                </a:cxn>
                <a:cxn ang="0">
                  <a:pos x="106" y="30"/>
                </a:cxn>
                <a:cxn ang="0">
                  <a:pos x="122" y="21"/>
                </a:cxn>
                <a:cxn ang="0">
                  <a:pos x="135" y="11"/>
                </a:cxn>
                <a:cxn ang="0">
                  <a:pos x="143" y="5"/>
                </a:cxn>
                <a:cxn ang="0">
                  <a:pos x="143" y="0"/>
                </a:cxn>
                <a:cxn ang="0">
                  <a:pos x="127" y="4"/>
                </a:cxn>
                <a:cxn ang="0">
                  <a:pos x="106" y="11"/>
                </a:cxn>
                <a:cxn ang="0">
                  <a:pos x="85" y="24"/>
                </a:cxn>
                <a:cxn ang="0">
                  <a:pos x="61" y="38"/>
                </a:cxn>
                <a:cxn ang="0">
                  <a:pos x="40" y="55"/>
                </a:cxn>
                <a:cxn ang="0">
                  <a:pos x="22" y="74"/>
                </a:cxn>
                <a:cxn ang="0">
                  <a:pos x="8" y="95"/>
                </a:cxn>
                <a:cxn ang="0">
                  <a:pos x="0" y="115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55" name="Freeform 167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/>
              <a:ahLst/>
              <a:cxnLst>
                <a:cxn ang="0">
                  <a:pos x="258" y="111"/>
                </a:cxn>
                <a:cxn ang="0">
                  <a:pos x="272" y="129"/>
                </a:cxn>
                <a:cxn ang="0">
                  <a:pos x="279" y="147"/>
                </a:cxn>
                <a:cxn ang="0">
                  <a:pos x="275" y="168"/>
                </a:cxn>
                <a:cxn ang="0">
                  <a:pos x="258" y="187"/>
                </a:cxn>
                <a:cxn ang="0">
                  <a:pos x="233" y="205"/>
                </a:cxn>
                <a:cxn ang="0">
                  <a:pos x="205" y="220"/>
                </a:cxn>
                <a:cxn ang="0">
                  <a:pos x="176" y="237"/>
                </a:cxn>
                <a:cxn ang="0">
                  <a:pos x="159" y="249"/>
                </a:cxn>
                <a:cxn ang="0">
                  <a:pos x="153" y="258"/>
                </a:cxn>
                <a:cxn ang="0">
                  <a:pos x="149" y="266"/>
                </a:cxn>
                <a:cxn ang="0">
                  <a:pos x="151" y="274"/>
                </a:cxn>
                <a:cxn ang="0">
                  <a:pos x="162" y="278"/>
                </a:cxn>
                <a:cxn ang="0">
                  <a:pos x="172" y="277"/>
                </a:cxn>
                <a:cxn ang="0">
                  <a:pos x="191" y="262"/>
                </a:cxn>
                <a:cxn ang="0">
                  <a:pos x="223" y="241"/>
                </a:cxn>
                <a:cxn ang="0">
                  <a:pos x="256" y="220"/>
                </a:cxn>
                <a:cxn ang="0">
                  <a:pos x="285" y="197"/>
                </a:cxn>
                <a:cxn ang="0">
                  <a:pos x="303" y="167"/>
                </a:cxn>
                <a:cxn ang="0">
                  <a:pos x="301" y="136"/>
                </a:cxn>
                <a:cxn ang="0">
                  <a:pos x="282" y="107"/>
                </a:cxn>
                <a:cxn ang="0">
                  <a:pos x="252" y="83"/>
                </a:cxn>
                <a:cxn ang="0">
                  <a:pos x="218" y="68"/>
                </a:cxn>
                <a:cxn ang="0">
                  <a:pos x="186" y="54"/>
                </a:cxn>
                <a:cxn ang="0">
                  <a:pos x="151" y="41"/>
                </a:cxn>
                <a:cxn ang="0">
                  <a:pos x="115" y="28"/>
                </a:cxn>
                <a:cxn ang="0">
                  <a:pos x="82" y="16"/>
                </a:cxn>
                <a:cxn ang="0">
                  <a:pos x="50" y="7"/>
                </a:cxn>
                <a:cxn ang="0">
                  <a:pos x="25" y="1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44" y="17"/>
                </a:cxn>
                <a:cxn ang="0">
                  <a:pos x="74" y="28"/>
                </a:cxn>
                <a:cxn ang="0">
                  <a:pos x="106" y="39"/>
                </a:cxn>
                <a:cxn ang="0">
                  <a:pos x="140" y="51"/>
                </a:cxn>
                <a:cxn ang="0">
                  <a:pos x="172" y="64"/>
                </a:cxn>
                <a:cxn ang="0">
                  <a:pos x="204" y="79"/>
                </a:cxn>
                <a:cxn ang="0">
                  <a:pos x="233" y="9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0740191-8984-40FE-B761-C17AA182991F}" type="slidenum">
              <a:rPr lang="en-US"/>
              <a:pPr/>
              <a:t>70</a:t>
            </a:fld>
            <a:endParaRPr lang="en-US"/>
          </a:p>
        </p:txBody>
      </p:sp>
      <p:sp>
        <p:nvSpPr>
          <p:cNvPr id="430082" name="Freeform 2"/>
          <p:cNvSpPr>
            <a:spLocks/>
          </p:cNvSpPr>
          <p:nvPr/>
        </p:nvSpPr>
        <p:spPr bwMode="auto">
          <a:xfrm>
            <a:off x="1612900" y="2838450"/>
            <a:ext cx="1866900" cy="1589088"/>
          </a:xfrm>
          <a:custGeom>
            <a:avLst/>
            <a:gdLst/>
            <a:ahLst/>
            <a:cxnLst>
              <a:cxn ang="0">
                <a:pos x="550" y="42"/>
              </a:cxn>
              <a:cxn ang="0">
                <a:pos x="82" y="60"/>
              </a:cxn>
              <a:cxn ang="0">
                <a:pos x="58" y="402"/>
              </a:cxn>
              <a:cxn ang="0">
                <a:pos x="28" y="720"/>
              </a:cxn>
              <a:cxn ang="0">
                <a:pos x="112" y="870"/>
              </a:cxn>
              <a:cxn ang="0">
                <a:pos x="538" y="876"/>
              </a:cxn>
              <a:cxn ang="0">
                <a:pos x="640" y="1128"/>
              </a:cxn>
              <a:cxn ang="0">
                <a:pos x="1234" y="1098"/>
              </a:cxn>
              <a:cxn ang="0">
                <a:pos x="1276" y="570"/>
              </a:cxn>
              <a:cxn ang="0">
                <a:pos x="1204" y="342"/>
              </a:cxn>
              <a:cxn ang="0">
                <a:pos x="760" y="288"/>
              </a:cxn>
              <a:cxn ang="0">
                <a:pos x="550" y="42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083" name="Group 3"/>
          <p:cNvGrpSpPr>
            <a:grpSpLocks/>
          </p:cNvGrpSpPr>
          <p:nvPr/>
        </p:nvGrpSpPr>
        <p:grpSpPr bwMode="auto">
          <a:xfrm>
            <a:off x="2668588" y="3832225"/>
            <a:ext cx="501650" cy="233363"/>
            <a:chOff x="3600" y="219"/>
            <a:chExt cx="360" cy="175"/>
          </a:xfrm>
        </p:grpSpPr>
        <p:sp>
          <p:nvSpPr>
            <p:cNvPr id="430084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085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086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088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089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009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09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09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093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0094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095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096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0097" name="Group 17"/>
          <p:cNvGrpSpPr>
            <a:grpSpLocks/>
          </p:cNvGrpSpPr>
          <p:nvPr/>
        </p:nvGrpSpPr>
        <p:grpSpPr bwMode="auto">
          <a:xfrm>
            <a:off x="1771650" y="3486150"/>
            <a:ext cx="1333500" cy="342900"/>
            <a:chOff x="8025" y="5070"/>
            <a:chExt cx="2100" cy="540"/>
          </a:xfrm>
        </p:grpSpPr>
        <p:sp>
          <p:nvSpPr>
            <p:cNvPr id="430098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99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00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01" name="Rectangle 21"/>
          <p:cNvSpPr>
            <a:spLocks noGrp="1" noChangeArrowheads="1"/>
          </p:cNvSpPr>
          <p:nvPr>
            <p:ph type="title"/>
          </p:nvPr>
        </p:nvSpPr>
        <p:spPr>
          <a:xfrm>
            <a:off x="392113" y="220663"/>
            <a:ext cx="7772400" cy="1143000"/>
          </a:xfrm>
        </p:spPr>
        <p:txBody>
          <a:bodyPr/>
          <a:lstStyle/>
          <a:p>
            <a:r>
              <a:rPr lang="en-US"/>
              <a:t>Mobility: more vocabulary</a:t>
            </a:r>
          </a:p>
        </p:txBody>
      </p:sp>
      <p:sp>
        <p:nvSpPr>
          <p:cNvPr id="430102" name="Text Box 22"/>
          <p:cNvSpPr txBox="1">
            <a:spLocks noChangeArrowheads="1"/>
          </p:cNvSpPr>
          <p:nvPr/>
        </p:nvSpPr>
        <p:spPr bwMode="auto">
          <a:xfrm>
            <a:off x="2728913" y="2665413"/>
            <a:ext cx="3335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Care-of-address:</a:t>
            </a:r>
            <a:r>
              <a:rPr lang="en-US" sz="2000"/>
              <a:t> address in visited network.</a:t>
            </a:r>
          </a:p>
          <a:p>
            <a:r>
              <a:rPr lang="en-US" sz="1600"/>
              <a:t>(e.g., 79,129.13.2) </a:t>
            </a:r>
          </a:p>
        </p:txBody>
      </p:sp>
      <p:grpSp>
        <p:nvGrpSpPr>
          <p:cNvPr id="430103" name="Group 23"/>
          <p:cNvGrpSpPr>
            <a:grpSpLocks/>
          </p:cNvGrpSpPr>
          <p:nvPr/>
        </p:nvGrpSpPr>
        <p:grpSpPr bwMode="auto">
          <a:xfrm>
            <a:off x="1520825" y="3044825"/>
            <a:ext cx="914400" cy="590550"/>
            <a:chOff x="10665" y="3225"/>
            <a:chExt cx="1440" cy="930"/>
          </a:xfrm>
        </p:grpSpPr>
        <p:sp>
          <p:nvSpPr>
            <p:cNvPr id="430104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105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430106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/>
                <a:ahLst/>
                <a:cxnLst>
                  <a:cxn ang="0">
                    <a:pos x="298" y="0"/>
                  </a:cxn>
                  <a:cxn ang="0">
                    <a:pos x="263" y="0"/>
                  </a:cxn>
                  <a:cxn ang="0">
                    <a:pos x="219" y="4"/>
                  </a:cxn>
                  <a:cxn ang="0">
                    <a:pos x="167" y="12"/>
                  </a:cxn>
                  <a:cxn ang="0">
                    <a:pos x="116" y="25"/>
                  </a:cxn>
                  <a:cxn ang="0">
                    <a:pos x="67" y="45"/>
                  </a:cxn>
                  <a:cxn ang="0">
                    <a:pos x="29" y="73"/>
                  </a:cxn>
                  <a:cxn ang="0">
                    <a:pos x="6" y="109"/>
                  </a:cxn>
                  <a:cxn ang="0">
                    <a:pos x="0" y="137"/>
                  </a:cxn>
                  <a:cxn ang="0">
                    <a:pos x="3" y="152"/>
                  </a:cxn>
                  <a:cxn ang="0">
                    <a:pos x="13" y="197"/>
                  </a:cxn>
                  <a:cxn ang="0">
                    <a:pos x="39" y="290"/>
                  </a:cxn>
                  <a:cxn ang="0">
                    <a:pos x="76" y="410"/>
                  </a:cxn>
                  <a:cxn ang="0">
                    <a:pos x="123" y="543"/>
                  </a:cxn>
                  <a:cxn ang="0">
                    <a:pos x="176" y="684"/>
                  </a:cxn>
                  <a:cxn ang="0">
                    <a:pos x="235" y="822"/>
                  </a:cxn>
                  <a:cxn ang="0">
                    <a:pos x="293" y="949"/>
                  </a:cxn>
                  <a:cxn ang="0">
                    <a:pos x="352" y="1055"/>
                  </a:cxn>
                  <a:cxn ang="0">
                    <a:pos x="389" y="1109"/>
                  </a:cxn>
                  <a:cxn ang="0">
                    <a:pos x="406" y="1130"/>
                  </a:cxn>
                  <a:cxn ang="0">
                    <a:pos x="436" y="1130"/>
                  </a:cxn>
                  <a:cxn ang="0">
                    <a:pos x="487" y="1111"/>
                  </a:cxn>
                  <a:cxn ang="0">
                    <a:pos x="547" y="1088"/>
                  </a:cxn>
                  <a:cxn ang="0">
                    <a:pos x="609" y="1062"/>
                  </a:cxn>
                  <a:cxn ang="0">
                    <a:pos x="669" y="1036"/>
                  </a:cxn>
                  <a:cxn ang="0">
                    <a:pos x="722" y="1012"/>
                  </a:cxn>
                  <a:cxn ang="0">
                    <a:pos x="762" y="987"/>
                  </a:cxn>
                  <a:cxn ang="0">
                    <a:pos x="785" y="967"/>
                  </a:cxn>
                  <a:cxn ang="0">
                    <a:pos x="756" y="915"/>
                  </a:cxn>
                  <a:cxn ang="0">
                    <a:pos x="687" y="813"/>
                  </a:cxn>
                  <a:cxn ang="0">
                    <a:pos x="612" y="693"/>
                  </a:cxn>
                  <a:cxn ang="0">
                    <a:pos x="537" y="561"/>
                  </a:cxn>
                  <a:cxn ang="0">
                    <a:pos x="467" y="423"/>
                  </a:cxn>
                  <a:cxn ang="0">
                    <a:pos x="404" y="287"/>
                  </a:cxn>
                  <a:cxn ang="0">
                    <a:pos x="352" y="161"/>
                  </a:cxn>
                  <a:cxn ang="0">
                    <a:pos x="318" y="49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07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2"/>
                  </a:cxn>
                  <a:cxn ang="0">
                    <a:pos x="48" y="5"/>
                  </a:cxn>
                  <a:cxn ang="0">
                    <a:pos x="47" y="11"/>
                  </a:cxn>
                  <a:cxn ang="0">
                    <a:pos x="44" y="19"/>
                  </a:cxn>
                  <a:cxn ang="0">
                    <a:pos x="39" y="35"/>
                  </a:cxn>
                  <a:cxn ang="0">
                    <a:pos x="32" y="55"/>
                  </a:cxn>
                  <a:cxn ang="0">
                    <a:pos x="20" y="82"/>
                  </a:cxn>
                  <a:cxn ang="0">
                    <a:pos x="6" y="117"/>
                  </a:cxn>
                  <a:cxn ang="0">
                    <a:pos x="0" y="141"/>
                  </a:cxn>
                  <a:cxn ang="0">
                    <a:pos x="0" y="177"/>
                  </a:cxn>
                  <a:cxn ang="0">
                    <a:pos x="4" y="220"/>
                  </a:cxn>
                  <a:cxn ang="0">
                    <a:pos x="13" y="271"/>
                  </a:cxn>
                  <a:cxn ang="0">
                    <a:pos x="26" y="325"/>
                  </a:cxn>
                  <a:cxn ang="0">
                    <a:pos x="41" y="386"/>
                  </a:cxn>
                  <a:cxn ang="0">
                    <a:pos x="58" y="446"/>
                  </a:cxn>
                  <a:cxn ang="0">
                    <a:pos x="78" y="509"/>
                  </a:cxn>
                  <a:cxn ang="0">
                    <a:pos x="98" y="570"/>
                  </a:cxn>
                  <a:cxn ang="0">
                    <a:pos x="119" y="628"/>
                  </a:cxn>
                  <a:cxn ang="0">
                    <a:pos x="138" y="683"/>
                  </a:cxn>
                  <a:cxn ang="0">
                    <a:pos x="157" y="733"/>
                  </a:cxn>
                  <a:cxn ang="0">
                    <a:pos x="174" y="775"/>
                  </a:cxn>
                  <a:cxn ang="0">
                    <a:pos x="189" y="808"/>
                  </a:cxn>
                  <a:cxn ang="0">
                    <a:pos x="201" y="831"/>
                  </a:cxn>
                  <a:cxn ang="0">
                    <a:pos x="210" y="843"/>
                  </a:cxn>
                  <a:cxn ang="0">
                    <a:pos x="223" y="853"/>
                  </a:cxn>
                  <a:cxn ang="0">
                    <a:pos x="239" y="861"/>
                  </a:cxn>
                  <a:cxn ang="0">
                    <a:pos x="258" y="873"/>
                  </a:cxn>
                  <a:cxn ang="0">
                    <a:pos x="282" y="883"/>
                  </a:cxn>
                  <a:cxn ang="0">
                    <a:pos x="310" y="896"/>
                  </a:cxn>
                  <a:cxn ang="0">
                    <a:pos x="342" y="907"/>
                  </a:cxn>
                  <a:cxn ang="0">
                    <a:pos x="380" y="922"/>
                  </a:cxn>
                  <a:cxn ang="0">
                    <a:pos x="425" y="936"/>
                  </a:cxn>
                  <a:cxn ang="0">
                    <a:pos x="396" y="893"/>
                  </a:cxn>
                  <a:cxn ang="0">
                    <a:pos x="367" y="843"/>
                  </a:cxn>
                  <a:cxn ang="0">
                    <a:pos x="337" y="787"/>
                  </a:cxn>
                  <a:cxn ang="0">
                    <a:pos x="308" y="725"/>
                  </a:cxn>
                  <a:cxn ang="0">
                    <a:pos x="279" y="660"/>
                  </a:cxn>
                  <a:cxn ang="0">
                    <a:pos x="249" y="591"/>
                  </a:cxn>
                  <a:cxn ang="0">
                    <a:pos x="220" y="522"/>
                  </a:cxn>
                  <a:cxn ang="0">
                    <a:pos x="194" y="450"/>
                  </a:cxn>
                  <a:cxn ang="0">
                    <a:pos x="167" y="381"/>
                  </a:cxn>
                  <a:cxn ang="0">
                    <a:pos x="144" y="312"/>
                  </a:cxn>
                  <a:cxn ang="0">
                    <a:pos x="120" y="248"/>
                  </a:cxn>
                  <a:cxn ang="0">
                    <a:pos x="101" y="186"/>
                  </a:cxn>
                  <a:cxn ang="0">
                    <a:pos x="83" y="128"/>
                  </a:cxn>
                  <a:cxn ang="0">
                    <a:pos x="69" y="78"/>
                  </a:cxn>
                  <a:cxn ang="0">
                    <a:pos x="57" y="35"/>
                  </a:cxn>
                  <a:cxn ang="0">
                    <a:pos x="48" y="0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08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/>
                <a:ahLst/>
                <a:cxnLst>
                  <a:cxn ang="0">
                    <a:pos x="26" y="11"/>
                  </a:cxn>
                  <a:cxn ang="0">
                    <a:pos x="13" y="24"/>
                  </a:cxn>
                  <a:cxn ang="0">
                    <a:pos x="4" y="43"/>
                  </a:cxn>
                  <a:cxn ang="0">
                    <a:pos x="0" y="67"/>
                  </a:cxn>
                  <a:cxn ang="0">
                    <a:pos x="0" y="93"/>
                  </a:cxn>
                  <a:cxn ang="0">
                    <a:pos x="3" y="120"/>
                  </a:cxn>
                  <a:cxn ang="0">
                    <a:pos x="10" y="148"/>
                  </a:cxn>
                  <a:cxn ang="0">
                    <a:pos x="20" y="171"/>
                  </a:cxn>
                  <a:cxn ang="0">
                    <a:pos x="35" y="189"/>
                  </a:cxn>
                  <a:cxn ang="0">
                    <a:pos x="51" y="201"/>
                  </a:cxn>
                  <a:cxn ang="0">
                    <a:pos x="70" y="206"/>
                  </a:cxn>
                  <a:cxn ang="0">
                    <a:pos x="91" y="208"/>
                  </a:cxn>
                  <a:cxn ang="0">
                    <a:pos x="111" y="204"/>
                  </a:cxn>
                  <a:cxn ang="0">
                    <a:pos x="130" y="196"/>
                  </a:cxn>
                  <a:cxn ang="0">
                    <a:pos x="148" y="186"/>
                  </a:cxn>
                  <a:cxn ang="0">
                    <a:pos x="163" y="176"/>
                  </a:cxn>
                  <a:cxn ang="0">
                    <a:pos x="174" y="163"/>
                  </a:cxn>
                  <a:cxn ang="0">
                    <a:pos x="189" y="130"/>
                  </a:cxn>
                  <a:cxn ang="0">
                    <a:pos x="192" y="89"/>
                  </a:cxn>
                  <a:cxn ang="0">
                    <a:pos x="185" y="50"/>
                  </a:cxn>
                  <a:cxn ang="0">
                    <a:pos x="166" y="27"/>
                  </a:cxn>
                  <a:cxn ang="0">
                    <a:pos x="152" y="21"/>
                  </a:cxn>
                  <a:cxn ang="0">
                    <a:pos x="138" y="14"/>
                  </a:cxn>
                  <a:cxn ang="0">
                    <a:pos x="122" y="8"/>
                  </a:cxn>
                  <a:cxn ang="0">
                    <a:pos x="104" y="2"/>
                  </a:cxn>
                  <a:cxn ang="0">
                    <a:pos x="85" y="0"/>
                  </a:cxn>
                  <a:cxn ang="0">
                    <a:pos x="66" y="0"/>
                  </a:cxn>
                  <a:cxn ang="0">
                    <a:pos x="47" y="2"/>
                  </a:cxn>
                  <a:cxn ang="0">
                    <a:pos x="26" y="11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09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21" y="44"/>
                  </a:cxn>
                  <a:cxn ang="0">
                    <a:pos x="12" y="60"/>
                  </a:cxn>
                  <a:cxn ang="0">
                    <a:pos x="5" y="79"/>
                  </a:cxn>
                  <a:cxn ang="0">
                    <a:pos x="0" y="97"/>
                  </a:cxn>
                  <a:cxn ang="0">
                    <a:pos x="0" y="116"/>
                  </a:cxn>
                  <a:cxn ang="0">
                    <a:pos x="5" y="135"/>
                  </a:cxn>
                  <a:cxn ang="0">
                    <a:pos x="12" y="152"/>
                  </a:cxn>
                  <a:cxn ang="0">
                    <a:pos x="25" y="169"/>
                  </a:cxn>
                  <a:cxn ang="0">
                    <a:pos x="42" y="187"/>
                  </a:cxn>
                  <a:cxn ang="0">
                    <a:pos x="58" y="202"/>
                  </a:cxn>
                  <a:cxn ang="0">
                    <a:pos x="77" y="220"/>
                  </a:cxn>
                  <a:cxn ang="0">
                    <a:pos x="96" y="233"/>
                  </a:cxn>
                  <a:cxn ang="0">
                    <a:pos x="114" y="244"/>
                  </a:cxn>
                  <a:cxn ang="0">
                    <a:pos x="133" y="251"/>
                  </a:cxn>
                  <a:cxn ang="0">
                    <a:pos x="149" y="251"/>
                  </a:cxn>
                  <a:cxn ang="0">
                    <a:pos x="165" y="246"/>
                  </a:cxn>
                  <a:cxn ang="0">
                    <a:pos x="180" y="237"/>
                  </a:cxn>
                  <a:cxn ang="0">
                    <a:pos x="196" y="228"/>
                  </a:cxn>
                  <a:cxn ang="0">
                    <a:pos x="209" y="220"/>
                  </a:cxn>
                  <a:cxn ang="0">
                    <a:pos x="222" y="212"/>
                  </a:cxn>
                  <a:cxn ang="0">
                    <a:pos x="232" y="202"/>
                  </a:cxn>
                  <a:cxn ang="0">
                    <a:pos x="240" y="191"/>
                  </a:cxn>
                  <a:cxn ang="0">
                    <a:pos x="246" y="178"/>
                  </a:cxn>
                  <a:cxn ang="0">
                    <a:pos x="247" y="162"/>
                  </a:cxn>
                  <a:cxn ang="0">
                    <a:pos x="244" y="142"/>
                  </a:cxn>
                  <a:cxn ang="0">
                    <a:pos x="238" y="120"/>
                  </a:cxn>
                  <a:cxn ang="0">
                    <a:pos x="228" y="96"/>
                  </a:cxn>
                  <a:cxn ang="0">
                    <a:pos x="215" y="72"/>
                  </a:cxn>
                  <a:cxn ang="0">
                    <a:pos x="200" y="50"/>
                  </a:cxn>
                  <a:cxn ang="0">
                    <a:pos x="184" y="30"/>
                  </a:cxn>
                  <a:cxn ang="0">
                    <a:pos x="165" y="16"/>
                  </a:cxn>
                  <a:cxn ang="0">
                    <a:pos x="147" y="7"/>
                  </a:cxn>
                  <a:cxn ang="0">
                    <a:pos x="130" y="3"/>
                  </a:cxn>
                  <a:cxn ang="0">
                    <a:pos x="112" y="0"/>
                  </a:cxn>
                  <a:cxn ang="0">
                    <a:pos x="94" y="1"/>
                  </a:cxn>
                  <a:cxn ang="0">
                    <a:pos x="80" y="3"/>
                  </a:cxn>
                  <a:cxn ang="0">
                    <a:pos x="65" y="7"/>
                  </a:cxn>
                  <a:cxn ang="0">
                    <a:pos x="52" y="13"/>
                  </a:cxn>
                  <a:cxn ang="0">
                    <a:pos x="42" y="20"/>
                  </a:cxn>
                  <a:cxn ang="0">
                    <a:pos x="33" y="29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10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/>
                <a:ahLst/>
                <a:cxnLst>
                  <a:cxn ang="0">
                    <a:pos x="115" y="3"/>
                  </a:cxn>
                  <a:cxn ang="0">
                    <a:pos x="93" y="0"/>
                  </a:cxn>
                  <a:cxn ang="0">
                    <a:pos x="66" y="2"/>
                  </a:cxn>
                  <a:cxn ang="0">
                    <a:pos x="43" y="12"/>
                  </a:cxn>
                  <a:cxn ang="0">
                    <a:pos x="16" y="37"/>
                  </a:cxn>
                  <a:cxn ang="0">
                    <a:pos x="0" y="79"/>
                  </a:cxn>
                  <a:cxn ang="0">
                    <a:pos x="2" y="124"/>
                  </a:cxn>
                  <a:cxn ang="0">
                    <a:pos x="15" y="168"/>
                  </a:cxn>
                  <a:cxn ang="0">
                    <a:pos x="32" y="201"/>
                  </a:cxn>
                  <a:cxn ang="0">
                    <a:pos x="56" y="223"/>
                  </a:cxn>
                  <a:cxn ang="0">
                    <a:pos x="84" y="237"/>
                  </a:cxn>
                  <a:cxn ang="0">
                    <a:pos x="113" y="240"/>
                  </a:cxn>
                  <a:cxn ang="0">
                    <a:pos x="151" y="229"/>
                  </a:cxn>
                  <a:cxn ang="0">
                    <a:pos x="189" y="204"/>
                  </a:cxn>
                  <a:cxn ang="0">
                    <a:pos x="216" y="171"/>
                  </a:cxn>
                  <a:cxn ang="0">
                    <a:pos x="226" y="131"/>
                  </a:cxn>
                  <a:cxn ang="0">
                    <a:pos x="222" y="104"/>
                  </a:cxn>
                  <a:cxn ang="0">
                    <a:pos x="213" y="95"/>
                  </a:cxn>
                  <a:cxn ang="0">
                    <a:pos x="201" y="96"/>
                  </a:cxn>
                  <a:cxn ang="0">
                    <a:pos x="194" y="105"/>
                  </a:cxn>
                  <a:cxn ang="0">
                    <a:pos x="191" y="127"/>
                  </a:cxn>
                  <a:cxn ang="0">
                    <a:pos x="182" y="158"/>
                  </a:cxn>
                  <a:cxn ang="0">
                    <a:pos x="162" y="183"/>
                  </a:cxn>
                  <a:cxn ang="0">
                    <a:pos x="131" y="197"/>
                  </a:cxn>
                  <a:cxn ang="0">
                    <a:pos x="90" y="197"/>
                  </a:cxn>
                  <a:cxn ang="0">
                    <a:pos x="60" y="177"/>
                  </a:cxn>
                  <a:cxn ang="0">
                    <a:pos x="44" y="144"/>
                  </a:cxn>
                  <a:cxn ang="0">
                    <a:pos x="34" y="105"/>
                  </a:cxn>
                  <a:cxn ang="0">
                    <a:pos x="32" y="76"/>
                  </a:cxn>
                  <a:cxn ang="0">
                    <a:pos x="41" y="56"/>
                  </a:cxn>
                  <a:cxn ang="0">
                    <a:pos x="54" y="39"/>
                  </a:cxn>
                  <a:cxn ang="0">
                    <a:pos x="74" y="26"/>
                  </a:cxn>
                  <a:cxn ang="0">
                    <a:pos x="87" y="25"/>
                  </a:cxn>
                  <a:cxn ang="0">
                    <a:pos x="106" y="25"/>
                  </a:cxn>
                  <a:cxn ang="0">
                    <a:pos x="126" y="25"/>
                  </a:cxn>
                  <a:cxn ang="0">
                    <a:pos x="129" y="12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11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/>
                <a:ahLst/>
                <a:cxnLst>
                  <a:cxn ang="0">
                    <a:pos x="60" y="8"/>
                  </a:cxn>
                  <a:cxn ang="0">
                    <a:pos x="34" y="27"/>
                  </a:cxn>
                  <a:cxn ang="0">
                    <a:pos x="15" y="50"/>
                  </a:cxn>
                  <a:cxn ang="0">
                    <a:pos x="3" y="80"/>
                  </a:cxn>
                  <a:cxn ang="0">
                    <a:pos x="0" y="112"/>
                  </a:cxn>
                  <a:cxn ang="0">
                    <a:pos x="6" y="145"/>
                  </a:cxn>
                  <a:cxn ang="0">
                    <a:pos x="18" y="175"/>
                  </a:cxn>
                  <a:cxn ang="0">
                    <a:pos x="37" y="204"/>
                  </a:cxn>
                  <a:cxn ang="0">
                    <a:pos x="65" y="231"/>
                  </a:cxn>
                  <a:cxn ang="0">
                    <a:pos x="101" y="257"/>
                  </a:cxn>
                  <a:cxn ang="0">
                    <a:pos x="142" y="270"/>
                  </a:cxn>
                  <a:cxn ang="0">
                    <a:pos x="185" y="263"/>
                  </a:cxn>
                  <a:cxn ang="0">
                    <a:pos x="219" y="240"/>
                  </a:cxn>
                  <a:cxn ang="0">
                    <a:pos x="244" y="215"/>
                  </a:cxn>
                  <a:cxn ang="0">
                    <a:pos x="263" y="188"/>
                  </a:cxn>
                  <a:cxn ang="0">
                    <a:pos x="276" y="158"/>
                  </a:cxn>
                  <a:cxn ang="0">
                    <a:pos x="279" y="133"/>
                  </a:cxn>
                  <a:cxn ang="0">
                    <a:pos x="273" y="120"/>
                  </a:cxn>
                  <a:cxn ang="0">
                    <a:pos x="258" y="116"/>
                  </a:cxn>
                  <a:cxn ang="0">
                    <a:pos x="245" y="122"/>
                  </a:cxn>
                  <a:cxn ang="0">
                    <a:pos x="241" y="132"/>
                  </a:cxn>
                  <a:cxn ang="0">
                    <a:pos x="235" y="151"/>
                  </a:cxn>
                  <a:cxn ang="0">
                    <a:pos x="220" y="176"/>
                  </a:cxn>
                  <a:cxn ang="0">
                    <a:pos x="198" y="201"/>
                  </a:cxn>
                  <a:cxn ang="0">
                    <a:pos x="154" y="211"/>
                  </a:cxn>
                  <a:cxn ang="0">
                    <a:pos x="100" y="197"/>
                  </a:cxn>
                  <a:cxn ang="0">
                    <a:pos x="59" y="162"/>
                  </a:cxn>
                  <a:cxn ang="0">
                    <a:pos x="40" y="113"/>
                  </a:cxn>
                  <a:cxn ang="0">
                    <a:pos x="44" y="73"/>
                  </a:cxn>
                  <a:cxn ang="0">
                    <a:pos x="60" y="50"/>
                  </a:cxn>
                  <a:cxn ang="0">
                    <a:pos x="81" y="30"/>
                  </a:cxn>
                  <a:cxn ang="0">
                    <a:pos x="103" y="16"/>
                  </a:cxn>
                  <a:cxn ang="0">
                    <a:pos x="109" y="4"/>
                  </a:cxn>
                  <a:cxn ang="0">
                    <a:pos x="88" y="0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12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15" y="72"/>
                  </a:cxn>
                  <a:cxn ang="0">
                    <a:pos x="25" y="75"/>
                  </a:cxn>
                  <a:cxn ang="0">
                    <a:pos x="32" y="75"/>
                  </a:cxn>
                  <a:cxn ang="0">
                    <a:pos x="37" y="73"/>
                  </a:cxn>
                  <a:cxn ang="0">
                    <a:pos x="39" y="72"/>
                  </a:cxn>
                  <a:cxn ang="0">
                    <a:pos x="47" y="71"/>
                  </a:cxn>
                  <a:cxn ang="0">
                    <a:pos x="56" y="66"/>
                  </a:cxn>
                  <a:cxn ang="0">
                    <a:pos x="64" y="60"/>
                  </a:cxn>
                  <a:cxn ang="0">
                    <a:pos x="69" y="56"/>
                  </a:cxn>
                  <a:cxn ang="0">
                    <a:pos x="72" y="52"/>
                  </a:cxn>
                  <a:cxn ang="0">
                    <a:pos x="72" y="49"/>
                  </a:cxn>
                  <a:cxn ang="0">
                    <a:pos x="70" y="45"/>
                  </a:cxn>
                  <a:cxn ang="0">
                    <a:pos x="67" y="40"/>
                  </a:cxn>
                  <a:cxn ang="0">
                    <a:pos x="63" y="39"/>
                  </a:cxn>
                  <a:cxn ang="0">
                    <a:pos x="59" y="38"/>
                  </a:cxn>
                  <a:cxn ang="0">
                    <a:pos x="54" y="39"/>
                  </a:cxn>
                  <a:cxn ang="0">
                    <a:pos x="48" y="42"/>
                  </a:cxn>
                  <a:cxn ang="0">
                    <a:pos x="39" y="46"/>
                  </a:cxn>
                  <a:cxn ang="0">
                    <a:pos x="32" y="50"/>
                  </a:cxn>
                  <a:cxn ang="0">
                    <a:pos x="29" y="52"/>
                  </a:cxn>
                  <a:cxn ang="0">
                    <a:pos x="26" y="43"/>
                  </a:cxn>
                  <a:cxn ang="0">
                    <a:pos x="20" y="25"/>
                  </a:cxn>
                  <a:cxn ang="0">
                    <a:pos x="12" y="7"/>
                  </a:cxn>
                  <a:cxn ang="0">
                    <a:pos x="1" y="0"/>
                  </a:cxn>
                  <a:cxn ang="0">
                    <a:pos x="0" y="17"/>
                  </a:cxn>
                  <a:cxn ang="0">
                    <a:pos x="3" y="39"/>
                  </a:cxn>
                  <a:cxn ang="0">
                    <a:pos x="6" y="58"/>
                  </a:cxn>
                  <a:cxn ang="0">
                    <a:pos x="7" y="65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13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/>
                <a:ahLst/>
                <a:cxnLst>
                  <a:cxn ang="0">
                    <a:pos x="15" y="53"/>
                  </a:cxn>
                  <a:cxn ang="0">
                    <a:pos x="16" y="55"/>
                  </a:cxn>
                  <a:cxn ang="0">
                    <a:pos x="20" y="57"/>
                  </a:cxn>
                  <a:cxn ang="0">
                    <a:pos x="25" y="59"/>
                  </a:cxn>
                  <a:cxn ang="0">
                    <a:pos x="26" y="59"/>
                  </a:cxn>
                  <a:cxn ang="0">
                    <a:pos x="35" y="59"/>
                  </a:cxn>
                  <a:cxn ang="0">
                    <a:pos x="45" y="56"/>
                  </a:cxn>
                  <a:cxn ang="0">
                    <a:pos x="54" y="55"/>
                  </a:cxn>
                  <a:cxn ang="0">
                    <a:pos x="63" y="50"/>
                  </a:cxn>
                  <a:cxn ang="0">
                    <a:pos x="66" y="47"/>
                  </a:cxn>
                  <a:cxn ang="0">
                    <a:pos x="69" y="44"/>
                  </a:cxn>
                  <a:cxn ang="0">
                    <a:pos x="70" y="40"/>
                  </a:cxn>
                  <a:cxn ang="0">
                    <a:pos x="69" y="37"/>
                  </a:cxn>
                  <a:cxn ang="0">
                    <a:pos x="56" y="32"/>
                  </a:cxn>
                  <a:cxn ang="0">
                    <a:pos x="42" y="33"/>
                  </a:cxn>
                  <a:cxn ang="0">
                    <a:pos x="32" y="37"/>
                  </a:cxn>
                  <a:cxn ang="0">
                    <a:pos x="28" y="40"/>
                  </a:cxn>
                  <a:cxn ang="0">
                    <a:pos x="20" y="30"/>
                  </a:cxn>
                  <a:cxn ang="0">
                    <a:pos x="16" y="14"/>
                  </a:cxn>
                  <a:cxn ang="0">
                    <a:pos x="10" y="3"/>
                  </a:cxn>
                  <a:cxn ang="0">
                    <a:pos x="3" y="0"/>
                  </a:cxn>
                  <a:cxn ang="0">
                    <a:pos x="0" y="19"/>
                  </a:cxn>
                  <a:cxn ang="0">
                    <a:pos x="4" y="36"/>
                  </a:cxn>
                  <a:cxn ang="0">
                    <a:pos x="12" y="49"/>
                  </a:cxn>
                  <a:cxn ang="0">
                    <a:pos x="15" y="53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14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/>
                <a:ahLst/>
                <a:cxnLst>
                  <a:cxn ang="0">
                    <a:pos x="4" y="46"/>
                  </a:cxn>
                  <a:cxn ang="0">
                    <a:pos x="9" y="56"/>
                  </a:cxn>
                  <a:cxn ang="0">
                    <a:pos x="21" y="60"/>
                  </a:cxn>
                  <a:cxn ang="0">
                    <a:pos x="31" y="60"/>
                  </a:cxn>
                  <a:cxn ang="0">
                    <a:pos x="35" y="60"/>
                  </a:cxn>
                  <a:cxn ang="0">
                    <a:pos x="44" y="57"/>
                  </a:cxn>
                  <a:cxn ang="0">
                    <a:pos x="54" y="51"/>
                  </a:cxn>
                  <a:cxn ang="0">
                    <a:pos x="62" y="46"/>
                  </a:cxn>
                  <a:cxn ang="0">
                    <a:pos x="65" y="40"/>
                  </a:cxn>
                  <a:cxn ang="0">
                    <a:pos x="63" y="36"/>
                  </a:cxn>
                  <a:cxn ang="0">
                    <a:pos x="60" y="34"/>
                  </a:cxn>
                  <a:cxn ang="0">
                    <a:pos x="56" y="33"/>
                  </a:cxn>
                  <a:cxn ang="0">
                    <a:pos x="51" y="33"/>
                  </a:cxn>
                  <a:cxn ang="0">
                    <a:pos x="26" y="37"/>
                  </a:cxn>
                  <a:cxn ang="0">
                    <a:pos x="24" y="30"/>
                  </a:cxn>
                  <a:cxn ang="0">
                    <a:pos x="18" y="15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2" y="30"/>
                  </a:cxn>
                  <a:cxn ang="0">
                    <a:pos x="3" y="41"/>
                  </a:cxn>
                  <a:cxn ang="0">
                    <a:pos x="4" y="46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15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/>
                <a:ahLst/>
                <a:cxnLst>
                  <a:cxn ang="0">
                    <a:pos x="9" y="46"/>
                  </a:cxn>
                  <a:cxn ang="0">
                    <a:pos x="12" y="47"/>
                  </a:cxn>
                  <a:cxn ang="0">
                    <a:pos x="16" y="47"/>
                  </a:cxn>
                  <a:cxn ang="0">
                    <a:pos x="22" y="47"/>
                  </a:cxn>
                  <a:cxn ang="0">
                    <a:pos x="23" y="47"/>
                  </a:cxn>
                  <a:cxn ang="0">
                    <a:pos x="31" y="46"/>
                  </a:cxn>
                  <a:cxn ang="0">
                    <a:pos x="40" y="45"/>
                  </a:cxn>
                  <a:cxn ang="0">
                    <a:pos x="48" y="42"/>
                  </a:cxn>
                  <a:cxn ang="0">
                    <a:pos x="56" y="37"/>
                  </a:cxn>
                  <a:cxn ang="0">
                    <a:pos x="63" y="34"/>
                  </a:cxn>
                  <a:cxn ang="0">
                    <a:pos x="67" y="30"/>
                  </a:cxn>
                  <a:cxn ang="0">
                    <a:pos x="69" y="26"/>
                  </a:cxn>
                  <a:cxn ang="0">
                    <a:pos x="66" y="20"/>
                  </a:cxn>
                  <a:cxn ang="0">
                    <a:pos x="62" y="17"/>
                  </a:cxn>
                  <a:cxn ang="0">
                    <a:pos x="56" y="17"/>
                  </a:cxn>
                  <a:cxn ang="0">
                    <a:pos x="48" y="17"/>
                  </a:cxn>
                  <a:cxn ang="0">
                    <a:pos x="40" y="19"/>
                  </a:cxn>
                  <a:cxn ang="0">
                    <a:pos x="32" y="22"/>
                  </a:cxn>
                  <a:cxn ang="0">
                    <a:pos x="26" y="23"/>
                  </a:cxn>
                  <a:cxn ang="0">
                    <a:pos x="22" y="26"/>
                  </a:cxn>
                  <a:cxn ang="0">
                    <a:pos x="20" y="26"/>
                  </a:cxn>
                  <a:cxn ang="0">
                    <a:pos x="19" y="22"/>
                  </a:cxn>
                  <a:cxn ang="0">
                    <a:pos x="16" y="14"/>
                  </a:cxn>
                  <a:cxn ang="0">
                    <a:pos x="12" y="7"/>
                  </a:cxn>
                  <a:cxn ang="0">
                    <a:pos x="10" y="4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3" y="26"/>
                  </a:cxn>
                  <a:cxn ang="0">
                    <a:pos x="7" y="40"/>
                  </a:cxn>
                  <a:cxn ang="0">
                    <a:pos x="9" y="46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16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/>
                <a:ahLst/>
                <a:cxnLst>
                  <a:cxn ang="0">
                    <a:pos x="13" y="52"/>
                  </a:cxn>
                  <a:cxn ang="0">
                    <a:pos x="20" y="55"/>
                  </a:cxn>
                  <a:cxn ang="0">
                    <a:pos x="32" y="58"/>
                  </a:cxn>
                  <a:cxn ang="0">
                    <a:pos x="45" y="56"/>
                  </a:cxn>
                  <a:cxn ang="0">
                    <a:pos x="55" y="50"/>
                  </a:cxn>
                  <a:cxn ang="0">
                    <a:pos x="58" y="49"/>
                  </a:cxn>
                  <a:cxn ang="0">
                    <a:pos x="60" y="46"/>
                  </a:cxn>
                  <a:cxn ang="0">
                    <a:pos x="60" y="42"/>
                  </a:cxn>
                  <a:cxn ang="0">
                    <a:pos x="60" y="39"/>
                  </a:cxn>
                  <a:cxn ang="0">
                    <a:pos x="58" y="36"/>
                  </a:cxn>
                  <a:cxn ang="0">
                    <a:pos x="54" y="33"/>
                  </a:cxn>
                  <a:cxn ang="0">
                    <a:pos x="49" y="32"/>
                  </a:cxn>
                  <a:cxn ang="0">
                    <a:pos x="45" y="32"/>
                  </a:cxn>
                  <a:cxn ang="0">
                    <a:pos x="36" y="35"/>
                  </a:cxn>
                  <a:cxn ang="0">
                    <a:pos x="27" y="36"/>
                  </a:cxn>
                  <a:cxn ang="0">
                    <a:pos x="20" y="35"/>
                  </a:cxn>
                  <a:cxn ang="0">
                    <a:pos x="17" y="35"/>
                  </a:cxn>
                  <a:cxn ang="0">
                    <a:pos x="17" y="29"/>
                  </a:cxn>
                  <a:cxn ang="0">
                    <a:pos x="17" y="16"/>
                  </a:cxn>
                  <a:cxn ang="0">
                    <a:pos x="14" y="3"/>
                  </a:cxn>
                  <a:cxn ang="0">
                    <a:pos x="5" y="0"/>
                  </a:cxn>
                  <a:cxn ang="0">
                    <a:pos x="1" y="12"/>
                  </a:cxn>
                  <a:cxn ang="0">
                    <a:pos x="0" y="26"/>
                  </a:cxn>
                  <a:cxn ang="0">
                    <a:pos x="3" y="40"/>
                  </a:cxn>
                  <a:cxn ang="0">
                    <a:pos x="13" y="52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17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/>
                <a:ahLst/>
                <a:cxnLst>
                  <a:cxn ang="0">
                    <a:pos x="19" y="52"/>
                  </a:cxn>
                  <a:cxn ang="0">
                    <a:pos x="31" y="55"/>
                  </a:cxn>
                  <a:cxn ang="0">
                    <a:pos x="43" y="54"/>
                  </a:cxn>
                  <a:cxn ang="0">
                    <a:pos x="53" y="46"/>
                  </a:cxn>
                  <a:cxn ang="0">
                    <a:pos x="59" y="35"/>
                  </a:cxn>
                  <a:cxn ang="0">
                    <a:pos x="57" y="31"/>
                  </a:cxn>
                  <a:cxn ang="0">
                    <a:pos x="54" y="29"/>
                  </a:cxn>
                  <a:cxn ang="0">
                    <a:pos x="49" y="28"/>
                  </a:cxn>
                  <a:cxn ang="0">
                    <a:pos x="44" y="29"/>
                  </a:cxn>
                  <a:cxn ang="0">
                    <a:pos x="41" y="32"/>
                  </a:cxn>
                  <a:cxn ang="0">
                    <a:pos x="38" y="35"/>
                  </a:cxn>
                  <a:cxn ang="0">
                    <a:pos x="34" y="36"/>
                  </a:cxn>
                  <a:cxn ang="0">
                    <a:pos x="31" y="39"/>
                  </a:cxn>
                  <a:cxn ang="0">
                    <a:pos x="28" y="32"/>
                  </a:cxn>
                  <a:cxn ang="0">
                    <a:pos x="21" y="18"/>
                  </a:cxn>
                  <a:cxn ang="0">
                    <a:pos x="10" y="5"/>
                  </a:cxn>
                  <a:cxn ang="0">
                    <a:pos x="0" y="0"/>
                  </a:cxn>
                  <a:cxn ang="0">
                    <a:pos x="2" y="18"/>
                  </a:cxn>
                  <a:cxn ang="0">
                    <a:pos x="9" y="35"/>
                  </a:cxn>
                  <a:cxn ang="0">
                    <a:pos x="16" y="46"/>
                  </a:cxn>
                  <a:cxn ang="0">
                    <a:pos x="19" y="52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18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/>
                <a:ahLst/>
                <a:cxnLst>
                  <a:cxn ang="0">
                    <a:pos x="32" y="75"/>
                  </a:cxn>
                  <a:cxn ang="0">
                    <a:pos x="38" y="76"/>
                  </a:cxn>
                  <a:cxn ang="0">
                    <a:pos x="44" y="76"/>
                  </a:cxn>
                  <a:cxn ang="0">
                    <a:pos x="50" y="76"/>
                  </a:cxn>
                  <a:cxn ang="0">
                    <a:pos x="57" y="75"/>
                  </a:cxn>
                  <a:cxn ang="0">
                    <a:pos x="61" y="72"/>
                  </a:cxn>
                  <a:cxn ang="0">
                    <a:pos x="67" y="67"/>
                  </a:cxn>
                  <a:cxn ang="0">
                    <a:pos x="72" y="64"/>
                  </a:cxn>
                  <a:cxn ang="0">
                    <a:pos x="76" y="59"/>
                  </a:cxn>
                  <a:cxn ang="0">
                    <a:pos x="80" y="56"/>
                  </a:cxn>
                  <a:cxn ang="0">
                    <a:pos x="82" y="52"/>
                  </a:cxn>
                  <a:cxn ang="0">
                    <a:pos x="82" y="47"/>
                  </a:cxn>
                  <a:cxn ang="0">
                    <a:pos x="79" y="43"/>
                  </a:cxn>
                  <a:cxn ang="0">
                    <a:pos x="70" y="39"/>
                  </a:cxn>
                  <a:cxn ang="0">
                    <a:pos x="63" y="37"/>
                  </a:cxn>
                  <a:cxn ang="0">
                    <a:pos x="54" y="39"/>
                  </a:cxn>
                  <a:cxn ang="0">
                    <a:pos x="47" y="41"/>
                  </a:cxn>
                  <a:cxn ang="0">
                    <a:pos x="39" y="44"/>
                  </a:cxn>
                  <a:cxn ang="0">
                    <a:pos x="35" y="49"/>
                  </a:cxn>
                  <a:cxn ang="0">
                    <a:pos x="32" y="50"/>
                  </a:cxn>
                  <a:cxn ang="0">
                    <a:pos x="30" y="52"/>
                  </a:cxn>
                  <a:cxn ang="0">
                    <a:pos x="29" y="43"/>
                  </a:cxn>
                  <a:cxn ang="0">
                    <a:pos x="23" y="23"/>
                  </a:cxn>
                  <a:cxn ang="0">
                    <a:pos x="14" y="6"/>
                  </a:cxn>
                  <a:cxn ang="0">
                    <a:pos x="4" y="0"/>
                  </a:cxn>
                  <a:cxn ang="0">
                    <a:pos x="0" y="17"/>
                  </a:cxn>
                  <a:cxn ang="0">
                    <a:pos x="0" y="31"/>
                  </a:cxn>
                  <a:cxn ang="0">
                    <a:pos x="4" y="44"/>
                  </a:cxn>
                  <a:cxn ang="0">
                    <a:pos x="11" y="54"/>
                  </a:cxn>
                  <a:cxn ang="0">
                    <a:pos x="19" y="63"/>
                  </a:cxn>
                  <a:cxn ang="0">
                    <a:pos x="25" y="70"/>
                  </a:cxn>
                  <a:cxn ang="0">
                    <a:pos x="30" y="73"/>
                  </a:cxn>
                  <a:cxn ang="0">
                    <a:pos x="32" y="7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19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/>
                <a:ahLst/>
                <a:cxnLst>
                  <a:cxn ang="0">
                    <a:pos x="12" y="53"/>
                  </a:cxn>
                  <a:cxn ang="0">
                    <a:pos x="15" y="56"/>
                  </a:cxn>
                  <a:cxn ang="0">
                    <a:pos x="19" y="60"/>
                  </a:cxn>
                  <a:cxn ang="0">
                    <a:pos x="25" y="62"/>
                  </a:cxn>
                  <a:cxn ang="0">
                    <a:pos x="27" y="63"/>
                  </a:cxn>
                  <a:cxn ang="0">
                    <a:pos x="32" y="65"/>
                  </a:cxn>
                  <a:cxn ang="0">
                    <a:pos x="40" y="65"/>
                  </a:cxn>
                  <a:cxn ang="0">
                    <a:pos x="49" y="66"/>
                  </a:cxn>
                  <a:cxn ang="0">
                    <a:pos x="57" y="65"/>
                  </a:cxn>
                  <a:cxn ang="0">
                    <a:pos x="65" y="63"/>
                  </a:cxn>
                  <a:cxn ang="0">
                    <a:pos x="71" y="60"/>
                  </a:cxn>
                  <a:cxn ang="0">
                    <a:pos x="75" y="55"/>
                  </a:cxn>
                  <a:cxn ang="0">
                    <a:pos x="75" y="46"/>
                  </a:cxn>
                  <a:cxn ang="0">
                    <a:pos x="72" y="39"/>
                  </a:cxn>
                  <a:cxn ang="0">
                    <a:pos x="66" y="35"/>
                  </a:cxn>
                  <a:cxn ang="0">
                    <a:pos x="59" y="33"/>
                  </a:cxn>
                  <a:cxn ang="0">
                    <a:pos x="50" y="33"/>
                  </a:cxn>
                  <a:cxn ang="0">
                    <a:pos x="41" y="35"/>
                  </a:cxn>
                  <a:cxn ang="0">
                    <a:pos x="34" y="36"/>
                  </a:cxn>
                  <a:cxn ang="0">
                    <a:pos x="28" y="39"/>
                  </a:cxn>
                  <a:cxn ang="0">
                    <a:pos x="27" y="39"/>
                  </a:cxn>
                  <a:cxn ang="0">
                    <a:pos x="25" y="32"/>
                  </a:cxn>
                  <a:cxn ang="0">
                    <a:pos x="19" y="16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5" y="39"/>
                  </a:cxn>
                  <a:cxn ang="0">
                    <a:pos x="9" y="49"/>
                  </a:cxn>
                  <a:cxn ang="0">
                    <a:pos x="12" y="53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0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/>
                <a:ahLst/>
                <a:cxnLst>
                  <a:cxn ang="0">
                    <a:pos x="3" y="41"/>
                  </a:cxn>
                  <a:cxn ang="0">
                    <a:pos x="4" y="46"/>
                  </a:cxn>
                  <a:cxn ang="0">
                    <a:pos x="10" y="50"/>
                  </a:cxn>
                  <a:cxn ang="0">
                    <a:pos x="14" y="56"/>
                  </a:cxn>
                  <a:cxn ang="0">
                    <a:pos x="16" y="57"/>
                  </a:cxn>
                  <a:cxn ang="0">
                    <a:pos x="23" y="60"/>
                  </a:cxn>
                  <a:cxn ang="0">
                    <a:pos x="32" y="63"/>
                  </a:cxn>
                  <a:cxn ang="0">
                    <a:pos x="42" y="63"/>
                  </a:cxn>
                  <a:cxn ang="0">
                    <a:pos x="54" y="61"/>
                  </a:cxn>
                  <a:cxn ang="0">
                    <a:pos x="64" y="58"/>
                  </a:cxn>
                  <a:cxn ang="0">
                    <a:pos x="72" y="54"/>
                  </a:cxn>
                  <a:cxn ang="0">
                    <a:pos x="75" y="47"/>
                  </a:cxn>
                  <a:cxn ang="0">
                    <a:pos x="73" y="40"/>
                  </a:cxn>
                  <a:cxn ang="0">
                    <a:pos x="67" y="34"/>
                  </a:cxn>
                  <a:cxn ang="0">
                    <a:pos x="60" y="30"/>
                  </a:cxn>
                  <a:cxn ang="0">
                    <a:pos x="53" y="28"/>
                  </a:cxn>
                  <a:cxn ang="0">
                    <a:pos x="45" y="30"/>
                  </a:cxn>
                  <a:cxn ang="0">
                    <a:pos x="36" y="31"/>
                  </a:cxn>
                  <a:cxn ang="0">
                    <a:pos x="31" y="33"/>
                  </a:cxn>
                  <a:cxn ang="0">
                    <a:pos x="26" y="36"/>
                  </a:cxn>
                  <a:cxn ang="0">
                    <a:pos x="25" y="36"/>
                  </a:cxn>
                  <a:cxn ang="0">
                    <a:pos x="23" y="30"/>
                  </a:cxn>
                  <a:cxn ang="0">
                    <a:pos x="17" y="15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" y="28"/>
                  </a:cxn>
                  <a:cxn ang="0">
                    <a:pos x="3" y="38"/>
                  </a:cxn>
                  <a:cxn ang="0">
                    <a:pos x="3" y="41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1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/>
                <a:ahLst/>
                <a:cxnLst>
                  <a:cxn ang="0">
                    <a:pos x="88" y="37"/>
                  </a:cxn>
                  <a:cxn ang="0">
                    <a:pos x="69" y="49"/>
                  </a:cxn>
                  <a:cxn ang="0">
                    <a:pos x="53" y="63"/>
                  </a:cxn>
                  <a:cxn ang="0">
                    <a:pos x="39" y="79"/>
                  </a:cxn>
                  <a:cxn ang="0">
                    <a:pos x="25" y="96"/>
                  </a:cxn>
                  <a:cxn ang="0">
                    <a:pos x="15" y="115"/>
                  </a:cxn>
                  <a:cxn ang="0">
                    <a:pos x="8" y="135"/>
                  </a:cxn>
                  <a:cxn ang="0">
                    <a:pos x="3" y="157"/>
                  </a:cxn>
                  <a:cxn ang="0">
                    <a:pos x="0" y="178"/>
                  </a:cxn>
                  <a:cxn ang="0">
                    <a:pos x="3" y="208"/>
                  </a:cxn>
                  <a:cxn ang="0">
                    <a:pos x="15" y="233"/>
                  </a:cxn>
                  <a:cxn ang="0">
                    <a:pos x="33" y="254"/>
                  </a:cxn>
                  <a:cxn ang="0">
                    <a:pos x="56" y="270"/>
                  </a:cxn>
                  <a:cxn ang="0">
                    <a:pos x="83" y="283"/>
                  </a:cxn>
                  <a:cxn ang="0">
                    <a:pos x="110" y="289"/>
                  </a:cxn>
                  <a:cxn ang="0">
                    <a:pos x="140" y="290"/>
                  </a:cxn>
                  <a:cxn ang="0">
                    <a:pos x="168" y="286"/>
                  </a:cxn>
                  <a:cxn ang="0">
                    <a:pos x="174" y="286"/>
                  </a:cxn>
                  <a:cxn ang="0">
                    <a:pos x="179" y="283"/>
                  </a:cxn>
                  <a:cxn ang="0">
                    <a:pos x="184" y="279"/>
                  </a:cxn>
                  <a:cxn ang="0">
                    <a:pos x="185" y="273"/>
                  </a:cxn>
                  <a:cxn ang="0">
                    <a:pos x="182" y="266"/>
                  </a:cxn>
                  <a:cxn ang="0">
                    <a:pos x="176" y="260"/>
                  </a:cxn>
                  <a:cxn ang="0">
                    <a:pos x="169" y="254"/>
                  </a:cxn>
                  <a:cxn ang="0">
                    <a:pos x="162" y="252"/>
                  </a:cxn>
                  <a:cxn ang="0">
                    <a:pos x="147" y="247"/>
                  </a:cxn>
                  <a:cxn ang="0">
                    <a:pos x="132" y="244"/>
                  </a:cxn>
                  <a:cxn ang="0">
                    <a:pos x="118" y="242"/>
                  </a:cxn>
                  <a:cxn ang="0">
                    <a:pos x="105" y="239"/>
                  </a:cxn>
                  <a:cxn ang="0">
                    <a:pos x="91" y="234"/>
                  </a:cxn>
                  <a:cxn ang="0">
                    <a:pos x="78" y="229"/>
                  </a:cxn>
                  <a:cxn ang="0">
                    <a:pos x="66" y="221"/>
                  </a:cxn>
                  <a:cxn ang="0">
                    <a:pos x="55" y="210"/>
                  </a:cxn>
                  <a:cxn ang="0">
                    <a:pos x="50" y="161"/>
                  </a:cxn>
                  <a:cxn ang="0">
                    <a:pos x="62" y="121"/>
                  </a:cxn>
                  <a:cxn ang="0">
                    <a:pos x="85" y="89"/>
                  </a:cxn>
                  <a:cxn ang="0">
                    <a:pos x="118" y="63"/>
                  </a:cxn>
                  <a:cxn ang="0">
                    <a:pos x="153" y="43"/>
                  </a:cxn>
                  <a:cxn ang="0">
                    <a:pos x="190" y="27"/>
                  </a:cxn>
                  <a:cxn ang="0">
                    <a:pos x="223" y="16"/>
                  </a:cxn>
                  <a:cxn ang="0">
                    <a:pos x="250" y="6"/>
                  </a:cxn>
                  <a:cxn ang="0">
                    <a:pos x="234" y="2"/>
                  </a:cxn>
                  <a:cxn ang="0">
                    <a:pos x="216" y="0"/>
                  </a:cxn>
                  <a:cxn ang="0">
                    <a:pos x="196" y="3"/>
                  </a:cxn>
                  <a:cxn ang="0">
                    <a:pos x="174" y="6"/>
                  </a:cxn>
                  <a:cxn ang="0">
                    <a:pos x="152" y="13"/>
                  </a:cxn>
                  <a:cxn ang="0">
                    <a:pos x="130" y="20"/>
                  </a:cxn>
                  <a:cxn ang="0">
                    <a:pos x="107" y="29"/>
                  </a:cxn>
                  <a:cxn ang="0">
                    <a:pos x="88" y="3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2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/>
                <a:ahLst/>
                <a:cxnLst>
                  <a:cxn ang="0">
                    <a:pos x="135" y="73"/>
                  </a:cxn>
                  <a:cxn ang="0">
                    <a:pos x="141" y="96"/>
                  </a:cxn>
                  <a:cxn ang="0">
                    <a:pos x="140" y="118"/>
                  </a:cxn>
                  <a:cxn ang="0">
                    <a:pos x="129" y="135"/>
                  </a:cxn>
                  <a:cxn ang="0">
                    <a:pos x="115" y="151"/>
                  </a:cxn>
                  <a:cxn ang="0">
                    <a:pos x="97" y="165"/>
                  </a:cxn>
                  <a:cxn ang="0">
                    <a:pos x="76" y="179"/>
                  </a:cxn>
                  <a:cxn ang="0">
                    <a:pos x="56" y="192"/>
                  </a:cxn>
                  <a:cxn ang="0">
                    <a:pos x="38" y="205"/>
                  </a:cxn>
                  <a:cxn ang="0">
                    <a:pos x="35" y="210"/>
                  </a:cxn>
                  <a:cxn ang="0">
                    <a:pos x="34" y="212"/>
                  </a:cxn>
                  <a:cxn ang="0">
                    <a:pos x="34" y="217"/>
                  </a:cxn>
                  <a:cxn ang="0">
                    <a:pos x="35" y="221"/>
                  </a:cxn>
                  <a:cxn ang="0">
                    <a:pos x="40" y="224"/>
                  </a:cxn>
                  <a:cxn ang="0">
                    <a:pos x="44" y="225"/>
                  </a:cxn>
                  <a:cxn ang="0">
                    <a:pos x="47" y="225"/>
                  </a:cxn>
                  <a:cxn ang="0">
                    <a:pos x="51" y="224"/>
                  </a:cxn>
                  <a:cxn ang="0">
                    <a:pos x="75" y="211"/>
                  </a:cxn>
                  <a:cxn ang="0">
                    <a:pos x="97" y="197"/>
                  </a:cxn>
                  <a:cxn ang="0">
                    <a:pos x="117" y="181"/>
                  </a:cxn>
                  <a:cxn ang="0">
                    <a:pos x="137" y="162"/>
                  </a:cxn>
                  <a:cxn ang="0">
                    <a:pos x="150" y="142"/>
                  </a:cxn>
                  <a:cxn ang="0">
                    <a:pos x="159" y="119"/>
                  </a:cxn>
                  <a:cxn ang="0">
                    <a:pos x="160" y="95"/>
                  </a:cxn>
                  <a:cxn ang="0">
                    <a:pos x="154" y="69"/>
                  </a:cxn>
                  <a:cxn ang="0">
                    <a:pos x="141" y="49"/>
                  </a:cxn>
                  <a:cxn ang="0">
                    <a:pos x="122" y="31"/>
                  </a:cxn>
                  <a:cxn ang="0">
                    <a:pos x="98" y="18"/>
                  </a:cxn>
                  <a:cxn ang="0">
                    <a:pos x="72" y="8"/>
                  </a:cxn>
                  <a:cxn ang="0">
                    <a:pos x="46" y="3"/>
                  </a:cxn>
                  <a:cxn ang="0">
                    <a:pos x="24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8" y="11"/>
                  </a:cxn>
                  <a:cxn ang="0">
                    <a:pos x="37" y="17"/>
                  </a:cxn>
                  <a:cxn ang="0">
                    <a:pos x="57" y="23"/>
                  </a:cxn>
                  <a:cxn ang="0">
                    <a:pos x="76" y="29"/>
                  </a:cxn>
                  <a:cxn ang="0">
                    <a:pos x="95" y="36"/>
                  </a:cxn>
                  <a:cxn ang="0">
                    <a:pos x="112" y="46"/>
                  </a:cxn>
                  <a:cxn ang="0">
                    <a:pos x="125" y="57"/>
                  </a:cxn>
                  <a:cxn ang="0">
                    <a:pos x="135" y="73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3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/>
                <a:ahLst/>
                <a:cxnLst>
                  <a:cxn ang="0">
                    <a:pos x="127" y="87"/>
                  </a:cxn>
                  <a:cxn ang="0">
                    <a:pos x="68" y="143"/>
                  </a:cxn>
                  <a:cxn ang="0">
                    <a:pos x="22" y="208"/>
                  </a:cxn>
                  <a:cxn ang="0">
                    <a:pos x="0" y="283"/>
                  </a:cxn>
                  <a:cxn ang="0">
                    <a:pos x="5" y="333"/>
                  </a:cxn>
                  <a:cxn ang="0">
                    <a:pos x="12" y="353"/>
                  </a:cxn>
                  <a:cxn ang="0">
                    <a:pos x="25" y="372"/>
                  </a:cxn>
                  <a:cxn ang="0">
                    <a:pos x="41" y="388"/>
                  </a:cxn>
                  <a:cxn ang="0">
                    <a:pos x="71" y="405"/>
                  </a:cxn>
                  <a:cxn ang="0">
                    <a:pos x="109" y="424"/>
                  </a:cxn>
                  <a:cxn ang="0">
                    <a:pos x="150" y="438"/>
                  </a:cxn>
                  <a:cxn ang="0">
                    <a:pos x="191" y="449"/>
                  </a:cxn>
                  <a:cxn ang="0">
                    <a:pos x="234" y="458"/>
                  </a:cxn>
                  <a:cxn ang="0">
                    <a:pos x="276" y="464"/>
                  </a:cxn>
                  <a:cxn ang="0">
                    <a:pos x="319" y="468"/>
                  </a:cxn>
                  <a:cxn ang="0">
                    <a:pos x="363" y="471"/>
                  </a:cxn>
                  <a:cxn ang="0">
                    <a:pos x="391" y="472"/>
                  </a:cxn>
                  <a:cxn ang="0">
                    <a:pos x="401" y="464"/>
                  </a:cxn>
                  <a:cxn ang="0">
                    <a:pos x="404" y="451"/>
                  </a:cxn>
                  <a:cxn ang="0">
                    <a:pos x="395" y="441"/>
                  </a:cxn>
                  <a:cxn ang="0">
                    <a:pos x="369" y="434"/>
                  </a:cxn>
                  <a:cxn ang="0">
                    <a:pos x="331" y="426"/>
                  </a:cxn>
                  <a:cxn ang="0">
                    <a:pos x="291" y="421"/>
                  </a:cxn>
                  <a:cxn ang="0">
                    <a:pos x="251" y="415"/>
                  </a:cxn>
                  <a:cxn ang="0">
                    <a:pos x="213" y="408"/>
                  </a:cxn>
                  <a:cxn ang="0">
                    <a:pos x="175" y="398"/>
                  </a:cxn>
                  <a:cxn ang="0">
                    <a:pos x="138" y="386"/>
                  </a:cxn>
                  <a:cxn ang="0">
                    <a:pos x="102" y="372"/>
                  </a:cxn>
                  <a:cxn ang="0">
                    <a:pos x="69" y="352"/>
                  </a:cxn>
                  <a:cxn ang="0">
                    <a:pos x="49" y="324"/>
                  </a:cxn>
                  <a:cxn ang="0">
                    <a:pos x="43" y="290"/>
                  </a:cxn>
                  <a:cxn ang="0">
                    <a:pos x="49" y="250"/>
                  </a:cxn>
                  <a:cxn ang="0">
                    <a:pos x="65" y="212"/>
                  </a:cxn>
                  <a:cxn ang="0">
                    <a:pos x="90" y="172"/>
                  </a:cxn>
                  <a:cxn ang="0">
                    <a:pos x="119" y="138"/>
                  </a:cxn>
                  <a:cxn ang="0">
                    <a:pos x="154" y="103"/>
                  </a:cxn>
                  <a:cxn ang="0">
                    <a:pos x="193" y="71"/>
                  </a:cxn>
                  <a:cxn ang="0">
                    <a:pos x="245" y="47"/>
                  </a:cxn>
                  <a:cxn ang="0">
                    <a:pos x="298" y="25"/>
                  </a:cxn>
                  <a:cxn ang="0">
                    <a:pos x="332" y="8"/>
                  </a:cxn>
                  <a:cxn ang="0">
                    <a:pos x="322" y="0"/>
                  </a:cxn>
                  <a:cxn ang="0">
                    <a:pos x="278" y="5"/>
                  </a:cxn>
                  <a:cxn ang="0">
                    <a:pos x="226" y="23"/>
                  </a:cxn>
                  <a:cxn ang="0">
                    <a:pos x="178" y="4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4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/>
                <a:ahLst/>
                <a:cxnLst>
                  <a:cxn ang="0">
                    <a:pos x="294" y="96"/>
                  </a:cxn>
                  <a:cxn ang="0">
                    <a:pos x="310" y="113"/>
                  </a:cxn>
                  <a:cxn ang="0">
                    <a:pos x="320" y="133"/>
                  </a:cxn>
                  <a:cxn ang="0">
                    <a:pos x="325" y="155"/>
                  </a:cxn>
                  <a:cxn ang="0">
                    <a:pos x="325" y="178"/>
                  </a:cxn>
                  <a:cxn ang="0">
                    <a:pos x="322" y="197"/>
                  </a:cxn>
                  <a:cxn ang="0">
                    <a:pos x="316" y="212"/>
                  </a:cxn>
                  <a:cxn ang="0">
                    <a:pos x="306" y="228"/>
                  </a:cxn>
                  <a:cxn ang="0">
                    <a:pos x="295" y="241"/>
                  </a:cxn>
                  <a:cxn ang="0">
                    <a:pos x="282" y="256"/>
                  </a:cxn>
                  <a:cxn ang="0">
                    <a:pos x="269" y="267"/>
                  </a:cxn>
                  <a:cxn ang="0">
                    <a:pos x="256" y="280"/>
                  </a:cxn>
                  <a:cxn ang="0">
                    <a:pos x="243" y="293"/>
                  </a:cxn>
                  <a:cxn ang="0">
                    <a:pos x="240" y="297"/>
                  </a:cxn>
                  <a:cxn ang="0">
                    <a:pos x="240" y="302"/>
                  </a:cxn>
                  <a:cxn ang="0">
                    <a:pos x="240" y="306"/>
                  </a:cxn>
                  <a:cxn ang="0">
                    <a:pos x="243" y="310"/>
                  </a:cxn>
                  <a:cxn ang="0">
                    <a:pos x="247" y="313"/>
                  </a:cxn>
                  <a:cxn ang="0">
                    <a:pos x="253" y="315"/>
                  </a:cxn>
                  <a:cxn ang="0">
                    <a:pos x="257" y="313"/>
                  </a:cxn>
                  <a:cxn ang="0">
                    <a:pos x="262" y="310"/>
                  </a:cxn>
                  <a:cxn ang="0">
                    <a:pos x="291" y="292"/>
                  </a:cxn>
                  <a:cxn ang="0">
                    <a:pos x="316" y="267"/>
                  </a:cxn>
                  <a:cxn ang="0">
                    <a:pos x="335" y="240"/>
                  </a:cxn>
                  <a:cxn ang="0">
                    <a:pos x="348" y="208"/>
                  </a:cxn>
                  <a:cxn ang="0">
                    <a:pos x="354" y="177"/>
                  </a:cxn>
                  <a:cxn ang="0">
                    <a:pos x="351" y="143"/>
                  </a:cxn>
                  <a:cxn ang="0">
                    <a:pos x="339" y="113"/>
                  </a:cxn>
                  <a:cxn ang="0">
                    <a:pos x="316" y="86"/>
                  </a:cxn>
                  <a:cxn ang="0">
                    <a:pos x="298" y="72"/>
                  </a:cxn>
                  <a:cxn ang="0">
                    <a:pos x="278" y="60"/>
                  </a:cxn>
                  <a:cxn ang="0">
                    <a:pos x="256" y="49"/>
                  </a:cxn>
                  <a:cxn ang="0">
                    <a:pos x="231" y="39"/>
                  </a:cxn>
                  <a:cxn ang="0">
                    <a:pos x="206" y="29"/>
                  </a:cxn>
                  <a:cxn ang="0">
                    <a:pos x="181" y="21"/>
                  </a:cxn>
                  <a:cxn ang="0">
                    <a:pos x="155" y="16"/>
                  </a:cxn>
                  <a:cxn ang="0">
                    <a:pos x="130" y="10"/>
                  </a:cxn>
                  <a:cxn ang="0">
                    <a:pos x="105" y="6"/>
                  </a:cxn>
                  <a:cxn ang="0">
                    <a:pos x="83" y="3"/>
                  </a:cxn>
                  <a:cxn ang="0">
                    <a:pos x="61" y="0"/>
                  </a:cxn>
                  <a:cxn ang="0">
                    <a:pos x="43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5" y="3"/>
                  </a:cxn>
                  <a:cxn ang="0">
                    <a:pos x="0" y="6"/>
                  </a:cxn>
                  <a:cxn ang="0">
                    <a:pos x="15" y="8"/>
                  </a:cxn>
                  <a:cxn ang="0">
                    <a:pos x="30" y="10"/>
                  </a:cxn>
                  <a:cxn ang="0">
                    <a:pos x="47" y="13"/>
                  </a:cxn>
                  <a:cxn ang="0">
                    <a:pos x="65" y="16"/>
                  </a:cxn>
                  <a:cxn ang="0">
                    <a:pos x="83" y="20"/>
                  </a:cxn>
                  <a:cxn ang="0">
                    <a:pos x="103" y="23"/>
                  </a:cxn>
                  <a:cxn ang="0">
                    <a:pos x="122" y="27"/>
                  </a:cxn>
                  <a:cxn ang="0">
                    <a:pos x="143" y="31"/>
                  </a:cxn>
                  <a:cxn ang="0">
                    <a:pos x="162" y="37"/>
                  </a:cxn>
                  <a:cxn ang="0">
                    <a:pos x="182" y="43"/>
                  </a:cxn>
                  <a:cxn ang="0">
                    <a:pos x="203" y="49"/>
                  </a:cxn>
                  <a:cxn ang="0">
                    <a:pos x="222" y="56"/>
                  </a:cxn>
                  <a:cxn ang="0">
                    <a:pos x="241" y="64"/>
                  </a:cxn>
                  <a:cxn ang="0">
                    <a:pos x="260" y="75"/>
                  </a:cxn>
                  <a:cxn ang="0">
                    <a:pos x="278" y="85"/>
                  </a:cxn>
                  <a:cxn ang="0">
                    <a:pos x="294" y="96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5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0" y="187"/>
                  </a:cxn>
                  <a:cxn ang="0">
                    <a:pos x="5" y="210"/>
                  </a:cxn>
                  <a:cxn ang="0">
                    <a:pos x="16" y="231"/>
                  </a:cxn>
                  <a:cxn ang="0">
                    <a:pos x="30" y="250"/>
                  </a:cxn>
                  <a:cxn ang="0">
                    <a:pos x="48" y="266"/>
                  </a:cxn>
                  <a:cxn ang="0">
                    <a:pos x="69" y="280"/>
                  </a:cxn>
                  <a:cxn ang="0">
                    <a:pos x="92" y="290"/>
                  </a:cxn>
                  <a:cxn ang="0">
                    <a:pos x="116" y="296"/>
                  </a:cxn>
                  <a:cxn ang="0">
                    <a:pos x="123" y="297"/>
                  </a:cxn>
                  <a:cxn ang="0">
                    <a:pos x="130" y="295"/>
                  </a:cxn>
                  <a:cxn ang="0">
                    <a:pos x="136" y="290"/>
                  </a:cxn>
                  <a:cxn ang="0">
                    <a:pos x="139" y="284"/>
                  </a:cxn>
                  <a:cxn ang="0">
                    <a:pos x="139" y="277"/>
                  </a:cxn>
                  <a:cxn ang="0">
                    <a:pos x="138" y="270"/>
                  </a:cxn>
                  <a:cxn ang="0">
                    <a:pos x="133" y="264"/>
                  </a:cxn>
                  <a:cxn ang="0">
                    <a:pos x="126" y="261"/>
                  </a:cxn>
                  <a:cxn ang="0">
                    <a:pos x="102" y="253"/>
                  </a:cxn>
                  <a:cxn ang="0">
                    <a:pos x="80" y="241"/>
                  </a:cxn>
                  <a:cxn ang="0">
                    <a:pos x="63" y="226"/>
                  </a:cxn>
                  <a:cxn ang="0">
                    <a:pos x="50" y="208"/>
                  </a:cxn>
                  <a:cxn ang="0">
                    <a:pos x="41" y="187"/>
                  </a:cxn>
                  <a:cxn ang="0">
                    <a:pos x="36" y="164"/>
                  </a:cxn>
                  <a:cxn ang="0">
                    <a:pos x="36" y="139"/>
                  </a:cxn>
                  <a:cxn ang="0">
                    <a:pos x="44" y="113"/>
                  </a:cxn>
                  <a:cxn ang="0">
                    <a:pos x="52" y="95"/>
                  </a:cxn>
                  <a:cxn ang="0">
                    <a:pos x="64" y="78"/>
                  </a:cxn>
                  <a:cxn ang="0">
                    <a:pos x="77" y="62"/>
                  </a:cxn>
                  <a:cxn ang="0">
                    <a:pos x="92" y="47"/>
                  </a:cxn>
                  <a:cxn ang="0">
                    <a:pos x="105" y="34"/>
                  </a:cxn>
                  <a:cxn ang="0">
                    <a:pos x="120" y="23"/>
                  </a:cxn>
                  <a:cxn ang="0">
                    <a:pos x="133" y="11"/>
                  </a:cxn>
                  <a:cxn ang="0">
                    <a:pos x="143" y="1"/>
                  </a:cxn>
                  <a:cxn ang="0">
                    <a:pos x="133" y="0"/>
                  </a:cxn>
                  <a:cxn ang="0">
                    <a:pos x="117" y="7"/>
                  </a:cxn>
                  <a:cxn ang="0">
                    <a:pos x="95" y="23"/>
                  </a:cxn>
                  <a:cxn ang="0">
                    <a:pos x="70" y="44"/>
                  </a:cxn>
                  <a:cxn ang="0">
                    <a:pos x="47" y="72"/>
                  </a:cxn>
                  <a:cxn ang="0">
                    <a:pos x="25" y="101"/>
                  </a:cxn>
                  <a:cxn ang="0">
                    <a:pos x="8" y="132"/>
                  </a:cxn>
                  <a:cxn ang="0">
                    <a:pos x="0" y="162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6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/>
                <a:ahLst/>
                <a:cxnLst>
                  <a:cxn ang="0">
                    <a:pos x="260" y="155"/>
                  </a:cxn>
                  <a:cxn ang="0">
                    <a:pos x="275" y="180"/>
                  </a:cxn>
                  <a:cxn ang="0">
                    <a:pos x="282" y="206"/>
                  </a:cxn>
                  <a:cxn ang="0">
                    <a:pos x="278" y="234"/>
                  </a:cxn>
                  <a:cxn ang="0">
                    <a:pos x="262" y="262"/>
                  </a:cxn>
                  <a:cxn ang="0">
                    <a:pos x="237" y="286"/>
                  </a:cxn>
                  <a:cxn ang="0">
                    <a:pos x="209" y="308"/>
                  </a:cxn>
                  <a:cxn ang="0">
                    <a:pos x="180" y="331"/>
                  </a:cxn>
                  <a:cxn ang="0">
                    <a:pos x="162" y="348"/>
                  </a:cxn>
                  <a:cxn ang="0">
                    <a:pos x="156" y="359"/>
                  </a:cxn>
                  <a:cxn ang="0">
                    <a:pos x="152" y="371"/>
                  </a:cxn>
                  <a:cxn ang="0">
                    <a:pos x="153" y="382"/>
                  </a:cxn>
                  <a:cxn ang="0">
                    <a:pos x="163" y="388"/>
                  </a:cxn>
                  <a:cxn ang="0">
                    <a:pos x="175" y="387"/>
                  </a:cxn>
                  <a:cxn ang="0">
                    <a:pos x="194" y="367"/>
                  </a:cxn>
                  <a:cxn ang="0">
                    <a:pos x="227" y="337"/>
                  </a:cxn>
                  <a:cxn ang="0">
                    <a:pos x="260" y="308"/>
                  </a:cxn>
                  <a:cxn ang="0">
                    <a:pos x="290" y="275"/>
                  </a:cxn>
                  <a:cxn ang="0">
                    <a:pos x="307" y="234"/>
                  </a:cxn>
                  <a:cxn ang="0">
                    <a:pos x="304" y="191"/>
                  </a:cxn>
                  <a:cxn ang="0">
                    <a:pos x="285" y="151"/>
                  </a:cxn>
                  <a:cxn ang="0">
                    <a:pos x="253" y="118"/>
                  </a:cxn>
                  <a:cxn ang="0">
                    <a:pos x="222" y="94"/>
                  </a:cxn>
                  <a:cxn ang="0">
                    <a:pos x="191" y="75"/>
                  </a:cxn>
                  <a:cxn ang="0">
                    <a:pos x="159" y="55"/>
                  </a:cxn>
                  <a:cxn ang="0">
                    <a:pos x="124" y="36"/>
                  </a:cxn>
                  <a:cxn ang="0">
                    <a:pos x="92" y="20"/>
                  </a:cxn>
                  <a:cxn ang="0">
                    <a:pos x="59" y="9"/>
                  </a:cxn>
                  <a:cxn ang="0">
                    <a:pos x="31" y="2"/>
                  </a:cxn>
                  <a:cxn ang="0">
                    <a:pos x="9" y="2"/>
                  </a:cxn>
                  <a:cxn ang="0">
                    <a:pos x="11" y="7"/>
                  </a:cxn>
                  <a:cxn ang="0">
                    <a:pos x="36" y="17"/>
                  </a:cxn>
                  <a:cxn ang="0">
                    <a:pos x="65" y="30"/>
                  </a:cxn>
                  <a:cxn ang="0">
                    <a:pos x="99" y="46"/>
                  </a:cxn>
                  <a:cxn ang="0">
                    <a:pos x="134" y="65"/>
                  </a:cxn>
                  <a:cxn ang="0">
                    <a:pos x="169" y="86"/>
                  </a:cxn>
                  <a:cxn ang="0">
                    <a:pos x="205" y="109"/>
                  </a:cxn>
                  <a:cxn ang="0">
                    <a:pos x="235" y="132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7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/>
                <a:ahLst/>
                <a:cxnLst>
                  <a:cxn ang="0">
                    <a:pos x="332" y="65"/>
                  </a:cxn>
                  <a:cxn ang="0">
                    <a:pos x="351" y="123"/>
                  </a:cxn>
                  <a:cxn ang="0">
                    <a:pos x="373" y="181"/>
                  </a:cxn>
                  <a:cxn ang="0">
                    <a:pos x="395" y="237"/>
                  </a:cxn>
                  <a:cxn ang="0">
                    <a:pos x="406" y="273"/>
                  </a:cxn>
                  <a:cxn ang="0">
                    <a:pos x="404" y="284"/>
                  </a:cxn>
                  <a:cxn ang="0">
                    <a:pos x="393" y="292"/>
                  </a:cxn>
                  <a:cxn ang="0">
                    <a:pos x="381" y="289"/>
                  </a:cxn>
                  <a:cxn ang="0">
                    <a:pos x="364" y="251"/>
                  </a:cxn>
                  <a:cxn ang="0">
                    <a:pos x="339" y="171"/>
                  </a:cxn>
                  <a:cxn ang="0">
                    <a:pos x="318" y="93"/>
                  </a:cxn>
                  <a:cxn ang="0">
                    <a:pos x="307" y="42"/>
                  </a:cxn>
                  <a:cxn ang="0">
                    <a:pos x="283" y="34"/>
                  </a:cxn>
                  <a:cxn ang="0">
                    <a:pos x="239" y="39"/>
                  </a:cxn>
                  <a:cxn ang="0">
                    <a:pos x="192" y="50"/>
                  </a:cxn>
                  <a:cxn ang="0">
                    <a:pos x="148" y="65"/>
                  </a:cxn>
                  <a:cxn ang="0">
                    <a:pos x="106" y="83"/>
                  </a:cxn>
                  <a:cxn ang="0">
                    <a:pos x="67" y="103"/>
                  </a:cxn>
                  <a:cxn ang="0">
                    <a:pos x="34" y="122"/>
                  </a:cxn>
                  <a:cxn ang="0">
                    <a:pos x="9" y="141"/>
                  </a:cxn>
                  <a:cxn ang="0">
                    <a:pos x="0" y="133"/>
                  </a:cxn>
                  <a:cxn ang="0">
                    <a:pos x="19" y="102"/>
                  </a:cxn>
                  <a:cxn ang="0">
                    <a:pos x="53" y="70"/>
                  </a:cxn>
                  <a:cxn ang="0">
                    <a:pos x="92" y="43"/>
                  </a:cxn>
                  <a:cxn ang="0">
                    <a:pos x="139" y="23"/>
                  </a:cxn>
                  <a:cxn ang="0">
                    <a:pos x="210" y="8"/>
                  </a:cxn>
                  <a:cxn ang="0">
                    <a:pos x="277" y="1"/>
                  </a:cxn>
                  <a:cxn ang="0">
                    <a:pos x="321" y="0"/>
                  </a:cxn>
                  <a:cxn ang="0">
                    <a:pos x="336" y="1"/>
                  </a:cxn>
                  <a:cxn ang="0">
                    <a:pos x="345" y="11"/>
                  </a:cxn>
                  <a:cxn ang="0">
                    <a:pos x="345" y="26"/>
                  </a:cxn>
                  <a:cxn ang="0">
                    <a:pos x="335" y="34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8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/>
                <a:ahLst/>
                <a:cxnLst>
                  <a:cxn ang="0">
                    <a:pos x="82" y="289"/>
                  </a:cxn>
                  <a:cxn ang="0">
                    <a:pos x="87" y="316"/>
                  </a:cxn>
                  <a:cxn ang="0">
                    <a:pos x="107" y="376"/>
                  </a:cxn>
                  <a:cxn ang="0">
                    <a:pos x="141" y="455"/>
                  </a:cxn>
                  <a:cxn ang="0">
                    <a:pos x="175" y="533"/>
                  </a:cxn>
                  <a:cxn ang="0">
                    <a:pos x="210" y="611"/>
                  </a:cxn>
                  <a:cxn ang="0">
                    <a:pos x="248" y="687"/>
                  </a:cxn>
                  <a:cxn ang="0">
                    <a:pos x="287" y="763"/>
                  </a:cxn>
                  <a:cxn ang="0">
                    <a:pos x="326" y="839"/>
                  </a:cxn>
                  <a:cxn ang="0">
                    <a:pos x="367" y="915"/>
                  </a:cxn>
                  <a:cxn ang="0">
                    <a:pos x="391" y="957"/>
                  </a:cxn>
                  <a:cxn ang="0">
                    <a:pos x="404" y="960"/>
                  </a:cxn>
                  <a:cxn ang="0">
                    <a:pos x="420" y="960"/>
                  </a:cxn>
                  <a:cxn ang="0">
                    <a:pos x="433" y="957"/>
                  </a:cxn>
                  <a:cxn ang="0">
                    <a:pos x="439" y="948"/>
                  </a:cxn>
                  <a:cxn ang="0">
                    <a:pos x="436" y="937"/>
                  </a:cxn>
                  <a:cxn ang="0">
                    <a:pos x="414" y="902"/>
                  </a:cxn>
                  <a:cxn ang="0">
                    <a:pos x="380" y="843"/>
                  </a:cxn>
                  <a:cxn ang="0">
                    <a:pos x="348" y="784"/>
                  </a:cxn>
                  <a:cxn ang="0">
                    <a:pos x="314" y="724"/>
                  </a:cxn>
                  <a:cxn ang="0">
                    <a:pos x="269" y="638"/>
                  </a:cxn>
                  <a:cxn ang="0">
                    <a:pos x="216" y="532"/>
                  </a:cxn>
                  <a:cxn ang="0">
                    <a:pos x="169" y="424"/>
                  </a:cxn>
                  <a:cxn ang="0">
                    <a:pos x="128" y="312"/>
                  </a:cxn>
                  <a:cxn ang="0">
                    <a:pos x="91" y="220"/>
                  </a:cxn>
                  <a:cxn ang="0">
                    <a:pos x="60" y="139"/>
                  </a:cxn>
                  <a:cxn ang="0">
                    <a:pos x="35" y="62"/>
                  </a:cxn>
                  <a:cxn ang="0">
                    <a:pos x="15" y="10"/>
                  </a:cxn>
                  <a:cxn ang="0">
                    <a:pos x="5" y="1"/>
                  </a:cxn>
                  <a:cxn ang="0">
                    <a:pos x="0" y="10"/>
                  </a:cxn>
                  <a:cxn ang="0">
                    <a:pos x="6" y="47"/>
                  </a:cxn>
                  <a:cxn ang="0">
                    <a:pos x="16" y="115"/>
                  </a:cxn>
                  <a:cxn ang="0">
                    <a:pos x="33" y="179"/>
                  </a:cxn>
                  <a:cxn ang="0">
                    <a:pos x="56" y="241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9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/>
                <a:ahLst/>
                <a:cxnLst>
                  <a:cxn ang="0">
                    <a:pos x="2" y="182"/>
                  </a:cxn>
                  <a:cxn ang="0">
                    <a:pos x="0" y="187"/>
                  </a:cxn>
                  <a:cxn ang="0">
                    <a:pos x="0" y="191"/>
                  </a:cxn>
                  <a:cxn ang="0">
                    <a:pos x="2" y="195"/>
                  </a:cxn>
                  <a:cxn ang="0">
                    <a:pos x="6" y="198"/>
                  </a:cxn>
                  <a:cxn ang="0">
                    <a:pos x="30" y="187"/>
                  </a:cxn>
                  <a:cxn ang="0">
                    <a:pos x="52" y="176"/>
                  </a:cxn>
                  <a:cxn ang="0">
                    <a:pos x="75" y="166"/>
                  </a:cxn>
                  <a:cxn ang="0">
                    <a:pos x="99" y="156"/>
                  </a:cxn>
                  <a:cxn ang="0">
                    <a:pos x="124" y="146"/>
                  </a:cxn>
                  <a:cxn ang="0">
                    <a:pos x="147" y="138"/>
                  </a:cxn>
                  <a:cxn ang="0">
                    <a:pos x="171" y="128"/>
                  </a:cxn>
                  <a:cxn ang="0">
                    <a:pos x="194" y="119"/>
                  </a:cxn>
                  <a:cxn ang="0">
                    <a:pos x="218" y="109"/>
                  </a:cxn>
                  <a:cxn ang="0">
                    <a:pos x="241" y="99"/>
                  </a:cxn>
                  <a:cxn ang="0">
                    <a:pos x="265" y="89"/>
                  </a:cxn>
                  <a:cxn ang="0">
                    <a:pos x="287" y="77"/>
                  </a:cxn>
                  <a:cxn ang="0">
                    <a:pos x="310" y="66"/>
                  </a:cxn>
                  <a:cxn ang="0">
                    <a:pos x="332" y="54"/>
                  </a:cxn>
                  <a:cxn ang="0">
                    <a:pos x="354" y="41"/>
                  </a:cxn>
                  <a:cxn ang="0">
                    <a:pos x="376" y="27"/>
                  </a:cxn>
                  <a:cxn ang="0">
                    <a:pos x="381" y="23"/>
                  </a:cxn>
                  <a:cxn ang="0">
                    <a:pos x="382" y="17"/>
                  </a:cxn>
                  <a:cxn ang="0">
                    <a:pos x="382" y="11"/>
                  </a:cxn>
                  <a:cxn ang="0">
                    <a:pos x="379" y="7"/>
                  </a:cxn>
                  <a:cxn ang="0">
                    <a:pos x="375" y="3"/>
                  </a:cxn>
                  <a:cxn ang="0">
                    <a:pos x="369" y="0"/>
                  </a:cxn>
                  <a:cxn ang="0">
                    <a:pos x="363" y="0"/>
                  </a:cxn>
                  <a:cxn ang="0">
                    <a:pos x="359" y="3"/>
                  </a:cxn>
                  <a:cxn ang="0">
                    <a:pos x="335" y="16"/>
                  </a:cxn>
                  <a:cxn ang="0">
                    <a:pos x="309" y="28"/>
                  </a:cxn>
                  <a:cxn ang="0">
                    <a:pos x="281" y="41"/>
                  </a:cxn>
                  <a:cxn ang="0">
                    <a:pos x="253" y="56"/>
                  </a:cxn>
                  <a:cxn ang="0">
                    <a:pos x="223" y="70"/>
                  </a:cxn>
                  <a:cxn ang="0">
                    <a:pos x="193" y="84"/>
                  </a:cxn>
                  <a:cxn ang="0">
                    <a:pos x="163" y="97"/>
                  </a:cxn>
                  <a:cxn ang="0">
                    <a:pos x="135" y="112"/>
                  </a:cxn>
                  <a:cxn ang="0">
                    <a:pos x="107" y="125"/>
                  </a:cxn>
                  <a:cxn ang="0">
                    <a:pos x="83" y="136"/>
                  </a:cxn>
                  <a:cxn ang="0">
                    <a:pos x="61" y="148"/>
                  </a:cxn>
                  <a:cxn ang="0">
                    <a:pos x="40" y="158"/>
                  </a:cxn>
                  <a:cxn ang="0">
                    <a:pos x="24" y="166"/>
                  </a:cxn>
                  <a:cxn ang="0">
                    <a:pos x="12" y="174"/>
                  </a:cxn>
                  <a:cxn ang="0">
                    <a:pos x="5" y="179"/>
                  </a:cxn>
                  <a:cxn ang="0">
                    <a:pos x="2" y="182"/>
                  </a:cxn>
                  <a:cxn ang="0">
                    <a:pos x="2" y="182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30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05" y="1"/>
                  </a:cxn>
                  <a:cxn ang="0">
                    <a:pos x="94" y="0"/>
                  </a:cxn>
                  <a:cxn ang="0">
                    <a:pos x="75" y="1"/>
                  </a:cxn>
                  <a:cxn ang="0">
                    <a:pos x="57" y="4"/>
                  </a:cxn>
                  <a:cxn ang="0">
                    <a:pos x="41" y="13"/>
                  </a:cxn>
                  <a:cxn ang="0">
                    <a:pos x="17" y="34"/>
                  </a:cxn>
                  <a:cxn ang="0">
                    <a:pos x="1" y="76"/>
                  </a:cxn>
                  <a:cxn ang="0">
                    <a:pos x="3" y="121"/>
                  </a:cxn>
                  <a:cxn ang="0">
                    <a:pos x="16" y="167"/>
                  </a:cxn>
                  <a:cxn ang="0">
                    <a:pos x="35" y="200"/>
                  </a:cxn>
                  <a:cxn ang="0">
                    <a:pos x="57" y="223"/>
                  </a:cxn>
                  <a:cxn ang="0">
                    <a:pos x="85" y="236"/>
                  </a:cxn>
                  <a:cxn ang="0">
                    <a:pos x="116" y="240"/>
                  </a:cxn>
                  <a:cxn ang="0">
                    <a:pos x="154" y="228"/>
                  </a:cxn>
                  <a:cxn ang="0">
                    <a:pos x="192" y="204"/>
                  </a:cxn>
                  <a:cxn ang="0">
                    <a:pos x="218" y="171"/>
                  </a:cxn>
                  <a:cxn ang="0">
                    <a:pos x="229" y="131"/>
                  </a:cxn>
                  <a:cxn ang="0">
                    <a:pos x="224" y="103"/>
                  </a:cxn>
                  <a:cxn ang="0">
                    <a:pos x="215" y="95"/>
                  </a:cxn>
                  <a:cxn ang="0">
                    <a:pos x="204" y="95"/>
                  </a:cxn>
                  <a:cxn ang="0">
                    <a:pos x="195" y="105"/>
                  </a:cxn>
                  <a:cxn ang="0">
                    <a:pos x="193" y="126"/>
                  </a:cxn>
                  <a:cxn ang="0">
                    <a:pos x="183" y="158"/>
                  </a:cxn>
                  <a:cxn ang="0">
                    <a:pos x="164" y="181"/>
                  </a:cxn>
                  <a:cxn ang="0">
                    <a:pos x="133" y="195"/>
                  </a:cxn>
                  <a:cxn ang="0">
                    <a:pos x="92" y="197"/>
                  </a:cxn>
                  <a:cxn ang="0">
                    <a:pos x="63" y="177"/>
                  </a:cxn>
                  <a:cxn ang="0">
                    <a:pos x="47" y="142"/>
                  </a:cxn>
                  <a:cxn ang="0">
                    <a:pos x="36" y="103"/>
                  </a:cxn>
                  <a:cxn ang="0">
                    <a:pos x="35" y="73"/>
                  </a:cxn>
                  <a:cxn ang="0">
                    <a:pos x="41" y="50"/>
                  </a:cxn>
                  <a:cxn ang="0">
                    <a:pos x="55" y="33"/>
                  </a:cxn>
                  <a:cxn ang="0">
                    <a:pos x="77" y="21"/>
                  </a:cxn>
                  <a:cxn ang="0">
                    <a:pos x="97" y="19"/>
                  </a:cxn>
                  <a:cxn ang="0">
                    <a:pos x="120" y="19"/>
                  </a:cxn>
                  <a:cxn ang="0">
                    <a:pos x="139" y="20"/>
                  </a:cxn>
                  <a:cxn ang="0">
                    <a:pos x="133" y="9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31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/>
                <a:ahLst/>
                <a:cxnLst>
                  <a:cxn ang="0">
                    <a:pos x="61" y="10"/>
                  </a:cxn>
                  <a:cxn ang="0">
                    <a:pos x="34" y="28"/>
                  </a:cxn>
                  <a:cxn ang="0">
                    <a:pos x="15" y="52"/>
                  </a:cxn>
                  <a:cxn ang="0">
                    <a:pos x="3" y="81"/>
                  </a:cxn>
                  <a:cxn ang="0">
                    <a:pos x="0" y="114"/>
                  </a:cxn>
                  <a:cxn ang="0">
                    <a:pos x="6" y="145"/>
                  </a:cxn>
                  <a:cxn ang="0">
                    <a:pos x="18" y="176"/>
                  </a:cxn>
                  <a:cxn ang="0">
                    <a:pos x="37" y="204"/>
                  </a:cxn>
                  <a:cxn ang="0">
                    <a:pos x="65" y="232"/>
                  </a:cxn>
                  <a:cxn ang="0">
                    <a:pos x="102" y="258"/>
                  </a:cxn>
                  <a:cxn ang="0">
                    <a:pos x="143" y="270"/>
                  </a:cxn>
                  <a:cxn ang="0">
                    <a:pos x="185" y="265"/>
                  </a:cxn>
                  <a:cxn ang="0">
                    <a:pos x="219" y="240"/>
                  </a:cxn>
                  <a:cxn ang="0">
                    <a:pos x="244" y="216"/>
                  </a:cxn>
                  <a:cxn ang="0">
                    <a:pos x="263" y="189"/>
                  </a:cxn>
                  <a:cxn ang="0">
                    <a:pos x="276" y="158"/>
                  </a:cxn>
                  <a:cxn ang="0">
                    <a:pos x="281" y="134"/>
                  </a:cxn>
                  <a:cxn ang="0">
                    <a:pos x="275" y="121"/>
                  </a:cxn>
                  <a:cxn ang="0">
                    <a:pos x="259" y="117"/>
                  </a:cxn>
                  <a:cxn ang="0">
                    <a:pos x="245" y="122"/>
                  </a:cxn>
                  <a:cxn ang="0">
                    <a:pos x="243" y="133"/>
                  </a:cxn>
                  <a:cxn ang="0">
                    <a:pos x="235" y="151"/>
                  </a:cxn>
                  <a:cxn ang="0">
                    <a:pos x="222" y="179"/>
                  </a:cxn>
                  <a:cxn ang="0">
                    <a:pos x="199" y="203"/>
                  </a:cxn>
                  <a:cxn ang="0">
                    <a:pos x="154" y="212"/>
                  </a:cxn>
                  <a:cxn ang="0">
                    <a:pos x="100" y="197"/>
                  </a:cxn>
                  <a:cxn ang="0">
                    <a:pos x="59" y="163"/>
                  </a:cxn>
                  <a:cxn ang="0">
                    <a:pos x="40" y="114"/>
                  </a:cxn>
                  <a:cxn ang="0">
                    <a:pos x="44" y="74"/>
                  </a:cxn>
                  <a:cxn ang="0">
                    <a:pos x="59" y="51"/>
                  </a:cxn>
                  <a:cxn ang="0">
                    <a:pos x="80" y="31"/>
                  </a:cxn>
                  <a:cxn ang="0">
                    <a:pos x="102" y="19"/>
                  </a:cxn>
                  <a:cxn ang="0">
                    <a:pos x="110" y="5"/>
                  </a:cxn>
                  <a:cxn ang="0">
                    <a:pos x="88" y="2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32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4" y="11"/>
                  </a:cxn>
                  <a:cxn ang="0">
                    <a:pos x="15" y="9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33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3"/>
                  </a:cxn>
                  <a:cxn ang="0">
                    <a:pos x="3" y="15"/>
                  </a:cxn>
                  <a:cxn ang="0">
                    <a:pos x="6" y="17"/>
                  </a:cxn>
                  <a:cxn ang="0">
                    <a:pos x="9" y="17"/>
                  </a:cxn>
                  <a:cxn ang="0">
                    <a:pos x="13" y="17"/>
                  </a:cxn>
                  <a:cxn ang="0">
                    <a:pos x="16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7" y="6"/>
                  </a:cxn>
                  <a:cxn ang="0">
                    <a:pos x="16" y="3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34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7" y="7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35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7"/>
                  </a:cxn>
                  <a:cxn ang="0">
                    <a:pos x="7" y="5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36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7" y="6"/>
                  </a:cxn>
                  <a:cxn ang="0">
                    <a:pos x="7" y="4"/>
                  </a:cxn>
                  <a:cxn ang="0">
                    <a:pos x="7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37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5" y="20"/>
                  </a:cxn>
                  <a:cxn ang="0">
                    <a:pos x="10" y="20"/>
                  </a:cxn>
                  <a:cxn ang="0">
                    <a:pos x="14" y="20"/>
                  </a:cxn>
                  <a:cxn ang="0">
                    <a:pos x="17" y="17"/>
                  </a:cxn>
                  <a:cxn ang="0">
                    <a:pos x="20" y="15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7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38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2" y="5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39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5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0"/>
                  </a:cxn>
                  <a:cxn ang="0">
                    <a:pos x="13" y="8"/>
                  </a:cxn>
                  <a:cxn ang="0">
                    <a:pos x="13" y="6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40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41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42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9" y="17"/>
                  </a:cxn>
                  <a:cxn ang="0">
                    <a:pos x="12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2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43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7" y="12"/>
                  </a:cxn>
                  <a:cxn ang="0">
                    <a:pos x="10" y="10"/>
                  </a:cxn>
                  <a:cxn ang="0">
                    <a:pos x="12" y="7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44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15" y="72"/>
                  </a:cxn>
                  <a:cxn ang="0">
                    <a:pos x="25" y="75"/>
                  </a:cxn>
                  <a:cxn ang="0">
                    <a:pos x="32" y="75"/>
                  </a:cxn>
                  <a:cxn ang="0">
                    <a:pos x="37" y="73"/>
                  </a:cxn>
                  <a:cxn ang="0">
                    <a:pos x="38" y="73"/>
                  </a:cxn>
                  <a:cxn ang="0">
                    <a:pos x="44" y="71"/>
                  </a:cxn>
                  <a:cxn ang="0">
                    <a:pos x="50" y="69"/>
                  </a:cxn>
                  <a:cxn ang="0">
                    <a:pos x="59" y="65"/>
                  </a:cxn>
                  <a:cxn ang="0">
                    <a:pos x="65" y="60"/>
                  </a:cxn>
                  <a:cxn ang="0">
                    <a:pos x="71" y="56"/>
                  </a:cxn>
                  <a:cxn ang="0">
                    <a:pos x="74" y="50"/>
                  </a:cxn>
                  <a:cxn ang="0">
                    <a:pos x="72" y="45"/>
                  </a:cxn>
                  <a:cxn ang="0">
                    <a:pos x="59" y="35"/>
                  </a:cxn>
                  <a:cxn ang="0">
                    <a:pos x="46" y="39"/>
                  </a:cxn>
                  <a:cxn ang="0">
                    <a:pos x="35" y="48"/>
                  </a:cxn>
                  <a:cxn ang="0">
                    <a:pos x="31" y="52"/>
                  </a:cxn>
                  <a:cxn ang="0">
                    <a:pos x="29" y="43"/>
                  </a:cxn>
                  <a:cxn ang="0">
                    <a:pos x="24" y="26"/>
                  </a:cxn>
                  <a:cxn ang="0">
                    <a:pos x="13" y="7"/>
                  </a:cxn>
                  <a:cxn ang="0">
                    <a:pos x="2" y="0"/>
                  </a:cxn>
                  <a:cxn ang="0">
                    <a:pos x="0" y="19"/>
                  </a:cxn>
                  <a:cxn ang="0">
                    <a:pos x="3" y="40"/>
                  </a:cxn>
                  <a:cxn ang="0">
                    <a:pos x="6" y="58"/>
                  </a:cxn>
                  <a:cxn ang="0">
                    <a:pos x="7" y="65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45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/>
                <a:ahLst/>
                <a:cxnLst>
                  <a:cxn ang="0">
                    <a:pos x="24" y="59"/>
                  </a:cxn>
                  <a:cxn ang="0">
                    <a:pos x="29" y="59"/>
                  </a:cxn>
                  <a:cxn ang="0">
                    <a:pos x="38" y="57"/>
                  </a:cxn>
                  <a:cxn ang="0">
                    <a:pos x="47" y="56"/>
                  </a:cxn>
                  <a:cxn ang="0">
                    <a:pos x="56" y="54"/>
                  </a:cxn>
                  <a:cxn ang="0">
                    <a:pos x="63" y="52"/>
                  </a:cxn>
                  <a:cxn ang="0">
                    <a:pos x="68" y="47"/>
                  </a:cxn>
                  <a:cxn ang="0">
                    <a:pos x="69" y="43"/>
                  </a:cxn>
                  <a:cxn ang="0">
                    <a:pos x="66" y="37"/>
                  </a:cxn>
                  <a:cxn ang="0">
                    <a:pos x="54" y="32"/>
                  </a:cxn>
                  <a:cxn ang="0">
                    <a:pos x="41" y="33"/>
                  </a:cxn>
                  <a:cxn ang="0">
                    <a:pos x="29" y="37"/>
                  </a:cxn>
                  <a:cxn ang="0">
                    <a:pos x="25" y="40"/>
                  </a:cxn>
                  <a:cxn ang="0">
                    <a:pos x="21" y="29"/>
                  </a:cxn>
                  <a:cxn ang="0">
                    <a:pos x="19" y="13"/>
                  </a:cxn>
                  <a:cxn ang="0">
                    <a:pos x="15" y="1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9" y="44"/>
                  </a:cxn>
                  <a:cxn ang="0">
                    <a:pos x="19" y="56"/>
                  </a:cxn>
                  <a:cxn ang="0">
                    <a:pos x="24" y="59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46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15" y="54"/>
                  </a:cxn>
                  <a:cxn ang="0">
                    <a:pos x="22" y="59"/>
                  </a:cxn>
                  <a:cxn ang="0">
                    <a:pos x="31" y="60"/>
                  </a:cxn>
                  <a:cxn ang="0">
                    <a:pos x="38" y="60"/>
                  </a:cxn>
                  <a:cxn ang="0">
                    <a:pos x="45" y="59"/>
                  </a:cxn>
                  <a:cxn ang="0">
                    <a:pos x="51" y="56"/>
                  </a:cxn>
                  <a:cxn ang="0">
                    <a:pos x="57" y="53"/>
                  </a:cxn>
                  <a:cxn ang="0">
                    <a:pos x="60" y="51"/>
                  </a:cxn>
                  <a:cxn ang="0">
                    <a:pos x="64" y="50"/>
                  </a:cxn>
                  <a:cxn ang="0">
                    <a:pos x="67" y="47"/>
                  </a:cxn>
                  <a:cxn ang="0">
                    <a:pos x="69" y="43"/>
                  </a:cxn>
                  <a:cxn ang="0">
                    <a:pos x="67" y="40"/>
                  </a:cxn>
                  <a:cxn ang="0">
                    <a:pos x="54" y="31"/>
                  </a:cxn>
                  <a:cxn ang="0">
                    <a:pos x="41" y="31"/>
                  </a:cxn>
                  <a:cxn ang="0">
                    <a:pos x="32" y="34"/>
                  </a:cxn>
                  <a:cxn ang="0">
                    <a:pos x="28" y="37"/>
                  </a:cxn>
                  <a:cxn ang="0">
                    <a:pos x="26" y="30"/>
                  </a:cxn>
                  <a:cxn ang="0">
                    <a:pos x="20" y="15"/>
                  </a:cxn>
                  <a:cxn ang="0">
                    <a:pos x="12" y="2"/>
                  </a:cxn>
                  <a:cxn ang="0">
                    <a:pos x="1" y="0"/>
                  </a:cxn>
                  <a:cxn ang="0">
                    <a:pos x="0" y="14"/>
                  </a:cxn>
                  <a:cxn ang="0">
                    <a:pos x="1" y="30"/>
                  </a:cxn>
                  <a:cxn ang="0">
                    <a:pos x="4" y="41"/>
                  </a:cxn>
                  <a:cxn ang="0">
                    <a:pos x="6" y="46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47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/>
                <a:ahLst/>
                <a:cxnLst>
                  <a:cxn ang="0">
                    <a:pos x="12" y="44"/>
                  </a:cxn>
                  <a:cxn ang="0">
                    <a:pos x="19" y="46"/>
                  </a:cxn>
                  <a:cxn ang="0">
                    <a:pos x="31" y="48"/>
                  </a:cxn>
                  <a:cxn ang="0">
                    <a:pos x="43" y="48"/>
                  </a:cxn>
                  <a:cxn ang="0">
                    <a:pos x="56" y="46"/>
                  </a:cxn>
                  <a:cxn ang="0">
                    <a:pos x="66" y="42"/>
                  </a:cxn>
                  <a:cxn ang="0">
                    <a:pos x="74" y="36"/>
                  </a:cxn>
                  <a:cxn ang="0">
                    <a:pos x="75" y="29"/>
                  </a:cxn>
                  <a:cxn ang="0">
                    <a:pos x="71" y="19"/>
                  </a:cxn>
                  <a:cxn ang="0">
                    <a:pos x="66" y="16"/>
                  </a:cxn>
                  <a:cxn ang="0">
                    <a:pos x="59" y="15"/>
                  </a:cxn>
                  <a:cxn ang="0">
                    <a:pos x="52" y="15"/>
                  </a:cxn>
                  <a:cxn ang="0">
                    <a:pos x="43" y="18"/>
                  </a:cxn>
                  <a:cxn ang="0">
                    <a:pos x="35" y="19"/>
                  </a:cxn>
                  <a:cxn ang="0">
                    <a:pos x="30" y="22"/>
                  </a:cxn>
                  <a:cxn ang="0">
                    <a:pos x="25" y="23"/>
                  </a:cxn>
                  <a:cxn ang="0">
                    <a:pos x="24" y="25"/>
                  </a:cxn>
                  <a:cxn ang="0">
                    <a:pos x="22" y="21"/>
                  </a:cxn>
                  <a:cxn ang="0">
                    <a:pos x="19" y="13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5" y="26"/>
                  </a:cxn>
                  <a:cxn ang="0">
                    <a:pos x="9" y="38"/>
                  </a:cxn>
                  <a:cxn ang="0">
                    <a:pos x="12" y="44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48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/>
                <a:ahLst/>
                <a:cxnLst>
                  <a:cxn ang="0">
                    <a:pos x="15" y="53"/>
                  </a:cxn>
                  <a:cxn ang="0">
                    <a:pos x="22" y="54"/>
                  </a:cxn>
                  <a:cxn ang="0">
                    <a:pos x="34" y="57"/>
                  </a:cxn>
                  <a:cxn ang="0">
                    <a:pos x="47" y="56"/>
                  </a:cxn>
                  <a:cxn ang="0">
                    <a:pos x="58" y="50"/>
                  </a:cxn>
                  <a:cxn ang="0">
                    <a:pos x="61" y="48"/>
                  </a:cxn>
                  <a:cxn ang="0">
                    <a:pos x="62" y="46"/>
                  </a:cxn>
                  <a:cxn ang="0">
                    <a:pos x="63" y="43"/>
                  </a:cxn>
                  <a:cxn ang="0">
                    <a:pos x="62" y="40"/>
                  </a:cxn>
                  <a:cxn ang="0">
                    <a:pos x="61" y="36"/>
                  </a:cxn>
                  <a:cxn ang="0">
                    <a:pos x="58" y="33"/>
                  </a:cxn>
                  <a:cxn ang="0">
                    <a:pos x="53" y="31"/>
                  </a:cxn>
                  <a:cxn ang="0">
                    <a:pos x="47" y="33"/>
                  </a:cxn>
                  <a:cxn ang="0">
                    <a:pos x="39" y="36"/>
                  </a:cxn>
                  <a:cxn ang="0">
                    <a:pos x="30" y="36"/>
                  </a:cxn>
                  <a:cxn ang="0">
                    <a:pos x="24" y="36"/>
                  </a:cxn>
                  <a:cxn ang="0">
                    <a:pos x="21" y="36"/>
                  </a:cxn>
                  <a:cxn ang="0">
                    <a:pos x="21" y="30"/>
                  </a:cxn>
                  <a:cxn ang="0">
                    <a:pos x="21" y="17"/>
                  </a:cxn>
                  <a:cxn ang="0">
                    <a:pos x="17" y="4"/>
                  </a:cxn>
                  <a:cxn ang="0">
                    <a:pos x="8" y="0"/>
                  </a:cxn>
                  <a:cxn ang="0">
                    <a:pos x="0" y="18"/>
                  </a:cxn>
                  <a:cxn ang="0">
                    <a:pos x="0" y="34"/>
                  </a:cxn>
                  <a:cxn ang="0">
                    <a:pos x="6" y="46"/>
                  </a:cxn>
                  <a:cxn ang="0">
                    <a:pos x="15" y="53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49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/>
                <a:ahLst/>
                <a:cxnLst>
                  <a:cxn ang="0">
                    <a:pos x="24" y="52"/>
                  </a:cxn>
                  <a:cxn ang="0">
                    <a:pos x="32" y="57"/>
                  </a:cxn>
                  <a:cxn ang="0">
                    <a:pos x="41" y="55"/>
                  </a:cxn>
                  <a:cxn ang="0">
                    <a:pos x="50" y="52"/>
                  </a:cxn>
                  <a:cxn ang="0">
                    <a:pos x="59" y="48"/>
                  </a:cxn>
                  <a:cxn ang="0">
                    <a:pos x="63" y="45"/>
                  </a:cxn>
                  <a:cxn ang="0">
                    <a:pos x="65" y="42"/>
                  </a:cxn>
                  <a:cxn ang="0">
                    <a:pos x="65" y="38"/>
                  </a:cxn>
                  <a:cxn ang="0">
                    <a:pos x="63" y="34"/>
                  </a:cxn>
                  <a:cxn ang="0">
                    <a:pos x="53" y="28"/>
                  </a:cxn>
                  <a:cxn ang="0">
                    <a:pos x="46" y="29"/>
                  </a:cxn>
                  <a:cxn ang="0">
                    <a:pos x="40" y="35"/>
                  </a:cxn>
                  <a:cxn ang="0">
                    <a:pos x="35" y="39"/>
                  </a:cxn>
                  <a:cxn ang="0">
                    <a:pos x="32" y="32"/>
                  </a:cxn>
                  <a:cxn ang="0">
                    <a:pos x="25" y="18"/>
                  </a:cxn>
                  <a:cxn ang="0">
                    <a:pos x="16" y="5"/>
                  </a:cxn>
                  <a:cxn ang="0">
                    <a:pos x="6" y="0"/>
                  </a:cxn>
                  <a:cxn ang="0">
                    <a:pos x="0" y="21"/>
                  </a:cxn>
                  <a:cxn ang="0">
                    <a:pos x="7" y="36"/>
                  </a:cxn>
                  <a:cxn ang="0">
                    <a:pos x="18" y="48"/>
                  </a:cxn>
                  <a:cxn ang="0">
                    <a:pos x="24" y="52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50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/>
                <a:ahLst/>
                <a:cxnLst>
                  <a:cxn ang="0">
                    <a:pos x="16" y="67"/>
                  </a:cxn>
                  <a:cxn ang="0">
                    <a:pos x="19" y="70"/>
                  </a:cxn>
                  <a:cxn ang="0">
                    <a:pos x="23" y="73"/>
                  </a:cxn>
                  <a:cxn ang="0">
                    <a:pos x="31" y="77"/>
                  </a:cxn>
                  <a:cxn ang="0">
                    <a:pos x="38" y="79"/>
                  </a:cxn>
                  <a:cxn ang="0">
                    <a:pos x="47" y="80"/>
                  </a:cxn>
                  <a:cxn ang="0">
                    <a:pos x="57" y="77"/>
                  </a:cxn>
                  <a:cxn ang="0">
                    <a:pos x="66" y="70"/>
                  </a:cxn>
                  <a:cxn ang="0">
                    <a:pos x="73" y="59"/>
                  </a:cxn>
                  <a:cxn ang="0">
                    <a:pos x="76" y="54"/>
                  </a:cxn>
                  <a:cxn ang="0">
                    <a:pos x="78" y="50"/>
                  </a:cxn>
                  <a:cxn ang="0">
                    <a:pos x="79" y="46"/>
                  </a:cxn>
                  <a:cxn ang="0">
                    <a:pos x="78" y="43"/>
                  </a:cxn>
                  <a:cxn ang="0">
                    <a:pos x="70" y="39"/>
                  </a:cxn>
                  <a:cxn ang="0">
                    <a:pos x="61" y="37"/>
                  </a:cxn>
                  <a:cxn ang="0">
                    <a:pos x="53" y="39"/>
                  </a:cxn>
                  <a:cxn ang="0">
                    <a:pos x="45" y="40"/>
                  </a:cxn>
                  <a:cxn ang="0">
                    <a:pos x="39" y="44"/>
                  </a:cxn>
                  <a:cxn ang="0">
                    <a:pos x="34" y="47"/>
                  </a:cxn>
                  <a:cxn ang="0">
                    <a:pos x="31" y="50"/>
                  </a:cxn>
                  <a:cxn ang="0">
                    <a:pos x="29" y="52"/>
                  </a:cxn>
                  <a:cxn ang="0">
                    <a:pos x="28" y="43"/>
                  </a:cxn>
                  <a:cxn ang="0">
                    <a:pos x="22" y="24"/>
                  </a:cxn>
                  <a:cxn ang="0">
                    <a:pos x="13" y="6"/>
                  </a:cxn>
                  <a:cxn ang="0">
                    <a:pos x="1" y="0"/>
                  </a:cxn>
                  <a:cxn ang="0">
                    <a:pos x="0" y="24"/>
                  </a:cxn>
                  <a:cxn ang="0">
                    <a:pos x="6" y="46"/>
                  </a:cxn>
                  <a:cxn ang="0">
                    <a:pos x="13" y="62"/>
                  </a:cxn>
                  <a:cxn ang="0">
                    <a:pos x="16" y="6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51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/>
                <a:ahLst/>
                <a:cxnLst>
                  <a:cxn ang="0">
                    <a:pos x="13" y="54"/>
                  </a:cxn>
                  <a:cxn ang="0">
                    <a:pos x="16" y="56"/>
                  </a:cxn>
                  <a:cxn ang="0">
                    <a:pos x="20" y="59"/>
                  </a:cxn>
                  <a:cxn ang="0">
                    <a:pos x="26" y="61"/>
                  </a:cxn>
                  <a:cxn ang="0">
                    <a:pos x="34" y="64"/>
                  </a:cxn>
                  <a:cxn ang="0">
                    <a:pos x="41" y="67"/>
                  </a:cxn>
                  <a:cxn ang="0">
                    <a:pos x="50" y="67"/>
                  </a:cxn>
                  <a:cxn ang="0">
                    <a:pos x="59" y="67"/>
                  </a:cxn>
                  <a:cxn ang="0">
                    <a:pos x="66" y="64"/>
                  </a:cxn>
                  <a:cxn ang="0">
                    <a:pos x="72" y="61"/>
                  </a:cxn>
                  <a:cxn ang="0">
                    <a:pos x="76" y="57"/>
                  </a:cxn>
                  <a:cxn ang="0">
                    <a:pos x="79" y="53"/>
                  </a:cxn>
                  <a:cxn ang="0">
                    <a:pos x="78" y="47"/>
                  </a:cxn>
                  <a:cxn ang="0">
                    <a:pos x="72" y="41"/>
                  </a:cxn>
                  <a:cxn ang="0">
                    <a:pos x="65" y="37"/>
                  </a:cxn>
                  <a:cxn ang="0">
                    <a:pos x="56" y="36"/>
                  </a:cxn>
                  <a:cxn ang="0">
                    <a:pos x="48" y="36"/>
                  </a:cxn>
                  <a:cxn ang="0">
                    <a:pos x="40" y="37"/>
                  </a:cxn>
                  <a:cxn ang="0">
                    <a:pos x="34" y="38"/>
                  </a:cxn>
                  <a:cxn ang="0">
                    <a:pos x="29" y="40"/>
                  </a:cxn>
                  <a:cxn ang="0">
                    <a:pos x="28" y="40"/>
                  </a:cxn>
                  <a:cxn ang="0">
                    <a:pos x="26" y="33"/>
                  </a:cxn>
                  <a:cxn ang="0">
                    <a:pos x="22" y="17"/>
                  </a:cxn>
                  <a:cxn ang="0">
                    <a:pos x="15" y="4"/>
                  </a:cxn>
                  <a:cxn ang="0">
                    <a:pos x="3" y="0"/>
                  </a:cxn>
                  <a:cxn ang="0">
                    <a:pos x="0" y="21"/>
                  </a:cxn>
                  <a:cxn ang="0">
                    <a:pos x="4" y="38"/>
                  </a:cxn>
                  <a:cxn ang="0">
                    <a:pos x="10" y="50"/>
                  </a:cxn>
                  <a:cxn ang="0">
                    <a:pos x="13" y="54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52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17" y="60"/>
                  </a:cxn>
                  <a:cxn ang="0">
                    <a:pos x="27" y="62"/>
                  </a:cxn>
                  <a:cxn ang="0">
                    <a:pos x="40" y="62"/>
                  </a:cxn>
                  <a:cxn ang="0">
                    <a:pos x="53" y="60"/>
                  </a:cxn>
                  <a:cxn ang="0">
                    <a:pos x="65" y="58"/>
                  </a:cxn>
                  <a:cxn ang="0">
                    <a:pos x="72" y="55"/>
                  </a:cxn>
                  <a:cxn ang="0">
                    <a:pos x="77" y="49"/>
                  </a:cxn>
                  <a:cxn ang="0">
                    <a:pos x="75" y="42"/>
                  </a:cxn>
                  <a:cxn ang="0">
                    <a:pos x="69" y="36"/>
                  </a:cxn>
                  <a:cxn ang="0">
                    <a:pos x="62" y="33"/>
                  </a:cxn>
                  <a:cxn ang="0">
                    <a:pos x="53" y="32"/>
                  </a:cxn>
                  <a:cxn ang="0">
                    <a:pos x="46" y="32"/>
                  </a:cxn>
                  <a:cxn ang="0">
                    <a:pos x="39" y="33"/>
                  </a:cxn>
                  <a:cxn ang="0">
                    <a:pos x="33" y="35"/>
                  </a:cxn>
                  <a:cxn ang="0">
                    <a:pos x="28" y="37"/>
                  </a:cxn>
                  <a:cxn ang="0">
                    <a:pos x="27" y="37"/>
                  </a:cxn>
                  <a:cxn ang="0">
                    <a:pos x="25" y="30"/>
                  </a:cxn>
                  <a:cxn ang="0">
                    <a:pos x="21" y="16"/>
                  </a:cxn>
                  <a:cxn ang="0">
                    <a:pos x="14" y="3"/>
                  </a:cxn>
                  <a:cxn ang="0">
                    <a:pos x="2" y="0"/>
                  </a:cxn>
                  <a:cxn ang="0">
                    <a:pos x="0" y="17"/>
                  </a:cxn>
                  <a:cxn ang="0">
                    <a:pos x="3" y="36"/>
                  </a:cxn>
                  <a:cxn ang="0">
                    <a:pos x="8" y="52"/>
                  </a:cxn>
                  <a:cxn ang="0">
                    <a:pos x="9" y="58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53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/>
                <a:ahLst/>
                <a:cxnLst>
                  <a:cxn ang="0">
                    <a:pos x="12" y="150"/>
                  </a:cxn>
                  <a:cxn ang="0">
                    <a:pos x="16" y="241"/>
                  </a:cxn>
                  <a:cxn ang="0">
                    <a:pos x="46" y="346"/>
                  </a:cxn>
                  <a:cxn ang="0">
                    <a:pos x="84" y="465"/>
                  </a:cxn>
                  <a:cxn ang="0">
                    <a:pos x="122" y="583"/>
                  </a:cxn>
                  <a:cxn ang="0">
                    <a:pos x="163" y="699"/>
                  </a:cxn>
                  <a:cxn ang="0">
                    <a:pos x="195" y="778"/>
                  </a:cxn>
                  <a:cxn ang="0">
                    <a:pos x="228" y="810"/>
                  </a:cxn>
                  <a:cxn ang="0">
                    <a:pos x="269" y="830"/>
                  </a:cxn>
                  <a:cxn ang="0">
                    <a:pos x="316" y="842"/>
                  </a:cxn>
                  <a:cxn ang="0">
                    <a:pos x="348" y="843"/>
                  </a:cxn>
                  <a:cxn ang="0">
                    <a:pos x="361" y="833"/>
                  </a:cxn>
                  <a:cxn ang="0">
                    <a:pos x="366" y="816"/>
                  </a:cxn>
                  <a:cxn ang="0">
                    <a:pos x="354" y="803"/>
                  </a:cxn>
                  <a:cxn ang="0">
                    <a:pos x="329" y="796"/>
                  </a:cxn>
                  <a:cxn ang="0">
                    <a:pos x="295" y="788"/>
                  </a:cxn>
                  <a:cxn ang="0">
                    <a:pos x="264" y="778"/>
                  </a:cxn>
                  <a:cxn ang="0">
                    <a:pos x="239" y="757"/>
                  </a:cxn>
                  <a:cxn ang="0">
                    <a:pos x="217" y="708"/>
                  </a:cxn>
                  <a:cxn ang="0">
                    <a:pos x="194" y="643"/>
                  </a:cxn>
                  <a:cxn ang="0">
                    <a:pos x="172" y="577"/>
                  </a:cxn>
                  <a:cxn ang="0">
                    <a:pos x="151" y="511"/>
                  </a:cxn>
                  <a:cxn ang="0">
                    <a:pos x="126" y="435"/>
                  </a:cxn>
                  <a:cxn ang="0">
                    <a:pos x="94" y="349"/>
                  </a:cxn>
                  <a:cxn ang="0">
                    <a:pos x="65" y="263"/>
                  </a:cxn>
                  <a:cxn ang="0">
                    <a:pos x="49" y="175"/>
                  </a:cxn>
                  <a:cxn ang="0">
                    <a:pos x="46" y="110"/>
                  </a:cxn>
                  <a:cxn ang="0">
                    <a:pos x="35" y="67"/>
                  </a:cxn>
                  <a:cxn ang="0">
                    <a:pos x="21" y="27"/>
                  </a:cxn>
                  <a:cxn ang="0">
                    <a:pos x="6" y="1"/>
                  </a:cxn>
                  <a:cxn ang="0">
                    <a:pos x="5" y="17"/>
                  </a:cxn>
                  <a:cxn ang="0">
                    <a:pos x="13" y="76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54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88" y="18"/>
                  </a:cxn>
                  <a:cxn ang="0">
                    <a:pos x="87" y="13"/>
                  </a:cxn>
                  <a:cxn ang="0">
                    <a:pos x="84" y="7"/>
                  </a:cxn>
                  <a:cxn ang="0">
                    <a:pos x="77" y="3"/>
                  </a:cxn>
                  <a:cxn ang="0">
                    <a:pos x="71" y="0"/>
                  </a:cxn>
                  <a:cxn ang="0">
                    <a:pos x="62" y="0"/>
                  </a:cxn>
                  <a:cxn ang="0">
                    <a:pos x="55" y="1"/>
                  </a:cxn>
                  <a:cxn ang="0">
                    <a:pos x="47" y="5"/>
                  </a:cxn>
                  <a:cxn ang="0">
                    <a:pos x="41" y="11"/>
                  </a:cxn>
                  <a:cxn ang="0">
                    <a:pos x="34" y="20"/>
                  </a:cxn>
                  <a:cxn ang="0">
                    <a:pos x="25" y="31"/>
                  </a:cxn>
                  <a:cxn ang="0">
                    <a:pos x="16" y="43"/>
                  </a:cxn>
                  <a:cxn ang="0">
                    <a:pos x="9" y="56"/>
                  </a:cxn>
                  <a:cxn ang="0">
                    <a:pos x="3" y="69"/>
                  </a:cxn>
                  <a:cxn ang="0">
                    <a:pos x="0" y="79"/>
                  </a:cxn>
                  <a:cxn ang="0">
                    <a:pos x="3" y="87"/>
                  </a:cxn>
                  <a:cxn ang="0">
                    <a:pos x="15" y="80"/>
                  </a:cxn>
                  <a:cxn ang="0">
                    <a:pos x="27" y="70"/>
                  </a:cxn>
                  <a:cxn ang="0">
                    <a:pos x="40" y="60"/>
                  </a:cxn>
                  <a:cxn ang="0">
                    <a:pos x="52" y="50"/>
                  </a:cxn>
                  <a:cxn ang="0">
                    <a:pos x="63" y="41"/>
                  </a:cxn>
                  <a:cxn ang="0">
                    <a:pos x="72" y="33"/>
                  </a:cxn>
                  <a:cxn ang="0">
                    <a:pos x="80" y="27"/>
                  </a:cxn>
                  <a:cxn ang="0">
                    <a:pos x="84" y="23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55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/>
                <a:ahLst/>
                <a:cxnLst>
                  <a:cxn ang="0">
                    <a:pos x="92" y="23"/>
                  </a:cxn>
                  <a:cxn ang="0">
                    <a:pos x="96" y="21"/>
                  </a:cxn>
                  <a:cxn ang="0">
                    <a:pos x="99" y="18"/>
                  </a:cxn>
                  <a:cxn ang="0">
                    <a:pos x="101" y="14"/>
                  </a:cxn>
                  <a:cxn ang="0">
                    <a:pos x="102" y="10"/>
                  </a:cxn>
                  <a:cxn ang="0">
                    <a:pos x="101" y="5"/>
                  </a:cxn>
                  <a:cxn ang="0">
                    <a:pos x="98" y="1"/>
                  </a:cxn>
                  <a:cxn ang="0">
                    <a:pos x="93" y="0"/>
                  </a:cxn>
                  <a:cxn ang="0">
                    <a:pos x="88" y="0"/>
                  </a:cxn>
                  <a:cxn ang="0">
                    <a:pos x="76" y="2"/>
                  </a:cxn>
                  <a:cxn ang="0">
                    <a:pos x="61" y="7"/>
                  </a:cxn>
                  <a:cxn ang="0">
                    <a:pos x="46" y="10"/>
                  </a:cxn>
                  <a:cxn ang="0">
                    <a:pos x="33" y="11"/>
                  </a:cxn>
                  <a:cxn ang="0">
                    <a:pos x="20" y="15"/>
                  </a:cxn>
                  <a:cxn ang="0">
                    <a:pos x="10" y="18"/>
                  </a:cxn>
                  <a:cxn ang="0">
                    <a:pos x="2" y="23"/>
                  </a:cxn>
                  <a:cxn ang="0">
                    <a:pos x="0" y="28"/>
                  </a:cxn>
                  <a:cxn ang="0">
                    <a:pos x="10" y="28"/>
                  </a:cxn>
                  <a:cxn ang="0">
                    <a:pos x="20" y="28"/>
                  </a:cxn>
                  <a:cxn ang="0">
                    <a:pos x="32" y="27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7" y="24"/>
                  </a:cxn>
                  <a:cxn ang="0">
                    <a:pos x="80" y="24"/>
                  </a:cxn>
                  <a:cxn ang="0">
                    <a:pos x="92" y="23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56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29" y="36"/>
                  </a:cxn>
                  <a:cxn ang="0">
                    <a:pos x="135" y="32"/>
                  </a:cxn>
                  <a:cxn ang="0">
                    <a:pos x="139" y="28"/>
                  </a:cxn>
                  <a:cxn ang="0">
                    <a:pos x="142" y="20"/>
                  </a:cxn>
                  <a:cxn ang="0">
                    <a:pos x="141" y="15"/>
                  </a:cxn>
                  <a:cxn ang="0">
                    <a:pos x="138" y="9"/>
                  </a:cxn>
                  <a:cxn ang="0">
                    <a:pos x="133" y="5"/>
                  </a:cxn>
                  <a:cxn ang="0">
                    <a:pos x="126" y="3"/>
                  </a:cxn>
                  <a:cxn ang="0">
                    <a:pos x="108" y="3"/>
                  </a:cxn>
                  <a:cxn ang="0">
                    <a:pos x="88" y="3"/>
                  </a:cxn>
                  <a:cxn ang="0">
                    <a:pos x="67" y="2"/>
                  </a:cxn>
                  <a:cxn ang="0">
                    <a:pos x="47" y="2"/>
                  </a:cxn>
                  <a:cxn ang="0">
                    <a:pos x="29" y="0"/>
                  </a:cxn>
                  <a:cxn ang="0">
                    <a:pos x="13" y="2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10" y="12"/>
                  </a:cxn>
                  <a:cxn ang="0">
                    <a:pos x="22" y="16"/>
                  </a:cxn>
                  <a:cxn ang="0">
                    <a:pos x="38" y="19"/>
                  </a:cxn>
                  <a:cxn ang="0">
                    <a:pos x="54" y="22"/>
                  </a:cxn>
                  <a:cxn ang="0">
                    <a:pos x="72" y="25"/>
                  </a:cxn>
                  <a:cxn ang="0">
                    <a:pos x="89" y="29"/>
                  </a:cxn>
                  <a:cxn ang="0">
                    <a:pos x="107" y="32"/>
                  </a:cxn>
                  <a:cxn ang="0">
                    <a:pos x="123" y="36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57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/>
                <a:ahLst/>
                <a:cxnLst>
                  <a:cxn ang="0">
                    <a:pos x="108" y="298"/>
                  </a:cxn>
                  <a:cxn ang="0">
                    <a:pos x="132" y="338"/>
                  </a:cxn>
                  <a:cxn ang="0">
                    <a:pos x="157" y="377"/>
                  </a:cxn>
                  <a:cxn ang="0">
                    <a:pos x="182" y="414"/>
                  </a:cxn>
                  <a:cxn ang="0">
                    <a:pos x="208" y="451"/>
                  </a:cxn>
                  <a:cxn ang="0">
                    <a:pos x="235" y="487"/>
                  </a:cxn>
                  <a:cxn ang="0">
                    <a:pos x="263" y="523"/>
                  </a:cxn>
                  <a:cxn ang="0">
                    <a:pos x="292" y="559"/>
                  </a:cxn>
                  <a:cxn ang="0">
                    <a:pos x="321" y="594"/>
                  </a:cxn>
                  <a:cxn ang="0">
                    <a:pos x="326" y="598"/>
                  </a:cxn>
                  <a:cxn ang="0">
                    <a:pos x="332" y="601"/>
                  </a:cxn>
                  <a:cxn ang="0">
                    <a:pos x="337" y="601"/>
                  </a:cxn>
                  <a:cxn ang="0">
                    <a:pos x="343" y="598"/>
                  </a:cxn>
                  <a:cxn ang="0">
                    <a:pos x="349" y="594"/>
                  </a:cxn>
                  <a:cxn ang="0">
                    <a:pos x="351" y="588"/>
                  </a:cxn>
                  <a:cxn ang="0">
                    <a:pos x="351" y="582"/>
                  </a:cxn>
                  <a:cxn ang="0">
                    <a:pos x="349" y="576"/>
                  </a:cxn>
                  <a:cxn ang="0">
                    <a:pos x="327" y="538"/>
                  </a:cxn>
                  <a:cxn ang="0">
                    <a:pos x="304" y="499"/>
                  </a:cxn>
                  <a:cxn ang="0">
                    <a:pos x="279" y="463"/>
                  </a:cxn>
                  <a:cxn ang="0">
                    <a:pos x="252" y="427"/>
                  </a:cxn>
                  <a:cxn ang="0">
                    <a:pos x="224" y="391"/>
                  </a:cxn>
                  <a:cxn ang="0">
                    <a:pos x="198" y="355"/>
                  </a:cxn>
                  <a:cxn ang="0">
                    <a:pos x="172" y="319"/>
                  </a:cxn>
                  <a:cxn ang="0">
                    <a:pos x="147" y="280"/>
                  </a:cxn>
                  <a:cxn ang="0">
                    <a:pos x="125" y="242"/>
                  </a:cxn>
                  <a:cxn ang="0">
                    <a:pos x="101" y="197"/>
                  </a:cxn>
                  <a:cxn ang="0">
                    <a:pos x="79" y="150"/>
                  </a:cxn>
                  <a:cxn ang="0">
                    <a:pos x="59" y="104"/>
                  </a:cxn>
                  <a:cxn ang="0">
                    <a:pos x="38" y="62"/>
                  </a:cxn>
                  <a:cxn ang="0">
                    <a:pos x="22" y="29"/>
                  </a:cxn>
                  <a:cxn ang="0">
                    <a:pos x="9" y="7"/>
                  </a:cxn>
                  <a:cxn ang="0">
                    <a:pos x="0" y="0"/>
                  </a:cxn>
                  <a:cxn ang="0">
                    <a:pos x="4" y="17"/>
                  </a:cxn>
                  <a:cxn ang="0">
                    <a:pos x="13" y="45"/>
                  </a:cxn>
                  <a:cxn ang="0">
                    <a:pos x="23" y="82"/>
                  </a:cxn>
                  <a:cxn ang="0">
                    <a:pos x="38" y="124"/>
                  </a:cxn>
                  <a:cxn ang="0">
                    <a:pos x="54" y="170"/>
                  </a:cxn>
                  <a:cxn ang="0">
                    <a:pos x="70" y="216"/>
                  </a:cxn>
                  <a:cxn ang="0">
                    <a:pos x="89" y="259"/>
                  </a:cxn>
                  <a:cxn ang="0">
                    <a:pos x="108" y="298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58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/>
                <a:ahLst/>
                <a:cxnLst>
                  <a:cxn ang="0">
                    <a:pos x="746" y="0"/>
                  </a:cxn>
                  <a:cxn ang="0">
                    <a:pos x="763" y="0"/>
                  </a:cxn>
                  <a:cxn ang="0">
                    <a:pos x="798" y="1"/>
                  </a:cxn>
                  <a:cxn ang="0">
                    <a:pos x="848" y="2"/>
                  </a:cxn>
                  <a:cxn ang="0">
                    <a:pos x="912" y="5"/>
                  </a:cxn>
                  <a:cxn ang="0">
                    <a:pos x="987" y="10"/>
                  </a:cxn>
                  <a:cxn ang="0">
                    <a:pos x="1074" y="16"/>
                  </a:cxn>
                  <a:cxn ang="0">
                    <a:pos x="1171" y="27"/>
                  </a:cxn>
                  <a:cxn ang="0">
                    <a:pos x="1275" y="39"/>
                  </a:cxn>
                  <a:cxn ang="0">
                    <a:pos x="1386" y="56"/>
                  </a:cxn>
                  <a:cxn ang="0">
                    <a:pos x="1502" y="75"/>
                  </a:cxn>
                  <a:cxn ang="0">
                    <a:pos x="1620" y="100"/>
                  </a:cxn>
                  <a:cxn ang="0">
                    <a:pos x="1742" y="129"/>
                  </a:cxn>
                  <a:cxn ang="0">
                    <a:pos x="1865" y="164"/>
                  </a:cxn>
                  <a:cxn ang="0">
                    <a:pos x="1987" y="204"/>
                  </a:cxn>
                  <a:cxn ang="0">
                    <a:pos x="2105" y="250"/>
                  </a:cxn>
                  <a:cxn ang="0">
                    <a:pos x="1975" y="1184"/>
                  </a:cxn>
                  <a:cxn ang="0">
                    <a:pos x="1990" y="1191"/>
                  </a:cxn>
                  <a:cxn ang="0">
                    <a:pos x="2020" y="1219"/>
                  </a:cxn>
                  <a:cxn ang="0">
                    <a:pos x="2035" y="1282"/>
                  </a:cxn>
                  <a:cxn ang="0">
                    <a:pos x="2011" y="1394"/>
                  </a:cxn>
                  <a:cxn ang="0">
                    <a:pos x="1636" y="1835"/>
                  </a:cxn>
                  <a:cxn ang="0">
                    <a:pos x="1510" y="1979"/>
                  </a:cxn>
                  <a:cxn ang="0">
                    <a:pos x="1490" y="1977"/>
                  </a:cxn>
                  <a:cxn ang="0">
                    <a:pos x="1451" y="1972"/>
                  </a:cxn>
                  <a:cxn ang="0">
                    <a:pos x="1397" y="1965"/>
                  </a:cxn>
                  <a:cxn ang="0">
                    <a:pos x="1328" y="1955"/>
                  </a:cxn>
                  <a:cxn ang="0">
                    <a:pos x="1246" y="1943"/>
                  </a:cxn>
                  <a:cxn ang="0">
                    <a:pos x="1152" y="1927"/>
                  </a:cxn>
                  <a:cxn ang="0">
                    <a:pos x="1049" y="1907"/>
                  </a:cxn>
                  <a:cxn ang="0">
                    <a:pos x="937" y="1884"/>
                  </a:cxn>
                  <a:cxn ang="0">
                    <a:pos x="818" y="1856"/>
                  </a:cxn>
                  <a:cxn ang="0">
                    <a:pos x="696" y="1824"/>
                  </a:cxn>
                  <a:cxn ang="0">
                    <a:pos x="572" y="1787"/>
                  </a:cxn>
                  <a:cxn ang="0">
                    <a:pos x="445" y="1747"/>
                  </a:cxn>
                  <a:cxn ang="0">
                    <a:pos x="319" y="1700"/>
                  </a:cxn>
                  <a:cxn ang="0">
                    <a:pos x="196" y="1647"/>
                  </a:cxn>
                  <a:cxn ang="0">
                    <a:pos x="76" y="1590"/>
                  </a:cxn>
                  <a:cxn ang="0">
                    <a:pos x="18" y="1554"/>
                  </a:cxn>
                  <a:cxn ang="0">
                    <a:pos x="8" y="1514"/>
                  </a:cxn>
                  <a:cxn ang="0">
                    <a:pos x="0" y="1456"/>
                  </a:cxn>
                  <a:cxn ang="0">
                    <a:pos x="3" y="1396"/>
                  </a:cxn>
                  <a:cxn ang="0">
                    <a:pos x="443" y="1002"/>
                  </a:cxn>
                  <a:cxn ang="0">
                    <a:pos x="440" y="989"/>
                  </a:cxn>
                  <a:cxn ang="0">
                    <a:pos x="445" y="953"/>
                  </a:cxn>
                  <a:cxn ang="0">
                    <a:pos x="471" y="902"/>
                  </a:cxn>
                  <a:cxn ang="0">
                    <a:pos x="534" y="845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59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244" y="214"/>
                  </a:cxn>
                  <a:cxn ang="0">
                    <a:pos x="1067" y="930"/>
                  </a:cxn>
                  <a:cxn ang="0">
                    <a:pos x="0" y="688"/>
                  </a:cxn>
                  <a:cxn ang="0">
                    <a:pos x="164" y="0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60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952" y="153"/>
                  </a:cxn>
                  <a:cxn ang="0">
                    <a:pos x="200" y="108"/>
                  </a:cxn>
                  <a:cxn ang="0">
                    <a:pos x="0" y="366"/>
                  </a:cxn>
                  <a:cxn ang="0">
                    <a:pos x="112" y="0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61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259" y="288"/>
                  </a:cxn>
                  <a:cxn ang="0">
                    <a:pos x="1226" y="337"/>
                  </a:cxn>
                  <a:cxn ang="0">
                    <a:pos x="0" y="32"/>
                  </a:cxn>
                  <a:cxn ang="0">
                    <a:pos x="40" y="0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62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265" y="286"/>
                  </a:cxn>
                  <a:cxn ang="0">
                    <a:pos x="1226" y="342"/>
                  </a:cxn>
                  <a:cxn ang="0">
                    <a:pos x="0" y="37"/>
                  </a:cxn>
                  <a:cxn ang="0">
                    <a:pos x="46" y="0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63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264" y="287"/>
                  </a:cxn>
                  <a:cxn ang="0">
                    <a:pos x="1224" y="344"/>
                  </a:cxn>
                  <a:cxn ang="0">
                    <a:pos x="0" y="37"/>
                  </a:cxn>
                  <a:cxn ang="0">
                    <a:pos x="45" y="0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64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3" y="1"/>
                  </a:cxn>
                  <a:cxn ang="0">
                    <a:pos x="40" y="0"/>
                  </a:cxn>
                  <a:cxn ang="0">
                    <a:pos x="62" y="0"/>
                  </a:cxn>
                  <a:cxn ang="0">
                    <a:pos x="90" y="3"/>
                  </a:cxn>
                  <a:cxn ang="0">
                    <a:pos x="120" y="8"/>
                  </a:cxn>
                  <a:cxn ang="0">
                    <a:pos x="148" y="18"/>
                  </a:cxn>
                  <a:cxn ang="0">
                    <a:pos x="173" y="34"/>
                  </a:cxn>
                  <a:cxn ang="0">
                    <a:pos x="190" y="57"/>
                  </a:cxn>
                  <a:cxn ang="0">
                    <a:pos x="190" y="58"/>
                  </a:cxn>
                  <a:cxn ang="0">
                    <a:pos x="190" y="62"/>
                  </a:cxn>
                  <a:cxn ang="0">
                    <a:pos x="189" y="68"/>
                  </a:cxn>
                  <a:cxn ang="0">
                    <a:pos x="187" y="74"/>
                  </a:cxn>
                  <a:cxn ang="0">
                    <a:pos x="181" y="78"/>
                  </a:cxn>
                  <a:cxn ang="0">
                    <a:pos x="173" y="79"/>
                  </a:cxn>
                  <a:cxn ang="0">
                    <a:pos x="160" y="78"/>
                  </a:cxn>
                  <a:cxn ang="0">
                    <a:pos x="143" y="71"/>
                  </a:cxn>
                  <a:cxn ang="0">
                    <a:pos x="143" y="69"/>
                  </a:cxn>
                  <a:cxn ang="0">
                    <a:pos x="142" y="65"/>
                  </a:cxn>
                  <a:cxn ang="0">
                    <a:pos x="139" y="58"/>
                  </a:cxn>
                  <a:cxn ang="0">
                    <a:pos x="130" y="50"/>
                  </a:cxn>
                  <a:cxn ang="0">
                    <a:pos x="116" y="42"/>
                  </a:cxn>
                  <a:cxn ang="0">
                    <a:pos x="94" y="35"/>
                  </a:cxn>
                  <a:cxn ang="0">
                    <a:pos x="63" y="32"/>
                  </a:cxn>
                  <a:cxn ang="0">
                    <a:pos x="22" y="32"/>
                  </a:cxn>
                  <a:cxn ang="0">
                    <a:pos x="20" y="32"/>
                  </a:cxn>
                  <a:cxn ang="0">
                    <a:pos x="15" y="30"/>
                  </a:cxn>
                  <a:cxn ang="0">
                    <a:pos x="9" y="27"/>
                  </a:cxn>
                  <a:cxn ang="0">
                    <a:pos x="5" y="24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6" y="8"/>
                  </a:cxn>
                  <a:cxn ang="0">
                    <a:pos x="18" y="1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65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54" y="61"/>
                  </a:cxn>
                  <a:cxn ang="0">
                    <a:pos x="64" y="63"/>
                  </a:cxn>
                  <a:cxn ang="0">
                    <a:pos x="74" y="63"/>
                  </a:cxn>
                  <a:cxn ang="0">
                    <a:pos x="83" y="63"/>
                  </a:cxn>
                  <a:cxn ang="0">
                    <a:pos x="91" y="61"/>
                  </a:cxn>
                  <a:cxn ang="0">
                    <a:pos x="97" y="57"/>
                  </a:cxn>
                  <a:cxn ang="0">
                    <a:pos x="102" y="54"/>
                  </a:cxn>
                  <a:cxn ang="0">
                    <a:pos x="106" y="48"/>
                  </a:cxn>
                  <a:cxn ang="0">
                    <a:pos x="107" y="43"/>
                  </a:cxn>
                  <a:cxn ang="0">
                    <a:pos x="106" y="37"/>
                  </a:cxn>
                  <a:cxn ang="0">
                    <a:pos x="102" y="30"/>
                  </a:cxn>
                  <a:cxn ang="0">
                    <a:pos x="97" y="24"/>
                  </a:cxn>
                  <a:cxn ang="0">
                    <a:pos x="90" y="19"/>
                  </a:cxn>
                  <a:cxn ang="0">
                    <a:pos x="82" y="13"/>
                  </a:cxn>
                  <a:cxn ang="0">
                    <a:pos x="74" y="9"/>
                  </a:cxn>
                  <a:cxn ang="0">
                    <a:pos x="63" y="4"/>
                  </a:cxn>
                  <a:cxn ang="0">
                    <a:pos x="53" y="2"/>
                  </a:cxn>
                  <a:cxn ang="0">
                    <a:pos x="42" y="0"/>
                  </a:cxn>
                  <a:cxn ang="0">
                    <a:pos x="32" y="0"/>
                  </a:cxn>
                  <a:cxn ang="0">
                    <a:pos x="23" y="1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3" y="10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9" y="38"/>
                  </a:cxn>
                  <a:cxn ang="0">
                    <a:pos x="16" y="44"/>
                  </a:cxn>
                  <a:cxn ang="0">
                    <a:pos x="25" y="49"/>
                  </a:cxn>
                  <a:cxn ang="0">
                    <a:pos x="33" y="54"/>
                  </a:cxn>
                  <a:cxn ang="0">
                    <a:pos x="43" y="58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66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/>
                <a:ahLst/>
                <a:cxnLst>
                  <a:cxn ang="0">
                    <a:pos x="1466" y="407"/>
                  </a:cxn>
                  <a:cxn ang="0">
                    <a:pos x="1446" y="405"/>
                  </a:cxn>
                  <a:cxn ang="0">
                    <a:pos x="1408" y="400"/>
                  </a:cxn>
                  <a:cxn ang="0">
                    <a:pos x="1353" y="393"/>
                  </a:cxn>
                  <a:cxn ang="0">
                    <a:pos x="1285" y="383"/>
                  </a:cxn>
                  <a:cxn ang="0">
                    <a:pos x="1203" y="370"/>
                  </a:cxn>
                  <a:cxn ang="0">
                    <a:pos x="1110" y="354"/>
                  </a:cxn>
                  <a:cxn ang="0">
                    <a:pos x="1008" y="335"/>
                  </a:cxn>
                  <a:cxn ang="0">
                    <a:pos x="898" y="311"/>
                  </a:cxn>
                  <a:cxn ang="0">
                    <a:pos x="782" y="284"/>
                  </a:cxn>
                  <a:cxn ang="0">
                    <a:pos x="663" y="253"/>
                  </a:cxn>
                  <a:cxn ang="0">
                    <a:pos x="541" y="217"/>
                  </a:cxn>
                  <a:cxn ang="0">
                    <a:pos x="417" y="178"/>
                  </a:cxn>
                  <a:cxn ang="0">
                    <a:pos x="296" y="133"/>
                  </a:cxn>
                  <a:cxn ang="0">
                    <a:pos x="178" y="84"/>
                  </a:cxn>
                  <a:cxn ang="0">
                    <a:pos x="64" y="29"/>
                  </a:cxn>
                  <a:cxn ang="0">
                    <a:pos x="7" y="4"/>
                  </a:cxn>
                  <a:cxn ang="0">
                    <a:pos x="3" y="33"/>
                  </a:cxn>
                  <a:cxn ang="0">
                    <a:pos x="0" y="79"/>
                  </a:cxn>
                  <a:cxn ang="0">
                    <a:pos x="10" y="125"/>
                  </a:cxn>
                  <a:cxn ang="0">
                    <a:pos x="23" y="144"/>
                  </a:cxn>
                  <a:cxn ang="0">
                    <a:pos x="33" y="150"/>
                  </a:cxn>
                  <a:cxn ang="0">
                    <a:pos x="54" y="161"/>
                  </a:cxn>
                  <a:cxn ang="0">
                    <a:pos x="86" y="177"/>
                  </a:cxn>
                  <a:cxn ang="0">
                    <a:pos x="128" y="197"/>
                  </a:cxn>
                  <a:cxn ang="0">
                    <a:pos x="182" y="221"/>
                  </a:cxn>
                  <a:cxn ang="0">
                    <a:pos x="247" y="248"/>
                  </a:cxn>
                  <a:cxn ang="0">
                    <a:pos x="322" y="277"/>
                  </a:cxn>
                  <a:cxn ang="0">
                    <a:pos x="410" y="308"/>
                  </a:cxn>
                  <a:cxn ang="0">
                    <a:pos x="508" y="339"/>
                  </a:cxn>
                  <a:cxn ang="0">
                    <a:pos x="618" y="371"/>
                  </a:cxn>
                  <a:cxn ang="0">
                    <a:pos x="740" y="402"/>
                  </a:cxn>
                  <a:cxn ang="0">
                    <a:pos x="874" y="433"/>
                  </a:cxn>
                  <a:cxn ang="0">
                    <a:pos x="1018" y="462"/>
                  </a:cxn>
                  <a:cxn ang="0">
                    <a:pos x="1176" y="490"/>
                  </a:cxn>
                  <a:cxn ang="0">
                    <a:pos x="1346" y="514"/>
                  </a:cxn>
                  <a:cxn ang="0">
                    <a:pos x="1436" y="523"/>
                  </a:cxn>
                  <a:cxn ang="0">
                    <a:pos x="1447" y="506"/>
                  </a:cxn>
                  <a:cxn ang="0">
                    <a:pos x="1461" y="474"/>
                  </a:cxn>
                  <a:cxn ang="0">
                    <a:pos x="1469" y="432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67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" y="0"/>
                  </a:cxn>
                  <a:cxn ang="0">
                    <a:pos x="41" y="3"/>
                  </a:cxn>
                  <a:cxn ang="0">
                    <a:pos x="30" y="7"/>
                  </a:cxn>
                  <a:cxn ang="0">
                    <a:pos x="17" y="15"/>
                  </a:cxn>
                  <a:cxn ang="0">
                    <a:pos x="7" y="26"/>
                  </a:cxn>
                  <a:cxn ang="0">
                    <a:pos x="1" y="43"/>
                  </a:cxn>
                  <a:cxn ang="0">
                    <a:pos x="0" y="65"/>
                  </a:cxn>
                  <a:cxn ang="0">
                    <a:pos x="7" y="94"/>
                  </a:cxn>
                  <a:cxn ang="0">
                    <a:pos x="98" y="120"/>
                  </a:cxn>
                  <a:cxn ang="0">
                    <a:pos x="97" y="114"/>
                  </a:cxn>
                  <a:cxn ang="0">
                    <a:pos x="97" y="102"/>
                  </a:cxn>
                  <a:cxn ang="0">
                    <a:pos x="97" y="84"/>
                  </a:cxn>
                  <a:cxn ang="0">
                    <a:pos x="101" y="64"/>
                  </a:cxn>
                  <a:cxn ang="0">
                    <a:pos x="108" y="44"/>
                  </a:cxn>
                  <a:cxn ang="0">
                    <a:pos x="121" y="30"/>
                  </a:cxn>
                  <a:cxn ang="0">
                    <a:pos x="141" y="22"/>
                  </a:cxn>
                  <a:cxn ang="0">
                    <a:pos x="170" y="25"/>
                  </a:cxn>
                  <a:cxn ang="0">
                    <a:pos x="53" y="0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68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" y="0"/>
                  </a:cxn>
                  <a:cxn ang="0">
                    <a:pos x="41" y="3"/>
                  </a:cxn>
                  <a:cxn ang="0">
                    <a:pos x="29" y="7"/>
                  </a:cxn>
                  <a:cxn ang="0">
                    <a:pos x="18" y="14"/>
                  </a:cxn>
                  <a:cxn ang="0">
                    <a:pos x="7" y="25"/>
                  </a:cxn>
                  <a:cxn ang="0">
                    <a:pos x="0" y="42"/>
                  </a:cxn>
                  <a:cxn ang="0">
                    <a:pos x="0" y="65"/>
                  </a:cxn>
                  <a:cxn ang="0">
                    <a:pos x="7" y="94"/>
                  </a:cxn>
                  <a:cxn ang="0">
                    <a:pos x="97" y="119"/>
                  </a:cxn>
                  <a:cxn ang="0">
                    <a:pos x="96" y="114"/>
                  </a:cxn>
                  <a:cxn ang="0">
                    <a:pos x="96" y="101"/>
                  </a:cxn>
                  <a:cxn ang="0">
                    <a:pos x="96" y="83"/>
                  </a:cxn>
                  <a:cxn ang="0">
                    <a:pos x="100" y="62"/>
                  </a:cxn>
                  <a:cxn ang="0">
                    <a:pos x="107" y="44"/>
                  </a:cxn>
                  <a:cxn ang="0">
                    <a:pos x="120" y="30"/>
                  </a:cxn>
                  <a:cxn ang="0">
                    <a:pos x="141" y="22"/>
                  </a:cxn>
                  <a:cxn ang="0">
                    <a:pos x="170" y="25"/>
                  </a:cxn>
                  <a:cxn ang="0">
                    <a:pos x="53" y="0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69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697" y="200"/>
                  </a:cxn>
                  <a:cxn ang="0">
                    <a:pos x="730" y="156"/>
                  </a:cxn>
                  <a:cxn ang="0">
                    <a:pos x="33" y="0"/>
                  </a:cxn>
                  <a:cxn ang="0">
                    <a:pos x="0" y="44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70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696" y="187"/>
                  </a:cxn>
                  <a:cxn ang="0">
                    <a:pos x="703" y="157"/>
                  </a:cxn>
                  <a:cxn ang="0">
                    <a:pos x="6" y="0"/>
                  </a:cxn>
                  <a:cxn ang="0">
                    <a:pos x="0" y="30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71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86" y="388"/>
                  </a:cxn>
                  <a:cxn ang="0">
                    <a:pos x="124" y="388"/>
                  </a:cxn>
                  <a:cxn ang="0">
                    <a:pos x="424" y="0"/>
                  </a:cxn>
                  <a:cxn ang="0">
                    <a:pos x="130" y="282"/>
                  </a:cxn>
                  <a:cxn ang="0">
                    <a:pos x="66" y="289"/>
                  </a:cxn>
                  <a:cxn ang="0">
                    <a:pos x="0" y="358"/>
                  </a:cxn>
                  <a:cxn ang="0">
                    <a:pos x="0" y="508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72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6" y="245"/>
                  </a:cxn>
                  <a:cxn ang="0">
                    <a:pos x="1184" y="244"/>
                  </a:cxn>
                  <a:cxn ang="0">
                    <a:pos x="1180" y="242"/>
                  </a:cxn>
                  <a:cxn ang="0">
                    <a:pos x="1172" y="239"/>
                  </a:cxn>
                  <a:cxn ang="0">
                    <a:pos x="1161" y="233"/>
                  </a:cxn>
                  <a:cxn ang="0">
                    <a:pos x="1147" y="228"/>
                  </a:cxn>
                  <a:cxn ang="0">
                    <a:pos x="1130" y="222"/>
                  </a:cxn>
                  <a:cxn ang="0">
                    <a:pos x="1112" y="214"/>
                  </a:cxn>
                  <a:cxn ang="0">
                    <a:pos x="1091" y="205"/>
                  </a:cxn>
                  <a:cxn ang="0">
                    <a:pos x="1066" y="196"/>
                  </a:cxn>
                  <a:cxn ang="0">
                    <a:pos x="1039" y="187"/>
                  </a:cxn>
                  <a:cxn ang="0">
                    <a:pos x="1010" y="177"/>
                  </a:cxn>
                  <a:cxn ang="0">
                    <a:pos x="979" y="166"/>
                  </a:cxn>
                  <a:cxn ang="0">
                    <a:pos x="945" y="154"/>
                  </a:cxn>
                  <a:cxn ang="0">
                    <a:pos x="910" y="143"/>
                  </a:cxn>
                  <a:cxn ang="0">
                    <a:pos x="871" y="132"/>
                  </a:cxn>
                  <a:cxn ang="0">
                    <a:pos x="832" y="121"/>
                  </a:cxn>
                  <a:cxn ang="0">
                    <a:pos x="790" y="108"/>
                  </a:cxn>
                  <a:cxn ang="0">
                    <a:pos x="747" y="97"/>
                  </a:cxn>
                  <a:cxn ang="0">
                    <a:pos x="702" y="86"/>
                  </a:cxn>
                  <a:cxn ang="0">
                    <a:pos x="655" y="74"/>
                  </a:cxn>
                  <a:cxn ang="0">
                    <a:pos x="607" y="64"/>
                  </a:cxn>
                  <a:cxn ang="0">
                    <a:pos x="557" y="54"/>
                  </a:cxn>
                  <a:cxn ang="0">
                    <a:pos x="506" y="45"/>
                  </a:cxn>
                  <a:cxn ang="0">
                    <a:pos x="454" y="36"/>
                  </a:cxn>
                  <a:cxn ang="0">
                    <a:pos x="400" y="28"/>
                  </a:cxn>
                  <a:cxn ang="0">
                    <a:pos x="346" y="20"/>
                  </a:cxn>
                  <a:cxn ang="0">
                    <a:pos x="290" y="15"/>
                  </a:cxn>
                  <a:cxn ang="0">
                    <a:pos x="233" y="9"/>
                  </a:cxn>
                  <a:cxn ang="0">
                    <a:pos x="176" y="4"/>
                  </a:cxn>
                  <a:cxn ang="0">
                    <a:pos x="118" y="2"/>
                  </a:cxn>
                  <a:cxn ang="0">
                    <a:pos x="60" y="0"/>
                  </a:cxn>
                  <a:cxn ang="0">
                    <a:pos x="0" y="0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73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52" y="738"/>
                  </a:cxn>
                  <a:cxn ang="0">
                    <a:pos x="0" y="726"/>
                  </a:cxn>
                  <a:cxn ang="0">
                    <a:pos x="169" y="0"/>
                  </a:cxn>
                  <a:cxn ang="0">
                    <a:pos x="241" y="0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174" name="Freeform 94"/>
          <p:cNvSpPr>
            <a:spLocks/>
          </p:cNvSpPr>
          <p:nvPr/>
        </p:nvSpPr>
        <p:spPr bwMode="auto">
          <a:xfrm>
            <a:off x="6413500" y="2708275"/>
            <a:ext cx="1838325" cy="1711325"/>
          </a:xfrm>
          <a:custGeom>
            <a:avLst/>
            <a:gdLst/>
            <a:ahLst/>
            <a:cxnLst>
              <a:cxn ang="0">
                <a:pos x="4" y="1331"/>
              </a:cxn>
              <a:cxn ang="0">
                <a:pos x="349" y="509"/>
              </a:cxn>
              <a:cxn ang="0">
                <a:pos x="1384" y="344"/>
              </a:cxn>
              <a:cxn ang="0">
                <a:pos x="2596" y="170"/>
              </a:cxn>
              <a:cxn ang="0">
                <a:pos x="2884" y="1364"/>
              </a:cxn>
              <a:cxn ang="0">
                <a:pos x="2659" y="2144"/>
              </a:cxn>
              <a:cxn ang="0">
                <a:pos x="2104" y="2504"/>
              </a:cxn>
              <a:cxn ang="0">
                <a:pos x="1639" y="2579"/>
              </a:cxn>
              <a:cxn ang="0">
                <a:pos x="1044" y="2630"/>
              </a:cxn>
              <a:cxn ang="0">
                <a:pos x="346" y="2201"/>
              </a:cxn>
              <a:cxn ang="0">
                <a:pos x="4" y="133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75" name="Group 95"/>
          <p:cNvGrpSpPr>
            <a:grpSpLocks/>
          </p:cNvGrpSpPr>
          <p:nvPr/>
        </p:nvGrpSpPr>
        <p:grpSpPr bwMode="auto">
          <a:xfrm>
            <a:off x="6705600" y="3946525"/>
            <a:ext cx="501650" cy="233363"/>
            <a:chOff x="3600" y="219"/>
            <a:chExt cx="360" cy="175"/>
          </a:xfrm>
        </p:grpSpPr>
        <p:sp>
          <p:nvSpPr>
            <p:cNvPr id="430176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7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8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9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180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181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018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8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8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185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0186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87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88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0189" name="Line 109"/>
          <p:cNvSpPr>
            <a:spLocks noChangeShapeType="1"/>
          </p:cNvSpPr>
          <p:nvPr/>
        </p:nvSpPr>
        <p:spPr bwMode="auto">
          <a:xfrm>
            <a:off x="6735763" y="377507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0" name="Line 110"/>
          <p:cNvSpPr>
            <a:spLocks noChangeShapeType="1"/>
          </p:cNvSpPr>
          <p:nvPr/>
        </p:nvSpPr>
        <p:spPr bwMode="auto">
          <a:xfrm>
            <a:off x="6945313" y="377507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1" name="Line 111"/>
          <p:cNvSpPr>
            <a:spLocks noChangeShapeType="1"/>
          </p:cNvSpPr>
          <p:nvPr/>
        </p:nvSpPr>
        <p:spPr bwMode="auto">
          <a:xfrm>
            <a:off x="7797800" y="360838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0192" name="Group 112"/>
          <p:cNvGrpSpPr>
            <a:grpSpLocks/>
          </p:cNvGrpSpPr>
          <p:nvPr/>
        </p:nvGrpSpPr>
        <p:grpSpPr bwMode="auto">
          <a:xfrm>
            <a:off x="7340600" y="3136900"/>
            <a:ext cx="914400" cy="590550"/>
            <a:chOff x="10665" y="3225"/>
            <a:chExt cx="1440" cy="930"/>
          </a:xfrm>
        </p:grpSpPr>
        <p:sp>
          <p:nvSpPr>
            <p:cNvPr id="430193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194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430195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30195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430196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30196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430197" name="Freeform 117"/>
          <p:cNvSpPr>
            <a:spLocks/>
          </p:cNvSpPr>
          <p:nvPr/>
        </p:nvSpPr>
        <p:spPr bwMode="auto">
          <a:xfrm>
            <a:off x="3954463" y="3654425"/>
            <a:ext cx="2109787" cy="1250950"/>
          </a:xfrm>
          <a:custGeom>
            <a:avLst/>
            <a:gdLst/>
            <a:ahLst/>
            <a:cxnLst>
              <a:cxn ang="0">
                <a:pos x="596" y="15"/>
              </a:cxn>
              <a:cxn ang="0">
                <a:pos x="149" y="330"/>
              </a:cxn>
              <a:cxn ang="0">
                <a:pos x="3" y="1066"/>
              </a:cxn>
              <a:cxn ang="0">
                <a:pos x="168" y="1606"/>
              </a:cxn>
              <a:cxn ang="0">
                <a:pos x="609" y="1831"/>
              </a:cxn>
              <a:cxn ang="0">
                <a:pos x="1083" y="1726"/>
              </a:cxn>
              <a:cxn ang="0">
                <a:pos x="1548" y="1876"/>
              </a:cxn>
              <a:cxn ang="0">
                <a:pos x="2373" y="1921"/>
              </a:cxn>
              <a:cxn ang="0">
                <a:pos x="3243" y="1576"/>
              </a:cxn>
              <a:cxn ang="0">
                <a:pos x="2859" y="935"/>
              </a:cxn>
              <a:cxn ang="0">
                <a:pos x="2714" y="444"/>
              </a:cxn>
              <a:cxn ang="0">
                <a:pos x="1714" y="242"/>
              </a:cxn>
              <a:cxn ang="0">
                <a:pos x="596" y="1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98" name="Text Box 118"/>
          <p:cNvSpPr txBox="1">
            <a:spLocks noChangeArrowheads="1"/>
          </p:cNvSpPr>
          <p:nvPr/>
        </p:nvSpPr>
        <p:spPr bwMode="auto">
          <a:xfrm>
            <a:off x="4129088" y="395128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430199" name="Freeform 119"/>
          <p:cNvSpPr>
            <a:spLocks/>
          </p:cNvSpPr>
          <p:nvPr/>
        </p:nvSpPr>
        <p:spPr bwMode="auto">
          <a:xfrm>
            <a:off x="3259138" y="5218113"/>
            <a:ext cx="2944812" cy="911225"/>
          </a:xfrm>
          <a:custGeom>
            <a:avLst/>
            <a:gdLst/>
            <a:ahLst/>
            <a:cxnLst>
              <a:cxn ang="0">
                <a:pos x="339" y="15"/>
              </a:cxn>
              <a:cxn ang="0">
                <a:pos x="189" y="645"/>
              </a:cxn>
              <a:cxn ang="0">
                <a:pos x="804" y="1260"/>
              </a:cxn>
              <a:cxn ang="0">
                <a:pos x="1959" y="1425"/>
              </a:cxn>
              <a:cxn ang="0">
                <a:pos x="3519" y="1320"/>
              </a:cxn>
              <a:cxn ang="0">
                <a:pos x="3924" y="975"/>
              </a:cxn>
              <a:cxn ang="0">
                <a:pos x="4543" y="769"/>
              </a:cxn>
              <a:cxn ang="0">
                <a:pos x="4249" y="278"/>
              </a:cxn>
              <a:cxn ang="0">
                <a:pos x="2222" y="76"/>
              </a:cxn>
              <a:cxn ang="0">
                <a:pos x="339" y="15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200" name="Object 120"/>
          <p:cNvGraphicFramePr>
            <a:graphicFrameLocks noChangeAspect="1"/>
          </p:cNvGraphicFramePr>
          <p:nvPr/>
        </p:nvGraphicFramePr>
        <p:xfrm>
          <a:off x="4392613" y="5400675"/>
          <a:ext cx="415925" cy="317500"/>
        </p:xfrm>
        <a:graphic>
          <a:graphicData uri="http://schemas.openxmlformats.org/presentationml/2006/ole">
            <p:oleObj spid="_x0000_s430200" r:id="rId6" imgW="1305000" imgH="1085760" progId="">
              <p:embed/>
            </p:oleObj>
          </a:graphicData>
        </a:graphic>
      </p:graphicFrame>
      <p:sp>
        <p:nvSpPr>
          <p:cNvPr id="430201" name="Line 121"/>
          <p:cNvSpPr>
            <a:spLocks noChangeShapeType="1"/>
          </p:cNvSpPr>
          <p:nvPr/>
        </p:nvSpPr>
        <p:spPr bwMode="auto">
          <a:xfrm>
            <a:off x="4894263" y="2238375"/>
            <a:ext cx="2528887" cy="1087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202" name="Line 122"/>
          <p:cNvSpPr>
            <a:spLocks noChangeShapeType="1"/>
          </p:cNvSpPr>
          <p:nvPr/>
        </p:nvSpPr>
        <p:spPr bwMode="auto">
          <a:xfrm flipH="1" flipV="1">
            <a:off x="6916738" y="4244975"/>
            <a:ext cx="255587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203" name="Line 123"/>
          <p:cNvSpPr>
            <a:spLocks noChangeShapeType="1"/>
          </p:cNvSpPr>
          <p:nvPr/>
        </p:nvSpPr>
        <p:spPr bwMode="auto">
          <a:xfrm flipH="1">
            <a:off x="7951788" y="2243138"/>
            <a:ext cx="215900" cy="779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204" name="Text Box 124"/>
          <p:cNvSpPr txBox="1">
            <a:spLocks noChangeArrowheads="1"/>
          </p:cNvSpPr>
          <p:nvPr/>
        </p:nvSpPr>
        <p:spPr bwMode="auto">
          <a:xfrm>
            <a:off x="5500688" y="1330325"/>
            <a:ext cx="3349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visited network:</a:t>
            </a:r>
            <a:r>
              <a:rPr lang="en-US" sz="2000"/>
              <a:t> network in which mobile currently resides </a:t>
            </a:r>
            <a:r>
              <a:rPr lang="en-US" sz="1600"/>
              <a:t>(e.g., 79.129.13/24)</a:t>
            </a:r>
          </a:p>
        </p:txBody>
      </p:sp>
      <p:sp>
        <p:nvSpPr>
          <p:cNvPr id="430205" name="Text Box 125"/>
          <p:cNvSpPr txBox="1">
            <a:spLocks noChangeArrowheads="1"/>
          </p:cNvSpPr>
          <p:nvPr/>
        </p:nvSpPr>
        <p:spPr bwMode="auto">
          <a:xfrm>
            <a:off x="1684338" y="1700213"/>
            <a:ext cx="3671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Permanent address:</a:t>
            </a:r>
            <a:r>
              <a:rPr lang="en-US" sz="2000"/>
              <a:t> remains constant (</a:t>
            </a:r>
            <a:r>
              <a:rPr lang="en-US" sz="1600"/>
              <a:t>e.g., 128.119.40.186)</a:t>
            </a:r>
          </a:p>
        </p:txBody>
      </p:sp>
      <p:sp>
        <p:nvSpPr>
          <p:cNvPr id="430206" name="Text Box 126"/>
          <p:cNvSpPr txBox="1">
            <a:spLocks noChangeArrowheads="1"/>
          </p:cNvSpPr>
          <p:nvPr/>
        </p:nvSpPr>
        <p:spPr bwMode="auto">
          <a:xfrm>
            <a:off x="6396038" y="4740275"/>
            <a:ext cx="27479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foreign agent: </a:t>
            </a:r>
            <a:r>
              <a:rPr lang="en-US" sz="2000" i="1"/>
              <a:t>entity in visited network that performs mobility functions on behalf of mobile. </a:t>
            </a:r>
            <a:endParaRPr lang="en-US" sz="2000"/>
          </a:p>
        </p:txBody>
      </p:sp>
      <p:sp>
        <p:nvSpPr>
          <p:cNvPr id="430207" name="Line 127"/>
          <p:cNvSpPr>
            <a:spLocks noChangeShapeType="1"/>
          </p:cNvSpPr>
          <p:nvPr/>
        </p:nvSpPr>
        <p:spPr bwMode="auto">
          <a:xfrm>
            <a:off x="5073650" y="3130550"/>
            <a:ext cx="2393950" cy="347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208" name="Text Box 128"/>
          <p:cNvSpPr txBox="1">
            <a:spLocks noChangeArrowheads="1"/>
          </p:cNvSpPr>
          <p:nvPr/>
        </p:nvSpPr>
        <p:spPr bwMode="auto">
          <a:xfrm>
            <a:off x="496888" y="5605463"/>
            <a:ext cx="2747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correspondent: </a:t>
            </a:r>
            <a:r>
              <a:rPr lang="en-US" sz="2000" i="1"/>
              <a:t>wants to communicate with mobile</a:t>
            </a:r>
            <a:endParaRPr lang="en-US" sz="2000"/>
          </a:p>
        </p:txBody>
      </p:sp>
      <p:sp>
        <p:nvSpPr>
          <p:cNvPr id="430209" name="Line 129"/>
          <p:cNvSpPr>
            <a:spLocks noChangeShapeType="1"/>
          </p:cNvSpPr>
          <p:nvPr/>
        </p:nvSpPr>
        <p:spPr bwMode="auto">
          <a:xfrm flipV="1">
            <a:off x="3209925" y="5621338"/>
            <a:ext cx="1169988" cy="311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9D4BA27-E973-447D-94E1-6287FBC69ACD}" type="slidenum">
              <a:rPr lang="en-US"/>
              <a:pPr/>
              <a:t>71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How do </a:t>
            </a:r>
            <a:r>
              <a:rPr lang="en-US" sz="3200" i="1"/>
              <a:t>you</a:t>
            </a:r>
            <a:r>
              <a:rPr lang="en-US" sz="3200"/>
              <a:t> contact a mobile friend: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r>
              <a:rPr lang="en-US" sz="2400"/>
              <a:t>search all phone books?</a:t>
            </a:r>
          </a:p>
          <a:p>
            <a:r>
              <a:rPr lang="en-US" sz="2400"/>
              <a:t>call her parents?</a:t>
            </a:r>
          </a:p>
          <a:p>
            <a:r>
              <a:rPr lang="en-US" sz="2400"/>
              <a:t>expect her to let you know where he/she is?</a:t>
            </a:r>
          </a:p>
        </p:txBody>
      </p:sp>
      <p:pic>
        <p:nvPicPr>
          <p:cNvPr id="431108" name="Picture 4" descr="worldf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  <a:ln/>
        </p:spPr>
      </p:pic>
      <p:pic>
        <p:nvPicPr>
          <p:cNvPr id="431109" name="Picture 5" descr="Al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688" y="5354638"/>
            <a:ext cx="561975" cy="693737"/>
          </a:xfrm>
          <a:prstGeom prst="rect">
            <a:avLst/>
          </a:prstGeom>
          <a:noFill/>
        </p:spPr>
      </p:pic>
      <p:pic>
        <p:nvPicPr>
          <p:cNvPr id="431110" name="Picture 6" descr="Bo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</p:spPr>
      </p:pic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I wonder where Alice moved to?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31112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13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14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15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16" name="Rectangle 12"/>
          <p:cNvSpPr>
            <a:spLocks noChangeArrowheads="1"/>
          </p:cNvSpPr>
          <p:nvPr/>
        </p:nvSpPr>
        <p:spPr bwMode="auto">
          <a:xfrm>
            <a:off x="417513" y="1720850"/>
            <a:ext cx="532288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Consider friend frequently changing addresses, how do you find 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18C1050-607A-464D-8C6A-0902CA09DDF3}" type="slidenum">
              <a:rPr lang="en-US"/>
              <a:pPr/>
              <a:t>72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Mobility: approaches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571625"/>
            <a:ext cx="8107363" cy="4487863"/>
          </a:xfrm>
        </p:spPr>
        <p:txBody>
          <a:bodyPr/>
          <a:lstStyle/>
          <a:p>
            <a:r>
              <a:rPr lang="en-US" sz="2400" i="1">
                <a:solidFill>
                  <a:srgbClr val="FF0000"/>
                </a:solidFill>
              </a:rPr>
              <a:t>Let routing handle it: </a:t>
            </a:r>
            <a:r>
              <a:rPr lang="en-US" sz="2400"/>
              <a:t>routers advertise permanent address of mobile-nodes-in-residence via usual routing table exchange.</a:t>
            </a:r>
          </a:p>
          <a:p>
            <a:pPr lvl="1"/>
            <a:r>
              <a:rPr lang="en-US"/>
              <a:t>routing tables indicate where each mobile located</a:t>
            </a:r>
          </a:p>
          <a:p>
            <a:pPr lvl="1"/>
            <a:r>
              <a:rPr lang="en-US"/>
              <a:t>no changes to end-systems</a:t>
            </a:r>
          </a:p>
          <a:p>
            <a:r>
              <a:rPr lang="en-US" sz="2400" i="1">
                <a:solidFill>
                  <a:srgbClr val="FF0000"/>
                </a:solidFill>
              </a:rPr>
              <a:t>Let end-systems handle it: 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indirect routing:</a:t>
            </a:r>
            <a:r>
              <a:rPr lang="en-US"/>
              <a:t> communication from correspondent to mobile goes through home agent, then forwarded to remote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direct routing:</a:t>
            </a:r>
            <a:r>
              <a:rPr lang="en-US"/>
              <a:t> correspondent gets foreign address of mobile, sends directly to mobile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D7727894-7254-4B67-8CFE-A5076D2F902C}" type="slidenum">
              <a:rPr lang="en-US"/>
              <a:pPr/>
              <a:t>73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Mobility: approaches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571625"/>
            <a:ext cx="8107363" cy="4487863"/>
          </a:xfrm>
        </p:spPr>
        <p:txBody>
          <a:bodyPr/>
          <a:lstStyle/>
          <a:p>
            <a:r>
              <a:rPr lang="en-US" sz="2400" i="1">
                <a:solidFill>
                  <a:schemeClr val="folHlink"/>
                </a:solidFill>
              </a:rPr>
              <a:t>Let routing handle it: </a:t>
            </a:r>
            <a:r>
              <a:rPr lang="en-US" sz="2400">
                <a:solidFill>
                  <a:schemeClr val="folHlink"/>
                </a:solidFill>
              </a:rPr>
              <a:t>routers advertise permanent address of mobile-nodes-in-residence via usual routing table exchange.</a:t>
            </a:r>
          </a:p>
          <a:p>
            <a:pPr lvl="1"/>
            <a:r>
              <a:rPr lang="en-US">
                <a:solidFill>
                  <a:schemeClr val="folHlink"/>
                </a:solidFill>
              </a:rPr>
              <a:t>routing tables indicate where each mobile located</a:t>
            </a:r>
          </a:p>
          <a:p>
            <a:pPr lvl="1"/>
            <a:r>
              <a:rPr lang="en-US">
                <a:solidFill>
                  <a:schemeClr val="folHlink"/>
                </a:solidFill>
              </a:rPr>
              <a:t>no changes to end-systems</a:t>
            </a:r>
          </a:p>
          <a:p>
            <a:r>
              <a:rPr lang="en-US" sz="2400" i="1">
                <a:solidFill>
                  <a:srgbClr val="FF0000"/>
                </a:solidFill>
              </a:rPr>
              <a:t>let end-systems handle it: 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indirect routing:</a:t>
            </a:r>
            <a:r>
              <a:rPr lang="en-US"/>
              <a:t> communication from correspondent to mobile goes through home agent, then forwarded to remote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direct routing:</a:t>
            </a:r>
            <a:r>
              <a:rPr lang="en-US"/>
              <a:t> correspondent gets foreign address of mobile, sends directly to mobile</a:t>
            </a:r>
          </a:p>
        </p:txBody>
      </p:sp>
      <p:sp>
        <p:nvSpPr>
          <p:cNvPr id="433156" name="Oval 4"/>
          <p:cNvSpPr>
            <a:spLocks noChangeArrowheads="1"/>
          </p:cNvSpPr>
          <p:nvPr/>
        </p:nvSpPr>
        <p:spPr bwMode="auto">
          <a:xfrm>
            <a:off x="3265488" y="1770063"/>
            <a:ext cx="1887537" cy="174307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157" name="Line 5"/>
          <p:cNvSpPr>
            <a:spLocks noChangeShapeType="1"/>
          </p:cNvSpPr>
          <p:nvPr/>
        </p:nvSpPr>
        <p:spPr bwMode="auto">
          <a:xfrm>
            <a:off x="3700463" y="1944688"/>
            <a:ext cx="1133475" cy="1365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3158" name="Text Box 6"/>
          <p:cNvSpPr txBox="1">
            <a:spLocks noChangeArrowheads="1"/>
          </p:cNvSpPr>
          <p:nvPr/>
        </p:nvSpPr>
        <p:spPr bwMode="auto">
          <a:xfrm>
            <a:off x="3101975" y="1958975"/>
            <a:ext cx="2271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/>
              <a:t>not </a:t>
            </a:r>
          </a:p>
          <a:p>
            <a:pPr algn="ctr"/>
            <a:r>
              <a:rPr lang="en-US" sz="2000"/>
              <a:t>scalable</a:t>
            </a:r>
          </a:p>
          <a:p>
            <a:pPr algn="ctr"/>
            <a:r>
              <a:rPr lang="en-US" sz="2000"/>
              <a:t> to millions of</a:t>
            </a:r>
          </a:p>
          <a:p>
            <a:pPr algn="ctr"/>
            <a:r>
              <a:rPr lang="en-US" sz="2000"/>
              <a:t>  mobiles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1DA63020-473E-4687-9590-A098EC859D47}" type="slidenum">
              <a:rPr lang="en-US"/>
              <a:pPr/>
              <a:t>74</a:t>
            </a:fld>
            <a:endParaRPr lang="en-US"/>
          </a:p>
        </p:txBody>
      </p:sp>
      <p:sp>
        <p:nvSpPr>
          <p:cNvPr id="434178" name="Freeform 2"/>
          <p:cNvSpPr>
            <a:spLocks/>
          </p:cNvSpPr>
          <p:nvPr/>
        </p:nvSpPr>
        <p:spPr bwMode="auto">
          <a:xfrm>
            <a:off x="1257300" y="1727200"/>
            <a:ext cx="1866900" cy="1589088"/>
          </a:xfrm>
          <a:custGeom>
            <a:avLst/>
            <a:gdLst/>
            <a:ahLst/>
            <a:cxnLst>
              <a:cxn ang="0">
                <a:pos x="550" y="42"/>
              </a:cxn>
              <a:cxn ang="0">
                <a:pos x="82" y="60"/>
              </a:cxn>
              <a:cxn ang="0">
                <a:pos x="58" y="402"/>
              </a:cxn>
              <a:cxn ang="0">
                <a:pos x="28" y="720"/>
              </a:cxn>
              <a:cxn ang="0">
                <a:pos x="112" y="870"/>
              </a:cxn>
              <a:cxn ang="0">
                <a:pos x="538" y="876"/>
              </a:cxn>
              <a:cxn ang="0">
                <a:pos x="640" y="1128"/>
              </a:cxn>
              <a:cxn ang="0">
                <a:pos x="1234" y="1098"/>
              </a:cxn>
              <a:cxn ang="0">
                <a:pos x="1276" y="570"/>
              </a:cxn>
              <a:cxn ang="0">
                <a:pos x="1204" y="342"/>
              </a:cxn>
              <a:cxn ang="0">
                <a:pos x="760" y="288"/>
              </a:cxn>
              <a:cxn ang="0">
                <a:pos x="550" y="42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4179" name="Group 3"/>
          <p:cNvGrpSpPr>
            <a:grpSpLocks/>
          </p:cNvGrpSpPr>
          <p:nvPr/>
        </p:nvGrpSpPr>
        <p:grpSpPr bwMode="auto">
          <a:xfrm>
            <a:off x="2312988" y="2708275"/>
            <a:ext cx="501650" cy="233363"/>
            <a:chOff x="3600" y="219"/>
            <a:chExt cx="360" cy="175"/>
          </a:xfrm>
        </p:grpSpPr>
        <p:sp>
          <p:nvSpPr>
            <p:cNvPr id="434180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181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182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183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4184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4185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4186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187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188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4189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4190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191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192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4193" name="Group 17"/>
          <p:cNvGrpSpPr>
            <a:grpSpLocks/>
          </p:cNvGrpSpPr>
          <p:nvPr/>
        </p:nvGrpSpPr>
        <p:grpSpPr bwMode="auto">
          <a:xfrm>
            <a:off x="1416050" y="2362200"/>
            <a:ext cx="1333500" cy="342900"/>
            <a:chOff x="8025" y="5070"/>
            <a:chExt cx="2100" cy="540"/>
          </a:xfrm>
        </p:grpSpPr>
        <p:sp>
          <p:nvSpPr>
            <p:cNvPr id="434194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95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96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419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Mobility: registration</a:t>
            </a: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End result:</a:t>
            </a:r>
          </a:p>
          <a:p>
            <a:r>
              <a:rPr lang="en-US" sz="2400"/>
              <a:t>Foreign agent knows about mobile</a:t>
            </a:r>
          </a:p>
          <a:p>
            <a:r>
              <a:rPr lang="en-US" sz="2400"/>
              <a:t>Home agent knows location of mobile</a:t>
            </a:r>
          </a:p>
        </p:txBody>
      </p:sp>
      <p:grpSp>
        <p:nvGrpSpPr>
          <p:cNvPr id="434199" name="Group 23"/>
          <p:cNvGrpSpPr>
            <a:grpSpLocks/>
          </p:cNvGrpSpPr>
          <p:nvPr/>
        </p:nvGrpSpPr>
        <p:grpSpPr bwMode="auto">
          <a:xfrm>
            <a:off x="1165225" y="1920875"/>
            <a:ext cx="914400" cy="590550"/>
            <a:chOff x="10665" y="3225"/>
            <a:chExt cx="1440" cy="930"/>
          </a:xfrm>
        </p:grpSpPr>
        <p:sp>
          <p:nvSpPr>
            <p:cNvPr id="434200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4201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434202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/>
                <a:ahLst/>
                <a:cxnLst>
                  <a:cxn ang="0">
                    <a:pos x="298" y="0"/>
                  </a:cxn>
                  <a:cxn ang="0">
                    <a:pos x="263" y="0"/>
                  </a:cxn>
                  <a:cxn ang="0">
                    <a:pos x="219" y="4"/>
                  </a:cxn>
                  <a:cxn ang="0">
                    <a:pos x="167" y="12"/>
                  </a:cxn>
                  <a:cxn ang="0">
                    <a:pos x="116" y="25"/>
                  </a:cxn>
                  <a:cxn ang="0">
                    <a:pos x="67" y="45"/>
                  </a:cxn>
                  <a:cxn ang="0">
                    <a:pos x="29" y="73"/>
                  </a:cxn>
                  <a:cxn ang="0">
                    <a:pos x="6" y="109"/>
                  </a:cxn>
                  <a:cxn ang="0">
                    <a:pos x="0" y="137"/>
                  </a:cxn>
                  <a:cxn ang="0">
                    <a:pos x="3" y="152"/>
                  </a:cxn>
                  <a:cxn ang="0">
                    <a:pos x="13" y="197"/>
                  </a:cxn>
                  <a:cxn ang="0">
                    <a:pos x="39" y="290"/>
                  </a:cxn>
                  <a:cxn ang="0">
                    <a:pos x="76" y="410"/>
                  </a:cxn>
                  <a:cxn ang="0">
                    <a:pos x="123" y="543"/>
                  </a:cxn>
                  <a:cxn ang="0">
                    <a:pos x="176" y="684"/>
                  </a:cxn>
                  <a:cxn ang="0">
                    <a:pos x="235" y="822"/>
                  </a:cxn>
                  <a:cxn ang="0">
                    <a:pos x="293" y="949"/>
                  </a:cxn>
                  <a:cxn ang="0">
                    <a:pos x="352" y="1055"/>
                  </a:cxn>
                  <a:cxn ang="0">
                    <a:pos x="389" y="1109"/>
                  </a:cxn>
                  <a:cxn ang="0">
                    <a:pos x="406" y="1130"/>
                  </a:cxn>
                  <a:cxn ang="0">
                    <a:pos x="436" y="1130"/>
                  </a:cxn>
                  <a:cxn ang="0">
                    <a:pos x="487" y="1111"/>
                  </a:cxn>
                  <a:cxn ang="0">
                    <a:pos x="547" y="1088"/>
                  </a:cxn>
                  <a:cxn ang="0">
                    <a:pos x="609" y="1062"/>
                  </a:cxn>
                  <a:cxn ang="0">
                    <a:pos x="669" y="1036"/>
                  </a:cxn>
                  <a:cxn ang="0">
                    <a:pos x="722" y="1012"/>
                  </a:cxn>
                  <a:cxn ang="0">
                    <a:pos x="762" y="987"/>
                  </a:cxn>
                  <a:cxn ang="0">
                    <a:pos x="785" y="967"/>
                  </a:cxn>
                  <a:cxn ang="0">
                    <a:pos x="756" y="915"/>
                  </a:cxn>
                  <a:cxn ang="0">
                    <a:pos x="687" y="813"/>
                  </a:cxn>
                  <a:cxn ang="0">
                    <a:pos x="612" y="693"/>
                  </a:cxn>
                  <a:cxn ang="0">
                    <a:pos x="537" y="561"/>
                  </a:cxn>
                  <a:cxn ang="0">
                    <a:pos x="467" y="423"/>
                  </a:cxn>
                  <a:cxn ang="0">
                    <a:pos x="404" y="287"/>
                  </a:cxn>
                  <a:cxn ang="0">
                    <a:pos x="352" y="161"/>
                  </a:cxn>
                  <a:cxn ang="0">
                    <a:pos x="318" y="49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3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2"/>
                  </a:cxn>
                  <a:cxn ang="0">
                    <a:pos x="48" y="5"/>
                  </a:cxn>
                  <a:cxn ang="0">
                    <a:pos x="47" y="11"/>
                  </a:cxn>
                  <a:cxn ang="0">
                    <a:pos x="44" y="19"/>
                  </a:cxn>
                  <a:cxn ang="0">
                    <a:pos x="39" y="35"/>
                  </a:cxn>
                  <a:cxn ang="0">
                    <a:pos x="32" y="55"/>
                  </a:cxn>
                  <a:cxn ang="0">
                    <a:pos x="20" y="82"/>
                  </a:cxn>
                  <a:cxn ang="0">
                    <a:pos x="6" y="117"/>
                  </a:cxn>
                  <a:cxn ang="0">
                    <a:pos x="0" y="141"/>
                  </a:cxn>
                  <a:cxn ang="0">
                    <a:pos x="0" y="177"/>
                  </a:cxn>
                  <a:cxn ang="0">
                    <a:pos x="4" y="220"/>
                  </a:cxn>
                  <a:cxn ang="0">
                    <a:pos x="13" y="271"/>
                  </a:cxn>
                  <a:cxn ang="0">
                    <a:pos x="26" y="325"/>
                  </a:cxn>
                  <a:cxn ang="0">
                    <a:pos x="41" y="386"/>
                  </a:cxn>
                  <a:cxn ang="0">
                    <a:pos x="58" y="446"/>
                  </a:cxn>
                  <a:cxn ang="0">
                    <a:pos x="78" y="509"/>
                  </a:cxn>
                  <a:cxn ang="0">
                    <a:pos x="98" y="570"/>
                  </a:cxn>
                  <a:cxn ang="0">
                    <a:pos x="119" y="628"/>
                  </a:cxn>
                  <a:cxn ang="0">
                    <a:pos x="138" y="683"/>
                  </a:cxn>
                  <a:cxn ang="0">
                    <a:pos x="157" y="733"/>
                  </a:cxn>
                  <a:cxn ang="0">
                    <a:pos x="174" y="775"/>
                  </a:cxn>
                  <a:cxn ang="0">
                    <a:pos x="189" y="808"/>
                  </a:cxn>
                  <a:cxn ang="0">
                    <a:pos x="201" y="831"/>
                  </a:cxn>
                  <a:cxn ang="0">
                    <a:pos x="210" y="843"/>
                  </a:cxn>
                  <a:cxn ang="0">
                    <a:pos x="223" y="853"/>
                  </a:cxn>
                  <a:cxn ang="0">
                    <a:pos x="239" y="861"/>
                  </a:cxn>
                  <a:cxn ang="0">
                    <a:pos x="258" y="873"/>
                  </a:cxn>
                  <a:cxn ang="0">
                    <a:pos x="282" y="883"/>
                  </a:cxn>
                  <a:cxn ang="0">
                    <a:pos x="310" y="896"/>
                  </a:cxn>
                  <a:cxn ang="0">
                    <a:pos x="342" y="907"/>
                  </a:cxn>
                  <a:cxn ang="0">
                    <a:pos x="380" y="922"/>
                  </a:cxn>
                  <a:cxn ang="0">
                    <a:pos x="425" y="936"/>
                  </a:cxn>
                  <a:cxn ang="0">
                    <a:pos x="396" y="893"/>
                  </a:cxn>
                  <a:cxn ang="0">
                    <a:pos x="367" y="843"/>
                  </a:cxn>
                  <a:cxn ang="0">
                    <a:pos x="337" y="787"/>
                  </a:cxn>
                  <a:cxn ang="0">
                    <a:pos x="308" y="725"/>
                  </a:cxn>
                  <a:cxn ang="0">
                    <a:pos x="279" y="660"/>
                  </a:cxn>
                  <a:cxn ang="0">
                    <a:pos x="249" y="591"/>
                  </a:cxn>
                  <a:cxn ang="0">
                    <a:pos x="220" y="522"/>
                  </a:cxn>
                  <a:cxn ang="0">
                    <a:pos x="194" y="450"/>
                  </a:cxn>
                  <a:cxn ang="0">
                    <a:pos x="167" y="381"/>
                  </a:cxn>
                  <a:cxn ang="0">
                    <a:pos x="144" y="312"/>
                  </a:cxn>
                  <a:cxn ang="0">
                    <a:pos x="120" y="248"/>
                  </a:cxn>
                  <a:cxn ang="0">
                    <a:pos x="101" y="186"/>
                  </a:cxn>
                  <a:cxn ang="0">
                    <a:pos x="83" y="128"/>
                  </a:cxn>
                  <a:cxn ang="0">
                    <a:pos x="69" y="78"/>
                  </a:cxn>
                  <a:cxn ang="0">
                    <a:pos x="57" y="35"/>
                  </a:cxn>
                  <a:cxn ang="0">
                    <a:pos x="48" y="0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4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/>
                <a:ahLst/>
                <a:cxnLst>
                  <a:cxn ang="0">
                    <a:pos x="26" y="11"/>
                  </a:cxn>
                  <a:cxn ang="0">
                    <a:pos x="13" y="24"/>
                  </a:cxn>
                  <a:cxn ang="0">
                    <a:pos x="4" y="43"/>
                  </a:cxn>
                  <a:cxn ang="0">
                    <a:pos x="0" y="67"/>
                  </a:cxn>
                  <a:cxn ang="0">
                    <a:pos x="0" y="93"/>
                  </a:cxn>
                  <a:cxn ang="0">
                    <a:pos x="3" y="120"/>
                  </a:cxn>
                  <a:cxn ang="0">
                    <a:pos x="10" y="148"/>
                  </a:cxn>
                  <a:cxn ang="0">
                    <a:pos x="20" y="171"/>
                  </a:cxn>
                  <a:cxn ang="0">
                    <a:pos x="35" y="189"/>
                  </a:cxn>
                  <a:cxn ang="0">
                    <a:pos x="51" y="201"/>
                  </a:cxn>
                  <a:cxn ang="0">
                    <a:pos x="70" y="206"/>
                  </a:cxn>
                  <a:cxn ang="0">
                    <a:pos x="91" y="208"/>
                  </a:cxn>
                  <a:cxn ang="0">
                    <a:pos x="111" y="204"/>
                  </a:cxn>
                  <a:cxn ang="0">
                    <a:pos x="130" y="196"/>
                  </a:cxn>
                  <a:cxn ang="0">
                    <a:pos x="148" y="186"/>
                  </a:cxn>
                  <a:cxn ang="0">
                    <a:pos x="163" y="176"/>
                  </a:cxn>
                  <a:cxn ang="0">
                    <a:pos x="174" y="163"/>
                  </a:cxn>
                  <a:cxn ang="0">
                    <a:pos x="189" y="130"/>
                  </a:cxn>
                  <a:cxn ang="0">
                    <a:pos x="192" y="89"/>
                  </a:cxn>
                  <a:cxn ang="0">
                    <a:pos x="185" y="50"/>
                  </a:cxn>
                  <a:cxn ang="0">
                    <a:pos x="166" y="27"/>
                  </a:cxn>
                  <a:cxn ang="0">
                    <a:pos x="152" y="21"/>
                  </a:cxn>
                  <a:cxn ang="0">
                    <a:pos x="138" y="14"/>
                  </a:cxn>
                  <a:cxn ang="0">
                    <a:pos x="122" y="8"/>
                  </a:cxn>
                  <a:cxn ang="0">
                    <a:pos x="104" y="2"/>
                  </a:cxn>
                  <a:cxn ang="0">
                    <a:pos x="85" y="0"/>
                  </a:cxn>
                  <a:cxn ang="0">
                    <a:pos x="66" y="0"/>
                  </a:cxn>
                  <a:cxn ang="0">
                    <a:pos x="47" y="2"/>
                  </a:cxn>
                  <a:cxn ang="0">
                    <a:pos x="26" y="11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5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21" y="44"/>
                  </a:cxn>
                  <a:cxn ang="0">
                    <a:pos x="12" y="60"/>
                  </a:cxn>
                  <a:cxn ang="0">
                    <a:pos x="5" y="79"/>
                  </a:cxn>
                  <a:cxn ang="0">
                    <a:pos x="0" y="97"/>
                  </a:cxn>
                  <a:cxn ang="0">
                    <a:pos x="0" y="116"/>
                  </a:cxn>
                  <a:cxn ang="0">
                    <a:pos x="5" y="135"/>
                  </a:cxn>
                  <a:cxn ang="0">
                    <a:pos x="12" y="152"/>
                  </a:cxn>
                  <a:cxn ang="0">
                    <a:pos x="25" y="169"/>
                  </a:cxn>
                  <a:cxn ang="0">
                    <a:pos x="42" y="187"/>
                  </a:cxn>
                  <a:cxn ang="0">
                    <a:pos x="58" y="202"/>
                  </a:cxn>
                  <a:cxn ang="0">
                    <a:pos x="77" y="220"/>
                  </a:cxn>
                  <a:cxn ang="0">
                    <a:pos x="96" y="233"/>
                  </a:cxn>
                  <a:cxn ang="0">
                    <a:pos x="114" y="244"/>
                  </a:cxn>
                  <a:cxn ang="0">
                    <a:pos x="133" y="251"/>
                  </a:cxn>
                  <a:cxn ang="0">
                    <a:pos x="149" y="251"/>
                  </a:cxn>
                  <a:cxn ang="0">
                    <a:pos x="165" y="246"/>
                  </a:cxn>
                  <a:cxn ang="0">
                    <a:pos x="180" y="237"/>
                  </a:cxn>
                  <a:cxn ang="0">
                    <a:pos x="196" y="228"/>
                  </a:cxn>
                  <a:cxn ang="0">
                    <a:pos x="209" y="220"/>
                  </a:cxn>
                  <a:cxn ang="0">
                    <a:pos x="222" y="212"/>
                  </a:cxn>
                  <a:cxn ang="0">
                    <a:pos x="232" y="202"/>
                  </a:cxn>
                  <a:cxn ang="0">
                    <a:pos x="240" y="191"/>
                  </a:cxn>
                  <a:cxn ang="0">
                    <a:pos x="246" y="178"/>
                  </a:cxn>
                  <a:cxn ang="0">
                    <a:pos x="247" y="162"/>
                  </a:cxn>
                  <a:cxn ang="0">
                    <a:pos x="244" y="142"/>
                  </a:cxn>
                  <a:cxn ang="0">
                    <a:pos x="238" y="120"/>
                  </a:cxn>
                  <a:cxn ang="0">
                    <a:pos x="228" y="96"/>
                  </a:cxn>
                  <a:cxn ang="0">
                    <a:pos x="215" y="72"/>
                  </a:cxn>
                  <a:cxn ang="0">
                    <a:pos x="200" y="50"/>
                  </a:cxn>
                  <a:cxn ang="0">
                    <a:pos x="184" y="30"/>
                  </a:cxn>
                  <a:cxn ang="0">
                    <a:pos x="165" y="16"/>
                  </a:cxn>
                  <a:cxn ang="0">
                    <a:pos x="147" y="7"/>
                  </a:cxn>
                  <a:cxn ang="0">
                    <a:pos x="130" y="3"/>
                  </a:cxn>
                  <a:cxn ang="0">
                    <a:pos x="112" y="0"/>
                  </a:cxn>
                  <a:cxn ang="0">
                    <a:pos x="94" y="1"/>
                  </a:cxn>
                  <a:cxn ang="0">
                    <a:pos x="80" y="3"/>
                  </a:cxn>
                  <a:cxn ang="0">
                    <a:pos x="65" y="7"/>
                  </a:cxn>
                  <a:cxn ang="0">
                    <a:pos x="52" y="13"/>
                  </a:cxn>
                  <a:cxn ang="0">
                    <a:pos x="42" y="20"/>
                  </a:cxn>
                  <a:cxn ang="0">
                    <a:pos x="33" y="29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6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/>
                <a:ahLst/>
                <a:cxnLst>
                  <a:cxn ang="0">
                    <a:pos x="115" y="3"/>
                  </a:cxn>
                  <a:cxn ang="0">
                    <a:pos x="93" y="0"/>
                  </a:cxn>
                  <a:cxn ang="0">
                    <a:pos x="66" y="2"/>
                  </a:cxn>
                  <a:cxn ang="0">
                    <a:pos x="43" y="12"/>
                  </a:cxn>
                  <a:cxn ang="0">
                    <a:pos x="16" y="37"/>
                  </a:cxn>
                  <a:cxn ang="0">
                    <a:pos x="0" y="79"/>
                  </a:cxn>
                  <a:cxn ang="0">
                    <a:pos x="2" y="124"/>
                  </a:cxn>
                  <a:cxn ang="0">
                    <a:pos x="15" y="168"/>
                  </a:cxn>
                  <a:cxn ang="0">
                    <a:pos x="32" y="201"/>
                  </a:cxn>
                  <a:cxn ang="0">
                    <a:pos x="56" y="223"/>
                  </a:cxn>
                  <a:cxn ang="0">
                    <a:pos x="84" y="237"/>
                  </a:cxn>
                  <a:cxn ang="0">
                    <a:pos x="113" y="240"/>
                  </a:cxn>
                  <a:cxn ang="0">
                    <a:pos x="151" y="229"/>
                  </a:cxn>
                  <a:cxn ang="0">
                    <a:pos x="189" y="204"/>
                  </a:cxn>
                  <a:cxn ang="0">
                    <a:pos x="216" y="171"/>
                  </a:cxn>
                  <a:cxn ang="0">
                    <a:pos x="226" y="131"/>
                  </a:cxn>
                  <a:cxn ang="0">
                    <a:pos x="222" y="104"/>
                  </a:cxn>
                  <a:cxn ang="0">
                    <a:pos x="213" y="95"/>
                  </a:cxn>
                  <a:cxn ang="0">
                    <a:pos x="201" y="96"/>
                  </a:cxn>
                  <a:cxn ang="0">
                    <a:pos x="194" y="105"/>
                  </a:cxn>
                  <a:cxn ang="0">
                    <a:pos x="191" y="127"/>
                  </a:cxn>
                  <a:cxn ang="0">
                    <a:pos x="182" y="158"/>
                  </a:cxn>
                  <a:cxn ang="0">
                    <a:pos x="162" y="183"/>
                  </a:cxn>
                  <a:cxn ang="0">
                    <a:pos x="131" y="197"/>
                  </a:cxn>
                  <a:cxn ang="0">
                    <a:pos x="90" y="197"/>
                  </a:cxn>
                  <a:cxn ang="0">
                    <a:pos x="60" y="177"/>
                  </a:cxn>
                  <a:cxn ang="0">
                    <a:pos x="44" y="144"/>
                  </a:cxn>
                  <a:cxn ang="0">
                    <a:pos x="34" y="105"/>
                  </a:cxn>
                  <a:cxn ang="0">
                    <a:pos x="32" y="76"/>
                  </a:cxn>
                  <a:cxn ang="0">
                    <a:pos x="41" y="56"/>
                  </a:cxn>
                  <a:cxn ang="0">
                    <a:pos x="54" y="39"/>
                  </a:cxn>
                  <a:cxn ang="0">
                    <a:pos x="74" y="26"/>
                  </a:cxn>
                  <a:cxn ang="0">
                    <a:pos x="87" y="25"/>
                  </a:cxn>
                  <a:cxn ang="0">
                    <a:pos x="106" y="25"/>
                  </a:cxn>
                  <a:cxn ang="0">
                    <a:pos x="126" y="25"/>
                  </a:cxn>
                  <a:cxn ang="0">
                    <a:pos x="129" y="12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7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/>
                <a:ahLst/>
                <a:cxnLst>
                  <a:cxn ang="0">
                    <a:pos x="60" y="8"/>
                  </a:cxn>
                  <a:cxn ang="0">
                    <a:pos x="34" y="27"/>
                  </a:cxn>
                  <a:cxn ang="0">
                    <a:pos x="15" y="50"/>
                  </a:cxn>
                  <a:cxn ang="0">
                    <a:pos x="3" y="80"/>
                  </a:cxn>
                  <a:cxn ang="0">
                    <a:pos x="0" y="112"/>
                  </a:cxn>
                  <a:cxn ang="0">
                    <a:pos x="6" y="145"/>
                  </a:cxn>
                  <a:cxn ang="0">
                    <a:pos x="18" y="175"/>
                  </a:cxn>
                  <a:cxn ang="0">
                    <a:pos x="37" y="204"/>
                  </a:cxn>
                  <a:cxn ang="0">
                    <a:pos x="65" y="231"/>
                  </a:cxn>
                  <a:cxn ang="0">
                    <a:pos x="101" y="257"/>
                  </a:cxn>
                  <a:cxn ang="0">
                    <a:pos x="142" y="270"/>
                  </a:cxn>
                  <a:cxn ang="0">
                    <a:pos x="185" y="263"/>
                  </a:cxn>
                  <a:cxn ang="0">
                    <a:pos x="219" y="240"/>
                  </a:cxn>
                  <a:cxn ang="0">
                    <a:pos x="244" y="215"/>
                  </a:cxn>
                  <a:cxn ang="0">
                    <a:pos x="263" y="188"/>
                  </a:cxn>
                  <a:cxn ang="0">
                    <a:pos x="276" y="158"/>
                  </a:cxn>
                  <a:cxn ang="0">
                    <a:pos x="279" y="133"/>
                  </a:cxn>
                  <a:cxn ang="0">
                    <a:pos x="273" y="120"/>
                  </a:cxn>
                  <a:cxn ang="0">
                    <a:pos x="258" y="116"/>
                  </a:cxn>
                  <a:cxn ang="0">
                    <a:pos x="245" y="122"/>
                  </a:cxn>
                  <a:cxn ang="0">
                    <a:pos x="241" y="132"/>
                  </a:cxn>
                  <a:cxn ang="0">
                    <a:pos x="235" y="151"/>
                  </a:cxn>
                  <a:cxn ang="0">
                    <a:pos x="220" y="176"/>
                  </a:cxn>
                  <a:cxn ang="0">
                    <a:pos x="198" y="201"/>
                  </a:cxn>
                  <a:cxn ang="0">
                    <a:pos x="154" y="211"/>
                  </a:cxn>
                  <a:cxn ang="0">
                    <a:pos x="100" y="197"/>
                  </a:cxn>
                  <a:cxn ang="0">
                    <a:pos x="59" y="162"/>
                  </a:cxn>
                  <a:cxn ang="0">
                    <a:pos x="40" y="113"/>
                  </a:cxn>
                  <a:cxn ang="0">
                    <a:pos x="44" y="73"/>
                  </a:cxn>
                  <a:cxn ang="0">
                    <a:pos x="60" y="50"/>
                  </a:cxn>
                  <a:cxn ang="0">
                    <a:pos x="81" y="30"/>
                  </a:cxn>
                  <a:cxn ang="0">
                    <a:pos x="103" y="16"/>
                  </a:cxn>
                  <a:cxn ang="0">
                    <a:pos x="109" y="4"/>
                  </a:cxn>
                  <a:cxn ang="0">
                    <a:pos x="88" y="0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8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15" y="72"/>
                  </a:cxn>
                  <a:cxn ang="0">
                    <a:pos x="25" y="75"/>
                  </a:cxn>
                  <a:cxn ang="0">
                    <a:pos x="32" y="75"/>
                  </a:cxn>
                  <a:cxn ang="0">
                    <a:pos x="37" y="73"/>
                  </a:cxn>
                  <a:cxn ang="0">
                    <a:pos x="39" y="72"/>
                  </a:cxn>
                  <a:cxn ang="0">
                    <a:pos x="47" y="71"/>
                  </a:cxn>
                  <a:cxn ang="0">
                    <a:pos x="56" y="66"/>
                  </a:cxn>
                  <a:cxn ang="0">
                    <a:pos x="64" y="60"/>
                  </a:cxn>
                  <a:cxn ang="0">
                    <a:pos x="69" y="56"/>
                  </a:cxn>
                  <a:cxn ang="0">
                    <a:pos x="72" y="52"/>
                  </a:cxn>
                  <a:cxn ang="0">
                    <a:pos x="72" y="49"/>
                  </a:cxn>
                  <a:cxn ang="0">
                    <a:pos x="70" y="45"/>
                  </a:cxn>
                  <a:cxn ang="0">
                    <a:pos x="67" y="40"/>
                  </a:cxn>
                  <a:cxn ang="0">
                    <a:pos x="63" y="39"/>
                  </a:cxn>
                  <a:cxn ang="0">
                    <a:pos x="59" y="38"/>
                  </a:cxn>
                  <a:cxn ang="0">
                    <a:pos x="54" y="39"/>
                  </a:cxn>
                  <a:cxn ang="0">
                    <a:pos x="48" y="42"/>
                  </a:cxn>
                  <a:cxn ang="0">
                    <a:pos x="39" y="46"/>
                  </a:cxn>
                  <a:cxn ang="0">
                    <a:pos x="32" y="50"/>
                  </a:cxn>
                  <a:cxn ang="0">
                    <a:pos x="29" y="52"/>
                  </a:cxn>
                  <a:cxn ang="0">
                    <a:pos x="26" y="43"/>
                  </a:cxn>
                  <a:cxn ang="0">
                    <a:pos x="20" y="25"/>
                  </a:cxn>
                  <a:cxn ang="0">
                    <a:pos x="12" y="7"/>
                  </a:cxn>
                  <a:cxn ang="0">
                    <a:pos x="1" y="0"/>
                  </a:cxn>
                  <a:cxn ang="0">
                    <a:pos x="0" y="17"/>
                  </a:cxn>
                  <a:cxn ang="0">
                    <a:pos x="3" y="39"/>
                  </a:cxn>
                  <a:cxn ang="0">
                    <a:pos x="6" y="58"/>
                  </a:cxn>
                  <a:cxn ang="0">
                    <a:pos x="7" y="65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9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/>
                <a:ahLst/>
                <a:cxnLst>
                  <a:cxn ang="0">
                    <a:pos x="15" y="53"/>
                  </a:cxn>
                  <a:cxn ang="0">
                    <a:pos x="16" y="55"/>
                  </a:cxn>
                  <a:cxn ang="0">
                    <a:pos x="20" y="57"/>
                  </a:cxn>
                  <a:cxn ang="0">
                    <a:pos x="25" y="59"/>
                  </a:cxn>
                  <a:cxn ang="0">
                    <a:pos x="26" y="59"/>
                  </a:cxn>
                  <a:cxn ang="0">
                    <a:pos x="35" y="59"/>
                  </a:cxn>
                  <a:cxn ang="0">
                    <a:pos x="45" y="56"/>
                  </a:cxn>
                  <a:cxn ang="0">
                    <a:pos x="54" y="55"/>
                  </a:cxn>
                  <a:cxn ang="0">
                    <a:pos x="63" y="50"/>
                  </a:cxn>
                  <a:cxn ang="0">
                    <a:pos x="66" y="47"/>
                  </a:cxn>
                  <a:cxn ang="0">
                    <a:pos x="69" y="44"/>
                  </a:cxn>
                  <a:cxn ang="0">
                    <a:pos x="70" y="40"/>
                  </a:cxn>
                  <a:cxn ang="0">
                    <a:pos x="69" y="37"/>
                  </a:cxn>
                  <a:cxn ang="0">
                    <a:pos x="56" y="32"/>
                  </a:cxn>
                  <a:cxn ang="0">
                    <a:pos x="42" y="33"/>
                  </a:cxn>
                  <a:cxn ang="0">
                    <a:pos x="32" y="37"/>
                  </a:cxn>
                  <a:cxn ang="0">
                    <a:pos x="28" y="40"/>
                  </a:cxn>
                  <a:cxn ang="0">
                    <a:pos x="20" y="30"/>
                  </a:cxn>
                  <a:cxn ang="0">
                    <a:pos x="16" y="14"/>
                  </a:cxn>
                  <a:cxn ang="0">
                    <a:pos x="10" y="3"/>
                  </a:cxn>
                  <a:cxn ang="0">
                    <a:pos x="3" y="0"/>
                  </a:cxn>
                  <a:cxn ang="0">
                    <a:pos x="0" y="19"/>
                  </a:cxn>
                  <a:cxn ang="0">
                    <a:pos x="4" y="36"/>
                  </a:cxn>
                  <a:cxn ang="0">
                    <a:pos x="12" y="49"/>
                  </a:cxn>
                  <a:cxn ang="0">
                    <a:pos x="15" y="53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0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/>
                <a:ahLst/>
                <a:cxnLst>
                  <a:cxn ang="0">
                    <a:pos x="4" y="46"/>
                  </a:cxn>
                  <a:cxn ang="0">
                    <a:pos x="9" y="56"/>
                  </a:cxn>
                  <a:cxn ang="0">
                    <a:pos x="21" y="60"/>
                  </a:cxn>
                  <a:cxn ang="0">
                    <a:pos x="31" y="60"/>
                  </a:cxn>
                  <a:cxn ang="0">
                    <a:pos x="35" y="60"/>
                  </a:cxn>
                  <a:cxn ang="0">
                    <a:pos x="44" y="57"/>
                  </a:cxn>
                  <a:cxn ang="0">
                    <a:pos x="54" y="51"/>
                  </a:cxn>
                  <a:cxn ang="0">
                    <a:pos x="62" y="46"/>
                  </a:cxn>
                  <a:cxn ang="0">
                    <a:pos x="65" y="40"/>
                  </a:cxn>
                  <a:cxn ang="0">
                    <a:pos x="63" y="36"/>
                  </a:cxn>
                  <a:cxn ang="0">
                    <a:pos x="60" y="34"/>
                  </a:cxn>
                  <a:cxn ang="0">
                    <a:pos x="56" y="33"/>
                  </a:cxn>
                  <a:cxn ang="0">
                    <a:pos x="51" y="33"/>
                  </a:cxn>
                  <a:cxn ang="0">
                    <a:pos x="26" y="37"/>
                  </a:cxn>
                  <a:cxn ang="0">
                    <a:pos x="24" y="30"/>
                  </a:cxn>
                  <a:cxn ang="0">
                    <a:pos x="18" y="15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2" y="30"/>
                  </a:cxn>
                  <a:cxn ang="0">
                    <a:pos x="3" y="41"/>
                  </a:cxn>
                  <a:cxn ang="0">
                    <a:pos x="4" y="46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1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/>
                <a:ahLst/>
                <a:cxnLst>
                  <a:cxn ang="0">
                    <a:pos x="9" y="46"/>
                  </a:cxn>
                  <a:cxn ang="0">
                    <a:pos x="12" y="47"/>
                  </a:cxn>
                  <a:cxn ang="0">
                    <a:pos x="16" y="47"/>
                  </a:cxn>
                  <a:cxn ang="0">
                    <a:pos x="22" y="47"/>
                  </a:cxn>
                  <a:cxn ang="0">
                    <a:pos x="23" y="47"/>
                  </a:cxn>
                  <a:cxn ang="0">
                    <a:pos x="31" y="46"/>
                  </a:cxn>
                  <a:cxn ang="0">
                    <a:pos x="40" y="45"/>
                  </a:cxn>
                  <a:cxn ang="0">
                    <a:pos x="48" y="42"/>
                  </a:cxn>
                  <a:cxn ang="0">
                    <a:pos x="56" y="37"/>
                  </a:cxn>
                  <a:cxn ang="0">
                    <a:pos x="63" y="34"/>
                  </a:cxn>
                  <a:cxn ang="0">
                    <a:pos x="67" y="30"/>
                  </a:cxn>
                  <a:cxn ang="0">
                    <a:pos x="69" y="26"/>
                  </a:cxn>
                  <a:cxn ang="0">
                    <a:pos x="66" y="20"/>
                  </a:cxn>
                  <a:cxn ang="0">
                    <a:pos x="62" y="17"/>
                  </a:cxn>
                  <a:cxn ang="0">
                    <a:pos x="56" y="17"/>
                  </a:cxn>
                  <a:cxn ang="0">
                    <a:pos x="48" y="17"/>
                  </a:cxn>
                  <a:cxn ang="0">
                    <a:pos x="40" y="19"/>
                  </a:cxn>
                  <a:cxn ang="0">
                    <a:pos x="32" y="22"/>
                  </a:cxn>
                  <a:cxn ang="0">
                    <a:pos x="26" y="23"/>
                  </a:cxn>
                  <a:cxn ang="0">
                    <a:pos x="22" y="26"/>
                  </a:cxn>
                  <a:cxn ang="0">
                    <a:pos x="20" y="26"/>
                  </a:cxn>
                  <a:cxn ang="0">
                    <a:pos x="19" y="22"/>
                  </a:cxn>
                  <a:cxn ang="0">
                    <a:pos x="16" y="14"/>
                  </a:cxn>
                  <a:cxn ang="0">
                    <a:pos x="12" y="7"/>
                  </a:cxn>
                  <a:cxn ang="0">
                    <a:pos x="10" y="4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3" y="26"/>
                  </a:cxn>
                  <a:cxn ang="0">
                    <a:pos x="7" y="40"/>
                  </a:cxn>
                  <a:cxn ang="0">
                    <a:pos x="9" y="46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2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/>
                <a:ahLst/>
                <a:cxnLst>
                  <a:cxn ang="0">
                    <a:pos x="13" y="52"/>
                  </a:cxn>
                  <a:cxn ang="0">
                    <a:pos x="20" y="55"/>
                  </a:cxn>
                  <a:cxn ang="0">
                    <a:pos x="32" y="58"/>
                  </a:cxn>
                  <a:cxn ang="0">
                    <a:pos x="45" y="56"/>
                  </a:cxn>
                  <a:cxn ang="0">
                    <a:pos x="55" y="50"/>
                  </a:cxn>
                  <a:cxn ang="0">
                    <a:pos x="58" y="49"/>
                  </a:cxn>
                  <a:cxn ang="0">
                    <a:pos x="60" y="46"/>
                  </a:cxn>
                  <a:cxn ang="0">
                    <a:pos x="60" y="42"/>
                  </a:cxn>
                  <a:cxn ang="0">
                    <a:pos x="60" y="39"/>
                  </a:cxn>
                  <a:cxn ang="0">
                    <a:pos x="58" y="36"/>
                  </a:cxn>
                  <a:cxn ang="0">
                    <a:pos x="54" y="33"/>
                  </a:cxn>
                  <a:cxn ang="0">
                    <a:pos x="49" y="32"/>
                  </a:cxn>
                  <a:cxn ang="0">
                    <a:pos x="45" y="32"/>
                  </a:cxn>
                  <a:cxn ang="0">
                    <a:pos x="36" y="35"/>
                  </a:cxn>
                  <a:cxn ang="0">
                    <a:pos x="27" y="36"/>
                  </a:cxn>
                  <a:cxn ang="0">
                    <a:pos x="20" y="35"/>
                  </a:cxn>
                  <a:cxn ang="0">
                    <a:pos x="17" y="35"/>
                  </a:cxn>
                  <a:cxn ang="0">
                    <a:pos x="17" y="29"/>
                  </a:cxn>
                  <a:cxn ang="0">
                    <a:pos x="17" y="16"/>
                  </a:cxn>
                  <a:cxn ang="0">
                    <a:pos x="14" y="3"/>
                  </a:cxn>
                  <a:cxn ang="0">
                    <a:pos x="5" y="0"/>
                  </a:cxn>
                  <a:cxn ang="0">
                    <a:pos x="1" y="12"/>
                  </a:cxn>
                  <a:cxn ang="0">
                    <a:pos x="0" y="26"/>
                  </a:cxn>
                  <a:cxn ang="0">
                    <a:pos x="3" y="40"/>
                  </a:cxn>
                  <a:cxn ang="0">
                    <a:pos x="13" y="52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3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/>
                <a:ahLst/>
                <a:cxnLst>
                  <a:cxn ang="0">
                    <a:pos x="19" y="52"/>
                  </a:cxn>
                  <a:cxn ang="0">
                    <a:pos x="31" y="55"/>
                  </a:cxn>
                  <a:cxn ang="0">
                    <a:pos x="43" y="54"/>
                  </a:cxn>
                  <a:cxn ang="0">
                    <a:pos x="53" y="46"/>
                  </a:cxn>
                  <a:cxn ang="0">
                    <a:pos x="59" y="35"/>
                  </a:cxn>
                  <a:cxn ang="0">
                    <a:pos x="57" y="31"/>
                  </a:cxn>
                  <a:cxn ang="0">
                    <a:pos x="54" y="29"/>
                  </a:cxn>
                  <a:cxn ang="0">
                    <a:pos x="49" y="28"/>
                  </a:cxn>
                  <a:cxn ang="0">
                    <a:pos x="44" y="29"/>
                  </a:cxn>
                  <a:cxn ang="0">
                    <a:pos x="41" y="32"/>
                  </a:cxn>
                  <a:cxn ang="0">
                    <a:pos x="38" y="35"/>
                  </a:cxn>
                  <a:cxn ang="0">
                    <a:pos x="34" y="36"/>
                  </a:cxn>
                  <a:cxn ang="0">
                    <a:pos x="31" y="39"/>
                  </a:cxn>
                  <a:cxn ang="0">
                    <a:pos x="28" y="32"/>
                  </a:cxn>
                  <a:cxn ang="0">
                    <a:pos x="21" y="18"/>
                  </a:cxn>
                  <a:cxn ang="0">
                    <a:pos x="10" y="5"/>
                  </a:cxn>
                  <a:cxn ang="0">
                    <a:pos x="0" y="0"/>
                  </a:cxn>
                  <a:cxn ang="0">
                    <a:pos x="2" y="18"/>
                  </a:cxn>
                  <a:cxn ang="0">
                    <a:pos x="9" y="35"/>
                  </a:cxn>
                  <a:cxn ang="0">
                    <a:pos x="16" y="46"/>
                  </a:cxn>
                  <a:cxn ang="0">
                    <a:pos x="19" y="52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4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/>
                <a:ahLst/>
                <a:cxnLst>
                  <a:cxn ang="0">
                    <a:pos x="32" y="75"/>
                  </a:cxn>
                  <a:cxn ang="0">
                    <a:pos x="38" y="76"/>
                  </a:cxn>
                  <a:cxn ang="0">
                    <a:pos x="44" y="76"/>
                  </a:cxn>
                  <a:cxn ang="0">
                    <a:pos x="50" y="76"/>
                  </a:cxn>
                  <a:cxn ang="0">
                    <a:pos x="57" y="75"/>
                  </a:cxn>
                  <a:cxn ang="0">
                    <a:pos x="61" y="72"/>
                  </a:cxn>
                  <a:cxn ang="0">
                    <a:pos x="67" y="67"/>
                  </a:cxn>
                  <a:cxn ang="0">
                    <a:pos x="72" y="64"/>
                  </a:cxn>
                  <a:cxn ang="0">
                    <a:pos x="76" y="59"/>
                  </a:cxn>
                  <a:cxn ang="0">
                    <a:pos x="80" y="56"/>
                  </a:cxn>
                  <a:cxn ang="0">
                    <a:pos x="82" y="52"/>
                  </a:cxn>
                  <a:cxn ang="0">
                    <a:pos x="82" y="47"/>
                  </a:cxn>
                  <a:cxn ang="0">
                    <a:pos x="79" y="43"/>
                  </a:cxn>
                  <a:cxn ang="0">
                    <a:pos x="70" y="39"/>
                  </a:cxn>
                  <a:cxn ang="0">
                    <a:pos x="63" y="37"/>
                  </a:cxn>
                  <a:cxn ang="0">
                    <a:pos x="54" y="39"/>
                  </a:cxn>
                  <a:cxn ang="0">
                    <a:pos x="47" y="41"/>
                  </a:cxn>
                  <a:cxn ang="0">
                    <a:pos x="39" y="44"/>
                  </a:cxn>
                  <a:cxn ang="0">
                    <a:pos x="35" y="49"/>
                  </a:cxn>
                  <a:cxn ang="0">
                    <a:pos x="32" y="50"/>
                  </a:cxn>
                  <a:cxn ang="0">
                    <a:pos x="30" y="52"/>
                  </a:cxn>
                  <a:cxn ang="0">
                    <a:pos x="29" y="43"/>
                  </a:cxn>
                  <a:cxn ang="0">
                    <a:pos x="23" y="23"/>
                  </a:cxn>
                  <a:cxn ang="0">
                    <a:pos x="14" y="6"/>
                  </a:cxn>
                  <a:cxn ang="0">
                    <a:pos x="4" y="0"/>
                  </a:cxn>
                  <a:cxn ang="0">
                    <a:pos x="0" y="17"/>
                  </a:cxn>
                  <a:cxn ang="0">
                    <a:pos x="0" y="31"/>
                  </a:cxn>
                  <a:cxn ang="0">
                    <a:pos x="4" y="44"/>
                  </a:cxn>
                  <a:cxn ang="0">
                    <a:pos x="11" y="54"/>
                  </a:cxn>
                  <a:cxn ang="0">
                    <a:pos x="19" y="63"/>
                  </a:cxn>
                  <a:cxn ang="0">
                    <a:pos x="25" y="70"/>
                  </a:cxn>
                  <a:cxn ang="0">
                    <a:pos x="30" y="73"/>
                  </a:cxn>
                  <a:cxn ang="0">
                    <a:pos x="32" y="7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5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/>
                <a:ahLst/>
                <a:cxnLst>
                  <a:cxn ang="0">
                    <a:pos x="12" y="53"/>
                  </a:cxn>
                  <a:cxn ang="0">
                    <a:pos x="15" y="56"/>
                  </a:cxn>
                  <a:cxn ang="0">
                    <a:pos x="19" y="60"/>
                  </a:cxn>
                  <a:cxn ang="0">
                    <a:pos x="25" y="62"/>
                  </a:cxn>
                  <a:cxn ang="0">
                    <a:pos x="27" y="63"/>
                  </a:cxn>
                  <a:cxn ang="0">
                    <a:pos x="32" y="65"/>
                  </a:cxn>
                  <a:cxn ang="0">
                    <a:pos x="40" y="65"/>
                  </a:cxn>
                  <a:cxn ang="0">
                    <a:pos x="49" y="66"/>
                  </a:cxn>
                  <a:cxn ang="0">
                    <a:pos x="57" y="65"/>
                  </a:cxn>
                  <a:cxn ang="0">
                    <a:pos x="65" y="63"/>
                  </a:cxn>
                  <a:cxn ang="0">
                    <a:pos x="71" y="60"/>
                  </a:cxn>
                  <a:cxn ang="0">
                    <a:pos x="75" y="55"/>
                  </a:cxn>
                  <a:cxn ang="0">
                    <a:pos x="75" y="46"/>
                  </a:cxn>
                  <a:cxn ang="0">
                    <a:pos x="72" y="39"/>
                  </a:cxn>
                  <a:cxn ang="0">
                    <a:pos x="66" y="35"/>
                  </a:cxn>
                  <a:cxn ang="0">
                    <a:pos x="59" y="33"/>
                  </a:cxn>
                  <a:cxn ang="0">
                    <a:pos x="50" y="33"/>
                  </a:cxn>
                  <a:cxn ang="0">
                    <a:pos x="41" y="35"/>
                  </a:cxn>
                  <a:cxn ang="0">
                    <a:pos x="34" y="36"/>
                  </a:cxn>
                  <a:cxn ang="0">
                    <a:pos x="28" y="39"/>
                  </a:cxn>
                  <a:cxn ang="0">
                    <a:pos x="27" y="39"/>
                  </a:cxn>
                  <a:cxn ang="0">
                    <a:pos x="25" y="32"/>
                  </a:cxn>
                  <a:cxn ang="0">
                    <a:pos x="19" y="16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5" y="39"/>
                  </a:cxn>
                  <a:cxn ang="0">
                    <a:pos x="9" y="49"/>
                  </a:cxn>
                  <a:cxn ang="0">
                    <a:pos x="12" y="53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6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/>
                <a:ahLst/>
                <a:cxnLst>
                  <a:cxn ang="0">
                    <a:pos x="3" y="41"/>
                  </a:cxn>
                  <a:cxn ang="0">
                    <a:pos x="4" y="46"/>
                  </a:cxn>
                  <a:cxn ang="0">
                    <a:pos x="10" y="50"/>
                  </a:cxn>
                  <a:cxn ang="0">
                    <a:pos x="14" y="56"/>
                  </a:cxn>
                  <a:cxn ang="0">
                    <a:pos x="16" y="57"/>
                  </a:cxn>
                  <a:cxn ang="0">
                    <a:pos x="23" y="60"/>
                  </a:cxn>
                  <a:cxn ang="0">
                    <a:pos x="32" y="63"/>
                  </a:cxn>
                  <a:cxn ang="0">
                    <a:pos x="42" y="63"/>
                  </a:cxn>
                  <a:cxn ang="0">
                    <a:pos x="54" y="61"/>
                  </a:cxn>
                  <a:cxn ang="0">
                    <a:pos x="64" y="58"/>
                  </a:cxn>
                  <a:cxn ang="0">
                    <a:pos x="72" y="54"/>
                  </a:cxn>
                  <a:cxn ang="0">
                    <a:pos x="75" y="47"/>
                  </a:cxn>
                  <a:cxn ang="0">
                    <a:pos x="73" y="40"/>
                  </a:cxn>
                  <a:cxn ang="0">
                    <a:pos x="67" y="34"/>
                  </a:cxn>
                  <a:cxn ang="0">
                    <a:pos x="60" y="30"/>
                  </a:cxn>
                  <a:cxn ang="0">
                    <a:pos x="53" y="28"/>
                  </a:cxn>
                  <a:cxn ang="0">
                    <a:pos x="45" y="30"/>
                  </a:cxn>
                  <a:cxn ang="0">
                    <a:pos x="36" y="31"/>
                  </a:cxn>
                  <a:cxn ang="0">
                    <a:pos x="31" y="33"/>
                  </a:cxn>
                  <a:cxn ang="0">
                    <a:pos x="26" y="36"/>
                  </a:cxn>
                  <a:cxn ang="0">
                    <a:pos x="25" y="36"/>
                  </a:cxn>
                  <a:cxn ang="0">
                    <a:pos x="23" y="30"/>
                  </a:cxn>
                  <a:cxn ang="0">
                    <a:pos x="17" y="15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" y="28"/>
                  </a:cxn>
                  <a:cxn ang="0">
                    <a:pos x="3" y="38"/>
                  </a:cxn>
                  <a:cxn ang="0">
                    <a:pos x="3" y="41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7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/>
                <a:ahLst/>
                <a:cxnLst>
                  <a:cxn ang="0">
                    <a:pos x="88" y="37"/>
                  </a:cxn>
                  <a:cxn ang="0">
                    <a:pos x="69" y="49"/>
                  </a:cxn>
                  <a:cxn ang="0">
                    <a:pos x="53" y="63"/>
                  </a:cxn>
                  <a:cxn ang="0">
                    <a:pos x="39" y="79"/>
                  </a:cxn>
                  <a:cxn ang="0">
                    <a:pos x="25" y="96"/>
                  </a:cxn>
                  <a:cxn ang="0">
                    <a:pos x="15" y="115"/>
                  </a:cxn>
                  <a:cxn ang="0">
                    <a:pos x="8" y="135"/>
                  </a:cxn>
                  <a:cxn ang="0">
                    <a:pos x="3" y="157"/>
                  </a:cxn>
                  <a:cxn ang="0">
                    <a:pos x="0" y="178"/>
                  </a:cxn>
                  <a:cxn ang="0">
                    <a:pos x="3" y="208"/>
                  </a:cxn>
                  <a:cxn ang="0">
                    <a:pos x="15" y="233"/>
                  </a:cxn>
                  <a:cxn ang="0">
                    <a:pos x="33" y="254"/>
                  </a:cxn>
                  <a:cxn ang="0">
                    <a:pos x="56" y="270"/>
                  </a:cxn>
                  <a:cxn ang="0">
                    <a:pos x="83" y="283"/>
                  </a:cxn>
                  <a:cxn ang="0">
                    <a:pos x="110" y="289"/>
                  </a:cxn>
                  <a:cxn ang="0">
                    <a:pos x="140" y="290"/>
                  </a:cxn>
                  <a:cxn ang="0">
                    <a:pos x="168" y="286"/>
                  </a:cxn>
                  <a:cxn ang="0">
                    <a:pos x="174" y="286"/>
                  </a:cxn>
                  <a:cxn ang="0">
                    <a:pos x="179" y="283"/>
                  </a:cxn>
                  <a:cxn ang="0">
                    <a:pos x="184" y="279"/>
                  </a:cxn>
                  <a:cxn ang="0">
                    <a:pos x="185" y="273"/>
                  </a:cxn>
                  <a:cxn ang="0">
                    <a:pos x="182" y="266"/>
                  </a:cxn>
                  <a:cxn ang="0">
                    <a:pos x="176" y="260"/>
                  </a:cxn>
                  <a:cxn ang="0">
                    <a:pos x="169" y="254"/>
                  </a:cxn>
                  <a:cxn ang="0">
                    <a:pos x="162" y="252"/>
                  </a:cxn>
                  <a:cxn ang="0">
                    <a:pos x="147" y="247"/>
                  </a:cxn>
                  <a:cxn ang="0">
                    <a:pos x="132" y="244"/>
                  </a:cxn>
                  <a:cxn ang="0">
                    <a:pos x="118" y="242"/>
                  </a:cxn>
                  <a:cxn ang="0">
                    <a:pos x="105" y="239"/>
                  </a:cxn>
                  <a:cxn ang="0">
                    <a:pos x="91" y="234"/>
                  </a:cxn>
                  <a:cxn ang="0">
                    <a:pos x="78" y="229"/>
                  </a:cxn>
                  <a:cxn ang="0">
                    <a:pos x="66" y="221"/>
                  </a:cxn>
                  <a:cxn ang="0">
                    <a:pos x="55" y="210"/>
                  </a:cxn>
                  <a:cxn ang="0">
                    <a:pos x="50" y="161"/>
                  </a:cxn>
                  <a:cxn ang="0">
                    <a:pos x="62" y="121"/>
                  </a:cxn>
                  <a:cxn ang="0">
                    <a:pos x="85" y="89"/>
                  </a:cxn>
                  <a:cxn ang="0">
                    <a:pos x="118" y="63"/>
                  </a:cxn>
                  <a:cxn ang="0">
                    <a:pos x="153" y="43"/>
                  </a:cxn>
                  <a:cxn ang="0">
                    <a:pos x="190" y="27"/>
                  </a:cxn>
                  <a:cxn ang="0">
                    <a:pos x="223" y="16"/>
                  </a:cxn>
                  <a:cxn ang="0">
                    <a:pos x="250" y="6"/>
                  </a:cxn>
                  <a:cxn ang="0">
                    <a:pos x="234" y="2"/>
                  </a:cxn>
                  <a:cxn ang="0">
                    <a:pos x="216" y="0"/>
                  </a:cxn>
                  <a:cxn ang="0">
                    <a:pos x="196" y="3"/>
                  </a:cxn>
                  <a:cxn ang="0">
                    <a:pos x="174" y="6"/>
                  </a:cxn>
                  <a:cxn ang="0">
                    <a:pos x="152" y="13"/>
                  </a:cxn>
                  <a:cxn ang="0">
                    <a:pos x="130" y="20"/>
                  </a:cxn>
                  <a:cxn ang="0">
                    <a:pos x="107" y="29"/>
                  </a:cxn>
                  <a:cxn ang="0">
                    <a:pos x="88" y="3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8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/>
                <a:ahLst/>
                <a:cxnLst>
                  <a:cxn ang="0">
                    <a:pos x="135" y="73"/>
                  </a:cxn>
                  <a:cxn ang="0">
                    <a:pos x="141" y="96"/>
                  </a:cxn>
                  <a:cxn ang="0">
                    <a:pos x="140" y="118"/>
                  </a:cxn>
                  <a:cxn ang="0">
                    <a:pos x="129" y="135"/>
                  </a:cxn>
                  <a:cxn ang="0">
                    <a:pos x="115" y="151"/>
                  </a:cxn>
                  <a:cxn ang="0">
                    <a:pos x="97" y="165"/>
                  </a:cxn>
                  <a:cxn ang="0">
                    <a:pos x="76" y="179"/>
                  </a:cxn>
                  <a:cxn ang="0">
                    <a:pos x="56" y="192"/>
                  </a:cxn>
                  <a:cxn ang="0">
                    <a:pos x="38" y="205"/>
                  </a:cxn>
                  <a:cxn ang="0">
                    <a:pos x="35" y="210"/>
                  </a:cxn>
                  <a:cxn ang="0">
                    <a:pos x="34" y="212"/>
                  </a:cxn>
                  <a:cxn ang="0">
                    <a:pos x="34" y="217"/>
                  </a:cxn>
                  <a:cxn ang="0">
                    <a:pos x="35" y="221"/>
                  </a:cxn>
                  <a:cxn ang="0">
                    <a:pos x="40" y="224"/>
                  </a:cxn>
                  <a:cxn ang="0">
                    <a:pos x="44" y="225"/>
                  </a:cxn>
                  <a:cxn ang="0">
                    <a:pos x="47" y="225"/>
                  </a:cxn>
                  <a:cxn ang="0">
                    <a:pos x="51" y="224"/>
                  </a:cxn>
                  <a:cxn ang="0">
                    <a:pos x="75" y="211"/>
                  </a:cxn>
                  <a:cxn ang="0">
                    <a:pos x="97" y="197"/>
                  </a:cxn>
                  <a:cxn ang="0">
                    <a:pos x="117" y="181"/>
                  </a:cxn>
                  <a:cxn ang="0">
                    <a:pos x="137" y="162"/>
                  </a:cxn>
                  <a:cxn ang="0">
                    <a:pos x="150" y="142"/>
                  </a:cxn>
                  <a:cxn ang="0">
                    <a:pos x="159" y="119"/>
                  </a:cxn>
                  <a:cxn ang="0">
                    <a:pos x="160" y="95"/>
                  </a:cxn>
                  <a:cxn ang="0">
                    <a:pos x="154" y="69"/>
                  </a:cxn>
                  <a:cxn ang="0">
                    <a:pos x="141" y="49"/>
                  </a:cxn>
                  <a:cxn ang="0">
                    <a:pos x="122" y="31"/>
                  </a:cxn>
                  <a:cxn ang="0">
                    <a:pos x="98" y="18"/>
                  </a:cxn>
                  <a:cxn ang="0">
                    <a:pos x="72" y="8"/>
                  </a:cxn>
                  <a:cxn ang="0">
                    <a:pos x="46" y="3"/>
                  </a:cxn>
                  <a:cxn ang="0">
                    <a:pos x="24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8" y="11"/>
                  </a:cxn>
                  <a:cxn ang="0">
                    <a:pos x="37" y="17"/>
                  </a:cxn>
                  <a:cxn ang="0">
                    <a:pos x="57" y="23"/>
                  </a:cxn>
                  <a:cxn ang="0">
                    <a:pos x="76" y="29"/>
                  </a:cxn>
                  <a:cxn ang="0">
                    <a:pos x="95" y="36"/>
                  </a:cxn>
                  <a:cxn ang="0">
                    <a:pos x="112" y="46"/>
                  </a:cxn>
                  <a:cxn ang="0">
                    <a:pos x="125" y="57"/>
                  </a:cxn>
                  <a:cxn ang="0">
                    <a:pos x="135" y="73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9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/>
                <a:ahLst/>
                <a:cxnLst>
                  <a:cxn ang="0">
                    <a:pos x="127" y="87"/>
                  </a:cxn>
                  <a:cxn ang="0">
                    <a:pos x="68" y="143"/>
                  </a:cxn>
                  <a:cxn ang="0">
                    <a:pos x="22" y="208"/>
                  </a:cxn>
                  <a:cxn ang="0">
                    <a:pos x="0" y="283"/>
                  </a:cxn>
                  <a:cxn ang="0">
                    <a:pos x="5" y="333"/>
                  </a:cxn>
                  <a:cxn ang="0">
                    <a:pos x="12" y="353"/>
                  </a:cxn>
                  <a:cxn ang="0">
                    <a:pos x="25" y="372"/>
                  </a:cxn>
                  <a:cxn ang="0">
                    <a:pos x="41" y="388"/>
                  </a:cxn>
                  <a:cxn ang="0">
                    <a:pos x="71" y="405"/>
                  </a:cxn>
                  <a:cxn ang="0">
                    <a:pos x="109" y="424"/>
                  </a:cxn>
                  <a:cxn ang="0">
                    <a:pos x="150" y="438"/>
                  </a:cxn>
                  <a:cxn ang="0">
                    <a:pos x="191" y="449"/>
                  </a:cxn>
                  <a:cxn ang="0">
                    <a:pos x="234" y="458"/>
                  </a:cxn>
                  <a:cxn ang="0">
                    <a:pos x="276" y="464"/>
                  </a:cxn>
                  <a:cxn ang="0">
                    <a:pos x="319" y="468"/>
                  </a:cxn>
                  <a:cxn ang="0">
                    <a:pos x="363" y="471"/>
                  </a:cxn>
                  <a:cxn ang="0">
                    <a:pos x="391" y="472"/>
                  </a:cxn>
                  <a:cxn ang="0">
                    <a:pos x="401" y="464"/>
                  </a:cxn>
                  <a:cxn ang="0">
                    <a:pos x="404" y="451"/>
                  </a:cxn>
                  <a:cxn ang="0">
                    <a:pos x="395" y="441"/>
                  </a:cxn>
                  <a:cxn ang="0">
                    <a:pos x="369" y="434"/>
                  </a:cxn>
                  <a:cxn ang="0">
                    <a:pos x="331" y="426"/>
                  </a:cxn>
                  <a:cxn ang="0">
                    <a:pos x="291" y="421"/>
                  </a:cxn>
                  <a:cxn ang="0">
                    <a:pos x="251" y="415"/>
                  </a:cxn>
                  <a:cxn ang="0">
                    <a:pos x="213" y="408"/>
                  </a:cxn>
                  <a:cxn ang="0">
                    <a:pos x="175" y="398"/>
                  </a:cxn>
                  <a:cxn ang="0">
                    <a:pos x="138" y="386"/>
                  </a:cxn>
                  <a:cxn ang="0">
                    <a:pos x="102" y="372"/>
                  </a:cxn>
                  <a:cxn ang="0">
                    <a:pos x="69" y="352"/>
                  </a:cxn>
                  <a:cxn ang="0">
                    <a:pos x="49" y="324"/>
                  </a:cxn>
                  <a:cxn ang="0">
                    <a:pos x="43" y="290"/>
                  </a:cxn>
                  <a:cxn ang="0">
                    <a:pos x="49" y="250"/>
                  </a:cxn>
                  <a:cxn ang="0">
                    <a:pos x="65" y="212"/>
                  </a:cxn>
                  <a:cxn ang="0">
                    <a:pos x="90" y="172"/>
                  </a:cxn>
                  <a:cxn ang="0">
                    <a:pos x="119" y="138"/>
                  </a:cxn>
                  <a:cxn ang="0">
                    <a:pos x="154" y="103"/>
                  </a:cxn>
                  <a:cxn ang="0">
                    <a:pos x="193" y="71"/>
                  </a:cxn>
                  <a:cxn ang="0">
                    <a:pos x="245" y="47"/>
                  </a:cxn>
                  <a:cxn ang="0">
                    <a:pos x="298" y="25"/>
                  </a:cxn>
                  <a:cxn ang="0">
                    <a:pos x="332" y="8"/>
                  </a:cxn>
                  <a:cxn ang="0">
                    <a:pos x="322" y="0"/>
                  </a:cxn>
                  <a:cxn ang="0">
                    <a:pos x="278" y="5"/>
                  </a:cxn>
                  <a:cxn ang="0">
                    <a:pos x="226" y="23"/>
                  </a:cxn>
                  <a:cxn ang="0">
                    <a:pos x="178" y="4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0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/>
                <a:ahLst/>
                <a:cxnLst>
                  <a:cxn ang="0">
                    <a:pos x="294" y="96"/>
                  </a:cxn>
                  <a:cxn ang="0">
                    <a:pos x="310" y="113"/>
                  </a:cxn>
                  <a:cxn ang="0">
                    <a:pos x="320" y="133"/>
                  </a:cxn>
                  <a:cxn ang="0">
                    <a:pos x="325" y="155"/>
                  </a:cxn>
                  <a:cxn ang="0">
                    <a:pos x="325" y="178"/>
                  </a:cxn>
                  <a:cxn ang="0">
                    <a:pos x="322" y="197"/>
                  </a:cxn>
                  <a:cxn ang="0">
                    <a:pos x="316" y="212"/>
                  </a:cxn>
                  <a:cxn ang="0">
                    <a:pos x="306" y="228"/>
                  </a:cxn>
                  <a:cxn ang="0">
                    <a:pos x="295" y="241"/>
                  </a:cxn>
                  <a:cxn ang="0">
                    <a:pos x="282" y="256"/>
                  </a:cxn>
                  <a:cxn ang="0">
                    <a:pos x="269" y="267"/>
                  </a:cxn>
                  <a:cxn ang="0">
                    <a:pos x="256" y="280"/>
                  </a:cxn>
                  <a:cxn ang="0">
                    <a:pos x="243" y="293"/>
                  </a:cxn>
                  <a:cxn ang="0">
                    <a:pos x="240" y="297"/>
                  </a:cxn>
                  <a:cxn ang="0">
                    <a:pos x="240" y="302"/>
                  </a:cxn>
                  <a:cxn ang="0">
                    <a:pos x="240" y="306"/>
                  </a:cxn>
                  <a:cxn ang="0">
                    <a:pos x="243" y="310"/>
                  </a:cxn>
                  <a:cxn ang="0">
                    <a:pos x="247" y="313"/>
                  </a:cxn>
                  <a:cxn ang="0">
                    <a:pos x="253" y="315"/>
                  </a:cxn>
                  <a:cxn ang="0">
                    <a:pos x="257" y="313"/>
                  </a:cxn>
                  <a:cxn ang="0">
                    <a:pos x="262" y="310"/>
                  </a:cxn>
                  <a:cxn ang="0">
                    <a:pos x="291" y="292"/>
                  </a:cxn>
                  <a:cxn ang="0">
                    <a:pos x="316" y="267"/>
                  </a:cxn>
                  <a:cxn ang="0">
                    <a:pos x="335" y="240"/>
                  </a:cxn>
                  <a:cxn ang="0">
                    <a:pos x="348" y="208"/>
                  </a:cxn>
                  <a:cxn ang="0">
                    <a:pos x="354" y="177"/>
                  </a:cxn>
                  <a:cxn ang="0">
                    <a:pos x="351" y="143"/>
                  </a:cxn>
                  <a:cxn ang="0">
                    <a:pos x="339" y="113"/>
                  </a:cxn>
                  <a:cxn ang="0">
                    <a:pos x="316" y="86"/>
                  </a:cxn>
                  <a:cxn ang="0">
                    <a:pos x="298" y="72"/>
                  </a:cxn>
                  <a:cxn ang="0">
                    <a:pos x="278" y="60"/>
                  </a:cxn>
                  <a:cxn ang="0">
                    <a:pos x="256" y="49"/>
                  </a:cxn>
                  <a:cxn ang="0">
                    <a:pos x="231" y="39"/>
                  </a:cxn>
                  <a:cxn ang="0">
                    <a:pos x="206" y="29"/>
                  </a:cxn>
                  <a:cxn ang="0">
                    <a:pos x="181" y="21"/>
                  </a:cxn>
                  <a:cxn ang="0">
                    <a:pos x="155" y="16"/>
                  </a:cxn>
                  <a:cxn ang="0">
                    <a:pos x="130" y="10"/>
                  </a:cxn>
                  <a:cxn ang="0">
                    <a:pos x="105" y="6"/>
                  </a:cxn>
                  <a:cxn ang="0">
                    <a:pos x="83" y="3"/>
                  </a:cxn>
                  <a:cxn ang="0">
                    <a:pos x="61" y="0"/>
                  </a:cxn>
                  <a:cxn ang="0">
                    <a:pos x="43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5" y="3"/>
                  </a:cxn>
                  <a:cxn ang="0">
                    <a:pos x="0" y="6"/>
                  </a:cxn>
                  <a:cxn ang="0">
                    <a:pos x="15" y="8"/>
                  </a:cxn>
                  <a:cxn ang="0">
                    <a:pos x="30" y="10"/>
                  </a:cxn>
                  <a:cxn ang="0">
                    <a:pos x="47" y="13"/>
                  </a:cxn>
                  <a:cxn ang="0">
                    <a:pos x="65" y="16"/>
                  </a:cxn>
                  <a:cxn ang="0">
                    <a:pos x="83" y="20"/>
                  </a:cxn>
                  <a:cxn ang="0">
                    <a:pos x="103" y="23"/>
                  </a:cxn>
                  <a:cxn ang="0">
                    <a:pos x="122" y="27"/>
                  </a:cxn>
                  <a:cxn ang="0">
                    <a:pos x="143" y="31"/>
                  </a:cxn>
                  <a:cxn ang="0">
                    <a:pos x="162" y="37"/>
                  </a:cxn>
                  <a:cxn ang="0">
                    <a:pos x="182" y="43"/>
                  </a:cxn>
                  <a:cxn ang="0">
                    <a:pos x="203" y="49"/>
                  </a:cxn>
                  <a:cxn ang="0">
                    <a:pos x="222" y="56"/>
                  </a:cxn>
                  <a:cxn ang="0">
                    <a:pos x="241" y="64"/>
                  </a:cxn>
                  <a:cxn ang="0">
                    <a:pos x="260" y="75"/>
                  </a:cxn>
                  <a:cxn ang="0">
                    <a:pos x="278" y="85"/>
                  </a:cxn>
                  <a:cxn ang="0">
                    <a:pos x="294" y="96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1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0" y="187"/>
                  </a:cxn>
                  <a:cxn ang="0">
                    <a:pos x="5" y="210"/>
                  </a:cxn>
                  <a:cxn ang="0">
                    <a:pos x="16" y="231"/>
                  </a:cxn>
                  <a:cxn ang="0">
                    <a:pos x="30" y="250"/>
                  </a:cxn>
                  <a:cxn ang="0">
                    <a:pos x="48" y="266"/>
                  </a:cxn>
                  <a:cxn ang="0">
                    <a:pos x="69" y="280"/>
                  </a:cxn>
                  <a:cxn ang="0">
                    <a:pos x="92" y="290"/>
                  </a:cxn>
                  <a:cxn ang="0">
                    <a:pos x="116" y="296"/>
                  </a:cxn>
                  <a:cxn ang="0">
                    <a:pos x="123" y="297"/>
                  </a:cxn>
                  <a:cxn ang="0">
                    <a:pos x="130" y="295"/>
                  </a:cxn>
                  <a:cxn ang="0">
                    <a:pos x="136" y="290"/>
                  </a:cxn>
                  <a:cxn ang="0">
                    <a:pos x="139" y="284"/>
                  </a:cxn>
                  <a:cxn ang="0">
                    <a:pos x="139" y="277"/>
                  </a:cxn>
                  <a:cxn ang="0">
                    <a:pos x="138" y="270"/>
                  </a:cxn>
                  <a:cxn ang="0">
                    <a:pos x="133" y="264"/>
                  </a:cxn>
                  <a:cxn ang="0">
                    <a:pos x="126" y="261"/>
                  </a:cxn>
                  <a:cxn ang="0">
                    <a:pos x="102" y="253"/>
                  </a:cxn>
                  <a:cxn ang="0">
                    <a:pos x="80" y="241"/>
                  </a:cxn>
                  <a:cxn ang="0">
                    <a:pos x="63" y="226"/>
                  </a:cxn>
                  <a:cxn ang="0">
                    <a:pos x="50" y="208"/>
                  </a:cxn>
                  <a:cxn ang="0">
                    <a:pos x="41" y="187"/>
                  </a:cxn>
                  <a:cxn ang="0">
                    <a:pos x="36" y="164"/>
                  </a:cxn>
                  <a:cxn ang="0">
                    <a:pos x="36" y="139"/>
                  </a:cxn>
                  <a:cxn ang="0">
                    <a:pos x="44" y="113"/>
                  </a:cxn>
                  <a:cxn ang="0">
                    <a:pos x="52" y="95"/>
                  </a:cxn>
                  <a:cxn ang="0">
                    <a:pos x="64" y="78"/>
                  </a:cxn>
                  <a:cxn ang="0">
                    <a:pos x="77" y="62"/>
                  </a:cxn>
                  <a:cxn ang="0">
                    <a:pos x="92" y="47"/>
                  </a:cxn>
                  <a:cxn ang="0">
                    <a:pos x="105" y="34"/>
                  </a:cxn>
                  <a:cxn ang="0">
                    <a:pos x="120" y="23"/>
                  </a:cxn>
                  <a:cxn ang="0">
                    <a:pos x="133" y="11"/>
                  </a:cxn>
                  <a:cxn ang="0">
                    <a:pos x="143" y="1"/>
                  </a:cxn>
                  <a:cxn ang="0">
                    <a:pos x="133" y="0"/>
                  </a:cxn>
                  <a:cxn ang="0">
                    <a:pos x="117" y="7"/>
                  </a:cxn>
                  <a:cxn ang="0">
                    <a:pos x="95" y="23"/>
                  </a:cxn>
                  <a:cxn ang="0">
                    <a:pos x="70" y="44"/>
                  </a:cxn>
                  <a:cxn ang="0">
                    <a:pos x="47" y="72"/>
                  </a:cxn>
                  <a:cxn ang="0">
                    <a:pos x="25" y="101"/>
                  </a:cxn>
                  <a:cxn ang="0">
                    <a:pos x="8" y="132"/>
                  </a:cxn>
                  <a:cxn ang="0">
                    <a:pos x="0" y="162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2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/>
                <a:ahLst/>
                <a:cxnLst>
                  <a:cxn ang="0">
                    <a:pos x="260" y="155"/>
                  </a:cxn>
                  <a:cxn ang="0">
                    <a:pos x="275" y="180"/>
                  </a:cxn>
                  <a:cxn ang="0">
                    <a:pos x="282" y="206"/>
                  </a:cxn>
                  <a:cxn ang="0">
                    <a:pos x="278" y="234"/>
                  </a:cxn>
                  <a:cxn ang="0">
                    <a:pos x="262" y="262"/>
                  </a:cxn>
                  <a:cxn ang="0">
                    <a:pos x="237" y="286"/>
                  </a:cxn>
                  <a:cxn ang="0">
                    <a:pos x="209" y="308"/>
                  </a:cxn>
                  <a:cxn ang="0">
                    <a:pos x="180" y="331"/>
                  </a:cxn>
                  <a:cxn ang="0">
                    <a:pos x="162" y="348"/>
                  </a:cxn>
                  <a:cxn ang="0">
                    <a:pos x="156" y="359"/>
                  </a:cxn>
                  <a:cxn ang="0">
                    <a:pos x="152" y="371"/>
                  </a:cxn>
                  <a:cxn ang="0">
                    <a:pos x="153" y="382"/>
                  </a:cxn>
                  <a:cxn ang="0">
                    <a:pos x="163" y="388"/>
                  </a:cxn>
                  <a:cxn ang="0">
                    <a:pos x="175" y="387"/>
                  </a:cxn>
                  <a:cxn ang="0">
                    <a:pos x="194" y="367"/>
                  </a:cxn>
                  <a:cxn ang="0">
                    <a:pos x="227" y="337"/>
                  </a:cxn>
                  <a:cxn ang="0">
                    <a:pos x="260" y="308"/>
                  </a:cxn>
                  <a:cxn ang="0">
                    <a:pos x="290" y="275"/>
                  </a:cxn>
                  <a:cxn ang="0">
                    <a:pos x="307" y="234"/>
                  </a:cxn>
                  <a:cxn ang="0">
                    <a:pos x="304" y="191"/>
                  </a:cxn>
                  <a:cxn ang="0">
                    <a:pos x="285" y="151"/>
                  </a:cxn>
                  <a:cxn ang="0">
                    <a:pos x="253" y="118"/>
                  </a:cxn>
                  <a:cxn ang="0">
                    <a:pos x="222" y="94"/>
                  </a:cxn>
                  <a:cxn ang="0">
                    <a:pos x="191" y="75"/>
                  </a:cxn>
                  <a:cxn ang="0">
                    <a:pos x="159" y="55"/>
                  </a:cxn>
                  <a:cxn ang="0">
                    <a:pos x="124" y="36"/>
                  </a:cxn>
                  <a:cxn ang="0">
                    <a:pos x="92" y="20"/>
                  </a:cxn>
                  <a:cxn ang="0">
                    <a:pos x="59" y="9"/>
                  </a:cxn>
                  <a:cxn ang="0">
                    <a:pos x="31" y="2"/>
                  </a:cxn>
                  <a:cxn ang="0">
                    <a:pos x="9" y="2"/>
                  </a:cxn>
                  <a:cxn ang="0">
                    <a:pos x="11" y="7"/>
                  </a:cxn>
                  <a:cxn ang="0">
                    <a:pos x="36" y="17"/>
                  </a:cxn>
                  <a:cxn ang="0">
                    <a:pos x="65" y="30"/>
                  </a:cxn>
                  <a:cxn ang="0">
                    <a:pos x="99" y="46"/>
                  </a:cxn>
                  <a:cxn ang="0">
                    <a:pos x="134" y="65"/>
                  </a:cxn>
                  <a:cxn ang="0">
                    <a:pos x="169" y="86"/>
                  </a:cxn>
                  <a:cxn ang="0">
                    <a:pos x="205" y="109"/>
                  </a:cxn>
                  <a:cxn ang="0">
                    <a:pos x="235" y="132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3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/>
                <a:ahLst/>
                <a:cxnLst>
                  <a:cxn ang="0">
                    <a:pos x="332" y="65"/>
                  </a:cxn>
                  <a:cxn ang="0">
                    <a:pos x="351" y="123"/>
                  </a:cxn>
                  <a:cxn ang="0">
                    <a:pos x="373" y="181"/>
                  </a:cxn>
                  <a:cxn ang="0">
                    <a:pos x="395" y="237"/>
                  </a:cxn>
                  <a:cxn ang="0">
                    <a:pos x="406" y="273"/>
                  </a:cxn>
                  <a:cxn ang="0">
                    <a:pos x="404" y="284"/>
                  </a:cxn>
                  <a:cxn ang="0">
                    <a:pos x="393" y="292"/>
                  </a:cxn>
                  <a:cxn ang="0">
                    <a:pos x="381" y="289"/>
                  </a:cxn>
                  <a:cxn ang="0">
                    <a:pos x="364" y="251"/>
                  </a:cxn>
                  <a:cxn ang="0">
                    <a:pos x="339" y="171"/>
                  </a:cxn>
                  <a:cxn ang="0">
                    <a:pos x="318" y="93"/>
                  </a:cxn>
                  <a:cxn ang="0">
                    <a:pos x="307" y="42"/>
                  </a:cxn>
                  <a:cxn ang="0">
                    <a:pos x="283" y="34"/>
                  </a:cxn>
                  <a:cxn ang="0">
                    <a:pos x="239" y="39"/>
                  </a:cxn>
                  <a:cxn ang="0">
                    <a:pos x="192" y="50"/>
                  </a:cxn>
                  <a:cxn ang="0">
                    <a:pos x="148" y="65"/>
                  </a:cxn>
                  <a:cxn ang="0">
                    <a:pos x="106" y="83"/>
                  </a:cxn>
                  <a:cxn ang="0">
                    <a:pos x="67" y="103"/>
                  </a:cxn>
                  <a:cxn ang="0">
                    <a:pos x="34" y="122"/>
                  </a:cxn>
                  <a:cxn ang="0">
                    <a:pos x="9" y="141"/>
                  </a:cxn>
                  <a:cxn ang="0">
                    <a:pos x="0" y="133"/>
                  </a:cxn>
                  <a:cxn ang="0">
                    <a:pos x="19" y="102"/>
                  </a:cxn>
                  <a:cxn ang="0">
                    <a:pos x="53" y="70"/>
                  </a:cxn>
                  <a:cxn ang="0">
                    <a:pos x="92" y="43"/>
                  </a:cxn>
                  <a:cxn ang="0">
                    <a:pos x="139" y="23"/>
                  </a:cxn>
                  <a:cxn ang="0">
                    <a:pos x="210" y="8"/>
                  </a:cxn>
                  <a:cxn ang="0">
                    <a:pos x="277" y="1"/>
                  </a:cxn>
                  <a:cxn ang="0">
                    <a:pos x="321" y="0"/>
                  </a:cxn>
                  <a:cxn ang="0">
                    <a:pos x="336" y="1"/>
                  </a:cxn>
                  <a:cxn ang="0">
                    <a:pos x="345" y="11"/>
                  </a:cxn>
                  <a:cxn ang="0">
                    <a:pos x="345" y="26"/>
                  </a:cxn>
                  <a:cxn ang="0">
                    <a:pos x="335" y="34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4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/>
                <a:ahLst/>
                <a:cxnLst>
                  <a:cxn ang="0">
                    <a:pos x="82" y="289"/>
                  </a:cxn>
                  <a:cxn ang="0">
                    <a:pos x="87" y="316"/>
                  </a:cxn>
                  <a:cxn ang="0">
                    <a:pos x="107" y="376"/>
                  </a:cxn>
                  <a:cxn ang="0">
                    <a:pos x="141" y="455"/>
                  </a:cxn>
                  <a:cxn ang="0">
                    <a:pos x="175" y="533"/>
                  </a:cxn>
                  <a:cxn ang="0">
                    <a:pos x="210" y="611"/>
                  </a:cxn>
                  <a:cxn ang="0">
                    <a:pos x="248" y="687"/>
                  </a:cxn>
                  <a:cxn ang="0">
                    <a:pos x="287" y="763"/>
                  </a:cxn>
                  <a:cxn ang="0">
                    <a:pos x="326" y="839"/>
                  </a:cxn>
                  <a:cxn ang="0">
                    <a:pos x="367" y="915"/>
                  </a:cxn>
                  <a:cxn ang="0">
                    <a:pos x="391" y="957"/>
                  </a:cxn>
                  <a:cxn ang="0">
                    <a:pos x="404" y="960"/>
                  </a:cxn>
                  <a:cxn ang="0">
                    <a:pos x="420" y="960"/>
                  </a:cxn>
                  <a:cxn ang="0">
                    <a:pos x="433" y="957"/>
                  </a:cxn>
                  <a:cxn ang="0">
                    <a:pos x="439" y="948"/>
                  </a:cxn>
                  <a:cxn ang="0">
                    <a:pos x="436" y="937"/>
                  </a:cxn>
                  <a:cxn ang="0">
                    <a:pos x="414" y="902"/>
                  </a:cxn>
                  <a:cxn ang="0">
                    <a:pos x="380" y="843"/>
                  </a:cxn>
                  <a:cxn ang="0">
                    <a:pos x="348" y="784"/>
                  </a:cxn>
                  <a:cxn ang="0">
                    <a:pos x="314" y="724"/>
                  </a:cxn>
                  <a:cxn ang="0">
                    <a:pos x="269" y="638"/>
                  </a:cxn>
                  <a:cxn ang="0">
                    <a:pos x="216" y="532"/>
                  </a:cxn>
                  <a:cxn ang="0">
                    <a:pos x="169" y="424"/>
                  </a:cxn>
                  <a:cxn ang="0">
                    <a:pos x="128" y="312"/>
                  </a:cxn>
                  <a:cxn ang="0">
                    <a:pos x="91" y="220"/>
                  </a:cxn>
                  <a:cxn ang="0">
                    <a:pos x="60" y="139"/>
                  </a:cxn>
                  <a:cxn ang="0">
                    <a:pos x="35" y="62"/>
                  </a:cxn>
                  <a:cxn ang="0">
                    <a:pos x="15" y="10"/>
                  </a:cxn>
                  <a:cxn ang="0">
                    <a:pos x="5" y="1"/>
                  </a:cxn>
                  <a:cxn ang="0">
                    <a:pos x="0" y="10"/>
                  </a:cxn>
                  <a:cxn ang="0">
                    <a:pos x="6" y="47"/>
                  </a:cxn>
                  <a:cxn ang="0">
                    <a:pos x="16" y="115"/>
                  </a:cxn>
                  <a:cxn ang="0">
                    <a:pos x="33" y="179"/>
                  </a:cxn>
                  <a:cxn ang="0">
                    <a:pos x="56" y="241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5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/>
                <a:ahLst/>
                <a:cxnLst>
                  <a:cxn ang="0">
                    <a:pos x="2" y="182"/>
                  </a:cxn>
                  <a:cxn ang="0">
                    <a:pos x="0" y="187"/>
                  </a:cxn>
                  <a:cxn ang="0">
                    <a:pos x="0" y="191"/>
                  </a:cxn>
                  <a:cxn ang="0">
                    <a:pos x="2" y="195"/>
                  </a:cxn>
                  <a:cxn ang="0">
                    <a:pos x="6" y="198"/>
                  </a:cxn>
                  <a:cxn ang="0">
                    <a:pos x="30" y="187"/>
                  </a:cxn>
                  <a:cxn ang="0">
                    <a:pos x="52" y="176"/>
                  </a:cxn>
                  <a:cxn ang="0">
                    <a:pos x="75" y="166"/>
                  </a:cxn>
                  <a:cxn ang="0">
                    <a:pos x="99" y="156"/>
                  </a:cxn>
                  <a:cxn ang="0">
                    <a:pos x="124" y="146"/>
                  </a:cxn>
                  <a:cxn ang="0">
                    <a:pos x="147" y="138"/>
                  </a:cxn>
                  <a:cxn ang="0">
                    <a:pos x="171" y="128"/>
                  </a:cxn>
                  <a:cxn ang="0">
                    <a:pos x="194" y="119"/>
                  </a:cxn>
                  <a:cxn ang="0">
                    <a:pos x="218" y="109"/>
                  </a:cxn>
                  <a:cxn ang="0">
                    <a:pos x="241" y="99"/>
                  </a:cxn>
                  <a:cxn ang="0">
                    <a:pos x="265" y="89"/>
                  </a:cxn>
                  <a:cxn ang="0">
                    <a:pos x="287" y="77"/>
                  </a:cxn>
                  <a:cxn ang="0">
                    <a:pos x="310" y="66"/>
                  </a:cxn>
                  <a:cxn ang="0">
                    <a:pos x="332" y="54"/>
                  </a:cxn>
                  <a:cxn ang="0">
                    <a:pos x="354" y="41"/>
                  </a:cxn>
                  <a:cxn ang="0">
                    <a:pos x="376" y="27"/>
                  </a:cxn>
                  <a:cxn ang="0">
                    <a:pos x="381" y="23"/>
                  </a:cxn>
                  <a:cxn ang="0">
                    <a:pos x="382" y="17"/>
                  </a:cxn>
                  <a:cxn ang="0">
                    <a:pos x="382" y="11"/>
                  </a:cxn>
                  <a:cxn ang="0">
                    <a:pos x="379" y="7"/>
                  </a:cxn>
                  <a:cxn ang="0">
                    <a:pos x="375" y="3"/>
                  </a:cxn>
                  <a:cxn ang="0">
                    <a:pos x="369" y="0"/>
                  </a:cxn>
                  <a:cxn ang="0">
                    <a:pos x="363" y="0"/>
                  </a:cxn>
                  <a:cxn ang="0">
                    <a:pos x="359" y="3"/>
                  </a:cxn>
                  <a:cxn ang="0">
                    <a:pos x="335" y="16"/>
                  </a:cxn>
                  <a:cxn ang="0">
                    <a:pos x="309" y="28"/>
                  </a:cxn>
                  <a:cxn ang="0">
                    <a:pos x="281" y="41"/>
                  </a:cxn>
                  <a:cxn ang="0">
                    <a:pos x="253" y="56"/>
                  </a:cxn>
                  <a:cxn ang="0">
                    <a:pos x="223" y="70"/>
                  </a:cxn>
                  <a:cxn ang="0">
                    <a:pos x="193" y="84"/>
                  </a:cxn>
                  <a:cxn ang="0">
                    <a:pos x="163" y="97"/>
                  </a:cxn>
                  <a:cxn ang="0">
                    <a:pos x="135" y="112"/>
                  </a:cxn>
                  <a:cxn ang="0">
                    <a:pos x="107" y="125"/>
                  </a:cxn>
                  <a:cxn ang="0">
                    <a:pos x="83" y="136"/>
                  </a:cxn>
                  <a:cxn ang="0">
                    <a:pos x="61" y="148"/>
                  </a:cxn>
                  <a:cxn ang="0">
                    <a:pos x="40" y="158"/>
                  </a:cxn>
                  <a:cxn ang="0">
                    <a:pos x="24" y="166"/>
                  </a:cxn>
                  <a:cxn ang="0">
                    <a:pos x="12" y="174"/>
                  </a:cxn>
                  <a:cxn ang="0">
                    <a:pos x="5" y="179"/>
                  </a:cxn>
                  <a:cxn ang="0">
                    <a:pos x="2" y="182"/>
                  </a:cxn>
                  <a:cxn ang="0">
                    <a:pos x="2" y="182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6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05" y="1"/>
                  </a:cxn>
                  <a:cxn ang="0">
                    <a:pos x="94" y="0"/>
                  </a:cxn>
                  <a:cxn ang="0">
                    <a:pos x="75" y="1"/>
                  </a:cxn>
                  <a:cxn ang="0">
                    <a:pos x="57" y="4"/>
                  </a:cxn>
                  <a:cxn ang="0">
                    <a:pos x="41" y="13"/>
                  </a:cxn>
                  <a:cxn ang="0">
                    <a:pos x="17" y="34"/>
                  </a:cxn>
                  <a:cxn ang="0">
                    <a:pos x="1" y="76"/>
                  </a:cxn>
                  <a:cxn ang="0">
                    <a:pos x="3" y="121"/>
                  </a:cxn>
                  <a:cxn ang="0">
                    <a:pos x="16" y="167"/>
                  </a:cxn>
                  <a:cxn ang="0">
                    <a:pos x="35" y="200"/>
                  </a:cxn>
                  <a:cxn ang="0">
                    <a:pos x="57" y="223"/>
                  </a:cxn>
                  <a:cxn ang="0">
                    <a:pos x="85" y="236"/>
                  </a:cxn>
                  <a:cxn ang="0">
                    <a:pos x="116" y="240"/>
                  </a:cxn>
                  <a:cxn ang="0">
                    <a:pos x="154" y="228"/>
                  </a:cxn>
                  <a:cxn ang="0">
                    <a:pos x="192" y="204"/>
                  </a:cxn>
                  <a:cxn ang="0">
                    <a:pos x="218" y="171"/>
                  </a:cxn>
                  <a:cxn ang="0">
                    <a:pos x="229" y="131"/>
                  </a:cxn>
                  <a:cxn ang="0">
                    <a:pos x="224" y="103"/>
                  </a:cxn>
                  <a:cxn ang="0">
                    <a:pos x="215" y="95"/>
                  </a:cxn>
                  <a:cxn ang="0">
                    <a:pos x="204" y="95"/>
                  </a:cxn>
                  <a:cxn ang="0">
                    <a:pos x="195" y="105"/>
                  </a:cxn>
                  <a:cxn ang="0">
                    <a:pos x="193" y="126"/>
                  </a:cxn>
                  <a:cxn ang="0">
                    <a:pos x="183" y="158"/>
                  </a:cxn>
                  <a:cxn ang="0">
                    <a:pos x="164" y="181"/>
                  </a:cxn>
                  <a:cxn ang="0">
                    <a:pos x="133" y="195"/>
                  </a:cxn>
                  <a:cxn ang="0">
                    <a:pos x="92" y="197"/>
                  </a:cxn>
                  <a:cxn ang="0">
                    <a:pos x="63" y="177"/>
                  </a:cxn>
                  <a:cxn ang="0">
                    <a:pos x="47" y="142"/>
                  </a:cxn>
                  <a:cxn ang="0">
                    <a:pos x="36" y="103"/>
                  </a:cxn>
                  <a:cxn ang="0">
                    <a:pos x="35" y="73"/>
                  </a:cxn>
                  <a:cxn ang="0">
                    <a:pos x="41" y="50"/>
                  </a:cxn>
                  <a:cxn ang="0">
                    <a:pos x="55" y="33"/>
                  </a:cxn>
                  <a:cxn ang="0">
                    <a:pos x="77" y="21"/>
                  </a:cxn>
                  <a:cxn ang="0">
                    <a:pos x="97" y="19"/>
                  </a:cxn>
                  <a:cxn ang="0">
                    <a:pos x="120" y="19"/>
                  </a:cxn>
                  <a:cxn ang="0">
                    <a:pos x="139" y="20"/>
                  </a:cxn>
                  <a:cxn ang="0">
                    <a:pos x="133" y="9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7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/>
                <a:ahLst/>
                <a:cxnLst>
                  <a:cxn ang="0">
                    <a:pos x="61" y="10"/>
                  </a:cxn>
                  <a:cxn ang="0">
                    <a:pos x="34" y="28"/>
                  </a:cxn>
                  <a:cxn ang="0">
                    <a:pos x="15" y="52"/>
                  </a:cxn>
                  <a:cxn ang="0">
                    <a:pos x="3" y="81"/>
                  </a:cxn>
                  <a:cxn ang="0">
                    <a:pos x="0" y="114"/>
                  </a:cxn>
                  <a:cxn ang="0">
                    <a:pos x="6" y="145"/>
                  </a:cxn>
                  <a:cxn ang="0">
                    <a:pos x="18" y="176"/>
                  </a:cxn>
                  <a:cxn ang="0">
                    <a:pos x="37" y="204"/>
                  </a:cxn>
                  <a:cxn ang="0">
                    <a:pos x="65" y="232"/>
                  </a:cxn>
                  <a:cxn ang="0">
                    <a:pos x="102" y="258"/>
                  </a:cxn>
                  <a:cxn ang="0">
                    <a:pos x="143" y="270"/>
                  </a:cxn>
                  <a:cxn ang="0">
                    <a:pos x="185" y="265"/>
                  </a:cxn>
                  <a:cxn ang="0">
                    <a:pos x="219" y="240"/>
                  </a:cxn>
                  <a:cxn ang="0">
                    <a:pos x="244" y="216"/>
                  </a:cxn>
                  <a:cxn ang="0">
                    <a:pos x="263" y="189"/>
                  </a:cxn>
                  <a:cxn ang="0">
                    <a:pos x="276" y="158"/>
                  </a:cxn>
                  <a:cxn ang="0">
                    <a:pos x="281" y="134"/>
                  </a:cxn>
                  <a:cxn ang="0">
                    <a:pos x="275" y="121"/>
                  </a:cxn>
                  <a:cxn ang="0">
                    <a:pos x="259" y="117"/>
                  </a:cxn>
                  <a:cxn ang="0">
                    <a:pos x="245" y="122"/>
                  </a:cxn>
                  <a:cxn ang="0">
                    <a:pos x="243" y="133"/>
                  </a:cxn>
                  <a:cxn ang="0">
                    <a:pos x="235" y="151"/>
                  </a:cxn>
                  <a:cxn ang="0">
                    <a:pos x="222" y="179"/>
                  </a:cxn>
                  <a:cxn ang="0">
                    <a:pos x="199" y="203"/>
                  </a:cxn>
                  <a:cxn ang="0">
                    <a:pos x="154" y="212"/>
                  </a:cxn>
                  <a:cxn ang="0">
                    <a:pos x="100" y="197"/>
                  </a:cxn>
                  <a:cxn ang="0">
                    <a:pos x="59" y="163"/>
                  </a:cxn>
                  <a:cxn ang="0">
                    <a:pos x="40" y="114"/>
                  </a:cxn>
                  <a:cxn ang="0">
                    <a:pos x="44" y="74"/>
                  </a:cxn>
                  <a:cxn ang="0">
                    <a:pos x="59" y="51"/>
                  </a:cxn>
                  <a:cxn ang="0">
                    <a:pos x="80" y="31"/>
                  </a:cxn>
                  <a:cxn ang="0">
                    <a:pos x="102" y="19"/>
                  </a:cxn>
                  <a:cxn ang="0">
                    <a:pos x="110" y="5"/>
                  </a:cxn>
                  <a:cxn ang="0">
                    <a:pos x="88" y="2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8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4" y="11"/>
                  </a:cxn>
                  <a:cxn ang="0">
                    <a:pos x="15" y="9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9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3"/>
                  </a:cxn>
                  <a:cxn ang="0">
                    <a:pos x="3" y="15"/>
                  </a:cxn>
                  <a:cxn ang="0">
                    <a:pos x="6" y="17"/>
                  </a:cxn>
                  <a:cxn ang="0">
                    <a:pos x="9" y="17"/>
                  </a:cxn>
                  <a:cxn ang="0">
                    <a:pos x="13" y="17"/>
                  </a:cxn>
                  <a:cxn ang="0">
                    <a:pos x="16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7" y="6"/>
                  </a:cxn>
                  <a:cxn ang="0">
                    <a:pos x="16" y="3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0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7" y="7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1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7"/>
                  </a:cxn>
                  <a:cxn ang="0">
                    <a:pos x="7" y="5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2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7" y="6"/>
                  </a:cxn>
                  <a:cxn ang="0">
                    <a:pos x="7" y="4"/>
                  </a:cxn>
                  <a:cxn ang="0">
                    <a:pos x="7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3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5" y="20"/>
                  </a:cxn>
                  <a:cxn ang="0">
                    <a:pos x="10" y="20"/>
                  </a:cxn>
                  <a:cxn ang="0">
                    <a:pos x="14" y="20"/>
                  </a:cxn>
                  <a:cxn ang="0">
                    <a:pos x="17" y="17"/>
                  </a:cxn>
                  <a:cxn ang="0">
                    <a:pos x="20" y="15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7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4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2" y="5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5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5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0"/>
                  </a:cxn>
                  <a:cxn ang="0">
                    <a:pos x="13" y="8"/>
                  </a:cxn>
                  <a:cxn ang="0">
                    <a:pos x="13" y="6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6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7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8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9" y="17"/>
                  </a:cxn>
                  <a:cxn ang="0">
                    <a:pos x="12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2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9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7" y="12"/>
                  </a:cxn>
                  <a:cxn ang="0">
                    <a:pos x="10" y="10"/>
                  </a:cxn>
                  <a:cxn ang="0">
                    <a:pos x="12" y="7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0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15" y="72"/>
                  </a:cxn>
                  <a:cxn ang="0">
                    <a:pos x="25" y="75"/>
                  </a:cxn>
                  <a:cxn ang="0">
                    <a:pos x="32" y="75"/>
                  </a:cxn>
                  <a:cxn ang="0">
                    <a:pos x="37" y="73"/>
                  </a:cxn>
                  <a:cxn ang="0">
                    <a:pos x="38" y="73"/>
                  </a:cxn>
                  <a:cxn ang="0">
                    <a:pos x="44" y="71"/>
                  </a:cxn>
                  <a:cxn ang="0">
                    <a:pos x="50" y="69"/>
                  </a:cxn>
                  <a:cxn ang="0">
                    <a:pos x="59" y="65"/>
                  </a:cxn>
                  <a:cxn ang="0">
                    <a:pos x="65" y="60"/>
                  </a:cxn>
                  <a:cxn ang="0">
                    <a:pos x="71" y="56"/>
                  </a:cxn>
                  <a:cxn ang="0">
                    <a:pos x="74" y="50"/>
                  </a:cxn>
                  <a:cxn ang="0">
                    <a:pos x="72" y="45"/>
                  </a:cxn>
                  <a:cxn ang="0">
                    <a:pos x="59" y="35"/>
                  </a:cxn>
                  <a:cxn ang="0">
                    <a:pos x="46" y="39"/>
                  </a:cxn>
                  <a:cxn ang="0">
                    <a:pos x="35" y="48"/>
                  </a:cxn>
                  <a:cxn ang="0">
                    <a:pos x="31" y="52"/>
                  </a:cxn>
                  <a:cxn ang="0">
                    <a:pos x="29" y="43"/>
                  </a:cxn>
                  <a:cxn ang="0">
                    <a:pos x="24" y="26"/>
                  </a:cxn>
                  <a:cxn ang="0">
                    <a:pos x="13" y="7"/>
                  </a:cxn>
                  <a:cxn ang="0">
                    <a:pos x="2" y="0"/>
                  </a:cxn>
                  <a:cxn ang="0">
                    <a:pos x="0" y="19"/>
                  </a:cxn>
                  <a:cxn ang="0">
                    <a:pos x="3" y="40"/>
                  </a:cxn>
                  <a:cxn ang="0">
                    <a:pos x="6" y="58"/>
                  </a:cxn>
                  <a:cxn ang="0">
                    <a:pos x="7" y="65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1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/>
                <a:ahLst/>
                <a:cxnLst>
                  <a:cxn ang="0">
                    <a:pos x="24" y="59"/>
                  </a:cxn>
                  <a:cxn ang="0">
                    <a:pos x="29" y="59"/>
                  </a:cxn>
                  <a:cxn ang="0">
                    <a:pos x="38" y="57"/>
                  </a:cxn>
                  <a:cxn ang="0">
                    <a:pos x="47" y="56"/>
                  </a:cxn>
                  <a:cxn ang="0">
                    <a:pos x="56" y="54"/>
                  </a:cxn>
                  <a:cxn ang="0">
                    <a:pos x="63" y="52"/>
                  </a:cxn>
                  <a:cxn ang="0">
                    <a:pos x="68" y="47"/>
                  </a:cxn>
                  <a:cxn ang="0">
                    <a:pos x="69" y="43"/>
                  </a:cxn>
                  <a:cxn ang="0">
                    <a:pos x="66" y="37"/>
                  </a:cxn>
                  <a:cxn ang="0">
                    <a:pos x="54" y="32"/>
                  </a:cxn>
                  <a:cxn ang="0">
                    <a:pos x="41" y="33"/>
                  </a:cxn>
                  <a:cxn ang="0">
                    <a:pos x="29" y="37"/>
                  </a:cxn>
                  <a:cxn ang="0">
                    <a:pos x="25" y="40"/>
                  </a:cxn>
                  <a:cxn ang="0">
                    <a:pos x="21" y="29"/>
                  </a:cxn>
                  <a:cxn ang="0">
                    <a:pos x="19" y="13"/>
                  </a:cxn>
                  <a:cxn ang="0">
                    <a:pos x="15" y="1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9" y="44"/>
                  </a:cxn>
                  <a:cxn ang="0">
                    <a:pos x="19" y="56"/>
                  </a:cxn>
                  <a:cxn ang="0">
                    <a:pos x="24" y="59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2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15" y="54"/>
                  </a:cxn>
                  <a:cxn ang="0">
                    <a:pos x="22" y="59"/>
                  </a:cxn>
                  <a:cxn ang="0">
                    <a:pos x="31" y="60"/>
                  </a:cxn>
                  <a:cxn ang="0">
                    <a:pos x="38" y="60"/>
                  </a:cxn>
                  <a:cxn ang="0">
                    <a:pos x="45" y="59"/>
                  </a:cxn>
                  <a:cxn ang="0">
                    <a:pos x="51" y="56"/>
                  </a:cxn>
                  <a:cxn ang="0">
                    <a:pos x="57" y="53"/>
                  </a:cxn>
                  <a:cxn ang="0">
                    <a:pos x="60" y="51"/>
                  </a:cxn>
                  <a:cxn ang="0">
                    <a:pos x="64" y="50"/>
                  </a:cxn>
                  <a:cxn ang="0">
                    <a:pos x="67" y="47"/>
                  </a:cxn>
                  <a:cxn ang="0">
                    <a:pos x="69" y="43"/>
                  </a:cxn>
                  <a:cxn ang="0">
                    <a:pos x="67" y="40"/>
                  </a:cxn>
                  <a:cxn ang="0">
                    <a:pos x="54" y="31"/>
                  </a:cxn>
                  <a:cxn ang="0">
                    <a:pos x="41" y="31"/>
                  </a:cxn>
                  <a:cxn ang="0">
                    <a:pos x="32" y="34"/>
                  </a:cxn>
                  <a:cxn ang="0">
                    <a:pos x="28" y="37"/>
                  </a:cxn>
                  <a:cxn ang="0">
                    <a:pos x="26" y="30"/>
                  </a:cxn>
                  <a:cxn ang="0">
                    <a:pos x="20" y="15"/>
                  </a:cxn>
                  <a:cxn ang="0">
                    <a:pos x="12" y="2"/>
                  </a:cxn>
                  <a:cxn ang="0">
                    <a:pos x="1" y="0"/>
                  </a:cxn>
                  <a:cxn ang="0">
                    <a:pos x="0" y="14"/>
                  </a:cxn>
                  <a:cxn ang="0">
                    <a:pos x="1" y="30"/>
                  </a:cxn>
                  <a:cxn ang="0">
                    <a:pos x="4" y="41"/>
                  </a:cxn>
                  <a:cxn ang="0">
                    <a:pos x="6" y="46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3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/>
                <a:ahLst/>
                <a:cxnLst>
                  <a:cxn ang="0">
                    <a:pos x="12" y="44"/>
                  </a:cxn>
                  <a:cxn ang="0">
                    <a:pos x="19" y="46"/>
                  </a:cxn>
                  <a:cxn ang="0">
                    <a:pos x="31" y="48"/>
                  </a:cxn>
                  <a:cxn ang="0">
                    <a:pos x="43" y="48"/>
                  </a:cxn>
                  <a:cxn ang="0">
                    <a:pos x="56" y="46"/>
                  </a:cxn>
                  <a:cxn ang="0">
                    <a:pos x="66" y="42"/>
                  </a:cxn>
                  <a:cxn ang="0">
                    <a:pos x="74" y="36"/>
                  </a:cxn>
                  <a:cxn ang="0">
                    <a:pos x="75" y="29"/>
                  </a:cxn>
                  <a:cxn ang="0">
                    <a:pos x="71" y="19"/>
                  </a:cxn>
                  <a:cxn ang="0">
                    <a:pos x="66" y="16"/>
                  </a:cxn>
                  <a:cxn ang="0">
                    <a:pos x="59" y="15"/>
                  </a:cxn>
                  <a:cxn ang="0">
                    <a:pos x="52" y="15"/>
                  </a:cxn>
                  <a:cxn ang="0">
                    <a:pos x="43" y="18"/>
                  </a:cxn>
                  <a:cxn ang="0">
                    <a:pos x="35" y="19"/>
                  </a:cxn>
                  <a:cxn ang="0">
                    <a:pos x="30" y="22"/>
                  </a:cxn>
                  <a:cxn ang="0">
                    <a:pos x="25" y="23"/>
                  </a:cxn>
                  <a:cxn ang="0">
                    <a:pos x="24" y="25"/>
                  </a:cxn>
                  <a:cxn ang="0">
                    <a:pos x="22" y="21"/>
                  </a:cxn>
                  <a:cxn ang="0">
                    <a:pos x="19" y="13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5" y="26"/>
                  </a:cxn>
                  <a:cxn ang="0">
                    <a:pos x="9" y="38"/>
                  </a:cxn>
                  <a:cxn ang="0">
                    <a:pos x="12" y="44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4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/>
                <a:ahLst/>
                <a:cxnLst>
                  <a:cxn ang="0">
                    <a:pos x="15" y="53"/>
                  </a:cxn>
                  <a:cxn ang="0">
                    <a:pos x="22" y="54"/>
                  </a:cxn>
                  <a:cxn ang="0">
                    <a:pos x="34" y="57"/>
                  </a:cxn>
                  <a:cxn ang="0">
                    <a:pos x="47" y="56"/>
                  </a:cxn>
                  <a:cxn ang="0">
                    <a:pos x="58" y="50"/>
                  </a:cxn>
                  <a:cxn ang="0">
                    <a:pos x="61" y="48"/>
                  </a:cxn>
                  <a:cxn ang="0">
                    <a:pos x="62" y="46"/>
                  </a:cxn>
                  <a:cxn ang="0">
                    <a:pos x="63" y="43"/>
                  </a:cxn>
                  <a:cxn ang="0">
                    <a:pos x="62" y="40"/>
                  </a:cxn>
                  <a:cxn ang="0">
                    <a:pos x="61" y="36"/>
                  </a:cxn>
                  <a:cxn ang="0">
                    <a:pos x="58" y="33"/>
                  </a:cxn>
                  <a:cxn ang="0">
                    <a:pos x="53" y="31"/>
                  </a:cxn>
                  <a:cxn ang="0">
                    <a:pos x="47" y="33"/>
                  </a:cxn>
                  <a:cxn ang="0">
                    <a:pos x="39" y="36"/>
                  </a:cxn>
                  <a:cxn ang="0">
                    <a:pos x="30" y="36"/>
                  </a:cxn>
                  <a:cxn ang="0">
                    <a:pos x="24" y="36"/>
                  </a:cxn>
                  <a:cxn ang="0">
                    <a:pos x="21" y="36"/>
                  </a:cxn>
                  <a:cxn ang="0">
                    <a:pos x="21" y="30"/>
                  </a:cxn>
                  <a:cxn ang="0">
                    <a:pos x="21" y="17"/>
                  </a:cxn>
                  <a:cxn ang="0">
                    <a:pos x="17" y="4"/>
                  </a:cxn>
                  <a:cxn ang="0">
                    <a:pos x="8" y="0"/>
                  </a:cxn>
                  <a:cxn ang="0">
                    <a:pos x="0" y="18"/>
                  </a:cxn>
                  <a:cxn ang="0">
                    <a:pos x="0" y="34"/>
                  </a:cxn>
                  <a:cxn ang="0">
                    <a:pos x="6" y="46"/>
                  </a:cxn>
                  <a:cxn ang="0">
                    <a:pos x="15" y="53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5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/>
                <a:ahLst/>
                <a:cxnLst>
                  <a:cxn ang="0">
                    <a:pos x="24" y="52"/>
                  </a:cxn>
                  <a:cxn ang="0">
                    <a:pos x="32" y="57"/>
                  </a:cxn>
                  <a:cxn ang="0">
                    <a:pos x="41" y="55"/>
                  </a:cxn>
                  <a:cxn ang="0">
                    <a:pos x="50" y="52"/>
                  </a:cxn>
                  <a:cxn ang="0">
                    <a:pos x="59" y="48"/>
                  </a:cxn>
                  <a:cxn ang="0">
                    <a:pos x="63" y="45"/>
                  </a:cxn>
                  <a:cxn ang="0">
                    <a:pos x="65" y="42"/>
                  </a:cxn>
                  <a:cxn ang="0">
                    <a:pos x="65" y="38"/>
                  </a:cxn>
                  <a:cxn ang="0">
                    <a:pos x="63" y="34"/>
                  </a:cxn>
                  <a:cxn ang="0">
                    <a:pos x="53" y="28"/>
                  </a:cxn>
                  <a:cxn ang="0">
                    <a:pos x="46" y="29"/>
                  </a:cxn>
                  <a:cxn ang="0">
                    <a:pos x="40" y="35"/>
                  </a:cxn>
                  <a:cxn ang="0">
                    <a:pos x="35" y="39"/>
                  </a:cxn>
                  <a:cxn ang="0">
                    <a:pos x="32" y="32"/>
                  </a:cxn>
                  <a:cxn ang="0">
                    <a:pos x="25" y="18"/>
                  </a:cxn>
                  <a:cxn ang="0">
                    <a:pos x="16" y="5"/>
                  </a:cxn>
                  <a:cxn ang="0">
                    <a:pos x="6" y="0"/>
                  </a:cxn>
                  <a:cxn ang="0">
                    <a:pos x="0" y="21"/>
                  </a:cxn>
                  <a:cxn ang="0">
                    <a:pos x="7" y="36"/>
                  </a:cxn>
                  <a:cxn ang="0">
                    <a:pos x="18" y="48"/>
                  </a:cxn>
                  <a:cxn ang="0">
                    <a:pos x="24" y="52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6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/>
                <a:ahLst/>
                <a:cxnLst>
                  <a:cxn ang="0">
                    <a:pos x="16" y="67"/>
                  </a:cxn>
                  <a:cxn ang="0">
                    <a:pos x="19" y="70"/>
                  </a:cxn>
                  <a:cxn ang="0">
                    <a:pos x="23" y="73"/>
                  </a:cxn>
                  <a:cxn ang="0">
                    <a:pos x="31" y="77"/>
                  </a:cxn>
                  <a:cxn ang="0">
                    <a:pos x="38" y="79"/>
                  </a:cxn>
                  <a:cxn ang="0">
                    <a:pos x="47" y="80"/>
                  </a:cxn>
                  <a:cxn ang="0">
                    <a:pos x="57" y="77"/>
                  </a:cxn>
                  <a:cxn ang="0">
                    <a:pos x="66" y="70"/>
                  </a:cxn>
                  <a:cxn ang="0">
                    <a:pos x="73" y="59"/>
                  </a:cxn>
                  <a:cxn ang="0">
                    <a:pos x="76" y="54"/>
                  </a:cxn>
                  <a:cxn ang="0">
                    <a:pos x="78" y="50"/>
                  </a:cxn>
                  <a:cxn ang="0">
                    <a:pos x="79" y="46"/>
                  </a:cxn>
                  <a:cxn ang="0">
                    <a:pos x="78" y="43"/>
                  </a:cxn>
                  <a:cxn ang="0">
                    <a:pos x="70" y="39"/>
                  </a:cxn>
                  <a:cxn ang="0">
                    <a:pos x="61" y="37"/>
                  </a:cxn>
                  <a:cxn ang="0">
                    <a:pos x="53" y="39"/>
                  </a:cxn>
                  <a:cxn ang="0">
                    <a:pos x="45" y="40"/>
                  </a:cxn>
                  <a:cxn ang="0">
                    <a:pos x="39" y="44"/>
                  </a:cxn>
                  <a:cxn ang="0">
                    <a:pos x="34" y="47"/>
                  </a:cxn>
                  <a:cxn ang="0">
                    <a:pos x="31" y="50"/>
                  </a:cxn>
                  <a:cxn ang="0">
                    <a:pos x="29" y="52"/>
                  </a:cxn>
                  <a:cxn ang="0">
                    <a:pos x="28" y="43"/>
                  </a:cxn>
                  <a:cxn ang="0">
                    <a:pos x="22" y="24"/>
                  </a:cxn>
                  <a:cxn ang="0">
                    <a:pos x="13" y="6"/>
                  </a:cxn>
                  <a:cxn ang="0">
                    <a:pos x="1" y="0"/>
                  </a:cxn>
                  <a:cxn ang="0">
                    <a:pos x="0" y="24"/>
                  </a:cxn>
                  <a:cxn ang="0">
                    <a:pos x="6" y="46"/>
                  </a:cxn>
                  <a:cxn ang="0">
                    <a:pos x="13" y="62"/>
                  </a:cxn>
                  <a:cxn ang="0">
                    <a:pos x="16" y="6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7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/>
                <a:ahLst/>
                <a:cxnLst>
                  <a:cxn ang="0">
                    <a:pos x="13" y="54"/>
                  </a:cxn>
                  <a:cxn ang="0">
                    <a:pos x="16" y="56"/>
                  </a:cxn>
                  <a:cxn ang="0">
                    <a:pos x="20" y="59"/>
                  </a:cxn>
                  <a:cxn ang="0">
                    <a:pos x="26" y="61"/>
                  </a:cxn>
                  <a:cxn ang="0">
                    <a:pos x="34" y="64"/>
                  </a:cxn>
                  <a:cxn ang="0">
                    <a:pos x="41" y="67"/>
                  </a:cxn>
                  <a:cxn ang="0">
                    <a:pos x="50" y="67"/>
                  </a:cxn>
                  <a:cxn ang="0">
                    <a:pos x="59" y="67"/>
                  </a:cxn>
                  <a:cxn ang="0">
                    <a:pos x="66" y="64"/>
                  </a:cxn>
                  <a:cxn ang="0">
                    <a:pos x="72" y="61"/>
                  </a:cxn>
                  <a:cxn ang="0">
                    <a:pos x="76" y="57"/>
                  </a:cxn>
                  <a:cxn ang="0">
                    <a:pos x="79" y="53"/>
                  </a:cxn>
                  <a:cxn ang="0">
                    <a:pos x="78" y="47"/>
                  </a:cxn>
                  <a:cxn ang="0">
                    <a:pos x="72" y="41"/>
                  </a:cxn>
                  <a:cxn ang="0">
                    <a:pos x="65" y="37"/>
                  </a:cxn>
                  <a:cxn ang="0">
                    <a:pos x="56" y="36"/>
                  </a:cxn>
                  <a:cxn ang="0">
                    <a:pos x="48" y="36"/>
                  </a:cxn>
                  <a:cxn ang="0">
                    <a:pos x="40" y="37"/>
                  </a:cxn>
                  <a:cxn ang="0">
                    <a:pos x="34" y="38"/>
                  </a:cxn>
                  <a:cxn ang="0">
                    <a:pos x="29" y="40"/>
                  </a:cxn>
                  <a:cxn ang="0">
                    <a:pos x="28" y="40"/>
                  </a:cxn>
                  <a:cxn ang="0">
                    <a:pos x="26" y="33"/>
                  </a:cxn>
                  <a:cxn ang="0">
                    <a:pos x="22" y="17"/>
                  </a:cxn>
                  <a:cxn ang="0">
                    <a:pos x="15" y="4"/>
                  </a:cxn>
                  <a:cxn ang="0">
                    <a:pos x="3" y="0"/>
                  </a:cxn>
                  <a:cxn ang="0">
                    <a:pos x="0" y="21"/>
                  </a:cxn>
                  <a:cxn ang="0">
                    <a:pos x="4" y="38"/>
                  </a:cxn>
                  <a:cxn ang="0">
                    <a:pos x="10" y="50"/>
                  </a:cxn>
                  <a:cxn ang="0">
                    <a:pos x="13" y="54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8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17" y="60"/>
                  </a:cxn>
                  <a:cxn ang="0">
                    <a:pos x="27" y="62"/>
                  </a:cxn>
                  <a:cxn ang="0">
                    <a:pos x="40" y="62"/>
                  </a:cxn>
                  <a:cxn ang="0">
                    <a:pos x="53" y="60"/>
                  </a:cxn>
                  <a:cxn ang="0">
                    <a:pos x="65" y="58"/>
                  </a:cxn>
                  <a:cxn ang="0">
                    <a:pos x="72" y="55"/>
                  </a:cxn>
                  <a:cxn ang="0">
                    <a:pos x="77" y="49"/>
                  </a:cxn>
                  <a:cxn ang="0">
                    <a:pos x="75" y="42"/>
                  </a:cxn>
                  <a:cxn ang="0">
                    <a:pos x="69" y="36"/>
                  </a:cxn>
                  <a:cxn ang="0">
                    <a:pos x="62" y="33"/>
                  </a:cxn>
                  <a:cxn ang="0">
                    <a:pos x="53" y="32"/>
                  </a:cxn>
                  <a:cxn ang="0">
                    <a:pos x="46" y="32"/>
                  </a:cxn>
                  <a:cxn ang="0">
                    <a:pos x="39" y="33"/>
                  </a:cxn>
                  <a:cxn ang="0">
                    <a:pos x="33" y="35"/>
                  </a:cxn>
                  <a:cxn ang="0">
                    <a:pos x="28" y="37"/>
                  </a:cxn>
                  <a:cxn ang="0">
                    <a:pos x="27" y="37"/>
                  </a:cxn>
                  <a:cxn ang="0">
                    <a:pos x="25" y="30"/>
                  </a:cxn>
                  <a:cxn ang="0">
                    <a:pos x="21" y="16"/>
                  </a:cxn>
                  <a:cxn ang="0">
                    <a:pos x="14" y="3"/>
                  </a:cxn>
                  <a:cxn ang="0">
                    <a:pos x="2" y="0"/>
                  </a:cxn>
                  <a:cxn ang="0">
                    <a:pos x="0" y="17"/>
                  </a:cxn>
                  <a:cxn ang="0">
                    <a:pos x="3" y="36"/>
                  </a:cxn>
                  <a:cxn ang="0">
                    <a:pos x="8" y="52"/>
                  </a:cxn>
                  <a:cxn ang="0">
                    <a:pos x="9" y="58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9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/>
                <a:ahLst/>
                <a:cxnLst>
                  <a:cxn ang="0">
                    <a:pos x="12" y="150"/>
                  </a:cxn>
                  <a:cxn ang="0">
                    <a:pos x="16" y="241"/>
                  </a:cxn>
                  <a:cxn ang="0">
                    <a:pos x="46" y="346"/>
                  </a:cxn>
                  <a:cxn ang="0">
                    <a:pos x="84" y="465"/>
                  </a:cxn>
                  <a:cxn ang="0">
                    <a:pos x="122" y="583"/>
                  </a:cxn>
                  <a:cxn ang="0">
                    <a:pos x="163" y="699"/>
                  </a:cxn>
                  <a:cxn ang="0">
                    <a:pos x="195" y="778"/>
                  </a:cxn>
                  <a:cxn ang="0">
                    <a:pos x="228" y="810"/>
                  </a:cxn>
                  <a:cxn ang="0">
                    <a:pos x="269" y="830"/>
                  </a:cxn>
                  <a:cxn ang="0">
                    <a:pos x="316" y="842"/>
                  </a:cxn>
                  <a:cxn ang="0">
                    <a:pos x="348" y="843"/>
                  </a:cxn>
                  <a:cxn ang="0">
                    <a:pos x="361" y="833"/>
                  </a:cxn>
                  <a:cxn ang="0">
                    <a:pos x="366" y="816"/>
                  </a:cxn>
                  <a:cxn ang="0">
                    <a:pos x="354" y="803"/>
                  </a:cxn>
                  <a:cxn ang="0">
                    <a:pos x="329" y="796"/>
                  </a:cxn>
                  <a:cxn ang="0">
                    <a:pos x="295" y="788"/>
                  </a:cxn>
                  <a:cxn ang="0">
                    <a:pos x="264" y="778"/>
                  </a:cxn>
                  <a:cxn ang="0">
                    <a:pos x="239" y="757"/>
                  </a:cxn>
                  <a:cxn ang="0">
                    <a:pos x="217" y="708"/>
                  </a:cxn>
                  <a:cxn ang="0">
                    <a:pos x="194" y="643"/>
                  </a:cxn>
                  <a:cxn ang="0">
                    <a:pos x="172" y="577"/>
                  </a:cxn>
                  <a:cxn ang="0">
                    <a:pos x="151" y="511"/>
                  </a:cxn>
                  <a:cxn ang="0">
                    <a:pos x="126" y="435"/>
                  </a:cxn>
                  <a:cxn ang="0">
                    <a:pos x="94" y="349"/>
                  </a:cxn>
                  <a:cxn ang="0">
                    <a:pos x="65" y="263"/>
                  </a:cxn>
                  <a:cxn ang="0">
                    <a:pos x="49" y="175"/>
                  </a:cxn>
                  <a:cxn ang="0">
                    <a:pos x="46" y="110"/>
                  </a:cxn>
                  <a:cxn ang="0">
                    <a:pos x="35" y="67"/>
                  </a:cxn>
                  <a:cxn ang="0">
                    <a:pos x="21" y="27"/>
                  </a:cxn>
                  <a:cxn ang="0">
                    <a:pos x="6" y="1"/>
                  </a:cxn>
                  <a:cxn ang="0">
                    <a:pos x="5" y="17"/>
                  </a:cxn>
                  <a:cxn ang="0">
                    <a:pos x="13" y="76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0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88" y="18"/>
                  </a:cxn>
                  <a:cxn ang="0">
                    <a:pos x="87" y="13"/>
                  </a:cxn>
                  <a:cxn ang="0">
                    <a:pos x="84" y="7"/>
                  </a:cxn>
                  <a:cxn ang="0">
                    <a:pos x="77" y="3"/>
                  </a:cxn>
                  <a:cxn ang="0">
                    <a:pos x="71" y="0"/>
                  </a:cxn>
                  <a:cxn ang="0">
                    <a:pos x="62" y="0"/>
                  </a:cxn>
                  <a:cxn ang="0">
                    <a:pos x="55" y="1"/>
                  </a:cxn>
                  <a:cxn ang="0">
                    <a:pos x="47" y="5"/>
                  </a:cxn>
                  <a:cxn ang="0">
                    <a:pos x="41" y="11"/>
                  </a:cxn>
                  <a:cxn ang="0">
                    <a:pos x="34" y="20"/>
                  </a:cxn>
                  <a:cxn ang="0">
                    <a:pos x="25" y="31"/>
                  </a:cxn>
                  <a:cxn ang="0">
                    <a:pos x="16" y="43"/>
                  </a:cxn>
                  <a:cxn ang="0">
                    <a:pos x="9" y="56"/>
                  </a:cxn>
                  <a:cxn ang="0">
                    <a:pos x="3" y="69"/>
                  </a:cxn>
                  <a:cxn ang="0">
                    <a:pos x="0" y="79"/>
                  </a:cxn>
                  <a:cxn ang="0">
                    <a:pos x="3" y="87"/>
                  </a:cxn>
                  <a:cxn ang="0">
                    <a:pos x="15" y="80"/>
                  </a:cxn>
                  <a:cxn ang="0">
                    <a:pos x="27" y="70"/>
                  </a:cxn>
                  <a:cxn ang="0">
                    <a:pos x="40" y="60"/>
                  </a:cxn>
                  <a:cxn ang="0">
                    <a:pos x="52" y="50"/>
                  </a:cxn>
                  <a:cxn ang="0">
                    <a:pos x="63" y="41"/>
                  </a:cxn>
                  <a:cxn ang="0">
                    <a:pos x="72" y="33"/>
                  </a:cxn>
                  <a:cxn ang="0">
                    <a:pos x="80" y="27"/>
                  </a:cxn>
                  <a:cxn ang="0">
                    <a:pos x="84" y="23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1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/>
                <a:ahLst/>
                <a:cxnLst>
                  <a:cxn ang="0">
                    <a:pos x="92" y="23"/>
                  </a:cxn>
                  <a:cxn ang="0">
                    <a:pos x="96" y="21"/>
                  </a:cxn>
                  <a:cxn ang="0">
                    <a:pos x="99" y="18"/>
                  </a:cxn>
                  <a:cxn ang="0">
                    <a:pos x="101" y="14"/>
                  </a:cxn>
                  <a:cxn ang="0">
                    <a:pos x="102" y="10"/>
                  </a:cxn>
                  <a:cxn ang="0">
                    <a:pos x="101" y="5"/>
                  </a:cxn>
                  <a:cxn ang="0">
                    <a:pos x="98" y="1"/>
                  </a:cxn>
                  <a:cxn ang="0">
                    <a:pos x="93" y="0"/>
                  </a:cxn>
                  <a:cxn ang="0">
                    <a:pos x="88" y="0"/>
                  </a:cxn>
                  <a:cxn ang="0">
                    <a:pos x="76" y="2"/>
                  </a:cxn>
                  <a:cxn ang="0">
                    <a:pos x="61" y="7"/>
                  </a:cxn>
                  <a:cxn ang="0">
                    <a:pos x="46" y="10"/>
                  </a:cxn>
                  <a:cxn ang="0">
                    <a:pos x="33" y="11"/>
                  </a:cxn>
                  <a:cxn ang="0">
                    <a:pos x="20" y="15"/>
                  </a:cxn>
                  <a:cxn ang="0">
                    <a:pos x="10" y="18"/>
                  </a:cxn>
                  <a:cxn ang="0">
                    <a:pos x="2" y="23"/>
                  </a:cxn>
                  <a:cxn ang="0">
                    <a:pos x="0" y="28"/>
                  </a:cxn>
                  <a:cxn ang="0">
                    <a:pos x="10" y="28"/>
                  </a:cxn>
                  <a:cxn ang="0">
                    <a:pos x="20" y="28"/>
                  </a:cxn>
                  <a:cxn ang="0">
                    <a:pos x="32" y="27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7" y="24"/>
                  </a:cxn>
                  <a:cxn ang="0">
                    <a:pos x="80" y="24"/>
                  </a:cxn>
                  <a:cxn ang="0">
                    <a:pos x="92" y="23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2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29" y="36"/>
                  </a:cxn>
                  <a:cxn ang="0">
                    <a:pos x="135" y="32"/>
                  </a:cxn>
                  <a:cxn ang="0">
                    <a:pos x="139" y="28"/>
                  </a:cxn>
                  <a:cxn ang="0">
                    <a:pos x="142" y="20"/>
                  </a:cxn>
                  <a:cxn ang="0">
                    <a:pos x="141" y="15"/>
                  </a:cxn>
                  <a:cxn ang="0">
                    <a:pos x="138" y="9"/>
                  </a:cxn>
                  <a:cxn ang="0">
                    <a:pos x="133" y="5"/>
                  </a:cxn>
                  <a:cxn ang="0">
                    <a:pos x="126" y="3"/>
                  </a:cxn>
                  <a:cxn ang="0">
                    <a:pos x="108" y="3"/>
                  </a:cxn>
                  <a:cxn ang="0">
                    <a:pos x="88" y="3"/>
                  </a:cxn>
                  <a:cxn ang="0">
                    <a:pos x="67" y="2"/>
                  </a:cxn>
                  <a:cxn ang="0">
                    <a:pos x="47" y="2"/>
                  </a:cxn>
                  <a:cxn ang="0">
                    <a:pos x="29" y="0"/>
                  </a:cxn>
                  <a:cxn ang="0">
                    <a:pos x="13" y="2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10" y="12"/>
                  </a:cxn>
                  <a:cxn ang="0">
                    <a:pos x="22" y="16"/>
                  </a:cxn>
                  <a:cxn ang="0">
                    <a:pos x="38" y="19"/>
                  </a:cxn>
                  <a:cxn ang="0">
                    <a:pos x="54" y="22"/>
                  </a:cxn>
                  <a:cxn ang="0">
                    <a:pos x="72" y="25"/>
                  </a:cxn>
                  <a:cxn ang="0">
                    <a:pos x="89" y="29"/>
                  </a:cxn>
                  <a:cxn ang="0">
                    <a:pos x="107" y="32"/>
                  </a:cxn>
                  <a:cxn ang="0">
                    <a:pos x="123" y="36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3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/>
                <a:ahLst/>
                <a:cxnLst>
                  <a:cxn ang="0">
                    <a:pos x="108" y="298"/>
                  </a:cxn>
                  <a:cxn ang="0">
                    <a:pos x="132" y="338"/>
                  </a:cxn>
                  <a:cxn ang="0">
                    <a:pos x="157" y="377"/>
                  </a:cxn>
                  <a:cxn ang="0">
                    <a:pos x="182" y="414"/>
                  </a:cxn>
                  <a:cxn ang="0">
                    <a:pos x="208" y="451"/>
                  </a:cxn>
                  <a:cxn ang="0">
                    <a:pos x="235" y="487"/>
                  </a:cxn>
                  <a:cxn ang="0">
                    <a:pos x="263" y="523"/>
                  </a:cxn>
                  <a:cxn ang="0">
                    <a:pos x="292" y="559"/>
                  </a:cxn>
                  <a:cxn ang="0">
                    <a:pos x="321" y="594"/>
                  </a:cxn>
                  <a:cxn ang="0">
                    <a:pos x="326" y="598"/>
                  </a:cxn>
                  <a:cxn ang="0">
                    <a:pos x="332" y="601"/>
                  </a:cxn>
                  <a:cxn ang="0">
                    <a:pos x="337" y="601"/>
                  </a:cxn>
                  <a:cxn ang="0">
                    <a:pos x="343" y="598"/>
                  </a:cxn>
                  <a:cxn ang="0">
                    <a:pos x="349" y="594"/>
                  </a:cxn>
                  <a:cxn ang="0">
                    <a:pos x="351" y="588"/>
                  </a:cxn>
                  <a:cxn ang="0">
                    <a:pos x="351" y="582"/>
                  </a:cxn>
                  <a:cxn ang="0">
                    <a:pos x="349" y="576"/>
                  </a:cxn>
                  <a:cxn ang="0">
                    <a:pos x="327" y="538"/>
                  </a:cxn>
                  <a:cxn ang="0">
                    <a:pos x="304" y="499"/>
                  </a:cxn>
                  <a:cxn ang="0">
                    <a:pos x="279" y="463"/>
                  </a:cxn>
                  <a:cxn ang="0">
                    <a:pos x="252" y="427"/>
                  </a:cxn>
                  <a:cxn ang="0">
                    <a:pos x="224" y="391"/>
                  </a:cxn>
                  <a:cxn ang="0">
                    <a:pos x="198" y="355"/>
                  </a:cxn>
                  <a:cxn ang="0">
                    <a:pos x="172" y="319"/>
                  </a:cxn>
                  <a:cxn ang="0">
                    <a:pos x="147" y="280"/>
                  </a:cxn>
                  <a:cxn ang="0">
                    <a:pos x="125" y="242"/>
                  </a:cxn>
                  <a:cxn ang="0">
                    <a:pos x="101" y="197"/>
                  </a:cxn>
                  <a:cxn ang="0">
                    <a:pos x="79" y="150"/>
                  </a:cxn>
                  <a:cxn ang="0">
                    <a:pos x="59" y="104"/>
                  </a:cxn>
                  <a:cxn ang="0">
                    <a:pos x="38" y="62"/>
                  </a:cxn>
                  <a:cxn ang="0">
                    <a:pos x="22" y="29"/>
                  </a:cxn>
                  <a:cxn ang="0">
                    <a:pos x="9" y="7"/>
                  </a:cxn>
                  <a:cxn ang="0">
                    <a:pos x="0" y="0"/>
                  </a:cxn>
                  <a:cxn ang="0">
                    <a:pos x="4" y="17"/>
                  </a:cxn>
                  <a:cxn ang="0">
                    <a:pos x="13" y="45"/>
                  </a:cxn>
                  <a:cxn ang="0">
                    <a:pos x="23" y="82"/>
                  </a:cxn>
                  <a:cxn ang="0">
                    <a:pos x="38" y="124"/>
                  </a:cxn>
                  <a:cxn ang="0">
                    <a:pos x="54" y="170"/>
                  </a:cxn>
                  <a:cxn ang="0">
                    <a:pos x="70" y="216"/>
                  </a:cxn>
                  <a:cxn ang="0">
                    <a:pos x="89" y="259"/>
                  </a:cxn>
                  <a:cxn ang="0">
                    <a:pos x="108" y="298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4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/>
                <a:ahLst/>
                <a:cxnLst>
                  <a:cxn ang="0">
                    <a:pos x="746" y="0"/>
                  </a:cxn>
                  <a:cxn ang="0">
                    <a:pos x="763" y="0"/>
                  </a:cxn>
                  <a:cxn ang="0">
                    <a:pos x="798" y="1"/>
                  </a:cxn>
                  <a:cxn ang="0">
                    <a:pos x="848" y="2"/>
                  </a:cxn>
                  <a:cxn ang="0">
                    <a:pos x="912" y="5"/>
                  </a:cxn>
                  <a:cxn ang="0">
                    <a:pos x="987" y="10"/>
                  </a:cxn>
                  <a:cxn ang="0">
                    <a:pos x="1074" y="16"/>
                  </a:cxn>
                  <a:cxn ang="0">
                    <a:pos x="1171" y="27"/>
                  </a:cxn>
                  <a:cxn ang="0">
                    <a:pos x="1275" y="39"/>
                  </a:cxn>
                  <a:cxn ang="0">
                    <a:pos x="1386" y="56"/>
                  </a:cxn>
                  <a:cxn ang="0">
                    <a:pos x="1502" y="75"/>
                  </a:cxn>
                  <a:cxn ang="0">
                    <a:pos x="1620" y="100"/>
                  </a:cxn>
                  <a:cxn ang="0">
                    <a:pos x="1742" y="129"/>
                  </a:cxn>
                  <a:cxn ang="0">
                    <a:pos x="1865" y="164"/>
                  </a:cxn>
                  <a:cxn ang="0">
                    <a:pos x="1987" y="204"/>
                  </a:cxn>
                  <a:cxn ang="0">
                    <a:pos x="2105" y="250"/>
                  </a:cxn>
                  <a:cxn ang="0">
                    <a:pos x="1975" y="1184"/>
                  </a:cxn>
                  <a:cxn ang="0">
                    <a:pos x="1990" y="1191"/>
                  </a:cxn>
                  <a:cxn ang="0">
                    <a:pos x="2020" y="1219"/>
                  </a:cxn>
                  <a:cxn ang="0">
                    <a:pos x="2035" y="1282"/>
                  </a:cxn>
                  <a:cxn ang="0">
                    <a:pos x="2011" y="1394"/>
                  </a:cxn>
                  <a:cxn ang="0">
                    <a:pos x="1636" y="1835"/>
                  </a:cxn>
                  <a:cxn ang="0">
                    <a:pos x="1510" y="1979"/>
                  </a:cxn>
                  <a:cxn ang="0">
                    <a:pos x="1490" y="1977"/>
                  </a:cxn>
                  <a:cxn ang="0">
                    <a:pos x="1451" y="1972"/>
                  </a:cxn>
                  <a:cxn ang="0">
                    <a:pos x="1397" y="1965"/>
                  </a:cxn>
                  <a:cxn ang="0">
                    <a:pos x="1328" y="1955"/>
                  </a:cxn>
                  <a:cxn ang="0">
                    <a:pos x="1246" y="1943"/>
                  </a:cxn>
                  <a:cxn ang="0">
                    <a:pos x="1152" y="1927"/>
                  </a:cxn>
                  <a:cxn ang="0">
                    <a:pos x="1049" y="1907"/>
                  </a:cxn>
                  <a:cxn ang="0">
                    <a:pos x="937" y="1884"/>
                  </a:cxn>
                  <a:cxn ang="0">
                    <a:pos x="818" y="1856"/>
                  </a:cxn>
                  <a:cxn ang="0">
                    <a:pos x="696" y="1824"/>
                  </a:cxn>
                  <a:cxn ang="0">
                    <a:pos x="572" y="1787"/>
                  </a:cxn>
                  <a:cxn ang="0">
                    <a:pos x="445" y="1747"/>
                  </a:cxn>
                  <a:cxn ang="0">
                    <a:pos x="319" y="1700"/>
                  </a:cxn>
                  <a:cxn ang="0">
                    <a:pos x="196" y="1647"/>
                  </a:cxn>
                  <a:cxn ang="0">
                    <a:pos x="76" y="1590"/>
                  </a:cxn>
                  <a:cxn ang="0">
                    <a:pos x="18" y="1554"/>
                  </a:cxn>
                  <a:cxn ang="0">
                    <a:pos x="8" y="1514"/>
                  </a:cxn>
                  <a:cxn ang="0">
                    <a:pos x="0" y="1456"/>
                  </a:cxn>
                  <a:cxn ang="0">
                    <a:pos x="3" y="1396"/>
                  </a:cxn>
                  <a:cxn ang="0">
                    <a:pos x="443" y="1002"/>
                  </a:cxn>
                  <a:cxn ang="0">
                    <a:pos x="440" y="989"/>
                  </a:cxn>
                  <a:cxn ang="0">
                    <a:pos x="445" y="953"/>
                  </a:cxn>
                  <a:cxn ang="0">
                    <a:pos x="471" y="902"/>
                  </a:cxn>
                  <a:cxn ang="0">
                    <a:pos x="534" y="845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5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244" y="214"/>
                  </a:cxn>
                  <a:cxn ang="0">
                    <a:pos x="1067" y="930"/>
                  </a:cxn>
                  <a:cxn ang="0">
                    <a:pos x="0" y="688"/>
                  </a:cxn>
                  <a:cxn ang="0">
                    <a:pos x="164" y="0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6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952" y="153"/>
                  </a:cxn>
                  <a:cxn ang="0">
                    <a:pos x="200" y="108"/>
                  </a:cxn>
                  <a:cxn ang="0">
                    <a:pos x="0" y="366"/>
                  </a:cxn>
                  <a:cxn ang="0">
                    <a:pos x="112" y="0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7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259" y="288"/>
                  </a:cxn>
                  <a:cxn ang="0">
                    <a:pos x="1226" y="337"/>
                  </a:cxn>
                  <a:cxn ang="0">
                    <a:pos x="0" y="32"/>
                  </a:cxn>
                  <a:cxn ang="0">
                    <a:pos x="40" y="0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8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265" y="286"/>
                  </a:cxn>
                  <a:cxn ang="0">
                    <a:pos x="1226" y="342"/>
                  </a:cxn>
                  <a:cxn ang="0">
                    <a:pos x="0" y="37"/>
                  </a:cxn>
                  <a:cxn ang="0">
                    <a:pos x="46" y="0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9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264" y="287"/>
                  </a:cxn>
                  <a:cxn ang="0">
                    <a:pos x="1224" y="344"/>
                  </a:cxn>
                  <a:cxn ang="0">
                    <a:pos x="0" y="37"/>
                  </a:cxn>
                  <a:cxn ang="0">
                    <a:pos x="45" y="0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0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3" y="1"/>
                  </a:cxn>
                  <a:cxn ang="0">
                    <a:pos x="40" y="0"/>
                  </a:cxn>
                  <a:cxn ang="0">
                    <a:pos x="62" y="0"/>
                  </a:cxn>
                  <a:cxn ang="0">
                    <a:pos x="90" y="3"/>
                  </a:cxn>
                  <a:cxn ang="0">
                    <a:pos x="120" y="8"/>
                  </a:cxn>
                  <a:cxn ang="0">
                    <a:pos x="148" y="18"/>
                  </a:cxn>
                  <a:cxn ang="0">
                    <a:pos x="173" y="34"/>
                  </a:cxn>
                  <a:cxn ang="0">
                    <a:pos x="190" y="57"/>
                  </a:cxn>
                  <a:cxn ang="0">
                    <a:pos x="190" y="58"/>
                  </a:cxn>
                  <a:cxn ang="0">
                    <a:pos x="190" y="62"/>
                  </a:cxn>
                  <a:cxn ang="0">
                    <a:pos x="189" y="68"/>
                  </a:cxn>
                  <a:cxn ang="0">
                    <a:pos x="187" y="74"/>
                  </a:cxn>
                  <a:cxn ang="0">
                    <a:pos x="181" y="78"/>
                  </a:cxn>
                  <a:cxn ang="0">
                    <a:pos x="173" y="79"/>
                  </a:cxn>
                  <a:cxn ang="0">
                    <a:pos x="160" y="78"/>
                  </a:cxn>
                  <a:cxn ang="0">
                    <a:pos x="143" y="71"/>
                  </a:cxn>
                  <a:cxn ang="0">
                    <a:pos x="143" y="69"/>
                  </a:cxn>
                  <a:cxn ang="0">
                    <a:pos x="142" y="65"/>
                  </a:cxn>
                  <a:cxn ang="0">
                    <a:pos x="139" y="58"/>
                  </a:cxn>
                  <a:cxn ang="0">
                    <a:pos x="130" y="50"/>
                  </a:cxn>
                  <a:cxn ang="0">
                    <a:pos x="116" y="42"/>
                  </a:cxn>
                  <a:cxn ang="0">
                    <a:pos x="94" y="35"/>
                  </a:cxn>
                  <a:cxn ang="0">
                    <a:pos x="63" y="32"/>
                  </a:cxn>
                  <a:cxn ang="0">
                    <a:pos x="22" y="32"/>
                  </a:cxn>
                  <a:cxn ang="0">
                    <a:pos x="20" y="32"/>
                  </a:cxn>
                  <a:cxn ang="0">
                    <a:pos x="15" y="30"/>
                  </a:cxn>
                  <a:cxn ang="0">
                    <a:pos x="9" y="27"/>
                  </a:cxn>
                  <a:cxn ang="0">
                    <a:pos x="5" y="24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6" y="8"/>
                  </a:cxn>
                  <a:cxn ang="0">
                    <a:pos x="18" y="1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1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54" y="61"/>
                  </a:cxn>
                  <a:cxn ang="0">
                    <a:pos x="64" y="63"/>
                  </a:cxn>
                  <a:cxn ang="0">
                    <a:pos x="74" y="63"/>
                  </a:cxn>
                  <a:cxn ang="0">
                    <a:pos x="83" y="63"/>
                  </a:cxn>
                  <a:cxn ang="0">
                    <a:pos x="91" y="61"/>
                  </a:cxn>
                  <a:cxn ang="0">
                    <a:pos x="97" y="57"/>
                  </a:cxn>
                  <a:cxn ang="0">
                    <a:pos x="102" y="54"/>
                  </a:cxn>
                  <a:cxn ang="0">
                    <a:pos x="106" y="48"/>
                  </a:cxn>
                  <a:cxn ang="0">
                    <a:pos x="107" y="43"/>
                  </a:cxn>
                  <a:cxn ang="0">
                    <a:pos x="106" y="37"/>
                  </a:cxn>
                  <a:cxn ang="0">
                    <a:pos x="102" y="30"/>
                  </a:cxn>
                  <a:cxn ang="0">
                    <a:pos x="97" y="24"/>
                  </a:cxn>
                  <a:cxn ang="0">
                    <a:pos x="90" y="19"/>
                  </a:cxn>
                  <a:cxn ang="0">
                    <a:pos x="82" y="13"/>
                  </a:cxn>
                  <a:cxn ang="0">
                    <a:pos x="74" y="9"/>
                  </a:cxn>
                  <a:cxn ang="0">
                    <a:pos x="63" y="4"/>
                  </a:cxn>
                  <a:cxn ang="0">
                    <a:pos x="53" y="2"/>
                  </a:cxn>
                  <a:cxn ang="0">
                    <a:pos x="42" y="0"/>
                  </a:cxn>
                  <a:cxn ang="0">
                    <a:pos x="32" y="0"/>
                  </a:cxn>
                  <a:cxn ang="0">
                    <a:pos x="23" y="1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3" y="10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9" y="38"/>
                  </a:cxn>
                  <a:cxn ang="0">
                    <a:pos x="16" y="44"/>
                  </a:cxn>
                  <a:cxn ang="0">
                    <a:pos x="25" y="49"/>
                  </a:cxn>
                  <a:cxn ang="0">
                    <a:pos x="33" y="54"/>
                  </a:cxn>
                  <a:cxn ang="0">
                    <a:pos x="43" y="58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2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/>
                <a:ahLst/>
                <a:cxnLst>
                  <a:cxn ang="0">
                    <a:pos x="1466" y="407"/>
                  </a:cxn>
                  <a:cxn ang="0">
                    <a:pos x="1446" y="405"/>
                  </a:cxn>
                  <a:cxn ang="0">
                    <a:pos x="1408" y="400"/>
                  </a:cxn>
                  <a:cxn ang="0">
                    <a:pos x="1353" y="393"/>
                  </a:cxn>
                  <a:cxn ang="0">
                    <a:pos x="1285" y="383"/>
                  </a:cxn>
                  <a:cxn ang="0">
                    <a:pos x="1203" y="370"/>
                  </a:cxn>
                  <a:cxn ang="0">
                    <a:pos x="1110" y="354"/>
                  </a:cxn>
                  <a:cxn ang="0">
                    <a:pos x="1008" y="335"/>
                  </a:cxn>
                  <a:cxn ang="0">
                    <a:pos x="898" y="311"/>
                  </a:cxn>
                  <a:cxn ang="0">
                    <a:pos x="782" y="284"/>
                  </a:cxn>
                  <a:cxn ang="0">
                    <a:pos x="663" y="253"/>
                  </a:cxn>
                  <a:cxn ang="0">
                    <a:pos x="541" y="217"/>
                  </a:cxn>
                  <a:cxn ang="0">
                    <a:pos x="417" y="178"/>
                  </a:cxn>
                  <a:cxn ang="0">
                    <a:pos x="296" y="133"/>
                  </a:cxn>
                  <a:cxn ang="0">
                    <a:pos x="178" y="84"/>
                  </a:cxn>
                  <a:cxn ang="0">
                    <a:pos x="64" y="29"/>
                  </a:cxn>
                  <a:cxn ang="0">
                    <a:pos x="7" y="4"/>
                  </a:cxn>
                  <a:cxn ang="0">
                    <a:pos x="3" y="33"/>
                  </a:cxn>
                  <a:cxn ang="0">
                    <a:pos x="0" y="79"/>
                  </a:cxn>
                  <a:cxn ang="0">
                    <a:pos x="10" y="125"/>
                  </a:cxn>
                  <a:cxn ang="0">
                    <a:pos x="23" y="144"/>
                  </a:cxn>
                  <a:cxn ang="0">
                    <a:pos x="33" y="150"/>
                  </a:cxn>
                  <a:cxn ang="0">
                    <a:pos x="54" y="161"/>
                  </a:cxn>
                  <a:cxn ang="0">
                    <a:pos x="86" y="177"/>
                  </a:cxn>
                  <a:cxn ang="0">
                    <a:pos x="128" y="197"/>
                  </a:cxn>
                  <a:cxn ang="0">
                    <a:pos x="182" y="221"/>
                  </a:cxn>
                  <a:cxn ang="0">
                    <a:pos x="247" y="248"/>
                  </a:cxn>
                  <a:cxn ang="0">
                    <a:pos x="322" y="277"/>
                  </a:cxn>
                  <a:cxn ang="0">
                    <a:pos x="410" y="308"/>
                  </a:cxn>
                  <a:cxn ang="0">
                    <a:pos x="508" y="339"/>
                  </a:cxn>
                  <a:cxn ang="0">
                    <a:pos x="618" y="371"/>
                  </a:cxn>
                  <a:cxn ang="0">
                    <a:pos x="740" y="402"/>
                  </a:cxn>
                  <a:cxn ang="0">
                    <a:pos x="874" y="433"/>
                  </a:cxn>
                  <a:cxn ang="0">
                    <a:pos x="1018" y="462"/>
                  </a:cxn>
                  <a:cxn ang="0">
                    <a:pos x="1176" y="490"/>
                  </a:cxn>
                  <a:cxn ang="0">
                    <a:pos x="1346" y="514"/>
                  </a:cxn>
                  <a:cxn ang="0">
                    <a:pos x="1436" y="523"/>
                  </a:cxn>
                  <a:cxn ang="0">
                    <a:pos x="1447" y="506"/>
                  </a:cxn>
                  <a:cxn ang="0">
                    <a:pos x="1461" y="474"/>
                  </a:cxn>
                  <a:cxn ang="0">
                    <a:pos x="1469" y="432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3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" y="0"/>
                  </a:cxn>
                  <a:cxn ang="0">
                    <a:pos x="41" y="3"/>
                  </a:cxn>
                  <a:cxn ang="0">
                    <a:pos x="30" y="7"/>
                  </a:cxn>
                  <a:cxn ang="0">
                    <a:pos x="17" y="15"/>
                  </a:cxn>
                  <a:cxn ang="0">
                    <a:pos x="7" y="26"/>
                  </a:cxn>
                  <a:cxn ang="0">
                    <a:pos x="1" y="43"/>
                  </a:cxn>
                  <a:cxn ang="0">
                    <a:pos x="0" y="65"/>
                  </a:cxn>
                  <a:cxn ang="0">
                    <a:pos x="7" y="94"/>
                  </a:cxn>
                  <a:cxn ang="0">
                    <a:pos x="98" y="120"/>
                  </a:cxn>
                  <a:cxn ang="0">
                    <a:pos x="97" y="114"/>
                  </a:cxn>
                  <a:cxn ang="0">
                    <a:pos x="97" y="102"/>
                  </a:cxn>
                  <a:cxn ang="0">
                    <a:pos x="97" y="84"/>
                  </a:cxn>
                  <a:cxn ang="0">
                    <a:pos x="101" y="64"/>
                  </a:cxn>
                  <a:cxn ang="0">
                    <a:pos x="108" y="44"/>
                  </a:cxn>
                  <a:cxn ang="0">
                    <a:pos x="121" y="30"/>
                  </a:cxn>
                  <a:cxn ang="0">
                    <a:pos x="141" y="22"/>
                  </a:cxn>
                  <a:cxn ang="0">
                    <a:pos x="170" y="25"/>
                  </a:cxn>
                  <a:cxn ang="0">
                    <a:pos x="53" y="0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4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" y="0"/>
                  </a:cxn>
                  <a:cxn ang="0">
                    <a:pos x="41" y="3"/>
                  </a:cxn>
                  <a:cxn ang="0">
                    <a:pos x="29" y="7"/>
                  </a:cxn>
                  <a:cxn ang="0">
                    <a:pos x="18" y="14"/>
                  </a:cxn>
                  <a:cxn ang="0">
                    <a:pos x="7" y="25"/>
                  </a:cxn>
                  <a:cxn ang="0">
                    <a:pos x="0" y="42"/>
                  </a:cxn>
                  <a:cxn ang="0">
                    <a:pos x="0" y="65"/>
                  </a:cxn>
                  <a:cxn ang="0">
                    <a:pos x="7" y="94"/>
                  </a:cxn>
                  <a:cxn ang="0">
                    <a:pos x="97" y="119"/>
                  </a:cxn>
                  <a:cxn ang="0">
                    <a:pos x="96" y="114"/>
                  </a:cxn>
                  <a:cxn ang="0">
                    <a:pos x="96" y="101"/>
                  </a:cxn>
                  <a:cxn ang="0">
                    <a:pos x="96" y="83"/>
                  </a:cxn>
                  <a:cxn ang="0">
                    <a:pos x="100" y="62"/>
                  </a:cxn>
                  <a:cxn ang="0">
                    <a:pos x="107" y="44"/>
                  </a:cxn>
                  <a:cxn ang="0">
                    <a:pos x="120" y="30"/>
                  </a:cxn>
                  <a:cxn ang="0">
                    <a:pos x="141" y="22"/>
                  </a:cxn>
                  <a:cxn ang="0">
                    <a:pos x="170" y="25"/>
                  </a:cxn>
                  <a:cxn ang="0">
                    <a:pos x="53" y="0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5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697" y="200"/>
                  </a:cxn>
                  <a:cxn ang="0">
                    <a:pos x="730" y="156"/>
                  </a:cxn>
                  <a:cxn ang="0">
                    <a:pos x="33" y="0"/>
                  </a:cxn>
                  <a:cxn ang="0">
                    <a:pos x="0" y="44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6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696" y="187"/>
                  </a:cxn>
                  <a:cxn ang="0">
                    <a:pos x="703" y="157"/>
                  </a:cxn>
                  <a:cxn ang="0">
                    <a:pos x="6" y="0"/>
                  </a:cxn>
                  <a:cxn ang="0">
                    <a:pos x="0" y="30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7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86" y="388"/>
                  </a:cxn>
                  <a:cxn ang="0">
                    <a:pos x="124" y="388"/>
                  </a:cxn>
                  <a:cxn ang="0">
                    <a:pos x="424" y="0"/>
                  </a:cxn>
                  <a:cxn ang="0">
                    <a:pos x="130" y="282"/>
                  </a:cxn>
                  <a:cxn ang="0">
                    <a:pos x="66" y="289"/>
                  </a:cxn>
                  <a:cxn ang="0">
                    <a:pos x="0" y="358"/>
                  </a:cxn>
                  <a:cxn ang="0">
                    <a:pos x="0" y="508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8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6" y="245"/>
                  </a:cxn>
                  <a:cxn ang="0">
                    <a:pos x="1184" y="244"/>
                  </a:cxn>
                  <a:cxn ang="0">
                    <a:pos x="1180" y="242"/>
                  </a:cxn>
                  <a:cxn ang="0">
                    <a:pos x="1172" y="239"/>
                  </a:cxn>
                  <a:cxn ang="0">
                    <a:pos x="1161" y="233"/>
                  </a:cxn>
                  <a:cxn ang="0">
                    <a:pos x="1147" y="228"/>
                  </a:cxn>
                  <a:cxn ang="0">
                    <a:pos x="1130" y="222"/>
                  </a:cxn>
                  <a:cxn ang="0">
                    <a:pos x="1112" y="214"/>
                  </a:cxn>
                  <a:cxn ang="0">
                    <a:pos x="1091" y="205"/>
                  </a:cxn>
                  <a:cxn ang="0">
                    <a:pos x="1066" y="196"/>
                  </a:cxn>
                  <a:cxn ang="0">
                    <a:pos x="1039" y="187"/>
                  </a:cxn>
                  <a:cxn ang="0">
                    <a:pos x="1010" y="177"/>
                  </a:cxn>
                  <a:cxn ang="0">
                    <a:pos x="979" y="166"/>
                  </a:cxn>
                  <a:cxn ang="0">
                    <a:pos x="945" y="154"/>
                  </a:cxn>
                  <a:cxn ang="0">
                    <a:pos x="910" y="143"/>
                  </a:cxn>
                  <a:cxn ang="0">
                    <a:pos x="871" y="132"/>
                  </a:cxn>
                  <a:cxn ang="0">
                    <a:pos x="832" y="121"/>
                  </a:cxn>
                  <a:cxn ang="0">
                    <a:pos x="790" y="108"/>
                  </a:cxn>
                  <a:cxn ang="0">
                    <a:pos x="747" y="97"/>
                  </a:cxn>
                  <a:cxn ang="0">
                    <a:pos x="702" y="86"/>
                  </a:cxn>
                  <a:cxn ang="0">
                    <a:pos x="655" y="74"/>
                  </a:cxn>
                  <a:cxn ang="0">
                    <a:pos x="607" y="64"/>
                  </a:cxn>
                  <a:cxn ang="0">
                    <a:pos x="557" y="54"/>
                  </a:cxn>
                  <a:cxn ang="0">
                    <a:pos x="506" y="45"/>
                  </a:cxn>
                  <a:cxn ang="0">
                    <a:pos x="454" y="36"/>
                  </a:cxn>
                  <a:cxn ang="0">
                    <a:pos x="400" y="28"/>
                  </a:cxn>
                  <a:cxn ang="0">
                    <a:pos x="346" y="20"/>
                  </a:cxn>
                  <a:cxn ang="0">
                    <a:pos x="290" y="15"/>
                  </a:cxn>
                  <a:cxn ang="0">
                    <a:pos x="233" y="9"/>
                  </a:cxn>
                  <a:cxn ang="0">
                    <a:pos x="176" y="4"/>
                  </a:cxn>
                  <a:cxn ang="0">
                    <a:pos x="118" y="2"/>
                  </a:cxn>
                  <a:cxn ang="0">
                    <a:pos x="60" y="0"/>
                  </a:cxn>
                  <a:cxn ang="0">
                    <a:pos x="0" y="0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9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52" y="738"/>
                  </a:cxn>
                  <a:cxn ang="0">
                    <a:pos x="0" y="726"/>
                  </a:cxn>
                  <a:cxn ang="0">
                    <a:pos x="169" y="0"/>
                  </a:cxn>
                  <a:cxn ang="0">
                    <a:pos x="241" y="0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4270" name="Freeform 94"/>
          <p:cNvSpPr>
            <a:spLocks/>
          </p:cNvSpPr>
          <p:nvPr/>
        </p:nvSpPr>
        <p:spPr bwMode="auto">
          <a:xfrm>
            <a:off x="6057900" y="1584325"/>
            <a:ext cx="1838325" cy="1711325"/>
          </a:xfrm>
          <a:custGeom>
            <a:avLst/>
            <a:gdLst/>
            <a:ahLst/>
            <a:cxnLst>
              <a:cxn ang="0">
                <a:pos x="4" y="1331"/>
              </a:cxn>
              <a:cxn ang="0">
                <a:pos x="349" y="509"/>
              </a:cxn>
              <a:cxn ang="0">
                <a:pos x="1384" y="344"/>
              </a:cxn>
              <a:cxn ang="0">
                <a:pos x="2596" y="170"/>
              </a:cxn>
              <a:cxn ang="0">
                <a:pos x="2884" y="1364"/>
              </a:cxn>
              <a:cxn ang="0">
                <a:pos x="2659" y="2144"/>
              </a:cxn>
              <a:cxn ang="0">
                <a:pos x="2104" y="2504"/>
              </a:cxn>
              <a:cxn ang="0">
                <a:pos x="1639" y="2579"/>
              </a:cxn>
              <a:cxn ang="0">
                <a:pos x="1044" y="2630"/>
              </a:cxn>
              <a:cxn ang="0">
                <a:pos x="346" y="2201"/>
              </a:cxn>
              <a:cxn ang="0">
                <a:pos x="4" y="133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4271" name="Group 95"/>
          <p:cNvGrpSpPr>
            <a:grpSpLocks/>
          </p:cNvGrpSpPr>
          <p:nvPr/>
        </p:nvGrpSpPr>
        <p:grpSpPr bwMode="auto">
          <a:xfrm>
            <a:off x="6350000" y="2822575"/>
            <a:ext cx="501650" cy="233363"/>
            <a:chOff x="3600" y="219"/>
            <a:chExt cx="360" cy="175"/>
          </a:xfrm>
        </p:grpSpPr>
        <p:sp>
          <p:nvSpPr>
            <p:cNvPr id="434272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273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274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275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4276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4277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4278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279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280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4281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4282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283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284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4285" name="Line 109"/>
          <p:cNvSpPr>
            <a:spLocks noChangeShapeType="1"/>
          </p:cNvSpPr>
          <p:nvPr/>
        </p:nvSpPr>
        <p:spPr bwMode="auto">
          <a:xfrm>
            <a:off x="6380163" y="2651125"/>
            <a:ext cx="13335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286" name="Line 110"/>
          <p:cNvSpPr>
            <a:spLocks noChangeShapeType="1"/>
          </p:cNvSpPr>
          <p:nvPr/>
        </p:nvSpPr>
        <p:spPr bwMode="auto">
          <a:xfrm>
            <a:off x="6589713" y="26511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287" name="Line 111"/>
          <p:cNvSpPr>
            <a:spLocks noChangeShapeType="1"/>
          </p:cNvSpPr>
          <p:nvPr/>
        </p:nvSpPr>
        <p:spPr bwMode="auto">
          <a:xfrm>
            <a:off x="7442200" y="24844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4288" name="Group 112"/>
          <p:cNvGrpSpPr>
            <a:grpSpLocks/>
          </p:cNvGrpSpPr>
          <p:nvPr/>
        </p:nvGrpSpPr>
        <p:grpSpPr bwMode="auto">
          <a:xfrm>
            <a:off x="6985000" y="2012950"/>
            <a:ext cx="914400" cy="590550"/>
            <a:chOff x="10665" y="3225"/>
            <a:chExt cx="1440" cy="930"/>
          </a:xfrm>
        </p:grpSpPr>
        <p:sp>
          <p:nvSpPr>
            <p:cNvPr id="434289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4290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434291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34291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434292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34292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434293" name="Freeform 117"/>
          <p:cNvSpPr>
            <a:spLocks/>
          </p:cNvSpPr>
          <p:nvPr/>
        </p:nvSpPr>
        <p:spPr bwMode="auto">
          <a:xfrm>
            <a:off x="3598863" y="2530475"/>
            <a:ext cx="2109787" cy="1250950"/>
          </a:xfrm>
          <a:custGeom>
            <a:avLst/>
            <a:gdLst/>
            <a:ahLst/>
            <a:cxnLst>
              <a:cxn ang="0">
                <a:pos x="596" y="15"/>
              </a:cxn>
              <a:cxn ang="0">
                <a:pos x="149" y="330"/>
              </a:cxn>
              <a:cxn ang="0">
                <a:pos x="3" y="1066"/>
              </a:cxn>
              <a:cxn ang="0">
                <a:pos x="168" y="1606"/>
              </a:cxn>
              <a:cxn ang="0">
                <a:pos x="609" y="1831"/>
              </a:cxn>
              <a:cxn ang="0">
                <a:pos x="1083" y="1726"/>
              </a:cxn>
              <a:cxn ang="0">
                <a:pos x="1548" y="1876"/>
              </a:cxn>
              <a:cxn ang="0">
                <a:pos x="2373" y="1921"/>
              </a:cxn>
              <a:cxn ang="0">
                <a:pos x="3243" y="1576"/>
              </a:cxn>
              <a:cxn ang="0">
                <a:pos x="2859" y="935"/>
              </a:cxn>
              <a:cxn ang="0">
                <a:pos x="2714" y="444"/>
              </a:cxn>
              <a:cxn ang="0">
                <a:pos x="1714" y="242"/>
              </a:cxn>
              <a:cxn ang="0">
                <a:pos x="596" y="1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294" name="Text Box 118"/>
          <p:cNvSpPr txBox="1">
            <a:spLocks noChangeArrowheads="1"/>
          </p:cNvSpPr>
          <p:nvPr/>
        </p:nvSpPr>
        <p:spPr bwMode="auto">
          <a:xfrm>
            <a:off x="3773488" y="28273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434295" name="Text Box 119"/>
          <p:cNvSpPr txBox="1">
            <a:spLocks noChangeArrowheads="1"/>
          </p:cNvSpPr>
          <p:nvPr/>
        </p:nvSpPr>
        <p:spPr bwMode="auto">
          <a:xfrm>
            <a:off x="1635125" y="1535113"/>
            <a:ext cx="1887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home network</a:t>
            </a:r>
          </a:p>
        </p:txBody>
      </p:sp>
      <p:sp>
        <p:nvSpPr>
          <p:cNvPr id="434296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visited network</a:t>
            </a:r>
          </a:p>
        </p:txBody>
      </p:sp>
      <p:grpSp>
        <p:nvGrpSpPr>
          <p:cNvPr id="434297" name="Group 121"/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434298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34299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434300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301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434302" name="Text Box 126"/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mobile contacts foreign agent on entering visited network</a:t>
              </a:r>
            </a:p>
          </p:txBody>
        </p:sp>
        <p:sp>
          <p:nvSpPr>
            <p:cNvPr id="434303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34304" name="Group 128"/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434305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34306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434307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308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434309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foreign agent contacts home agent home: “this mobile is resident in my network”</a:t>
              </a:r>
            </a:p>
          </p:txBody>
        </p:sp>
        <p:sp>
          <p:nvSpPr>
            <p:cNvPr id="434310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CC2C8BE9-5C58-4205-AAAE-A593786CA13E}" type="slidenum">
              <a:rPr lang="en-US"/>
              <a:pPr/>
              <a:t>75</a:t>
            </a:fld>
            <a:endParaRPr lang="en-US"/>
          </a:p>
        </p:txBody>
      </p:sp>
      <p:sp>
        <p:nvSpPr>
          <p:cNvPr id="435202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/>
            <a:ahLst/>
            <a:cxnLst>
              <a:cxn ang="0">
                <a:pos x="550" y="42"/>
              </a:cxn>
              <a:cxn ang="0">
                <a:pos x="82" y="60"/>
              </a:cxn>
              <a:cxn ang="0">
                <a:pos x="58" y="402"/>
              </a:cxn>
              <a:cxn ang="0">
                <a:pos x="28" y="720"/>
              </a:cxn>
              <a:cxn ang="0">
                <a:pos x="112" y="870"/>
              </a:cxn>
              <a:cxn ang="0">
                <a:pos x="538" y="876"/>
              </a:cxn>
              <a:cxn ang="0">
                <a:pos x="640" y="1128"/>
              </a:cxn>
              <a:cxn ang="0">
                <a:pos x="1234" y="1098"/>
              </a:cxn>
              <a:cxn ang="0">
                <a:pos x="1276" y="570"/>
              </a:cxn>
              <a:cxn ang="0">
                <a:pos x="1204" y="342"/>
              </a:cxn>
              <a:cxn ang="0">
                <a:pos x="760" y="288"/>
              </a:cxn>
              <a:cxn ang="0">
                <a:pos x="550" y="42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5203" name="Group 3"/>
          <p:cNvGrpSpPr>
            <a:grpSpLocks/>
          </p:cNvGrpSpPr>
          <p:nvPr/>
        </p:nvGrpSpPr>
        <p:grpSpPr bwMode="auto">
          <a:xfrm>
            <a:off x="2668588" y="3609975"/>
            <a:ext cx="501650" cy="233363"/>
            <a:chOff x="3600" y="219"/>
            <a:chExt cx="360" cy="175"/>
          </a:xfrm>
        </p:grpSpPr>
        <p:sp>
          <p:nvSpPr>
            <p:cNvPr id="435204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205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206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207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5208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5209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521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1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1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5213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5214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15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16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5217" name="Group 17"/>
          <p:cNvGrpSpPr>
            <a:grpSpLocks/>
          </p:cNvGrpSpPr>
          <p:nvPr/>
        </p:nvGrpSpPr>
        <p:grpSpPr bwMode="auto">
          <a:xfrm>
            <a:off x="1771650" y="3263900"/>
            <a:ext cx="1333500" cy="342900"/>
            <a:chOff x="8025" y="5070"/>
            <a:chExt cx="2100" cy="540"/>
          </a:xfrm>
        </p:grpSpPr>
        <p:sp>
          <p:nvSpPr>
            <p:cNvPr id="435218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219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220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522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Mobility via Indirect Routing</a:t>
            </a:r>
          </a:p>
        </p:txBody>
      </p:sp>
      <p:grpSp>
        <p:nvGrpSpPr>
          <p:cNvPr id="435222" name="Group 22"/>
          <p:cNvGrpSpPr>
            <a:grpSpLocks/>
          </p:cNvGrpSpPr>
          <p:nvPr/>
        </p:nvGrpSpPr>
        <p:grpSpPr bwMode="auto">
          <a:xfrm>
            <a:off x="1520825" y="2822575"/>
            <a:ext cx="914400" cy="590550"/>
            <a:chOff x="10665" y="3225"/>
            <a:chExt cx="1440" cy="930"/>
          </a:xfrm>
        </p:grpSpPr>
        <p:sp>
          <p:nvSpPr>
            <p:cNvPr id="435223" name="Oval 2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5224" name="Group 24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435225" name="Freeform 25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/>
                <a:ahLst/>
                <a:cxnLst>
                  <a:cxn ang="0">
                    <a:pos x="298" y="0"/>
                  </a:cxn>
                  <a:cxn ang="0">
                    <a:pos x="263" y="0"/>
                  </a:cxn>
                  <a:cxn ang="0">
                    <a:pos x="219" y="4"/>
                  </a:cxn>
                  <a:cxn ang="0">
                    <a:pos x="167" y="12"/>
                  </a:cxn>
                  <a:cxn ang="0">
                    <a:pos x="116" y="25"/>
                  </a:cxn>
                  <a:cxn ang="0">
                    <a:pos x="67" y="45"/>
                  </a:cxn>
                  <a:cxn ang="0">
                    <a:pos x="29" y="73"/>
                  </a:cxn>
                  <a:cxn ang="0">
                    <a:pos x="6" y="109"/>
                  </a:cxn>
                  <a:cxn ang="0">
                    <a:pos x="0" y="137"/>
                  </a:cxn>
                  <a:cxn ang="0">
                    <a:pos x="3" y="152"/>
                  </a:cxn>
                  <a:cxn ang="0">
                    <a:pos x="13" y="197"/>
                  </a:cxn>
                  <a:cxn ang="0">
                    <a:pos x="39" y="290"/>
                  </a:cxn>
                  <a:cxn ang="0">
                    <a:pos x="76" y="410"/>
                  </a:cxn>
                  <a:cxn ang="0">
                    <a:pos x="123" y="543"/>
                  </a:cxn>
                  <a:cxn ang="0">
                    <a:pos x="176" y="684"/>
                  </a:cxn>
                  <a:cxn ang="0">
                    <a:pos x="235" y="822"/>
                  </a:cxn>
                  <a:cxn ang="0">
                    <a:pos x="293" y="949"/>
                  </a:cxn>
                  <a:cxn ang="0">
                    <a:pos x="352" y="1055"/>
                  </a:cxn>
                  <a:cxn ang="0">
                    <a:pos x="389" y="1109"/>
                  </a:cxn>
                  <a:cxn ang="0">
                    <a:pos x="406" y="1130"/>
                  </a:cxn>
                  <a:cxn ang="0">
                    <a:pos x="436" y="1130"/>
                  </a:cxn>
                  <a:cxn ang="0">
                    <a:pos x="487" y="1111"/>
                  </a:cxn>
                  <a:cxn ang="0">
                    <a:pos x="547" y="1088"/>
                  </a:cxn>
                  <a:cxn ang="0">
                    <a:pos x="609" y="1062"/>
                  </a:cxn>
                  <a:cxn ang="0">
                    <a:pos x="669" y="1036"/>
                  </a:cxn>
                  <a:cxn ang="0">
                    <a:pos x="722" y="1012"/>
                  </a:cxn>
                  <a:cxn ang="0">
                    <a:pos x="762" y="987"/>
                  </a:cxn>
                  <a:cxn ang="0">
                    <a:pos x="785" y="967"/>
                  </a:cxn>
                  <a:cxn ang="0">
                    <a:pos x="756" y="915"/>
                  </a:cxn>
                  <a:cxn ang="0">
                    <a:pos x="687" y="813"/>
                  </a:cxn>
                  <a:cxn ang="0">
                    <a:pos x="612" y="693"/>
                  </a:cxn>
                  <a:cxn ang="0">
                    <a:pos x="537" y="561"/>
                  </a:cxn>
                  <a:cxn ang="0">
                    <a:pos x="467" y="423"/>
                  </a:cxn>
                  <a:cxn ang="0">
                    <a:pos x="404" y="287"/>
                  </a:cxn>
                  <a:cxn ang="0">
                    <a:pos x="352" y="161"/>
                  </a:cxn>
                  <a:cxn ang="0">
                    <a:pos x="318" y="49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26" name="Freeform 26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2"/>
                  </a:cxn>
                  <a:cxn ang="0">
                    <a:pos x="48" y="5"/>
                  </a:cxn>
                  <a:cxn ang="0">
                    <a:pos x="47" y="11"/>
                  </a:cxn>
                  <a:cxn ang="0">
                    <a:pos x="44" y="19"/>
                  </a:cxn>
                  <a:cxn ang="0">
                    <a:pos x="39" y="35"/>
                  </a:cxn>
                  <a:cxn ang="0">
                    <a:pos x="32" y="55"/>
                  </a:cxn>
                  <a:cxn ang="0">
                    <a:pos x="20" y="82"/>
                  </a:cxn>
                  <a:cxn ang="0">
                    <a:pos x="6" y="117"/>
                  </a:cxn>
                  <a:cxn ang="0">
                    <a:pos x="0" y="141"/>
                  </a:cxn>
                  <a:cxn ang="0">
                    <a:pos x="0" y="177"/>
                  </a:cxn>
                  <a:cxn ang="0">
                    <a:pos x="4" y="220"/>
                  </a:cxn>
                  <a:cxn ang="0">
                    <a:pos x="13" y="271"/>
                  </a:cxn>
                  <a:cxn ang="0">
                    <a:pos x="26" y="325"/>
                  </a:cxn>
                  <a:cxn ang="0">
                    <a:pos x="41" y="386"/>
                  </a:cxn>
                  <a:cxn ang="0">
                    <a:pos x="58" y="446"/>
                  </a:cxn>
                  <a:cxn ang="0">
                    <a:pos x="78" y="509"/>
                  </a:cxn>
                  <a:cxn ang="0">
                    <a:pos x="98" y="570"/>
                  </a:cxn>
                  <a:cxn ang="0">
                    <a:pos x="119" y="628"/>
                  </a:cxn>
                  <a:cxn ang="0">
                    <a:pos x="138" y="683"/>
                  </a:cxn>
                  <a:cxn ang="0">
                    <a:pos x="157" y="733"/>
                  </a:cxn>
                  <a:cxn ang="0">
                    <a:pos x="174" y="775"/>
                  </a:cxn>
                  <a:cxn ang="0">
                    <a:pos x="189" y="808"/>
                  </a:cxn>
                  <a:cxn ang="0">
                    <a:pos x="201" y="831"/>
                  </a:cxn>
                  <a:cxn ang="0">
                    <a:pos x="210" y="843"/>
                  </a:cxn>
                  <a:cxn ang="0">
                    <a:pos x="223" y="853"/>
                  </a:cxn>
                  <a:cxn ang="0">
                    <a:pos x="239" y="861"/>
                  </a:cxn>
                  <a:cxn ang="0">
                    <a:pos x="258" y="873"/>
                  </a:cxn>
                  <a:cxn ang="0">
                    <a:pos x="282" y="883"/>
                  </a:cxn>
                  <a:cxn ang="0">
                    <a:pos x="310" y="896"/>
                  </a:cxn>
                  <a:cxn ang="0">
                    <a:pos x="342" y="907"/>
                  </a:cxn>
                  <a:cxn ang="0">
                    <a:pos x="380" y="922"/>
                  </a:cxn>
                  <a:cxn ang="0">
                    <a:pos x="425" y="936"/>
                  </a:cxn>
                  <a:cxn ang="0">
                    <a:pos x="396" y="893"/>
                  </a:cxn>
                  <a:cxn ang="0">
                    <a:pos x="367" y="843"/>
                  </a:cxn>
                  <a:cxn ang="0">
                    <a:pos x="337" y="787"/>
                  </a:cxn>
                  <a:cxn ang="0">
                    <a:pos x="308" y="725"/>
                  </a:cxn>
                  <a:cxn ang="0">
                    <a:pos x="279" y="660"/>
                  </a:cxn>
                  <a:cxn ang="0">
                    <a:pos x="249" y="591"/>
                  </a:cxn>
                  <a:cxn ang="0">
                    <a:pos x="220" y="522"/>
                  </a:cxn>
                  <a:cxn ang="0">
                    <a:pos x="194" y="450"/>
                  </a:cxn>
                  <a:cxn ang="0">
                    <a:pos x="167" y="381"/>
                  </a:cxn>
                  <a:cxn ang="0">
                    <a:pos x="144" y="312"/>
                  </a:cxn>
                  <a:cxn ang="0">
                    <a:pos x="120" y="248"/>
                  </a:cxn>
                  <a:cxn ang="0">
                    <a:pos x="101" y="186"/>
                  </a:cxn>
                  <a:cxn ang="0">
                    <a:pos x="83" y="128"/>
                  </a:cxn>
                  <a:cxn ang="0">
                    <a:pos x="69" y="78"/>
                  </a:cxn>
                  <a:cxn ang="0">
                    <a:pos x="57" y="35"/>
                  </a:cxn>
                  <a:cxn ang="0">
                    <a:pos x="48" y="0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27" name="Freeform 27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/>
                <a:ahLst/>
                <a:cxnLst>
                  <a:cxn ang="0">
                    <a:pos x="26" y="11"/>
                  </a:cxn>
                  <a:cxn ang="0">
                    <a:pos x="13" y="24"/>
                  </a:cxn>
                  <a:cxn ang="0">
                    <a:pos x="4" y="43"/>
                  </a:cxn>
                  <a:cxn ang="0">
                    <a:pos x="0" y="67"/>
                  </a:cxn>
                  <a:cxn ang="0">
                    <a:pos x="0" y="93"/>
                  </a:cxn>
                  <a:cxn ang="0">
                    <a:pos x="3" y="120"/>
                  </a:cxn>
                  <a:cxn ang="0">
                    <a:pos x="10" y="148"/>
                  </a:cxn>
                  <a:cxn ang="0">
                    <a:pos x="20" y="171"/>
                  </a:cxn>
                  <a:cxn ang="0">
                    <a:pos x="35" y="189"/>
                  </a:cxn>
                  <a:cxn ang="0">
                    <a:pos x="51" y="201"/>
                  </a:cxn>
                  <a:cxn ang="0">
                    <a:pos x="70" y="206"/>
                  </a:cxn>
                  <a:cxn ang="0">
                    <a:pos x="91" y="208"/>
                  </a:cxn>
                  <a:cxn ang="0">
                    <a:pos x="111" y="204"/>
                  </a:cxn>
                  <a:cxn ang="0">
                    <a:pos x="130" y="196"/>
                  </a:cxn>
                  <a:cxn ang="0">
                    <a:pos x="148" y="186"/>
                  </a:cxn>
                  <a:cxn ang="0">
                    <a:pos x="163" y="176"/>
                  </a:cxn>
                  <a:cxn ang="0">
                    <a:pos x="174" y="163"/>
                  </a:cxn>
                  <a:cxn ang="0">
                    <a:pos x="189" y="130"/>
                  </a:cxn>
                  <a:cxn ang="0">
                    <a:pos x="192" y="89"/>
                  </a:cxn>
                  <a:cxn ang="0">
                    <a:pos x="185" y="50"/>
                  </a:cxn>
                  <a:cxn ang="0">
                    <a:pos x="166" y="27"/>
                  </a:cxn>
                  <a:cxn ang="0">
                    <a:pos x="152" y="21"/>
                  </a:cxn>
                  <a:cxn ang="0">
                    <a:pos x="138" y="14"/>
                  </a:cxn>
                  <a:cxn ang="0">
                    <a:pos x="122" y="8"/>
                  </a:cxn>
                  <a:cxn ang="0">
                    <a:pos x="104" y="2"/>
                  </a:cxn>
                  <a:cxn ang="0">
                    <a:pos x="85" y="0"/>
                  </a:cxn>
                  <a:cxn ang="0">
                    <a:pos x="66" y="0"/>
                  </a:cxn>
                  <a:cxn ang="0">
                    <a:pos x="47" y="2"/>
                  </a:cxn>
                  <a:cxn ang="0">
                    <a:pos x="26" y="11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28" name="Freeform 28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21" y="44"/>
                  </a:cxn>
                  <a:cxn ang="0">
                    <a:pos x="12" y="60"/>
                  </a:cxn>
                  <a:cxn ang="0">
                    <a:pos x="5" y="79"/>
                  </a:cxn>
                  <a:cxn ang="0">
                    <a:pos x="0" y="97"/>
                  </a:cxn>
                  <a:cxn ang="0">
                    <a:pos x="0" y="116"/>
                  </a:cxn>
                  <a:cxn ang="0">
                    <a:pos x="5" y="135"/>
                  </a:cxn>
                  <a:cxn ang="0">
                    <a:pos x="12" y="152"/>
                  </a:cxn>
                  <a:cxn ang="0">
                    <a:pos x="25" y="169"/>
                  </a:cxn>
                  <a:cxn ang="0">
                    <a:pos x="42" y="187"/>
                  </a:cxn>
                  <a:cxn ang="0">
                    <a:pos x="58" y="202"/>
                  </a:cxn>
                  <a:cxn ang="0">
                    <a:pos x="77" y="220"/>
                  </a:cxn>
                  <a:cxn ang="0">
                    <a:pos x="96" y="233"/>
                  </a:cxn>
                  <a:cxn ang="0">
                    <a:pos x="114" y="244"/>
                  </a:cxn>
                  <a:cxn ang="0">
                    <a:pos x="133" y="251"/>
                  </a:cxn>
                  <a:cxn ang="0">
                    <a:pos x="149" y="251"/>
                  </a:cxn>
                  <a:cxn ang="0">
                    <a:pos x="165" y="246"/>
                  </a:cxn>
                  <a:cxn ang="0">
                    <a:pos x="180" y="237"/>
                  </a:cxn>
                  <a:cxn ang="0">
                    <a:pos x="196" y="228"/>
                  </a:cxn>
                  <a:cxn ang="0">
                    <a:pos x="209" y="220"/>
                  </a:cxn>
                  <a:cxn ang="0">
                    <a:pos x="222" y="212"/>
                  </a:cxn>
                  <a:cxn ang="0">
                    <a:pos x="232" y="202"/>
                  </a:cxn>
                  <a:cxn ang="0">
                    <a:pos x="240" y="191"/>
                  </a:cxn>
                  <a:cxn ang="0">
                    <a:pos x="246" y="178"/>
                  </a:cxn>
                  <a:cxn ang="0">
                    <a:pos x="247" y="162"/>
                  </a:cxn>
                  <a:cxn ang="0">
                    <a:pos x="244" y="142"/>
                  </a:cxn>
                  <a:cxn ang="0">
                    <a:pos x="238" y="120"/>
                  </a:cxn>
                  <a:cxn ang="0">
                    <a:pos x="228" y="96"/>
                  </a:cxn>
                  <a:cxn ang="0">
                    <a:pos x="215" y="72"/>
                  </a:cxn>
                  <a:cxn ang="0">
                    <a:pos x="200" y="50"/>
                  </a:cxn>
                  <a:cxn ang="0">
                    <a:pos x="184" y="30"/>
                  </a:cxn>
                  <a:cxn ang="0">
                    <a:pos x="165" y="16"/>
                  </a:cxn>
                  <a:cxn ang="0">
                    <a:pos x="147" y="7"/>
                  </a:cxn>
                  <a:cxn ang="0">
                    <a:pos x="130" y="3"/>
                  </a:cxn>
                  <a:cxn ang="0">
                    <a:pos x="112" y="0"/>
                  </a:cxn>
                  <a:cxn ang="0">
                    <a:pos x="94" y="1"/>
                  </a:cxn>
                  <a:cxn ang="0">
                    <a:pos x="80" y="3"/>
                  </a:cxn>
                  <a:cxn ang="0">
                    <a:pos x="65" y="7"/>
                  </a:cxn>
                  <a:cxn ang="0">
                    <a:pos x="52" y="13"/>
                  </a:cxn>
                  <a:cxn ang="0">
                    <a:pos x="42" y="20"/>
                  </a:cxn>
                  <a:cxn ang="0">
                    <a:pos x="33" y="29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29" name="Freeform 29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/>
                <a:ahLst/>
                <a:cxnLst>
                  <a:cxn ang="0">
                    <a:pos x="115" y="3"/>
                  </a:cxn>
                  <a:cxn ang="0">
                    <a:pos x="93" y="0"/>
                  </a:cxn>
                  <a:cxn ang="0">
                    <a:pos x="66" y="2"/>
                  </a:cxn>
                  <a:cxn ang="0">
                    <a:pos x="43" y="12"/>
                  </a:cxn>
                  <a:cxn ang="0">
                    <a:pos x="16" y="37"/>
                  </a:cxn>
                  <a:cxn ang="0">
                    <a:pos x="0" y="79"/>
                  </a:cxn>
                  <a:cxn ang="0">
                    <a:pos x="2" y="124"/>
                  </a:cxn>
                  <a:cxn ang="0">
                    <a:pos x="15" y="168"/>
                  </a:cxn>
                  <a:cxn ang="0">
                    <a:pos x="32" y="201"/>
                  </a:cxn>
                  <a:cxn ang="0">
                    <a:pos x="56" y="223"/>
                  </a:cxn>
                  <a:cxn ang="0">
                    <a:pos x="84" y="237"/>
                  </a:cxn>
                  <a:cxn ang="0">
                    <a:pos x="113" y="240"/>
                  </a:cxn>
                  <a:cxn ang="0">
                    <a:pos x="151" y="229"/>
                  </a:cxn>
                  <a:cxn ang="0">
                    <a:pos x="189" y="204"/>
                  </a:cxn>
                  <a:cxn ang="0">
                    <a:pos x="216" y="171"/>
                  </a:cxn>
                  <a:cxn ang="0">
                    <a:pos x="226" y="131"/>
                  </a:cxn>
                  <a:cxn ang="0">
                    <a:pos x="222" y="104"/>
                  </a:cxn>
                  <a:cxn ang="0">
                    <a:pos x="213" y="95"/>
                  </a:cxn>
                  <a:cxn ang="0">
                    <a:pos x="201" y="96"/>
                  </a:cxn>
                  <a:cxn ang="0">
                    <a:pos x="194" y="105"/>
                  </a:cxn>
                  <a:cxn ang="0">
                    <a:pos x="191" y="127"/>
                  </a:cxn>
                  <a:cxn ang="0">
                    <a:pos x="182" y="158"/>
                  </a:cxn>
                  <a:cxn ang="0">
                    <a:pos x="162" y="183"/>
                  </a:cxn>
                  <a:cxn ang="0">
                    <a:pos x="131" y="197"/>
                  </a:cxn>
                  <a:cxn ang="0">
                    <a:pos x="90" y="197"/>
                  </a:cxn>
                  <a:cxn ang="0">
                    <a:pos x="60" y="177"/>
                  </a:cxn>
                  <a:cxn ang="0">
                    <a:pos x="44" y="144"/>
                  </a:cxn>
                  <a:cxn ang="0">
                    <a:pos x="34" y="105"/>
                  </a:cxn>
                  <a:cxn ang="0">
                    <a:pos x="32" y="76"/>
                  </a:cxn>
                  <a:cxn ang="0">
                    <a:pos x="41" y="56"/>
                  </a:cxn>
                  <a:cxn ang="0">
                    <a:pos x="54" y="39"/>
                  </a:cxn>
                  <a:cxn ang="0">
                    <a:pos x="74" y="26"/>
                  </a:cxn>
                  <a:cxn ang="0">
                    <a:pos x="87" y="25"/>
                  </a:cxn>
                  <a:cxn ang="0">
                    <a:pos x="106" y="25"/>
                  </a:cxn>
                  <a:cxn ang="0">
                    <a:pos x="126" y="25"/>
                  </a:cxn>
                  <a:cxn ang="0">
                    <a:pos x="129" y="12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0" name="Freeform 30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/>
                <a:ahLst/>
                <a:cxnLst>
                  <a:cxn ang="0">
                    <a:pos x="60" y="8"/>
                  </a:cxn>
                  <a:cxn ang="0">
                    <a:pos x="34" y="27"/>
                  </a:cxn>
                  <a:cxn ang="0">
                    <a:pos x="15" y="50"/>
                  </a:cxn>
                  <a:cxn ang="0">
                    <a:pos x="3" y="80"/>
                  </a:cxn>
                  <a:cxn ang="0">
                    <a:pos x="0" y="112"/>
                  </a:cxn>
                  <a:cxn ang="0">
                    <a:pos x="6" y="145"/>
                  </a:cxn>
                  <a:cxn ang="0">
                    <a:pos x="18" y="175"/>
                  </a:cxn>
                  <a:cxn ang="0">
                    <a:pos x="37" y="204"/>
                  </a:cxn>
                  <a:cxn ang="0">
                    <a:pos x="65" y="231"/>
                  </a:cxn>
                  <a:cxn ang="0">
                    <a:pos x="101" y="257"/>
                  </a:cxn>
                  <a:cxn ang="0">
                    <a:pos x="142" y="270"/>
                  </a:cxn>
                  <a:cxn ang="0">
                    <a:pos x="185" y="263"/>
                  </a:cxn>
                  <a:cxn ang="0">
                    <a:pos x="219" y="240"/>
                  </a:cxn>
                  <a:cxn ang="0">
                    <a:pos x="244" y="215"/>
                  </a:cxn>
                  <a:cxn ang="0">
                    <a:pos x="263" y="188"/>
                  </a:cxn>
                  <a:cxn ang="0">
                    <a:pos x="276" y="158"/>
                  </a:cxn>
                  <a:cxn ang="0">
                    <a:pos x="279" y="133"/>
                  </a:cxn>
                  <a:cxn ang="0">
                    <a:pos x="273" y="120"/>
                  </a:cxn>
                  <a:cxn ang="0">
                    <a:pos x="258" y="116"/>
                  </a:cxn>
                  <a:cxn ang="0">
                    <a:pos x="245" y="122"/>
                  </a:cxn>
                  <a:cxn ang="0">
                    <a:pos x="241" y="132"/>
                  </a:cxn>
                  <a:cxn ang="0">
                    <a:pos x="235" y="151"/>
                  </a:cxn>
                  <a:cxn ang="0">
                    <a:pos x="220" y="176"/>
                  </a:cxn>
                  <a:cxn ang="0">
                    <a:pos x="198" y="201"/>
                  </a:cxn>
                  <a:cxn ang="0">
                    <a:pos x="154" y="211"/>
                  </a:cxn>
                  <a:cxn ang="0">
                    <a:pos x="100" y="197"/>
                  </a:cxn>
                  <a:cxn ang="0">
                    <a:pos x="59" y="162"/>
                  </a:cxn>
                  <a:cxn ang="0">
                    <a:pos x="40" y="113"/>
                  </a:cxn>
                  <a:cxn ang="0">
                    <a:pos x="44" y="73"/>
                  </a:cxn>
                  <a:cxn ang="0">
                    <a:pos x="60" y="50"/>
                  </a:cxn>
                  <a:cxn ang="0">
                    <a:pos x="81" y="30"/>
                  </a:cxn>
                  <a:cxn ang="0">
                    <a:pos x="103" y="16"/>
                  </a:cxn>
                  <a:cxn ang="0">
                    <a:pos x="109" y="4"/>
                  </a:cxn>
                  <a:cxn ang="0">
                    <a:pos x="88" y="0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1" name="Freeform 31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15" y="72"/>
                  </a:cxn>
                  <a:cxn ang="0">
                    <a:pos x="25" y="75"/>
                  </a:cxn>
                  <a:cxn ang="0">
                    <a:pos x="32" y="75"/>
                  </a:cxn>
                  <a:cxn ang="0">
                    <a:pos x="37" y="73"/>
                  </a:cxn>
                  <a:cxn ang="0">
                    <a:pos x="39" y="72"/>
                  </a:cxn>
                  <a:cxn ang="0">
                    <a:pos x="47" y="71"/>
                  </a:cxn>
                  <a:cxn ang="0">
                    <a:pos x="56" y="66"/>
                  </a:cxn>
                  <a:cxn ang="0">
                    <a:pos x="64" y="60"/>
                  </a:cxn>
                  <a:cxn ang="0">
                    <a:pos x="69" y="56"/>
                  </a:cxn>
                  <a:cxn ang="0">
                    <a:pos x="72" y="52"/>
                  </a:cxn>
                  <a:cxn ang="0">
                    <a:pos x="72" y="49"/>
                  </a:cxn>
                  <a:cxn ang="0">
                    <a:pos x="70" y="45"/>
                  </a:cxn>
                  <a:cxn ang="0">
                    <a:pos x="67" y="40"/>
                  </a:cxn>
                  <a:cxn ang="0">
                    <a:pos x="63" y="39"/>
                  </a:cxn>
                  <a:cxn ang="0">
                    <a:pos x="59" y="38"/>
                  </a:cxn>
                  <a:cxn ang="0">
                    <a:pos x="54" y="39"/>
                  </a:cxn>
                  <a:cxn ang="0">
                    <a:pos x="48" y="42"/>
                  </a:cxn>
                  <a:cxn ang="0">
                    <a:pos x="39" y="46"/>
                  </a:cxn>
                  <a:cxn ang="0">
                    <a:pos x="32" y="50"/>
                  </a:cxn>
                  <a:cxn ang="0">
                    <a:pos x="29" y="52"/>
                  </a:cxn>
                  <a:cxn ang="0">
                    <a:pos x="26" y="43"/>
                  </a:cxn>
                  <a:cxn ang="0">
                    <a:pos x="20" y="25"/>
                  </a:cxn>
                  <a:cxn ang="0">
                    <a:pos x="12" y="7"/>
                  </a:cxn>
                  <a:cxn ang="0">
                    <a:pos x="1" y="0"/>
                  </a:cxn>
                  <a:cxn ang="0">
                    <a:pos x="0" y="17"/>
                  </a:cxn>
                  <a:cxn ang="0">
                    <a:pos x="3" y="39"/>
                  </a:cxn>
                  <a:cxn ang="0">
                    <a:pos x="6" y="58"/>
                  </a:cxn>
                  <a:cxn ang="0">
                    <a:pos x="7" y="65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2" name="Freeform 32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/>
                <a:ahLst/>
                <a:cxnLst>
                  <a:cxn ang="0">
                    <a:pos x="15" y="53"/>
                  </a:cxn>
                  <a:cxn ang="0">
                    <a:pos x="16" y="55"/>
                  </a:cxn>
                  <a:cxn ang="0">
                    <a:pos x="20" y="57"/>
                  </a:cxn>
                  <a:cxn ang="0">
                    <a:pos x="25" y="59"/>
                  </a:cxn>
                  <a:cxn ang="0">
                    <a:pos x="26" y="59"/>
                  </a:cxn>
                  <a:cxn ang="0">
                    <a:pos x="35" y="59"/>
                  </a:cxn>
                  <a:cxn ang="0">
                    <a:pos x="45" y="56"/>
                  </a:cxn>
                  <a:cxn ang="0">
                    <a:pos x="54" y="55"/>
                  </a:cxn>
                  <a:cxn ang="0">
                    <a:pos x="63" y="50"/>
                  </a:cxn>
                  <a:cxn ang="0">
                    <a:pos x="66" y="47"/>
                  </a:cxn>
                  <a:cxn ang="0">
                    <a:pos x="69" y="44"/>
                  </a:cxn>
                  <a:cxn ang="0">
                    <a:pos x="70" y="40"/>
                  </a:cxn>
                  <a:cxn ang="0">
                    <a:pos x="69" y="37"/>
                  </a:cxn>
                  <a:cxn ang="0">
                    <a:pos x="56" y="32"/>
                  </a:cxn>
                  <a:cxn ang="0">
                    <a:pos x="42" y="33"/>
                  </a:cxn>
                  <a:cxn ang="0">
                    <a:pos x="32" y="37"/>
                  </a:cxn>
                  <a:cxn ang="0">
                    <a:pos x="28" y="40"/>
                  </a:cxn>
                  <a:cxn ang="0">
                    <a:pos x="20" y="30"/>
                  </a:cxn>
                  <a:cxn ang="0">
                    <a:pos x="16" y="14"/>
                  </a:cxn>
                  <a:cxn ang="0">
                    <a:pos x="10" y="3"/>
                  </a:cxn>
                  <a:cxn ang="0">
                    <a:pos x="3" y="0"/>
                  </a:cxn>
                  <a:cxn ang="0">
                    <a:pos x="0" y="19"/>
                  </a:cxn>
                  <a:cxn ang="0">
                    <a:pos x="4" y="36"/>
                  </a:cxn>
                  <a:cxn ang="0">
                    <a:pos x="12" y="49"/>
                  </a:cxn>
                  <a:cxn ang="0">
                    <a:pos x="15" y="53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3" name="Freeform 33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/>
                <a:ahLst/>
                <a:cxnLst>
                  <a:cxn ang="0">
                    <a:pos x="4" y="46"/>
                  </a:cxn>
                  <a:cxn ang="0">
                    <a:pos x="9" y="56"/>
                  </a:cxn>
                  <a:cxn ang="0">
                    <a:pos x="21" y="60"/>
                  </a:cxn>
                  <a:cxn ang="0">
                    <a:pos x="31" y="60"/>
                  </a:cxn>
                  <a:cxn ang="0">
                    <a:pos x="35" y="60"/>
                  </a:cxn>
                  <a:cxn ang="0">
                    <a:pos x="44" y="57"/>
                  </a:cxn>
                  <a:cxn ang="0">
                    <a:pos x="54" y="51"/>
                  </a:cxn>
                  <a:cxn ang="0">
                    <a:pos x="62" y="46"/>
                  </a:cxn>
                  <a:cxn ang="0">
                    <a:pos x="65" y="40"/>
                  </a:cxn>
                  <a:cxn ang="0">
                    <a:pos x="63" y="36"/>
                  </a:cxn>
                  <a:cxn ang="0">
                    <a:pos x="60" y="34"/>
                  </a:cxn>
                  <a:cxn ang="0">
                    <a:pos x="56" y="33"/>
                  </a:cxn>
                  <a:cxn ang="0">
                    <a:pos x="51" y="33"/>
                  </a:cxn>
                  <a:cxn ang="0">
                    <a:pos x="26" y="37"/>
                  </a:cxn>
                  <a:cxn ang="0">
                    <a:pos x="24" y="30"/>
                  </a:cxn>
                  <a:cxn ang="0">
                    <a:pos x="18" y="15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2" y="30"/>
                  </a:cxn>
                  <a:cxn ang="0">
                    <a:pos x="3" y="41"/>
                  </a:cxn>
                  <a:cxn ang="0">
                    <a:pos x="4" y="46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4" name="Freeform 34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/>
                <a:ahLst/>
                <a:cxnLst>
                  <a:cxn ang="0">
                    <a:pos x="9" y="46"/>
                  </a:cxn>
                  <a:cxn ang="0">
                    <a:pos x="12" y="47"/>
                  </a:cxn>
                  <a:cxn ang="0">
                    <a:pos x="16" y="47"/>
                  </a:cxn>
                  <a:cxn ang="0">
                    <a:pos x="22" y="47"/>
                  </a:cxn>
                  <a:cxn ang="0">
                    <a:pos x="23" y="47"/>
                  </a:cxn>
                  <a:cxn ang="0">
                    <a:pos x="31" y="46"/>
                  </a:cxn>
                  <a:cxn ang="0">
                    <a:pos x="40" y="45"/>
                  </a:cxn>
                  <a:cxn ang="0">
                    <a:pos x="48" y="42"/>
                  </a:cxn>
                  <a:cxn ang="0">
                    <a:pos x="56" y="37"/>
                  </a:cxn>
                  <a:cxn ang="0">
                    <a:pos x="63" y="34"/>
                  </a:cxn>
                  <a:cxn ang="0">
                    <a:pos x="67" y="30"/>
                  </a:cxn>
                  <a:cxn ang="0">
                    <a:pos x="69" y="26"/>
                  </a:cxn>
                  <a:cxn ang="0">
                    <a:pos x="66" y="20"/>
                  </a:cxn>
                  <a:cxn ang="0">
                    <a:pos x="62" y="17"/>
                  </a:cxn>
                  <a:cxn ang="0">
                    <a:pos x="56" y="17"/>
                  </a:cxn>
                  <a:cxn ang="0">
                    <a:pos x="48" y="17"/>
                  </a:cxn>
                  <a:cxn ang="0">
                    <a:pos x="40" y="19"/>
                  </a:cxn>
                  <a:cxn ang="0">
                    <a:pos x="32" y="22"/>
                  </a:cxn>
                  <a:cxn ang="0">
                    <a:pos x="26" y="23"/>
                  </a:cxn>
                  <a:cxn ang="0">
                    <a:pos x="22" y="26"/>
                  </a:cxn>
                  <a:cxn ang="0">
                    <a:pos x="20" y="26"/>
                  </a:cxn>
                  <a:cxn ang="0">
                    <a:pos x="19" y="22"/>
                  </a:cxn>
                  <a:cxn ang="0">
                    <a:pos x="16" y="14"/>
                  </a:cxn>
                  <a:cxn ang="0">
                    <a:pos x="12" y="7"/>
                  </a:cxn>
                  <a:cxn ang="0">
                    <a:pos x="10" y="4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3" y="26"/>
                  </a:cxn>
                  <a:cxn ang="0">
                    <a:pos x="7" y="40"/>
                  </a:cxn>
                  <a:cxn ang="0">
                    <a:pos x="9" y="46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5" name="Freeform 35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/>
                <a:ahLst/>
                <a:cxnLst>
                  <a:cxn ang="0">
                    <a:pos x="13" y="52"/>
                  </a:cxn>
                  <a:cxn ang="0">
                    <a:pos x="20" y="55"/>
                  </a:cxn>
                  <a:cxn ang="0">
                    <a:pos x="32" y="58"/>
                  </a:cxn>
                  <a:cxn ang="0">
                    <a:pos x="45" y="56"/>
                  </a:cxn>
                  <a:cxn ang="0">
                    <a:pos x="55" y="50"/>
                  </a:cxn>
                  <a:cxn ang="0">
                    <a:pos x="58" y="49"/>
                  </a:cxn>
                  <a:cxn ang="0">
                    <a:pos x="60" y="46"/>
                  </a:cxn>
                  <a:cxn ang="0">
                    <a:pos x="60" y="42"/>
                  </a:cxn>
                  <a:cxn ang="0">
                    <a:pos x="60" y="39"/>
                  </a:cxn>
                  <a:cxn ang="0">
                    <a:pos x="58" y="36"/>
                  </a:cxn>
                  <a:cxn ang="0">
                    <a:pos x="54" y="33"/>
                  </a:cxn>
                  <a:cxn ang="0">
                    <a:pos x="49" y="32"/>
                  </a:cxn>
                  <a:cxn ang="0">
                    <a:pos x="45" y="32"/>
                  </a:cxn>
                  <a:cxn ang="0">
                    <a:pos x="36" y="35"/>
                  </a:cxn>
                  <a:cxn ang="0">
                    <a:pos x="27" y="36"/>
                  </a:cxn>
                  <a:cxn ang="0">
                    <a:pos x="20" y="35"/>
                  </a:cxn>
                  <a:cxn ang="0">
                    <a:pos x="17" y="35"/>
                  </a:cxn>
                  <a:cxn ang="0">
                    <a:pos x="17" y="29"/>
                  </a:cxn>
                  <a:cxn ang="0">
                    <a:pos x="17" y="16"/>
                  </a:cxn>
                  <a:cxn ang="0">
                    <a:pos x="14" y="3"/>
                  </a:cxn>
                  <a:cxn ang="0">
                    <a:pos x="5" y="0"/>
                  </a:cxn>
                  <a:cxn ang="0">
                    <a:pos x="1" y="12"/>
                  </a:cxn>
                  <a:cxn ang="0">
                    <a:pos x="0" y="26"/>
                  </a:cxn>
                  <a:cxn ang="0">
                    <a:pos x="3" y="40"/>
                  </a:cxn>
                  <a:cxn ang="0">
                    <a:pos x="13" y="52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6" name="Freeform 36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/>
                <a:ahLst/>
                <a:cxnLst>
                  <a:cxn ang="0">
                    <a:pos x="19" y="52"/>
                  </a:cxn>
                  <a:cxn ang="0">
                    <a:pos x="31" y="55"/>
                  </a:cxn>
                  <a:cxn ang="0">
                    <a:pos x="43" y="54"/>
                  </a:cxn>
                  <a:cxn ang="0">
                    <a:pos x="53" y="46"/>
                  </a:cxn>
                  <a:cxn ang="0">
                    <a:pos x="59" y="35"/>
                  </a:cxn>
                  <a:cxn ang="0">
                    <a:pos x="57" y="31"/>
                  </a:cxn>
                  <a:cxn ang="0">
                    <a:pos x="54" y="29"/>
                  </a:cxn>
                  <a:cxn ang="0">
                    <a:pos x="49" y="28"/>
                  </a:cxn>
                  <a:cxn ang="0">
                    <a:pos x="44" y="29"/>
                  </a:cxn>
                  <a:cxn ang="0">
                    <a:pos x="41" y="32"/>
                  </a:cxn>
                  <a:cxn ang="0">
                    <a:pos x="38" y="35"/>
                  </a:cxn>
                  <a:cxn ang="0">
                    <a:pos x="34" y="36"/>
                  </a:cxn>
                  <a:cxn ang="0">
                    <a:pos x="31" y="39"/>
                  </a:cxn>
                  <a:cxn ang="0">
                    <a:pos x="28" y="32"/>
                  </a:cxn>
                  <a:cxn ang="0">
                    <a:pos x="21" y="18"/>
                  </a:cxn>
                  <a:cxn ang="0">
                    <a:pos x="10" y="5"/>
                  </a:cxn>
                  <a:cxn ang="0">
                    <a:pos x="0" y="0"/>
                  </a:cxn>
                  <a:cxn ang="0">
                    <a:pos x="2" y="18"/>
                  </a:cxn>
                  <a:cxn ang="0">
                    <a:pos x="9" y="35"/>
                  </a:cxn>
                  <a:cxn ang="0">
                    <a:pos x="16" y="46"/>
                  </a:cxn>
                  <a:cxn ang="0">
                    <a:pos x="19" y="52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7" name="Freeform 37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/>
                <a:ahLst/>
                <a:cxnLst>
                  <a:cxn ang="0">
                    <a:pos x="32" y="75"/>
                  </a:cxn>
                  <a:cxn ang="0">
                    <a:pos x="38" y="76"/>
                  </a:cxn>
                  <a:cxn ang="0">
                    <a:pos x="44" y="76"/>
                  </a:cxn>
                  <a:cxn ang="0">
                    <a:pos x="50" y="76"/>
                  </a:cxn>
                  <a:cxn ang="0">
                    <a:pos x="57" y="75"/>
                  </a:cxn>
                  <a:cxn ang="0">
                    <a:pos x="61" y="72"/>
                  </a:cxn>
                  <a:cxn ang="0">
                    <a:pos x="67" y="67"/>
                  </a:cxn>
                  <a:cxn ang="0">
                    <a:pos x="72" y="64"/>
                  </a:cxn>
                  <a:cxn ang="0">
                    <a:pos x="76" y="59"/>
                  </a:cxn>
                  <a:cxn ang="0">
                    <a:pos x="80" y="56"/>
                  </a:cxn>
                  <a:cxn ang="0">
                    <a:pos x="82" y="52"/>
                  </a:cxn>
                  <a:cxn ang="0">
                    <a:pos x="82" y="47"/>
                  </a:cxn>
                  <a:cxn ang="0">
                    <a:pos x="79" y="43"/>
                  </a:cxn>
                  <a:cxn ang="0">
                    <a:pos x="70" y="39"/>
                  </a:cxn>
                  <a:cxn ang="0">
                    <a:pos x="63" y="37"/>
                  </a:cxn>
                  <a:cxn ang="0">
                    <a:pos x="54" y="39"/>
                  </a:cxn>
                  <a:cxn ang="0">
                    <a:pos x="47" y="41"/>
                  </a:cxn>
                  <a:cxn ang="0">
                    <a:pos x="39" y="44"/>
                  </a:cxn>
                  <a:cxn ang="0">
                    <a:pos x="35" y="49"/>
                  </a:cxn>
                  <a:cxn ang="0">
                    <a:pos x="32" y="50"/>
                  </a:cxn>
                  <a:cxn ang="0">
                    <a:pos x="30" y="52"/>
                  </a:cxn>
                  <a:cxn ang="0">
                    <a:pos x="29" y="43"/>
                  </a:cxn>
                  <a:cxn ang="0">
                    <a:pos x="23" y="23"/>
                  </a:cxn>
                  <a:cxn ang="0">
                    <a:pos x="14" y="6"/>
                  </a:cxn>
                  <a:cxn ang="0">
                    <a:pos x="4" y="0"/>
                  </a:cxn>
                  <a:cxn ang="0">
                    <a:pos x="0" y="17"/>
                  </a:cxn>
                  <a:cxn ang="0">
                    <a:pos x="0" y="31"/>
                  </a:cxn>
                  <a:cxn ang="0">
                    <a:pos x="4" y="44"/>
                  </a:cxn>
                  <a:cxn ang="0">
                    <a:pos x="11" y="54"/>
                  </a:cxn>
                  <a:cxn ang="0">
                    <a:pos x="19" y="63"/>
                  </a:cxn>
                  <a:cxn ang="0">
                    <a:pos x="25" y="70"/>
                  </a:cxn>
                  <a:cxn ang="0">
                    <a:pos x="30" y="73"/>
                  </a:cxn>
                  <a:cxn ang="0">
                    <a:pos x="32" y="7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8" name="Freeform 38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/>
                <a:ahLst/>
                <a:cxnLst>
                  <a:cxn ang="0">
                    <a:pos x="12" y="53"/>
                  </a:cxn>
                  <a:cxn ang="0">
                    <a:pos x="15" y="56"/>
                  </a:cxn>
                  <a:cxn ang="0">
                    <a:pos x="19" y="60"/>
                  </a:cxn>
                  <a:cxn ang="0">
                    <a:pos x="25" y="62"/>
                  </a:cxn>
                  <a:cxn ang="0">
                    <a:pos x="27" y="63"/>
                  </a:cxn>
                  <a:cxn ang="0">
                    <a:pos x="32" y="65"/>
                  </a:cxn>
                  <a:cxn ang="0">
                    <a:pos x="40" y="65"/>
                  </a:cxn>
                  <a:cxn ang="0">
                    <a:pos x="49" y="66"/>
                  </a:cxn>
                  <a:cxn ang="0">
                    <a:pos x="57" y="65"/>
                  </a:cxn>
                  <a:cxn ang="0">
                    <a:pos x="65" y="63"/>
                  </a:cxn>
                  <a:cxn ang="0">
                    <a:pos x="71" y="60"/>
                  </a:cxn>
                  <a:cxn ang="0">
                    <a:pos x="75" y="55"/>
                  </a:cxn>
                  <a:cxn ang="0">
                    <a:pos x="75" y="46"/>
                  </a:cxn>
                  <a:cxn ang="0">
                    <a:pos x="72" y="39"/>
                  </a:cxn>
                  <a:cxn ang="0">
                    <a:pos x="66" y="35"/>
                  </a:cxn>
                  <a:cxn ang="0">
                    <a:pos x="59" y="33"/>
                  </a:cxn>
                  <a:cxn ang="0">
                    <a:pos x="50" y="33"/>
                  </a:cxn>
                  <a:cxn ang="0">
                    <a:pos x="41" y="35"/>
                  </a:cxn>
                  <a:cxn ang="0">
                    <a:pos x="34" y="36"/>
                  </a:cxn>
                  <a:cxn ang="0">
                    <a:pos x="28" y="39"/>
                  </a:cxn>
                  <a:cxn ang="0">
                    <a:pos x="27" y="39"/>
                  </a:cxn>
                  <a:cxn ang="0">
                    <a:pos x="25" y="32"/>
                  </a:cxn>
                  <a:cxn ang="0">
                    <a:pos x="19" y="16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5" y="39"/>
                  </a:cxn>
                  <a:cxn ang="0">
                    <a:pos x="9" y="49"/>
                  </a:cxn>
                  <a:cxn ang="0">
                    <a:pos x="12" y="53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9" name="Freeform 39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/>
                <a:ahLst/>
                <a:cxnLst>
                  <a:cxn ang="0">
                    <a:pos x="3" y="41"/>
                  </a:cxn>
                  <a:cxn ang="0">
                    <a:pos x="4" y="46"/>
                  </a:cxn>
                  <a:cxn ang="0">
                    <a:pos x="10" y="50"/>
                  </a:cxn>
                  <a:cxn ang="0">
                    <a:pos x="14" y="56"/>
                  </a:cxn>
                  <a:cxn ang="0">
                    <a:pos x="16" y="57"/>
                  </a:cxn>
                  <a:cxn ang="0">
                    <a:pos x="23" y="60"/>
                  </a:cxn>
                  <a:cxn ang="0">
                    <a:pos x="32" y="63"/>
                  </a:cxn>
                  <a:cxn ang="0">
                    <a:pos x="42" y="63"/>
                  </a:cxn>
                  <a:cxn ang="0">
                    <a:pos x="54" y="61"/>
                  </a:cxn>
                  <a:cxn ang="0">
                    <a:pos x="64" y="58"/>
                  </a:cxn>
                  <a:cxn ang="0">
                    <a:pos x="72" y="54"/>
                  </a:cxn>
                  <a:cxn ang="0">
                    <a:pos x="75" y="47"/>
                  </a:cxn>
                  <a:cxn ang="0">
                    <a:pos x="73" y="40"/>
                  </a:cxn>
                  <a:cxn ang="0">
                    <a:pos x="67" y="34"/>
                  </a:cxn>
                  <a:cxn ang="0">
                    <a:pos x="60" y="30"/>
                  </a:cxn>
                  <a:cxn ang="0">
                    <a:pos x="53" y="28"/>
                  </a:cxn>
                  <a:cxn ang="0">
                    <a:pos x="45" y="30"/>
                  </a:cxn>
                  <a:cxn ang="0">
                    <a:pos x="36" y="31"/>
                  </a:cxn>
                  <a:cxn ang="0">
                    <a:pos x="31" y="33"/>
                  </a:cxn>
                  <a:cxn ang="0">
                    <a:pos x="26" y="36"/>
                  </a:cxn>
                  <a:cxn ang="0">
                    <a:pos x="25" y="36"/>
                  </a:cxn>
                  <a:cxn ang="0">
                    <a:pos x="23" y="30"/>
                  </a:cxn>
                  <a:cxn ang="0">
                    <a:pos x="17" y="15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" y="28"/>
                  </a:cxn>
                  <a:cxn ang="0">
                    <a:pos x="3" y="38"/>
                  </a:cxn>
                  <a:cxn ang="0">
                    <a:pos x="3" y="41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40" name="Freeform 40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/>
                <a:ahLst/>
                <a:cxnLst>
                  <a:cxn ang="0">
                    <a:pos x="88" y="37"/>
                  </a:cxn>
                  <a:cxn ang="0">
                    <a:pos x="69" y="49"/>
                  </a:cxn>
                  <a:cxn ang="0">
                    <a:pos x="53" y="63"/>
                  </a:cxn>
                  <a:cxn ang="0">
                    <a:pos x="39" y="79"/>
                  </a:cxn>
                  <a:cxn ang="0">
                    <a:pos x="25" y="96"/>
                  </a:cxn>
                  <a:cxn ang="0">
                    <a:pos x="15" y="115"/>
                  </a:cxn>
                  <a:cxn ang="0">
                    <a:pos x="8" y="135"/>
                  </a:cxn>
                  <a:cxn ang="0">
                    <a:pos x="3" y="157"/>
                  </a:cxn>
                  <a:cxn ang="0">
                    <a:pos x="0" y="178"/>
                  </a:cxn>
                  <a:cxn ang="0">
                    <a:pos x="3" y="208"/>
                  </a:cxn>
                  <a:cxn ang="0">
                    <a:pos x="15" y="233"/>
                  </a:cxn>
                  <a:cxn ang="0">
                    <a:pos x="33" y="254"/>
                  </a:cxn>
                  <a:cxn ang="0">
                    <a:pos x="56" y="270"/>
                  </a:cxn>
                  <a:cxn ang="0">
                    <a:pos x="83" y="283"/>
                  </a:cxn>
                  <a:cxn ang="0">
                    <a:pos x="110" y="289"/>
                  </a:cxn>
                  <a:cxn ang="0">
                    <a:pos x="140" y="290"/>
                  </a:cxn>
                  <a:cxn ang="0">
                    <a:pos x="168" y="286"/>
                  </a:cxn>
                  <a:cxn ang="0">
                    <a:pos x="174" y="286"/>
                  </a:cxn>
                  <a:cxn ang="0">
                    <a:pos x="179" y="283"/>
                  </a:cxn>
                  <a:cxn ang="0">
                    <a:pos x="184" y="279"/>
                  </a:cxn>
                  <a:cxn ang="0">
                    <a:pos x="185" y="273"/>
                  </a:cxn>
                  <a:cxn ang="0">
                    <a:pos x="182" y="266"/>
                  </a:cxn>
                  <a:cxn ang="0">
                    <a:pos x="176" y="260"/>
                  </a:cxn>
                  <a:cxn ang="0">
                    <a:pos x="169" y="254"/>
                  </a:cxn>
                  <a:cxn ang="0">
                    <a:pos x="162" y="252"/>
                  </a:cxn>
                  <a:cxn ang="0">
                    <a:pos x="147" y="247"/>
                  </a:cxn>
                  <a:cxn ang="0">
                    <a:pos x="132" y="244"/>
                  </a:cxn>
                  <a:cxn ang="0">
                    <a:pos x="118" y="242"/>
                  </a:cxn>
                  <a:cxn ang="0">
                    <a:pos x="105" y="239"/>
                  </a:cxn>
                  <a:cxn ang="0">
                    <a:pos x="91" y="234"/>
                  </a:cxn>
                  <a:cxn ang="0">
                    <a:pos x="78" y="229"/>
                  </a:cxn>
                  <a:cxn ang="0">
                    <a:pos x="66" y="221"/>
                  </a:cxn>
                  <a:cxn ang="0">
                    <a:pos x="55" y="210"/>
                  </a:cxn>
                  <a:cxn ang="0">
                    <a:pos x="50" y="161"/>
                  </a:cxn>
                  <a:cxn ang="0">
                    <a:pos x="62" y="121"/>
                  </a:cxn>
                  <a:cxn ang="0">
                    <a:pos x="85" y="89"/>
                  </a:cxn>
                  <a:cxn ang="0">
                    <a:pos x="118" y="63"/>
                  </a:cxn>
                  <a:cxn ang="0">
                    <a:pos x="153" y="43"/>
                  </a:cxn>
                  <a:cxn ang="0">
                    <a:pos x="190" y="27"/>
                  </a:cxn>
                  <a:cxn ang="0">
                    <a:pos x="223" y="16"/>
                  </a:cxn>
                  <a:cxn ang="0">
                    <a:pos x="250" y="6"/>
                  </a:cxn>
                  <a:cxn ang="0">
                    <a:pos x="234" y="2"/>
                  </a:cxn>
                  <a:cxn ang="0">
                    <a:pos x="216" y="0"/>
                  </a:cxn>
                  <a:cxn ang="0">
                    <a:pos x="196" y="3"/>
                  </a:cxn>
                  <a:cxn ang="0">
                    <a:pos x="174" y="6"/>
                  </a:cxn>
                  <a:cxn ang="0">
                    <a:pos x="152" y="13"/>
                  </a:cxn>
                  <a:cxn ang="0">
                    <a:pos x="130" y="20"/>
                  </a:cxn>
                  <a:cxn ang="0">
                    <a:pos x="107" y="29"/>
                  </a:cxn>
                  <a:cxn ang="0">
                    <a:pos x="88" y="3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41" name="Freeform 41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/>
                <a:ahLst/>
                <a:cxnLst>
                  <a:cxn ang="0">
                    <a:pos x="135" y="73"/>
                  </a:cxn>
                  <a:cxn ang="0">
                    <a:pos x="141" y="96"/>
                  </a:cxn>
                  <a:cxn ang="0">
                    <a:pos x="140" y="118"/>
                  </a:cxn>
                  <a:cxn ang="0">
                    <a:pos x="129" y="135"/>
                  </a:cxn>
                  <a:cxn ang="0">
                    <a:pos x="115" y="151"/>
                  </a:cxn>
                  <a:cxn ang="0">
                    <a:pos x="97" y="165"/>
                  </a:cxn>
                  <a:cxn ang="0">
                    <a:pos x="76" y="179"/>
                  </a:cxn>
                  <a:cxn ang="0">
                    <a:pos x="56" y="192"/>
                  </a:cxn>
                  <a:cxn ang="0">
                    <a:pos x="38" y="205"/>
                  </a:cxn>
                  <a:cxn ang="0">
                    <a:pos x="35" y="210"/>
                  </a:cxn>
                  <a:cxn ang="0">
                    <a:pos x="34" y="212"/>
                  </a:cxn>
                  <a:cxn ang="0">
                    <a:pos x="34" y="217"/>
                  </a:cxn>
                  <a:cxn ang="0">
                    <a:pos x="35" y="221"/>
                  </a:cxn>
                  <a:cxn ang="0">
                    <a:pos x="40" y="224"/>
                  </a:cxn>
                  <a:cxn ang="0">
                    <a:pos x="44" y="225"/>
                  </a:cxn>
                  <a:cxn ang="0">
                    <a:pos x="47" y="225"/>
                  </a:cxn>
                  <a:cxn ang="0">
                    <a:pos x="51" y="224"/>
                  </a:cxn>
                  <a:cxn ang="0">
                    <a:pos x="75" y="211"/>
                  </a:cxn>
                  <a:cxn ang="0">
                    <a:pos x="97" y="197"/>
                  </a:cxn>
                  <a:cxn ang="0">
                    <a:pos x="117" y="181"/>
                  </a:cxn>
                  <a:cxn ang="0">
                    <a:pos x="137" y="162"/>
                  </a:cxn>
                  <a:cxn ang="0">
                    <a:pos x="150" y="142"/>
                  </a:cxn>
                  <a:cxn ang="0">
                    <a:pos x="159" y="119"/>
                  </a:cxn>
                  <a:cxn ang="0">
                    <a:pos x="160" y="95"/>
                  </a:cxn>
                  <a:cxn ang="0">
                    <a:pos x="154" y="69"/>
                  </a:cxn>
                  <a:cxn ang="0">
                    <a:pos x="141" y="49"/>
                  </a:cxn>
                  <a:cxn ang="0">
                    <a:pos x="122" y="31"/>
                  </a:cxn>
                  <a:cxn ang="0">
                    <a:pos x="98" y="18"/>
                  </a:cxn>
                  <a:cxn ang="0">
                    <a:pos x="72" y="8"/>
                  </a:cxn>
                  <a:cxn ang="0">
                    <a:pos x="46" y="3"/>
                  </a:cxn>
                  <a:cxn ang="0">
                    <a:pos x="24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8" y="11"/>
                  </a:cxn>
                  <a:cxn ang="0">
                    <a:pos x="37" y="17"/>
                  </a:cxn>
                  <a:cxn ang="0">
                    <a:pos x="57" y="23"/>
                  </a:cxn>
                  <a:cxn ang="0">
                    <a:pos x="76" y="29"/>
                  </a:cxn>
                  <a:cxn ang="0">
                    <a:pos x="95" y="36"/>
                  </a:cxn>
                  <a:cxn ang="0">
                    <a:pos x="112" y="46"/>
                  </a:cxn>
                  <a:cxn ang="0">
                    <a:pos x="125" y="57"/>
                  </a:cxn>
                  <a:cxn ang="0">
                    <a:pos x="135" y="73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42" name="Freeform 42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/>
                <a:ahLst/>
                <a:cxnLst>
                  <a:cxn ang="0">
                    <a:pos x="127" y="87"/>
                  </a:cxn>
                  <a:cxn ang="0">
                    <a:pos x="68" y="143"/>
                  </a:cxn>
                  <a:cxn ang="0">
                    <a:pos x="22" y="208"/>
                  </a:cxn>
                  <a:cxn ang="0">
                    <a:pos x="0" y="283"/>
                  </a:cxn>
                  <a:cxn ang="0">
                    <a:pos x="5" y="333"/>
                  </a:cxn>
                  <a:cxn ang="0">
                    <a:pos x="12" y="353"/>
                  </a:cxn>
                  <a:cxn ang="0">
                    <a:pos x="25" y="372"/>
                  </a:cxn>
                  <a:cxn ang="0">
                    <a:pos x="41" y="388"/>
                  </a:cxn>
                  <a:cxn ang="0">
                    <a:pos x="71" y="405"/>
                  </a:cxn>
                  <a:cxn ang="0">
                    <a:pos x="109" y="424"/>
                  </a:cxn>
                  <a:cxn ang="0">
                    <a:pos x="150" y="438"/>
                  </a:cxn>
                  <a:cxn ang="0">
                    <a:pos x="191" y="449"/>
                  </a:cxn>
                  <a:cxn ang="0">
                    <a:pos x="234" y="458"/>
                  </a:cxn>
                  <a:cxn ang="0">
                    <a:pos x="276" y="464"/>
                  </a:cxn>
                  <a:cxn ang="0">
                    <a:pos x="319" y="468"/>
                  </a:cxn>
                  <a:cxn ang="0">
                    <a:pos x="363" y="471"/>
                  </a:cxn>
                  <a:cxn ang="0">
                    <a:pos x="391" y="472"/>
                  </a:cxn>
                  <a:cxn ang="0">
                    <a:pos x="401" y="464"/>
                  </a:cxn>
                  <a:cxn ang="0">
                    <a:pos x="404" y="451"/>
                  </a:cxn>
                  <a:cxn ang="0">
                    <a:pos x="395" y="441"/>
                  </a:cxn>
                  <a:cxn ang="0">
                    <a:pos x="369" y="434"/>
                  </a:cxn>
                  <a:cxn ang="0">
                    <a:pos x="331" y="426"/>
                  </a:cxn>
                  <a:cxn ang="0">
                    <a:pos x="291" y="421"/>
                  </a:cxn>
                  <a:cxn ang="0">
                    <a:pos x="251" y="415"/>
                  </a:cxn>
                  <a:cxn ang="0">
                    <a:pos x="213" y="408"/>
                  </a:cxn>
                  <a:cxn ang="0">
                    <a:pos x="175" y="398"/>
                  </a:cxn>
                  <a:cxn ang="0">
                    <a:pos x="138" y="386"/>
                  </a:cxn>
                  <a:cxn ang="0">
                    <a:pos x="102" y="372"/>
                  </a:cxn>
                  <a:cxn ang="0">
                    <a:pos x="69" y="352"/>
                  </a:cxn>
                  <a:cxn ang="0">
                    <a:pos x="49" y="324"/>
                  </a:cxn>
                  <a:cxn ang="0">
                    <a:pos x="43" y="290"/>
                  </a:cxn>
                  <a:cxn ang="0">
                    <a:pos x="49" y="250"/>
                  </a:cxn>
                  <a:cxn ang="0">
                    <a:pos x="65" y="212"/>
                  </a:cxn>
                  <a:cxn ang="0">
                    <a:pos x="90" y="172"/>
                  </a:cxn>
                  <a:cxn ang="0">
                    <a:pos x="119" y="138"/>
                  </a:cxn>
                  <a:cxn ang="0">
                    <a:pos x="154" y="103"/>
                  </a:cxn>
                  <a:cxn ang="0">
                    <a:pos x="193" y="71"/>
                  </a:cxn>
                  <a:cxn ang="0">
                    <a:pos x="245" y="47"/>
                  </a:cxn>
                  <a:cxn ang="0">
                    <a:pos x="298" y="25"/>
                  </a:cxn>
                  <a:cxn ang="0">
                    <a:pos x="332" y="8"/>
                  </a:cxn>
                  <a:cxn ang="0">
                    <a:pos x="322" y="0"/>
                  </a:cxn>
                  <a:cxn ang="0">
                    <a:pos x="278" y="5"/>
                  </a:cxn>
                  <a:cxn ang="0">
                    <a:pos x="226" y="23"/>
                  </a:cxn>
                  <a:cxn ang="0">
                    <a:pos x="178" y="4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43" name="Freeform 43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/>
                <a:ahLst/>
                <a:cxnLst>
                  <a:cxn ang="0">
                    <a:pos x="294" y="96"/>
                  </a:cxn>
                  <a:cxn ang="0">
                    <a:pos x="310" y="113"/>
                  </a:cxn>
                  <a:cxn ang="0">
                    <a:pos x="320" y="133"/>
                  </a:cxn>
                  <a:cxn ang="0">
                    <a:pos x="325" y="155"/>
                  </a:cxn>
                  <a:cxn ang="0">
                    <a:pos x="325" y="178"/>
                  </a:cxn>
                  <a:cxn ang="0">
                    <a:pos x="322" y="197"/>
                  </a:cxn>
                  <a:cxn ang="0">
                    <a:pos x="316" y="212"/>
                  </a:cxn>
                  <a:cxn ang="0">
                    <a:pos x="306" y="228"/>
                  </a:cxn>
                  <a:cxn ang="0">
                    <a:pos x="295" y="241"/>
                  </a:cxn>
                  <a:cxn ang="0">
                    <a:pos x="282" y="256"/>
                  </a:cxn>
                  <a:cxn ang="0">
                    <a:pos x="269" y="267"/>
                  </a:cxn>
                  <a:cxn ang="0">
                    <a:pos x="256" y="280"/>
                  </a:cxn>
                  <a:cxn ang="0">
                    <a:pos x="243" y="293"/>
                  </a:cxn>
                  <a:cxn ang="0">
                    <a:pos x="240" y="297"/>
                  </a:cxn>
                  <a:cxn ang="0">
                    <a:pos x="240" y="302"/>
                  </a:cxn>
                  <a:cxn ang="0">
                    <a:pos x="240" y="306"/>
                  </a:cxn>
                  <a:cxn ang="0">
                    <a:pos x="243" y="310"/>
                  </a:cxn>
                  <a:cxn ang="0">
                    <a:pos x="247" y="313"/>
                  </a:cxn>
                  <a:cxn ang="0">
                    <a:pos x="253" y="315"/>
                  </a:cxn>
                  <a:cxn ang="0">
                    <a:pos x="257" y="313"/>
                  </a:cxn>
                  <a:cxn ang="0">
                    <a:pos x="262" y="310"/>
                  </a:cxn>
                  <a:cxn ang="0">
                    <a:pos x="291" y="292"/>
                  </a:cxn>
                  <a:cxn ang="0">
                    <a:pos x="316" y="267"/>
                  </a:cxn>
                  <a:cxn ang="0">
                    <a:pos x="335" y="240"/>
                  </a:cxn>
                  <a:cxn ang="0">
                    <a:pos x="348" y="208"/>
                  </a:cxn>
                  <a:cxn ang="0">
                    <a:pos x="354" y="177"/>
                  </a:cxn>
                  <a:cxn ang="0">
                    <a:pos x="351" y="143"/>
                  </a:cxn>
                  <a:cxn ang="0">
                    <a:pos x="339" y="113"/>
                  </a:cxn>
                  <a:cxn ang="0">
                    <a:pos x="316" y="86"/>
                  </a:cxn>
                  <a:cxn ang="0">
                    <a:pos x="298" y="72"/>
                  </a:cxn>
                  <a:cxn ang="0">
                    <a:pos x="278" y="60"/>
                  </a:cxn>
                  <a:cxn ang="0">
                    <a:pos x="256" y="49"/>
                  </a:cxn>
                  <a:cxn ang="0">
                    <a:pos x="231" y="39"/>
                  </a:cxn>
                  <a:cxn ang="0">
                    <a:pos x="206" y="29"/>
                  </a:cxn>
                  <a:cxn ang="0">
                    <a:pos x="181" y="21"/>
                  </a:cxn>
                  <a:cxn ang="0">
                    <a:pos x="155" y="16"/>
                  </a:cxn>
                  <a:cxn ang="0">
                    <a:pos x="130" y="10"/>
                  </a:cxn>
                  <a:cxn ang="0">
                    <a:pos x="105" y="6"/>
                  </a:cxn>
                  <a:cxn ang="0">
                    <a:pos x="83" y="3"/>
                  </a:cxn>
                  <a:cxn ang="0">
                    <a:pos x="61" y="0"/>
                  </a:cxn>
                  <a:cxn ang="0">
                    <a:pos x="43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5" y="3"/>
                  </a:cxn>
                  <a:cxn ang="0">
                    <a:pos x="0" y="6"/>
                  </a:cxn>
                  <a:cxn ang="0">
                    <a:pos x="15" y="8"/>
                  </a:cxn>
                  <a:cxn ang="0">
                    <a:pos x="30" y="10"/>
                  </a:cxn>
                  <a:cxn ang="0">
                    <a:pos x="47" y="13"/>
                  </a:cxn>
                  <a:cxn ang="0">
                    <a:pos x="65" y="16"/>
                  </a:cxn>
                  <a:cxn ang="0">
                    <a:pos x="83" y="20"/>
                  </a:cxn>
                  <a:cxn ang="0">
                    <a:pos x="103" y="23"/>
                  </a:cxn>
                  <a:cxn ang="0">
                    <a:pos x="122" y="27"/>
                  </a:cxn>
                  <a:cxn ang="0">
                    <a:pos x="143" y="31"/>
                  </a:cxn>
                  <a:cxn ang="0">
                    <a:pos x="162" y="37"/>
                  </a:cxn>
                  <a:cxn ang="0">
                    <a:pos x="182" y="43"/>
                  </a:cxn>
                  <a:cxn ang="0">
                    <a:pos x="203" y="49"/>
                  </a:cxn>
                  <a:cxn ang="0">
                    <a:pos x="222" y="56"/>
                  </a:cxn>
                  <a:cxn ang="0">
                    <a:pos x="241" y="64"/>
                  </a:cxn>
                  <a:cxn ang="0">
                    <a:pos x="260" y="75"/>
                  </a:cxn>
                  <a:cxn ang="0">
                    <a:pos x="278" y="85"/>
                  </a:cxn>
                  <a:cxn ang="0">
                    <a:pos x="294" y="96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44" name="Freeform 44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0" y="187"/>
                  </a:cxn>
                  <a:cxn ang="0">
                    <a:pos x="5" y="210"/>
                  </a:cxn>
                  <a:cxn ang="0">
                    <a:pos x="16" y="231"/>
                  </a:cxn>
                  <a:cxn ang="0">
                    <a:pos x="30" y="250"/>
                  </a:cxn>
                  <a:cxn ang="0">
                    <a:pos x="48" y="266"/>
                  </a:cxn>
                  <a:cxn ang="0">
                    <a:pos x="69" y="280"/>
                  </a:cxn>
                  <a:cxn ang="0">
                    <a:pos x="92" y="290"/>
                  </a:cxn>
                  <a:cxn ang="0">
                    <a:pos x="116" y="296"/>
                  </a:cxn>
                  <a:cxn ang="0">
                    <a:pos x="123" y="297"/>
                  </a:cxn>
                  <a:cxn ang="0">
                    <a:pos x="130" y="295"/>
                  </a:cxn>
                  <a:cxn ang="0">
                    <a:pos x="136" y="290"/>
                  </a:cxn>
                  <a:cxn ang="0">
                    <a:pos x="139" y="284"/>
                  </a:cxn>
                  <a:cxn ang="0">
                    <a:pos x="139" y="277"/>
                  </a:cxn>
                  <a:cxn ang="0">
                    <a:pos x="138" y="270"/>
                  </a:cxn>
                  <a:cxn ang="0">
                    <a:pos x="133" y="264"/>
                  </a:cxn>
                  <a:cxn ang="0">
                    <a:pos x="126" y="261"/>
                  </a:cxn>
                  <a:cxn ang="0">
                    <a:pos x="102" y="253"/>
                  </a:cxn>
                  <a:cxn ang="0">
                    <a:pos x="80" y="241"/>
                  </a:cxn>
                  <a:cxn ang="0">
                    <a:pos x="63" y="226"/>
                  </a:cxn>
                  <a:cxn ang="0">
                    <a:pos x="50" y="208"/>
                  </a:cxn>
                  <a:cxn ang="0">
                    <a:pos x="41" y="187"/>
                  </a:cxn>
                  <a:cxn ang="0">
                    <a:pos x="36" y="164"/>
                  </a:cxn>
                  <a:cxn ang="0">
                    <a:pos x="36" y="139"/>
                  </a:cxn>
                  <a:cxn ang="0">
                    <a:pos x="44" y="113"/>
                  </a:cxn>
                  <a:cxn ang="0">
                    <a:pos x="52" y="95"/>
                  </a:cxn>
                  <a:cxn ang="0">
                    <a:pos x="64" y="78"/>
                  </a:cxn>
                  <a:cxn ang="0">
                    <a:pos x="77" y="62"/>
                  </a:cxn>
                  <a:cxn ang="0">
                    <a:pos x="92" y="47"/>
                  </a:cxn>
                  <a:cxn ang="0">
                    <a:pos x="105" y="34"/>
                  </a:cxn>
                  <a:cxn ang="0">
                    <a:pos x="120" y="23"/>
                  </a:cxn>
                  <a:cxn ang="0">
                    <a:pos x="133" y="11"/>
                  </a:cxn>
                  <a:cxn ang="0">
                    <a:pos x="143" y="1"/>
                  </a:cxn>
                  <a:cxn ang="0">
                    <a:pos x="133" y="0"/>
                  </a:cxn>
                  <a:cxn ang="0">
                    <a:pos x="117" y="7"/>
                  </a:cxn>
                  <a:cxn ang="0">
                    <a:pos x="95" y="23"/>
                  </a:cxn>
                  <a:cxn ang="0">
                    <a:pos x="70" y="44"/>
                  </a:cxn>
                  <a:cxn ang="0">
                    <a:pos x="47" y="72"/>
                  </a:cxn>
                  <a:cxn ang="0">
                    <a:pos x="25" y="101"/>
                  </a:cxn>
                  <a:cxn ang="0">
                    <a:pos x="8" y="132"/>
                  </a:cxn>
                  <a:cxn ang="0">
                    <a:pos x="0" y="162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45" name="Freeform 45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/>
                <a:ahLst/>
                <a:cxnLst>
                  <a:cxn ang="0">
                    <a:pos x="260" y="155"/>
                  </a:cxn>
                  <a:cxn ang="0">
                    <a:pos x="275" y="180"/>
                  </a:cxn>
                  <a:cxn ang="0">
                    <a:pos x="282" y="206"/>
                  </a:cxn>
                  <a:cxn ang="0">
                    <a:pos x="278" y="234"/>
                  </a:cxn>
                  <a:cxn ang="0">
                    <a:pos x="262" y="262"/>
                  </a:cxn>
                  <a:cxn ang="0">
                    <a:pos x="237" y="286"/>
                  </a:cxn>
                  <a:cxn ang="0">
                    <a:pos x="209" y="308"/>
                  </a:cxn>
                  <a:cxn ang="0">
                    <a:pos x="180" y="331"/>
                  </a:cxn>
                  <a:cxn ang="0">
                    <a:pos x="162" y="348"/>
                  </a:cxn>
                  <a:cxn ang="0">
                    <a:pos x="156" y="359"/>
                  </a:cxn>
                  <a:cxn ang="0">
                    <a:pos x="152" y="371"/>
                  </a:cxn>
                  <a:cxn ang="0">
                    <a:pos x="153" y="382"/>
                  </a:cxn>
                  <a:cxn ang="0">
                    <a:pos x="163" y="388"/>
                  </a:cxn>
                  <a:cxn ang="0">
                    <a:pos x="175" y="387"/>
                  </a:cxn>
                  <a:cxn ang="0">
                    <a:pos x="194" y="367"/>
                  </a:cxn>
                  <a:cxn ang="0">
                    <a:pos x="227" y="337"/>
                  </a:cxn>
                  <a:cxn ang="0">
                    <a:pos x="260" y="308"/>
                  </a:cxn>
                  <a:cxn ang="0">
                    <a:pos x="290" y="275"/>
                  </a:cxn>
                  <a:cxn ang="0">
                    <a:pos x="307" y="234"/>
                  </a:cxn>
                  <a:cxn ang="0">
                    <a:pos x="304" y="191"/>
                  </a:cxn>
                  <a:cxn ang="0">
                    <a:pos x="285" y="151"/>
                  </a:cxn>
                  <a:cxn ang="0">
                    <a:pos x="253" y="118"/>
                  </a:cxn>
                  <a:cxn ang="0">
                    <a:pos x="222" y="94"/>
                  </a:cxn>
                  <a:cxn ang="0">
                    <a:pos x="191" y="75"/>
                  </a:cxn>
                  <a:cxn ang="0">
                    <a:pos x="159" y="55"/>
                  </a:cxn>
                  <a:cxn ang="0">
                    <a:pos x="124" y="36"/>
                  </a:cxn>
                  <a:cxn ang="0">
                    <a:pos x="92" y="20"/>
                  </a:cxn>
                  <a:cxn ang="0">
                    <a:pos x="59" y="9"/>
                  </a:cxn>
                  <a:cxn ang="0">
                    <a:pos x="31" y="2"/>
                  </a:cxn>
                  <a:cxn ang="0">
                    <a:pos x="9" y="2"/>
                  </a:cxn>
                  <a:cxn ang="0">
                    <a:pos x="11" y="7"/>
                  </a:cxn>
                  <a:cxn ang="0">
                    <a:pos x="36" y="17"/>
                  </a:cxn>
                  <a:cxn ang="0">
                    <a:pos x="65" y="30"/>
                  </a:cxn>
                  <a:cxn ang="0">
                    <a:pos x="99" y="46"/>
                  </a:cxn>
                  <a:cxn ang="0">
                    <a:pos x="134" y="65"/>
                  </a:cxn>
                  <a:cxn ang="0">
                    <a:pos x="169" y="86"/>
                  </a:cxn>
                  <a:cxn ang="0">
                    <a:pos x="205" y="109"/>
                  </a:cxn>
                  <a:cxn ang="0">
                    <a:pos x="235" y="132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46" name="Freeform 46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/>
                <a:ahLst/>
                <a:cxnLst>
                  <a:cxn ang="0">
                    <a:pos x="332" y="65"/>
                  </a:cxn>
                  <a:cxn ang="0">
                    <a:pos x="351" y="123"/>
                  </a:cxn>
                  <a:cxn ang="0">
                    <a:pos x="373" y="181"/>
                  </a:cxn>
                  <a:cxn ang="0">
                    <a:pos x="395" y="237"/>
                  </a:cxn>
                  <a:cxn ang="0">
                    <a:pos x="406" y="273"/>
                  </a:cxn>
                  <a:cxn ang="0">
                    <a:pos x="404" y="284"/>
                  </a:cxn>
                  <a:cxn ang="0">
                    <a:pos x="393" y="292"/>
                  </a:cxn>
                  <a:cxn ang="0">
                    <a:pos x="381" y="289"/>
                  </a:cxn>
                  <a:cxn ang="0">
                    <a:pos x="364" y="251"/>
                  </a:cxn>
                  <a:cxn ang="0">
                    <a:pos x="339" y="171"/>
                  </a:cxn>
                  <a:cxn ang="0">
                    <a:pos x="318" y="93"/>
                  </a:cxn>
                  <a:cxn ang="0">
                    <a:pos x="307" y="42"/>
                  </a:cxn>
                  <a:cxn ang="0">
                    <a:pos x="283" y="34"/>
                  </a:cxn>
                  <a:cxn ang="0">
                    <a:pos x="239" y="39"/>
                  </a:cxn>
                  <a:cxn ang="0">
                    <a:pos x="192" y="50"/>
                  </a:cxn>
                  <a:cxn ang="0">
                    <a:pos x="148" y="65"/>
                  </a:cxn>
                  <a:cxn ang="0">
                    <a:pos x="106" y="83"/>
                  </a:cxn>
                  <a:cxn ang="0">
                    <a:pos x="67" y="103"/>
                  </a:cxn>
                  <a:cxn ang="0">
                    <a:pos x="34" y="122"/>
                  </a:cxn>
                  <a:cxn ang="0">
                    <a:pos x="9" y="141"/>
                  </a:cxn>
                  <a:cxn ang="0">
                    <a:pos x="0" y="133"/>
                  </a:cxn>
                  <a:cxn ang="0">
                    <a:pos x="19" y="102"/>
                  </a:cxn>
                  <a:cxn ang="0">
                    <a:pos x="53" y="70"/>
                  </a:cxn>
                  <a:cxn ang="0">
                    <a:pos x="92" y="43"/>
                  </a:cxn>
                  <a:cxn ang="0">
                    <a:pos x="139" y="23"/>
                  </a:cxn>
                  <a:cxn ang="0">
                    <a:pos x="210" y="8"/>
                  </a:cxn>
                  <a:cxn ang="0">
                    <a:pos x="277" y="1"/>
                  </a:cxn>
                  <a:cxn ang="0">
                    <a:pos x="321" y="0"/>
                  </a:cxn>
                  <a:cxn ang="0">
                    <a:pos x="336" y="1"/>
                  </a:cxn>
                  <a:cxn ang="0">
                    <a:pos x="345" y="11"/>
                  </a:cxn>
                  <a:cxn ang="0">
                    <a:pos x="345" y="26"/>
                  </a:cxn>
                  <a:cxn ang="0">
                    <a:pos x="335" y="34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47" name="Freeform 47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/>
                <a:ahLst/>
                <a:cxnLst>
                  <a:cxn ang="0">
                    <a:pos x="82" y="289"/>
                  </a:cxn>
                  <a:cxn ang="0">
                    <a:pos x="87" y="316"/>
                  </a:cxn>
                  <a:cxn ang="0">
                    <a:pos x="107" y="376"/>
                  </a:cxn>
                  <a:cxn ang="0">
                    <a:pos x="141" y="455"/>
                  </a:cxn>
                  <a:cxn ang="0">
                    <a:pos x="175" y="533"/>
                  </a:cxn>
                  <a:cxn ang="0">
                    <a:pos x="210" y="611"/>
                  </a:cxn>
                  <a:cxn ang="0">
                    <a:pos x="248" y="687"/>
                  </a:cxn>
                  <a:cxn ang="0">
                    <a:pos x="287" y="763"/>
                  </a:cxn>
                  <a:cxn ang="0">
                    <a:pos x="326" y="839"/>
                  </a:cxn>
                  <a:cxn ang="0">
                    <a:pos x="367" y="915"/>
                  </a:cxn>
                  <a:cxn ang="0">
                    <a:pos x="391" y="957"/>
                  </a:cxn>
                  <a:cxn ang="0">
                    <a:pos x="404" y="960"/>
                  </a:cxn>
                  <a:cxn ang="0">
                    <a:pos x="420" y="960"/>
                  </a:cxn>
                  <a:cxn ang="0">
                    <a:pos x="433" y="957"/>
                  </a:cxn>
                  <a:cxn ang="0">
                    <a:pos x="439" y="948"/>
                  </a:cxn>
                  <a:cxn ang="0">
                    <a:pos x="436" y="937"/>
                  </a:cxn>
                  <a:cxn ang="0">
                    <a:pos x="414" y="902"/>
                  </a:cxn>
                  <a:cxn ang="0">
                    <a:pos x="380" y="843"/>
                  </a:cxn>
                  <a:cxn ang="0">
                    <a:pos x="348" y="784"/>
                  </a:cxn>
                  <a:cxn ang="0">
                    <a:pos x="314" y="724"/>
                  </a:cxn>
                  <a:cxn ang="0">
                    <a:pos x="269" y="638"/>
                  </a:cxn>
                  <a:cxn ang="0">
                    <a:pos x="216" y="532"/>
                  </a:cxn>
                  <a:cxn ang="0">
                    <a:pos x="169" y="424"/>
                  </a:cxn>
                  <a:cxn ang="0">
                    <a:pos x="128" y="312"/>
                  </a:cxn>
                  <a:cxn ang="0">
                    <a:pos x="91" y="220"/>
                  </a:cxn>
                  <a:cxn ang="0">
                    <a:pos x="60" y="139"/>
                  </a:cxn>
                  <a:cxn ang="0">
                    <a:pos x="35" y="62"/>
                  </a:cxn>
                  <a:cxn ang="0">
                    <a:pos x="15" y="10"/>
                  </a:cxn>
                  <a:cxn ang="0">
                    <a:pos x="5" y="1"/>
                  </a:cxn>
                  <a:cxn ang="0">
                    <a:pos x="0" y="10"/>
                  </a:cxn>
                  <a:cxn ang="0">
                    <a:pos x="6" y="47"/>
                  </a:cxn>
                  <a:cxn ang="0">
                    <a:pos x="16" y="115"/>
                  </a:cxn>
                  <a:cxn ang="0">
                    <a:pos x="33" y="179"/>
                  </a:cxn>
                  <a:cxn ang="0">
                    <a:pos x="56" y="241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48" name="Freeform 48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/>
                <a:ahLst/>
                <a:cxnLst>
                  <a:cxn ang="0">
                    <a:pos x="2" y="182"/>
                  </a:cxn>
                  <a:cxn ang="0">
                    <a:pos x="0" y="187"/>
                  </a:cxn>
                  <a:cxn ang="0">
                    <a:pos x="0" y="191"/>
                  </a:cxn>
                  <a:cxn ang="0">
                    <a:pos x="2" y="195"/>
                  </a:cxn>
                  <a:cxn ang="0">
                    <a:pos x="6" y="198"/>
                  </a:cxn>
                  <a:cxn ang="0">
                    <a:pos x="30" y="187"/>
                  </a:cxn>
                  <a:cxn ang="0">
                    <a:pos x="52" y="176"/>
                  </a:cxn>
                  <a:cxn ang="0">
                    <a:pos x="75" y="166"/>
                  </a:cxn>
                  <a:cxn ang="0">
                    <a:pos x="99" y="156"/>
                  </a:cxn>
                  <a:cxn ang="0">
                    <a:pos x="124" y="146"/>
                  </a:cxn>
                  <a:cxn ang="0">
                    <a:pos x="147" y="138"/>
                  </a:cxn>
                  <a:cxn ang="0">
                    <a:pos x="171" y="128"/>
                  </a:cxn>
                  <a:cxn ang="0">
                    <a:pos x="194" y="119"/>
                  </a:cxn>
                  <a:cxn ang="0">
                    <a:pos x="218" y="109"/>
                  </a:cxn>
                  <a:cxn ang="0">
                    <a:pos x="241" y="99"/>
                  </a:cxn>
                  <a:cxn ang="0">
                    <a:pos x="265" y="89"/>
                  </a:cxn>
                  <a:cxn ang="0">
                    <a:pos x="287" y="77"/>
                  </a:cxn>
                  <a:cxn ang="0">
                    <a:pos x="310" y="66"/>
                  </a:cxn>
                  <a:cxn ang="0">
                    <a:pos x="332" y="54"/>
                  </a:cxn>
                  <a:cxn ang="0">
                    <a:pos x="354" y="41"/>
                  </a:cxn>
                  <a:cxn ang="0">
                    <a:pos x="376" y="27"/>
                  </a:cxn>
                  <a:cxn ang="0">
                    <a:pos x="381" y="23"/>
                  </a:cxn>
                  <a:cxn ang="0">
                    <a:pos x="382" y="17"/>
                  </a:cxn>
                  <a:cxn ang="0">
                    <a:pos x="382" y="11"/>
                  </a:cxn>
                  <a:cxn ang="0">
                    <a:pos x="379" y="7"/>
                  </a:cxn>
                  <a:cxn ang="0">
                    <a:pos x="375" y="3"/>
                  </a:cxn>
                  <a:cxn ang="0">
                    <a:pos x="369" y="0"/>
                  </a:cxn>
                  <a:cxn ang="0">
                    <a:pos x="363" y="0"/>
                  </a:cxn>
                  <a:cxn ang="0">
                    <a:pos x="359" y="3"/>
                  </a:cxn>
                  <a:cxn ang="0">
                    <a:pos x="335" y="16"/>
                  </a:cxn>
                  <a:cxn ang="0">
                    <a:pos x="309" y="28"/>
                  </a:cxn>
                  <a:cxn ang="0">
                    <a:pos x="281" y="41"/>
                  </a:cxn>
                  <a:cxn ang="0">
                    <a:pos x="253" y="56"/>
                  </a:cxn>
                  <a:cxn ang="0">
                    <a:pos x="223" y="70"/>
                  </a:cxn>
                  <a:cxn ang="0">
                    <a:pos x="193" y="84"/>
                  </a:cxn>
                  <a:cxn ang="0">
                    <a:pos x="163" y="97"/>
                  </a:cxn>
                  <a:cxn ang="0">
                    <a:pos x="135" y="112"/>
                  </a:cxn>
                  <a:cxn ang="0">
                    <a:pos x="107" y="125"/>
                  </a:cxn>
                  <a:cxn ang="0">
                    <a:pos x="83" y="136"/>
                  </a:cxn>
                  <a:cxn ang="0">
                    <a:pos x="61" y="148"/>
                  </a:cxn>
                  <a:cxn ang="0">
                    <a:pos x="40" y="158"/>
                  </a:cxn>
                  <a:cxn ang="0">
                    <a:pos x="24" y="166"/>
                  </a:cxn>
                  <a:cxn ang="0">
                    <a:pos x="12" y="174"/>
                  </a:cxn>
                  <a:cxn ang="0">
                    <a:pos x="5" y="179"/>
                  </a:cxn>
                  <a:cxn ang="0">
                    <a:pos x="2" y="182"/>
                  </a:cxn>
                  <a:cxn ang="0">
                    <a:pos x="2" y="182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49" name="Freeform 49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05" y="1"/>
                  </a:cxn>
                  <a:cxn ang="0">
                    <a:pos x="94" y="0"/>
                  </a:cxn>
                  <a:cxn ang="0">
                    <a:pos x="75" y="1"/>
                  </a:cxn>
                  <a:cxn ang="0">
                    <a:pos x="57" y="4"/>
                  </a:cxn>
                  <a:cxn ang="0">
                    <a:pos x="41" y="13"/>
                  </a:cxn>
                  <a:cxn ang="0">
                    <a:pos x="17" y="34"/>
                  </a:cxn>
                  <a:cxn ang="0">
                    <a:pos x="1" y="76"/>
                  </a:cxn>
                  <a:cxn ang="0">
                    <a:pos x="3" y="121"/>
                  </a:cxn>
                  <a:cxn ang="0">
                    <a:pos x="16" y="167"/>
                  </a:cxn>
                  <a:cxn ang="0">
                    <a:pos x="35" y="200"/>
                  </a:cxn>
                  <a:cxn ang="0">
                    <a:pos x="57" y="223"/>
                  </a:cxn>
                  <a:cxn ang="0">
                    <a:pos x="85" y="236"/>
                  </a:cxn>
                  <a:cxn ang="0">
                    <a:pos x="116" y="240"/>
                  </a:cxn>
                  <a:cxn ang="0">
                    <a:pos x="154" y="228"/>
                  </a:cxn>
                  <a:cxn ang="0">
                    <a:pos x="192" y="204"/>
                  </a:cxn>
                  <a:cxn ang="0">
                    <a:pos x="218" y="171"/>
                  </a:cxn>
                  <a:cxn ang="0">
                    <a:pos x="229" y="131"/>
                  </a:cxn>
                  <a:cxn ang="0">
                    <a:pos x="224" y="103"/>
                  </a:cxn>
                  <a:cxn ang="0">
                    <a:pos x="215" y="95"/>
                  </a:cxn>
                  <a:cxn ang="0">
                    <a:pos x="204" y="95"/>
                  </a:cxn>
                  <a:cxn ang="0">
                    <a:pos x="195" y="105"/>
                  </a:cxn>
                  <a:cxn ang="0">
                    <a:pos x="193" y="126"/>
                  </a:cxn>
                  <a:cxn ang="0">
                    <a:pos x="183" y="158"/>
                  </a:cxn>
                  <a:cxn ang="0">
                    <a:pos x="164" y="181"/>
                  </a:cxn>
                  <a:cxn ang="0">
                    <a:pos x="133" y="195"/>
                  </a:cxn>
                  <a:cxn ang="0">
                    <a:pos x="92" y="197"/>
                  </a:cxn>
                  <a:cxn ang="0">
                    <a:pos x="63" y="177"/>
                  </a:cxn>
                  <a:cxn ang="0">
                    <a:pos x="47" y="142"/>
                  </a:cxn>
                  <a:cxn ang="0">
                    <a:pos x="36" y="103"/>
                  </a:cxn>
                  <a:cxn ang="0">
                    <a:pos x="35" y="73"/>
                  </a:cxn>
                  <a:cxn ang="0">
                    <a:pos x="41" y="50"/>
                  </a:cxn>
                  <a:cxn ang="0">
                    <a:pos x="55" y="33"/>
                  </a:cxn>
                  <a:cxn ang="0">
                    <a:pos x="77" y="21"/>
                  </a:cxn>
                  <a:cxn ang="0">
                    <a:pos x="97" y="19"/>
                  </a:cxn>
                  <a:cxn ang="0">
                    <a:pos x="120" y="19"/>
                  </a:cxn>
                  <a:cxn ang="0">
                    <a:pos x="139" y="20"/>
                  </a:cxn>
                  <a:cxn ang="0">
                    <a:pos x="133" y="9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50" name="Freeform 50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/>
                <a:ahLst/>
                <a:cxnLst>
                  <a:cxn ang="0">
                    <a:pos x="61" y="10"/>
                  </a:cxn>
                  <a:cxn ang="0">
                    <a:pos x="34" y="28"/>
                  </a:cxn>
                  <a:cxn ang="0">
                    <a:pos x="15" y="52"/>
                  </a:cxn>
                  <a:cxn ang="0">
                    <a:pos x="3" y="81"/>
                  </a:cxn>
                  <a:cxn ang="0">
                    <a:pos x="0" y="114"/>
                  </a:cxn>
                  <a:cxn ang="0">
                    <a:pos x="6" y="145"/>
                  </a:cxn>
                  <a:cxn ang="0">
                    <a:pos x="18" y="176"/>
                  </a:cxn>
                  <a:cxn ang="0">
                    <a:pos x="37" y="204"/>
                  </a:cxn>
                  <a:cxn ang="0">
                    <a:pos x="65" y="232"/>
                  </a:cxn>
                  <a:cxn ang="0">
                    <a:pos x="102" y="258"/>
                  </a:cxn>
                  <a:cxn ang="0">
                    <a:pos x="143" y="270"/>
                  </a:cxn>
                  <a:cxn ang="0">
                    <a:pos x="185" y="265"/>
                  </a:cxn>
                  <a:cxn ang="0">
                    <a:pos x="219" y="240"/>
                  </a:cxn>
                  <a:cxn ang="0">
                    <a:pos x="244" y="216"/>
                  </a:cxn>
                  <a:cxn ang="0">
                    <a:pos x="263" y="189"/>
                  </a:cxn>
                  <a:cxn ang="0">
                    <a:pos x="276" y="158"/>
                  </a:cxn>
                  <a:cxn ang="0">
                    <a:pos x="281" y="134"/>
                  </a:cxn>
                  <a:cxn ang="0">
                    <a:pos x="275" y="121"/>
                  </a:cxn>
                  <a:cxn ang="0">
                    <a:pos x="259" y="117"/>
                  </a:cxn>
                  <a:cxn ang="0">
                    <a:pos x="245" y="122"/>
                  </a:cxn>
                  <a:cxn ang="0">
                    <a:pos x="243" y="133"/>
                  </a:cxn>
                  <a:cxn ang="0">
                    <a:pos x="235" y="151"/>
                  </a:cxn>
                  <a:cxn ang="0">
                    <a:pos x="222" y="179"/>
                  </a:cxn>
                  <a:cxn ang="0">
                    <a:pos x="199" y="203"/>
                  </a:cxn>
                  <a:cxn ang="0">
                    <a:pos x="154" y="212"/>
                  </a:cxn>
                  <a:cxn ang="0">
                    <a:pos x="100" y="197"/>
                  </a:cxn>
                  <a:cxn ang="0">
                    <a:pos x="59" y="163"/>
                  </a:cxn>
                  <a:cxn ang="0">
                    <a:pos x="40" y="114"/>
                  </a:cxn>
                  <a:cxn ang="0">
                    <a:pos x="44" y="74"/>
                  </a:cxn>
                  <a:cxn ang="0">
                    <a:pos x="59" y="51"/>
                  </a:cxn>
                  <a:cxn ang="0">
                    <a:pos x="80" y="31"/>
                  </a:cxn>
                  <a:cxn ang="0">
                    <a:pos x="102" y="19"/>
                  </a:cxn>
                  <a:cxn ang="0">
                    <a:pos x="110" y="5"/>
                  </a:cxn>
                  <a:cxn ang="0">
                    <a:pos x="88" y="2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51" name="Freeform 51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4" y="11"/>
                  </a:cxn>
                  <a:cxn ang="0">
                    <a:pos x="15" y="9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52" name="Freeform 52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3"/>
                  </a:cxn>
                  <a:cxn ang="0">
                    <a:pos x="3" y="15"/>
                  </a:cxn>
                  <a:cxn ang="0">
                    <a:pos x="6" y="17"/>
                  </a:cxn>
                  <a:cxn ang="0">
                    <a:pos x="9" y="17"/>
                  </a:cxn>
                  <a:cxn ang="0">
                    <a:pos x="13" y="17"/>
                  </a:cxn>
                  <a:cxn ang="0">
                    <a:pos x="16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7" y="6"/>
                  </a:cxn>
                  <a:cxn ang="0">
                    <a:pos x="16" y="3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53" name="Freeform 53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7" y="7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54" name="Freeform 54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7"/>
                  </a:cxn>
                  <a:cxn ang="0">
                    <a:pos x="7" y="5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55" name="Freeform 55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7" y="6"/>
                  </a:cxn>
                  <a:cxn ang="0">
                    <a:pos x="7" y="4"/>
                  </a:cxn>
                  <a:cxn ang="0">
                    <a:pos x="7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56" name="Freeform 56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5" y="20"/>
                  </a:cxn>
                  <a:cxn ang="0">
                    <a:pos x="10" y="20"/>
                  </a:cxn>
                  <a:cxn ang="0">
                    <a:pos x="14" y="20"/>
                  </a:cxn>
                  <a:cxn ang="0">
                    <a:pos x="17" y="17"/>
                  </a:cxn>
                  <a:cxn ang="0">
                    <a:pos x="20" y="15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7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57" name="Freeform 57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2" y="5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58" name="Freeform 58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5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0"/>
                  </a:cxn>
                  <a:cxn ang="0">
                    <a:pos x="13" y="8"/>
                  </a:cxn>
                  <a:cxn ang="0">
                    <a:pos x="13" y="6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59" name="Freeform 59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60" name="Freeform 60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61" name="Freeform 61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9" y="17"/>
                  </a:cxn>
                  <a:cxn ang="0">
                    <a:pos x="12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2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62" name="Freeform 62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7" y="12"/>
                  </a:cxn>
                  <a:cxn ang="0">
                    <a:pos x="10" y="10"/>
                  </a:cxn>
                  <a:cxn ang="0">
                    <a:pos x="12" y="7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63" name="Freeform 63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15" y="72"/>
                  </a:cxn>
                  <a:cxn ang="0">
                    <a:pos x="25" y="75"/>
                  </a:cxn>
                  <a:cxn ang="0">
                    <a:pos x="32" y="75"/>
                  </a:cxn>
                  <a:cxn ang="0">
                    <a:pos x="37" y="73"/>
                  </a:cxn>
                  <a:cxn ang="0">
                    <a:pos x="38" y="73"/>
                  </a:cxn>
                  <a:cxn ang="0">
                    <a:pos x="44" y="71"/>
                  </a:cxn>
                  <a:cxn ang="0">
                    <a:pos x="50" y="69"/>
                  </a:cxn>
                  <a:cxn ang="0">
                    <a:pos x="59" y="65"/>
                  </a:cxn>
                  <a:cxn ang="0">
                    <a:pos x="65" y="60"/>
                  </a:cxn>
                  <a:cxn ang="0">
                    <a:pos x="71" y="56"/>
                  </a:cxn>
                  <a:cxn ang="0">
                    <a:pos x="74" y="50"/>
                  </a:cxn>
                  <a:cxn ang="0">
                    <a:pos x="72" y="45"/>
                  </a:cxn>
                  <a:cxn ang="0">
                    <a:pos x="59" y="35"/>
                  </a:cxn>
                  <a:cxn ang="0">
                    <a:pos x="46" y="39"/>
                  </a:cxn>
                  <a:cxn ang="0">
                    <a:pos x="35" y="48"/>
                  </a:cxn>
                  <a:cxn ang="0">
                    <a:pos x="31" y="52"/>
                  </a:cxn>
                  <a:cxn ang="0">
                    <a:pos x="29" y="43"/>
                  </a:cxn>
                  <a:cxn ang="0">
                    <a:pos x="24" y="26"/>
                  </a:cxn>
                  <a:cxn ang="0">
                    <a:pos x="13" y="7"/>
                  </a:cxn>
                  <a:cxn ang="0">
                    <a:pos x="2" y="0"/>
                  </a:cxn>
                  <a:cxn ang="0">
                    <a:pos x="0" y="19"/>
                  </a:cxn>
                  <a:cxn ang="0">
                    <a:pos x="3" y="40"/>
                  </a:cxn>
                  <a:cxn ang="0">
                    <a:pos x="6" y="58"/>
                  </a:cxn>
                  <a:cxn ang="0">
                    <a:pos x="7" y="65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64" name="Freeform 64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/>
                <a:ahLst/>
                <a:cxnLst>
                  <a:cxn ang="0">
                    <a:pos x="24" y="59"/>
                  </a:cxn>
                  <a:cxn ang="0">
                    <a:pos x="29" y="59"/>
                  </a:cxn>
                  <a:cxn ang="0">
                    <a:pos x="38" y="57"/>
                  </a:cxn>
                  <a:cxn ang="0">
                    <a:pos x="47" y="56"/>
                  </a:cxn>
                  <a:cxn ang="0">
                    <a:pos x="56" y="54"/>
                  </a:cxn>
                  <a:cxn ang="0">
                    <a:pos x="63" y="52"/>
                  </a:cxn>
                  <a:cxn ang="0">
                    <a:pos x="68" y="47"/>
                  </a:cxn>
                  <a:cxn ang="0">
                    <a:pos x="69" y="43"/>
                  </a:cxn>
                  <a:cxn ang="0">
                    <a:pos x="66" y="37"/>
                  </a:cxn>
                  <a:cxn ang="0">
                    <a:pos x="54" y="32"/>
                  </a:cxn>
                  <a:cxn ang="0">
                    <a:pos x="41" y="33"/>
                  </a:cxn>
                  <a:cxn ang="0">
                    <a:pos x="29" y="37"/>
                  </a:cxn>
                  <a:cxn ang="0">
                    <a:pos x="25" y="40"/>
                  </a:cxn>
                  <a:cxn ang="0">
                    <a:pos x="21" y="29"/>
                  </a:cxn>
                  <a:cxn ang="0">
                    <a:pos x="19" y="13"/>
                  </a:cxn>
                  <a:cxn ang="0">
                    <a:pos x="15" y="1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9" y="44"/>
                  </a:cxn>
                  <a:cxn ang="0">
                    <a:pos x="19" y="56"/>
                  </a:cxn>
                  <a:cxn ang="0">
                    <a:pos x="24" y="59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65" name="Freeform 65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15" y="54"/>
                  </a:cxn>
                  <a:cxn ang="0">
                    <a:pos x="22" y="59"/>
                  </a:cxn>
                  <a:cxn ang="0">
                    <a:pos x="31" y="60"/>
                  </a:cxn>
                  <a:cxn ang="0">
                    <a:pos x="38" y="60"/>
                  </a:cxn>
                  <a:cxn ang="0">
                    <a:pos x="45" y="59"/>
                  </a:cxn>
                  <a:cxn ang="0">
                    <a:pos x="51" y="56"/>
                  </a:cxn>
                  <a:cxn ang="0">
                    <a:pos x="57" y="53"/>
                  </a:cxn>
                  <a:cxn ang="0">
                    <a:pos x="60" y="51"/>
                  </a:cxn>
                  <a:cxn ang="0">
                    <a:pos x="64" y="50"/>
                  </a:cxn>
                  <a:cxn ang="0">
                    <a:pos x="67" y="47"/>
                  </a:cxn>
                  <a:cxn ang="0">
                    <a:pos x="69" y="43"/>
                  </a:cxn>
                  <a:cxn ang="0">
                    <a:pos x="67" y="40"/>
                  </a:cxn>
                  <a:cxn ang="0">
                    <a:pos x="54" y="31"/>
                  </a:cxn>
                  <a:cxn ang="0">
                    <a:pos x="41" y="31"/>
                  </a:cxn>
                  <a:cxn ang="0">
                    <a:pos x="32" y="34"/>
                  </a:cxn>
                  <a:cxn ang="0">
                    <a:pos x="28" y="37"/>
                  </a:cxn>
                  <a:cxn ang="0">
                    <a:pos x="26" y="30"/>
                  </a:cxn>
                  <a:cxn ang="0">
                    <a:pos x="20" y="15"/>
                  </a:cxn>
                  <a:cxn ang="0">
                    <a:pos x="12" y="2"/>
                  </a:cxn>
                  <a:cxn ang="0">
                    <a:pos x="1" y="0"/>
                  </a:cxn>
                  <a:cxn ang="0">
                    <a:pos x="0" y="14"/>
                  </a:cxn>
                  <a:cxn ang="0">
                    <a:pos x="1" y="30"/>
                  </a:cxn>
                  <a:cxn ang="0">
                    <a:pos x="4" y="41"/>
                  </a:cxn>
                  <a:cxn ang="0">
                    <a:pos x="6" y="46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66" name="Freeform 66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/>
                <a:ahLst/>
                <a:cxnLst>
                  <a:cxn ang="0">
                    <a:pos x="12" y="44"/>
                  </a:cxn>
                  <a:cxn ang="0">
                    <a:pos x="19" y="46"/>
                  </a:cxn>
                  <a:cxn ang="0">
                    <a:pos x="31" y="48"/>
                  </a:cxn>
                  <a:cxn ang="0">
                    <a:pos x="43" y="48"/>
                  </a:cxn>
                  <a:cxn ang="0">
                    <a:pos x="56" y="46"/>
                  </a:cxn>
                  <a:cxn ang="0">
                    <a:pos x="66" y="42"/>
                  </a:cxn>
                  <a:cxn ang="0">
                    <a:pos x="74" y="36"/>
                  </a:cxn>
                  <a:cxn ang="0">
                    <a:pos x="75" y="29"/>
                  </a:cxn>
                  <a:cxn ang="0">
                    <a:pos x="71" y="19"/>
                  </a:cxn>
                  <a:cxn ang="0">
                    <a:pos x="66" y="16"/>
                  </a:cxn>
                  <a:cxn ang="0">
                    <a:pos x="59" y="15"/>
                  </a:cxn>
                  <a:cxn ang="0">
                    <a:pos x="52" y="15"/>
                  </a:cxn>
                  <a:cxn ang="0">
                    <a:pos x="43" y="18"/>
                  </a:cxn>
                  <a:cxn ang="0">
                    <a:pos x="35" y="19"/>
                  </a:cxn>
                  <a:cxn ang="0">
                    <a:pos x="30" y="22"/>
                  </a:cxn>
                  <a:cxn ang="0">
                    <a:pos x="25" y="23"/>
                  </a:cxn>
                  <a:cxn ang="0">
                    <a:pos x="24" y="25"/>
                  </a:cxn>
                  <a:cxn ang="0">
                    <a:pos x="22" y="21"/>
                  </a:cxn>
                  <a:cxn ang="0">
                    <a:pos x="19" y="13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5" y="26"/>
                  </a:cxn>
                  <a:cxn ang="0">
                    <a:pos x="9" y="38"/>
                  </a:cxn>
                  <a:cxn ang="0">
                    <a:pos x="12" y="44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67" name="Freeform 67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/>
                <a:ahLst/>
                <a:cxnLst>
                  <a:cxn ang="0">
                    <a:pos x="15" y="53"/>
                  </a:cxn>
                  <a:cxn ang="0">
                    <a:pos x="22" y="54"/>
                  </a:cxn>
                  <a:cxn ang="0">
                    <a:pos x="34" y="57"/>
                  </a:cxn>
                  <a:cxn ang="0">
                    <a:pos x="47" y="56"/>
                  </a:cxn>
                  <a:cxn ang="0">
                    <a:pos x="58" y="50"/>
                  </a:cxn>
                  <a:cxn ang="0">
                    <a:pos x="61" y="48"/>
                  </a:cxn>
                  <a:cxn ang="0">
                    <a:pos x="62" y="46"/>
                  </a:cxn>
                  <a:cxn ang="0">
                    <a:pos x="63" y="43"/>
                  </a:cxn>
                  <a:cxn ang="0">
                    <a:pos x="62" y="40"/>
                  </a:cxn>
                  <a:cxn ang="0">
                    <a:pos x="61" y="36"/>
                  </a:cxn>
                  <a:cxn ang="0">
                    <a:pos x="58" y="33"/>
                  </a:cxn>
                  <a:cxn ang="0">
                    <a:pos x="53" y="31"/>
                  </a:cxn>
                  <a:cxn ang="0">
                    <a:pos x="47" y="33"/>
                  </a:cxn>
                  <a:cxn ang="0">
                    <a:pos x="39" y="36"/>
                  </a:cxn>
                  <a:cxn ang="0">
                    <a:pos x="30" y="36"/>
                  </a:cxn>
                  <a:cxn ang="0">
                    <a:pos x="24" y="36"/>
                  </a:cxn>
                  <a:cxn ang="0">
                    <a:pos x="21" y="36"/>
                  </a:cxn>
                  <a:cxn ang="0">
                    <a:pos x="21" y="30"/>
                  </a:cxn>
                  <a:cxn ang="0">
                    <a:pos x="21" y="17"/>
                  </a:cxn>
                  <a:cxn ang="0">
                    <a:pos x="17" y="4"/>
                  </a:cxn>
                  <a:cxn ang="0">
                    <a:pos x="8" y="0"/>
                  </a:cxn>
                  <a:cxn ang="0">
                    <a:pos x="0" y="18"/>
                  </a:cxn>
                  <a:cxn ang="0">
                    <a:pos x="0" y="34"/>
                  </a:cxn>
                  <a:cxn ang="0">
                    <a:pos x="6" y="46"/>
                  </a:cxn>
                  <a:cxn ang="0">
                    <a:pos x="15" y="53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68" name="Freeform 68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/>
                <a:ahLst/>
                <a:cxnLst>
                  <a:cxn ang="0">
                    <a:pos x="24" y="52"/>
                  </a:cxn>
                  <a:cxn ang="0">
                    <a:pos x="32" y="57"/>
                  </a:cxn>
                  <a:cxn ang="0">
                    <a:pos x="41" y="55"/>
                  </a:cxn>
                  <a:cxn ang="0">
                    <a:pos x="50" y="52"/>
                  </a:cxn>
                  <a:cxn ang="0">
                    <a:pos x="59" y="48"/>
                  </a:cxn>
                  <a:cxn ang="0">
                    <a:pos x="63" y="45"/>
                  </a:cxn>
                  <a:cxn ang="0">
                    <a:pos x="65" y="42"/>
                  </a:cxn>
                  <a:cxn ang="0">
                    <a:pos x="65" y="38"/>
                  </a:cxn>
                  <a:cxn ang="0">
                    <a:pos x="63" y="34"/>
                  </a:cxn>
                  <a:cxn ang="0">
                    <a:pos x="53" y="28"/>
                  </a:cxn>
                  <a:cxn ang="0">
                    <a:pos x="46" y="29"/>
                  </a:cxn>
                  <a:cxn ang="0">
                    <a:pos x="40" y="35"/>
                  </a:cxn>
                  <a:cxn ang="0">
                    <a:pos x="35" y="39"/>
                  </a:cxn>
                  <a:cxn ang="0">
                    <a:pos x="32" y="32"/>
                  </a:cxn>
                  <a:cxn ang="0">
                    <a:pos x="25" y="18"/>
                  </a:cxn>
                  <a:cxn ang="0">
                    <a:pos x="16" y="5"/>
                  </a:cxn>
                  <a:cxn ang="0">
                    <a:pos x="6" y="0"/>
                  </a:cxn>
                  <a:cxn ang="0">
                    <a:pos x="0" y="21"/>
                  </a:cxn>
                  <a:cxn ang="0">
                    <a:pos x="7" y="36"/>
                  </a:cxn>
                  <a:cxn ang="0">
                    <a:pos x="18" y="48"/>
                  </a:cxn>
                  <a:cxn ang="0">
                    <a:pos x="24" y="52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69" name="Freeform 69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/>
                <a:ahLst/>
                <a:cxnLst>
                  <a:cxn ang="0">
                    <a:pos x="16" y="67"/>
                  </a:cxn>
                  <a:cxn ang="0">
                    <a:pos x="19" y="70"/>
                  </a:cxn>
                  <a:cxn ang="0">
                    <a:pos x="23" y="73"/>
                  </a:cxn>
                  <a:cxn ang="0">
                    <a:pos x="31" y="77"/>
                  </a:cxn>
                  <a:cxn ang="0">
                    <a:pos x="38" y="79"/>
                  </a:cxn>
                  <a:cxn ang="0">
                    <a:pos x="47" y="80"/>
                  </a:cxn>
                  <a:cxn ang="0">
                    <a:pos x="57" y="77"/>
                  </a:cxn>
                  <a:cxn ang="0">
                    <a:pos x="66" y="70"/>
                  </a:cxn>
                  <a:cxn ang="0">
                    <a:pos x="73" y="59"/>
                  </a:cxn>
                  <a:cxn ang="0">
                    <a:pos x="76" y="54"/>
                  </a:cxn>
                  <a:cxn ang="0">
                    <a:pos x="78" y="50"/>
                  </a:cxn>
                  <a:cxn ang="0">
                    <a:pos x="79" y="46"/>
                  </a:cxn>
                  <a:cxn ang="0">
                    <a:pos x="78" y="43"/>
                  </a:cxn>
                  <a:cxn ang="0">
                    <a:pos x="70" y="39"/>
                  </a:cxn>
                  <a:cxn ang="0">
                    <a:pos x="61" y="37"/>
                  </a:cxn>
                  <a:cxn ang="0">
                    <a:pos x="53" y="39"/>
                  </a:cxn>
                  <a:cxn ang="0">
                    <a:pos x="45" y="40"/>
                  </a:cxn>
                  <a:cxn ang="0">
                    <a:pos x="39" y="44"/>
                  </a:cxn>
                  <a:cxn ang="0">
                    <a:pos x="34" y="47"/>
                  </a:cxn>
                  <a:cxn ang="0">
                    <a:pos x="31" y="50"/>
                  </a:cxn>
                  <a:cxn ang="0">
                    <a:pos x="29" y="52"/>
                  </a:cxn>
                  <a:cxn ang="0">
                    <a:pos x="28" y="43"/>
                  </a:cxn>
                  <a:cxn ang="0">
                    <a:pos x="22" y="24"/>
                  </a:cxn>
                  <a:cxn ang="0">
                    <a:pos x="13" y="6"/>
                  </a:cxn>
                  <a:cxn ang="0">
                    <a:pos x="1" y="0"/>
                  </a:cxn>
                  <a:cxn ang="0">
                    <a:pos x="0" y="24"/>
                  </a:cxn>
                  <a:cxn ang="0">
                    <a:pos x="6" y="46"/>
                  </a:cxn>
                  <a:cxn ang="0">
                    <a:pos x="13" y="62"/>
                  </a:cxn>
                  <a:cxn ang="0">
                    <a:pos x="16" y="6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0" name="Freeform 70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/>
                <a:ahLst/>
                <a:cxnLst>
                  <a:cxn ang="0">
                    <a:pos x="13" y="54"/>
                  </a:cxn>
                  <a:cxn ang="0">
                    <a:pos x="16" y="56"/>
                  </a:cxn>
                  <a:cxn ang="0">
                    <a:pos x="20" y="59"/>
                  </a:cxn>
                  <a:cxn ang="0">
                    <a:pos x="26" y="61"/>
                  </a:cxn>
                  <a:cxn ang="0">
                    <a:pos x="34" y="64"/>
                  </a:cxn>
                  <a:cxn ang="0">
                    <a:pos x="41" y="67"/>
                  </a:cxn>
                  <a:cxn ang="0">
                    <a:pos x="50" y="67"/>
                  </a:cxn>
                  <a:cxn ang="0">
                    <a:pos x="59" y="67"/>
                  </a:cxn>
                  <a:cxn ang="0">
                    <a:pos x="66" y="64"/>
                  </a:cxn>
                  <a:cxn ang="0">
                    <a:pos x="72" y="61"/>
                  </a:cxn>
                  <a:cxn ang="0">
                    <a:pos x="76" y="57"/>
                  </a:cxn>
                  <a:cxn ang="0">
                    <a:pos x="79" y="53"/>
                  </a:cxn>
                  <a:cxn ang="0">
                    <a:pos x="78" y="47"/>
                  </a:cxn>
                  <a:cxn ang="0">
                    <a:pos x="72" y="41"/>
                  </a:cxn>
                  <a:cxn ang="0">
                    <a:pos x="65" y="37"/>
                  </a:cxn>
                  <a:cxn ang="0">
                    <a:pos x="56" y="36"/>
                  </a:cxn>
                  <a:cxn ang="0">
                    <a:pos x="48" y="36"/>
                  </a:cxn>
                  <a:cxn ang="0">
                    <a:pos x="40" y="37"/>
                  </a:cxn>
                  <a:cxn ang="0">
                    <a:pos x="34" y="38"/>
                  </a:cxn>
                  <a:cxn ang="0">
                    <a:pos x="29" y="40"/>
                  </a:cxn>
                  <a:cxn ang="0">
                    <a:pos x="28" y="40"/>
                  </a:cxn>
                  <a:cxn ang="0">
                    <a:pos x="26" y="33"/>
                  </a:cxn>
                  <a:cxn ang="0">
                    <a:pos x="22" y="17"/>
                  </a:cxn>
                  <a:cxn ang="0">
                    <a:pos x="15" y="4"/>
                  </a:cxn>
                  <a:cxn ang="0">
                    <a:pos x="3" y="0"/>
                  </a:cxn>
                  <a:cxn ang="0">
                    <a:pos x="0" y="21"/>
                  </a:cxn>
                  <a:cxn ang="0">
                    <a:pos x="4" y="38"/>
                  </a:cxn>
                  <a:cxn ang="0">
                    <a:pos x="10" y="50"/>
                  </a:cxn>
                  <a:cxn ang="0">
                    <a:pos x="13" y="54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1" name="Freeform 71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17" y="60"/>
                  </a:cxn>
                  <a:cxn ang="0">
                    <a:pos x="27" y="62"/>
                  </a:cxn>
                  <a:cxn ang="0">
                    <a:pos x="40" y="62"/>
                  </a:cxn>
                  <a:cxn ang="0">
                    <a:pos x="53" y="60"/>
                  </a:cxn>
                  <a:cxn ang="0">
                    <a:pos x="65" y="58"/>
                  </a:cxn>
                  <a:cxn ang="0">
                    <a:pos x="72" y="55"/>
                  </a:cxn>
                  <a:cxn ang="0">
                    <a:pos x="77" y="49"/>
                  </a:cxn>
                  <a:cxn ang="0">
                    <a:pos x="75" y="42"/>
                  </a:cxn>
                  <a:cxn ang="0">
                    <a:pos x="69" y="36"/>
                  </a:cxn>
                  <a:cxn ang="0">
                    <a:pos x="62" y="33"/>
                  </a:cxn>
                  <a:cxn ang="0">
                    <a:pos x="53" y="32"/>
                  </a:cxn>
                  <a:cxn ang="0">
                    <a:pos x="46" y="32"/>
                  </a:cxn>
                  <a:cxn ang="0">
                    <a:pos x="39" y="33"/>
                  </a:cxn>
                  <a:cxn ang="0">
                    <a:pos x="33" y="35"/>
                  </a:cxn>
                  <a:cxn ang="0">
                    <a:pos x="28" y="37"/>
                  </a:cxn>
                  <a:cxn ang="0">
                    <a:pos x="27" y="37"/>
                  </a:cxn>
                  <a:cxn ang="0">
                    <a:pos x="25" y="30"/>
                  </a:cxn>
                  <a:cxn ang="0">
                    <a:pos x="21" y="16"/>
                  </a:cxn>
                  <a:cxn ang="0">
                    <a:pos x="14" y="3"/>
                  </a:cxn>
                  <a:cxn ang="0">
                    <a:pos x="2" y="0"/>
                  </a:cxn>
                  <a:cxn ang="0">
                    <a:pos x="0" y="17"/>
                  </a:cxn>
                  <a:cxn ang="0">
                    <a:pos x="3" y="36"/>
                  </a:cxn>
                  <a:cxn ang="0">
                    <a:pos x="8" y="52"/>
                  </a:cxn>
                  <a:cxn ang="0">
                    <a:pos x="9" y="58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2" name="Freeform 72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/>
                <a:ahLst/>
                <a:cxnLst>
                  <a:cxn ang="0">
                    <a:pos x="12" y="150"/>
                  </a:cxn>
                  <a:cxn ang="0">
                    <a:pos x="16" y="241"/>
                  </a:cxn>
                  <a:cxn ang="0">
                    <a:pos x="46" y="346"/>
                  </a:cxn>
                  <a:cxn ang="0">
                    <a:pos x="84" y="465"/>
                  </a:cxn>
                  <a:cxn ang="0">
                    <a:pos x="122" y="583"/>
                  </a:cxn>
                  <a:cxn ang="0">
                    <a:pos x="163" y="699"/>
                  </a:cxn>
                  <a:cxn ang="0">
                    <a:pos x="195" y="778"/>
                  </a:cxn>
                  <a:cxn ang="0">
                    <a:pos x="228" y="810"/>
                  </a:cxn>
                  <a:cxn ang="0">
                    <a:pos x="269" y="830"/>
                  </a:cxn>
                  <a:cxn ang="0">
                    <a:pos x="316" y="842"/>
                  </a:cxn>
                  <a:cxn ang="0">
                    <a:pos x="348" y="843"/>
                  </a:cxn>
                  <a:cxn ang="0">
                    <a:pos x="361" y="833"/>
                  </a:cxn>
                  <a:cxn ang="0">
                    <a:pos x="366" y="816"/>
                  </a:cxn>
                  <a:cxn ang="0">
                    <a:pos x="354" y="803"/>
                  </a:cxn>
                  <a:cxn ang="0">
                    <a:pos x="329" y="796"/>
                  </a:cxn>
                  <a:cxn ang="0">
                    <a:pos x="295" y="788"/>
                  </a:cxn>
                  <a:cxn ang="0">
                    <a:pos x="264" y="778"/>
                  </a:cxn>
                  <a:cxn ang="0">
                    <a:pos x="239" y="757"/>
                  </a:cxn>
                  <a:cxn ang="0">
                    <a:pos x="217" y="708"/>
                  </a:cxn>
                  <a:cxn ang="0">
                    <a:pos x="194" y="643"/>
                  </a:cxn>
                  <a:cxn ang="0">
                    <a:pos x="172" y="577"/>
                  </a:cxn>
                  <a:cxn ang="0">
                    <a:pos x="151" y="511"/>
                  </a:cxn>
                  <a:cxn ang="0">
                    <a:pos x="126" y="435"/>
                  </a:cxn>
                  <a:cxn ang="0">
                    <a:pos x="94" y="349"/>
                  </a:cxn>
                  <a:cxn ang="0">
                    <a:pos x="65" y="263"/>
                  </a:cxn>
                  <a:cxn ang="0">
                    <a:pos x="49" y="175"/>
                  </a:cxn>
                  <a:cxn ang="0">
                    <a:pos x="46" y="110"/>
                  </a:cxn>
                  <a:cxn ang="0">
                    <a:pos x="35" y="67"/>
                  </a:cxn>
                  <a:cxn ang="0">
                    <a:pos x="21" y="27"/>
                  </a:cxn>
                  <a:cxn ang="0">
                    <a:pos x="6" y="1"/>
                  </a:cxn>
                  <a:cxn ang="0">
                    <a:pos x="5" y="17"/>
                  </a:cxn>
                  <a:cxn ang="0">
                    <a:pos x="13" y="76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3" name="Freeform 73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88" y="18"/>
                  </a:cxn>
                  <a:cxn ang="0">
                    <a:pos x="87" y="13"/>
                  </a:cxn>
                  <a:cxn ang="0">
                    <a:pos x="84" y="7"/>
                  </a:cxn>
                  <a:cxn ang="0">
                    <a:pos x="77" y="3"/>
                  </a:cxn>
                  <a:cxn ang="0">
                    <a:pos x="71" y="0"/>
                  </a:cxn>
                  <a:cxn ang="0">
                    <a:pos x="62" y="0"/>
                  </a:cxn>
                  <a:cxn ang="0">
                    <a:pos x="55" y="1"/>
                  </a:cxn>
                  <a:cxn ang="0">
                    <a:pos x="47" y="5"/>
                  </a:cxn>
                  <a:cxn ang="0">
                    <a:pos x="41" y="11"/>
                  </a:cxn>
                  <a:cxn ang="0">
                    <a:pos x="34" y="20"/>
                  </a:cxn>
                  <a:cxn ang="0">
                    <a:pos x="25" y="31"/>
                  </a:cxn>
                  <a:cxn ang="0">
                    <a:pos x="16" y="43"/>
                  </a:cxn>
                  <a:cxn ang="0">
                    <a:pos x="9" y="56"/>
                  </a:cxn>
                  <a:cxn ang="0">
                    <a:pos x="3" y="69"/>
                  </a:cxn>
                  <a:cxn ang="0">
                    <a:pos x="0" y="79"/>
                  </a:cxn>
                  <a:cxn ang="0">
                    <a:pos x="3" y="87"/>
                  </a:cxn>
                  <a:cxn ang="0">
                    <a:pos x="15" y="80"/>
                  </a:cxn>
                  <a:cxn ang="0">
                    <a:pos x="27" y="70"/>
                  </a:cxn>
                  <a:cxn ang="0">
                    <a:pos x="40" y="60"/>
                  </a:cxn>
                  <a:cxn ang="0">
                    <a:pos x="52" y="50"/>
                  </a:cxn>
                  <a:cxn ang="0">
                    <a:pos x="63" y="41"/>
                  </a:cxn>
                  <a:cxn ang="0">
                    <a:pos x="72" y="33"/>
                  </a:cxn>
                  <a:cxn ang="0">
                    <a:pos x="80" y="27"/>
                  </a:cxn>
                  <a:cxn ang="0">
                    <a:pos x="84" y="23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4" name="Freeform 74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/>
                <a:ahLst/>
                <a:cxnLst>
                  <a:cxn ang="0">
                    <a:pos x="92" y="23"/>
                  </a:cxn>
                  <a:cxn ang="0">
                    <a:pos x="96" y="21"/>
                  </a:cxn>
                  <a:cxn ang="0">
                    <a:pos x="99" y="18"/>
                  </a:cxn>
                  <a:cxn ang="0">
                    <a:pos x="101" y="14"/>
                  </a:cxn>
                  <a:cxn ang="0">
                    <a:pos x="102" y="10"/>
                  </a:cxn>
                  <a:cxn ang="0">
                    <a:pos x="101" y="5"/>
                  </a:cxn>
                  <a:cxn ang="0">
                    <a:pos x="98" y="1"/>
                  </a:cxn>
                  <a:cxn ang="0">
                    <a:pos x="93" y="0"/>
                  </a:cxn>
                  <a:cxn ang="0">
                    <a:pos x="88" y="0"/>
                  </a:cxn>
                  <a:cxn ang="0">
                    <a:pos x="76" y="2"/>
                  </a:cxn>
                  <a:cxn ang="0">
                    <a:pos x="61" y="7"/>
                  </a:cxn>
                  <a:cxn ang="0">
                    <a:pos x="46" y="10"/>
                  </a:cxn>
                  <a:cxn ang="0">
                    <a:pos x="33" y="11"/>
                  </a:cxn>
                  <a:cxn ang="0">
                    <a:pos x="20" y="15"/>
                  </a:cxn>
                  <a:cxn ang="0">
                    <a:pos x="10" y="18"/>
                  </a:cxn>
                  <a:cxn ang="0">
                    <a:pos x="2" y="23"/>
                  </a:cxn>
                  <a:cxn ang="0">
                    <a:pos x="0" y="28"/>
                  </a:cxn>
                  <a:cxn ang="0">
                    <a:pos x="10" y="28"/>
                  </a:cxn>
                  <a:cxn ang="0">
                    <a:pos x="20" y="28"/>
                  </a:cxn>
                  <a:cxn ang="0">
                    <a:pos x="32" y="27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7" y="24"/>
                  </a:cxn>
                  <a:cxn ang="0">
                    <a:pos x="80" y="24"/>
                  </a:cxn>
                  <a:cxn ang="0">
                    <a:pos x="92" y="23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5" name="Freeform 75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29" y="36"/>
                  </a:cxn>
                  <a:cxn ang="0">
                    <a:pos x="135" y="32"/>
                  </a:cxn>
                  <a:cxn ang="0">
                    <a:pos x="139" y="28"/>
                  </a:cxn>
                  <a:cxn ang="0">
                    <a:pos x="142" y="20"/>
                  </a:cxn>
                  <a:cxn ang="0">
                    <a:pos x="141" y="15"/>
                  </a:cxn>
                  <a:cxn ang="0">
                    <a:pos x="138" y="9"/>
                  </a:cxn>
                  <a:cxn ang="0">
                    <a:pos x="133" y="5"/>
                  </a:cxn>
                  <a:cxn ang="0">
                    <a:pos x="126" y="3"/>
                  </a:cxn>
                  <a:cxn ang="0">
                    <a:pos x="108" y="3"/>
                  </a:cxn>
                  <a:cxn ang="0">
                    <a:pos x="88" y="3"/>
                  </a:cxn>
                  <a:cxn ang="0">
                    <a:pos x="67" y="2"/>
                  </a:cxn>
                  <a:cxn ang="0">
                    <a:pos x="47" y="2"/>
                  </a:cxn>
                  <a:cxn ang="0">
                    <a:pos x="29" y="0"/>
                  </a:cxn>
                  <a:cxn ang="0">
                    <a:pos x="13" y="2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10" y="12"/>
                  </a:cxn>
                  <a:cxn ang="0">
                    <a:pos x="22" y="16"/>
                  </a:cxn>
                  <a:cxn ang="0">
                    <a:pos x="38" y="19"/>
                  </a:cxn>
                  <a:cxn ang="0">
                    <a:pos x="54" y="22"/>
                  </a:cxn>
                  <a:cxn ang="0">
                    <a:pos x="72" y="25"/>
                  </a:cxn>
                  <a:cxn ang="0">
                    <a:pos x="89" y="29"/>
                  </a:cxn>
                  <a:cxn ang="0">
                    <a:pos x="107" y="32"/>
                  </a:cxn>
                  <a:cxn ang="0">
                    <a:pos x="123" y="36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6" name="Freeform 76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/>
                <a:ahLst/>
                <a:cxnLst>
                  <a:cxn ang="0">
                    <a:pos x="108" y="298"/>
                  </a:cxn>
                  <a:cxn ang="0">
                    <a:pos x="132" y="338"/>
                  </a:cxn>
                  <a:cxn ang="0">
                    <a:pos x="157" y="377"/>
                  </a:cxn>
                  <a:cxn ang="0">
                    <a:pos x="182" y="414"/>
                  </a:cxn>
                  <a:cxn ang="0">
                    <a:pos x="208" y="451"/>
                  </a:cxn>
                  <a:cxn ang="0">
                    <a:pos x="235" y="487"/>
                  </a:cxn>
                  <a:cxn ang="0">
                    <a:pos x="263" y="523"/>
                  </a:cxn>
                  <a:cxn ang="0">
                    <a:pos x="292" y="559"/>
                  </a:cxn>
                  <a:cxn ang="0">
                    <a:pos x="321" y="594"/>
                  </a:cxn>
                  <a:cxn ang="0">
                    <a:pos x="326" y="598"/>
                  </a:cxn>
                  <a:cxn ang="0">
                    <a:pos x="332" y="601"/>
                  </a:cxn>
                  <a:cxn ang="0">
                    <a:pos x="337" y="601"/>
                  </a:cxn>
                  <a:cxn ang="0">
                    <a:pos x="343" y="598"/>
                  </a:cxn>
                  <a:cxn ang="0">
                    <a:pos x="349" y="594"/>
                  </a:cxn>
                  <a:cxn ang="0">
                    <a:pos x="351" y="588"/>
                  </a:cxn>
                  <a:cxn ang="0">
                    <a:pos x="351" y="582"/>
                  </a:cxn>
                  <a:cxn ang="0">
                    <a:pos x="349" y="576"/>
                  </a:cxn>
                  <a:cxn ang="0">
                    <a:pos x="327" y="538"/>
                  </a:cxn>
                  <a:cxn ang="0">
                    <a:pos x="304" y="499"/>
                  </a:cxn>
                  <a:cxn ang="0">
                    <a:pos x="279" y="463"/>
                  </a:cxn>
                  <a:cxn ang="0">
                    <a:pos x="252" y="427"/>
                  </a:cxn>
                  <a:cxn ang="0">
                    <a:pos x="224" y="391"/>
                  </a:cxn>
                  <a:cxn ang="0">
                    <a:pos x="198" y="355"/>
                  </a:cxn>
                  <a:cxn ang="0">
                    <a:pos x="172" y="319"/>
                  </a:cxn>
                  <a:cxn ang="0">
                    <a:pos x="147" y="280"/>
                  </a:cxn>
                  <a:cxn ang="0">
                    <a:pos x="125" y="242"/>
                  </a:cxn>
                  <a:cxn ang="0">
                    <a:pos x="101" y="197"/>
                  </a:cxn>
                  <a:cxn ang="0">
                    <a:pos x="79" y="150"/>
                  </a:cxn>
                  <a:cxn ang="0">
                    <a:pos x="59" y="104"/>
                  </a:cxn>
                  <a:cxn ang="0">
                    <a:pos x="38" y="62"/>
                  </a:cxn>
                  <a:cxn ang="0">
                    <a:pos x="22" y="29"/>
                  </a:cxn>
                  <a:cxn ang="0">
                    <a:pos x="9" y="7"/>
                  </a:cxn>
                  <a:cxn ang="0">
                    <a:pos x="0" y="0"/>
                  </a:cxn>
                  <a:cxn ang="0">
                    <a:pos x="4" y="17"/>
                  </a:cxn>
                  <a:cxn ang="0">
                    <a:pos x="13" y="45"/>
                  </a:cxn>
                  <a:cxn ang="0">
                    <a:pos x="23" y="82"/>
                  </a:cxn>
                  <a:cxn ang="0">
                    <a:pos x="38" y="124"/>
                  </a:cxn>
                  <a:cxn ang="0">
                    <a:pos x="54" y="170"/>
                  </a:cxn>
                  <a:cxn ang="0">
                    <a:pos x="70" y="216"/>
                  </a:cxn>
                  <a:cxn ang="0">
                    <a:pos x="89" y="259"/>
                  </a:cxn>
                  <a:cxn ang="0">
                    <a:pos x="108" y="298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7" name="Freeform 77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/>
                <a:ahLst/>
                <a:cxnLst>
                  <a:cxn ang="0">
                    <a:pos x="746" y="0"/>
                  </a:cxn>
                  <a:cxn ang="0">
                    <a:pos x="763" y="0"/>
                  </a:cxn>
                  <a:cxn ang="0">
                    <a:pos x="798" y="1"/>
                  </a:cxn>
                  <a:cxn ang="0">
                    <a:pos x="848" y="2"/>
                  </a:cxn>
                  <a:cxn ang="0">
                    <a:pos x="912" y="5"/>
                  </a:cxn>
                  <a:cxn ang="0">
                    <a:pos x="987" y="10"/>
                  </a:cxn>
                  <a:cxn ang="0">
                    <a:pos x="1074" y="16"/>
                  </a:cxn>
                  <a:cxn ang="0">
                    <a:pos x="1171" y="27"/>
                  </a:cxn>
                  <a:cxn ang="0">
                    <a:pos x="1275" y="39"/>
                  </a:cxn>
                  <a:cxn ang="0">
                    <a:pos x="1386" y="56"/>
                  </a:cxn>
                  <a:cxn ang="0">
                    <a:pos x="1502" y="75"/>
                  </a:cxn>
                  <a:cxn ang="0">
                    <a:pos x="1620" y="100"/>
                  </a:cxn>
                  <a:cxn ang="0">
                    <a:pos x="1742" y="129"/>
                  </a:cxn>
                  <a:cxn ang="0">
                    <a:pos x="1865" y="164"/>
                  </a:cxn>
                  <a:cxn ang="0">
                    <a:pos x="1987" y="204"/>
                  </a:cxn>
                  <a:cxn ang="0">
                    <a:pos x="2105" y="250"/>
                  </a:cxn>
                  <a:cxn ang="0">
                    <a:pos x="1975" y="1184"/>
                  </a:cxn>
                  <a:cxn ang="0">
                    <a:pos x="1990" y="1191"/>
                  </a:cxn>
                  <a:cxn ang="0">
                    <a:pos x="2020" y="1219"/>
                  </a:cxn>
                  <a:cxn ang="0">
                    <a:pos x="2035" y="1282"/>
                  </a:cxn>
                  <a:cxn ang="0">
                    <a:pos x="2011" y="1394"/>
                  </a:cxn>
                  <a:cxn ang="0">
                    <a:pos x="1636" y="1835"/>
                  </a:cxn>
                  <a:cxn ang="0">
                    <a:pos x="1510" y="1979"/>
                  </a:cxn>
                  <a:cxn ang="0">
                    <a:pos x="1490" y="1977"/>
                  </a:cxn>
                  <a:cxn ang="0">
                    <a:pos x="1451" y="1972"/>
                  </a:cxn>
                  <a:cxn ang="0">
                    <a:pos x="1397" y="1965"/>
                  </a:cxn>
                  <a:cxn ang="0">
                    <a:pos x="1328" y="1955"/>
                  </a:cxn>
                  <a:cxn ang="0">
                    <a:pos x="1246" y="1943"/>
                  </a:cxn>
                  <a:cxn ang="0">
                    <a:pos x="1152" y="1927"/>
                  </a:cxn>
                  <a:cxn ang="0">
                    <a:pos x="1049" y="1907"/>
                  </a:cxn>
                  <a:cxn ang="0">
                    <a:pos x="937" y="1884"/>
                  </a:cxn>
                  <a:cxn ang="0">
                    <a:pos x="818" y="1856"/>
                  </a:cxn>
                  <a:cxn ang="0">
                    <a:pos x="696" y="1824"/>
                  </a:cxn>
                  <a:cxn ang="0">
                    <a:pos x="572" y="1787"/>
                  </a:cxn>
                  <a:cxn ang="0">
                    <a:pos x="445" y="1747"/>
                  </a:cxn>
                  <a:cxn ang="0">
                    <a:pos x="319" y="1700"/>
                  </a:cxn>
                  <a:cxn ang="0">
                    <a:pos x="196" y="1647"/>
                  </a:cxn>
                  <a:cxn ang="0">
                    <a:pos x="76" y="1590"/>
                  </a:cxn>
                  <a:cxn ang="0">
                    <a:pos x="18" y="1554"/>
                  </a:cxn>
                  <a:cxn ang="0">
                    <a:pos x="8" y="1514"/>
                  </a:cxn>
                  <a:cxn ang="0">
                    <a:pos x="0" y="1456"/>
                  </a:cxn>
                  <a:cxn ang="0">
                    <a:pos x="3" y="1396"/>
                  </a:cxn>
                  <a:cxn ang="0">
                    <a:pos x="443" y="1002"/>
                  </a:cxn>
                  <a:cxn ang="0">
                    <a:pos x="440" y="989"/>
                  </a:cxn>
                  <a:cxn ang="0">
                    <a:pos x="445" y="953"/>
                  </a:cxn>
                  <a:cxn ang="0">
                    <a:pos x="471" y="902"/>
                  </a:cxn>
                  <a:cxn ang="0">
                    <a:pos x="534" y="845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8" name="Freeform 78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244" y="214"/>
                  </a:cxn>
                  <a:cxn ang="0">
                    <a:pos x="1067" y="930"/>
                  </a:cxn>
                  <a:cxn ang="0">
                    <a:pos x="0" y="688"/>
                  </a:cxn>
                  <a:cxn ang="0">
                    <a:pos x="164" y="0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9" name="Freeform 79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952" y="153"/>
                  </a:cxn>
                  <a:cxn ang="0">
                    <a:pos x="200" y="108"/>
                  </a:cxn>
                  <a:cxn ang="0">
                    <a:pos x="0" y="366"/>
                  </a:cxn>
                  <a:cxn ang="0">
                    <a:pos x="112" y="0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80" name="Freeform 80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259" y="288"/>
                  </a:cxn>
                  <a:cxn ang="0">
                    <a:pos x="1226" y="337"/>
                  </a:cxn>
                  <a:cxn ang="0">
                    <a:pos x="0" y="32"/>
                  </a:cxn>
                  <a:cxn ang="0">
                    <a:pos x="40" y="0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81" name="Freeform 81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265" y="286"/>
                  </a:cxn>
                  <a:cxn ang="0">
                    <a:pos x="1226" y="342"/>
                  </a:cxn>
                  <a:cxn ang="0">
                    <a:pos x="0" y="37"/>
                  </a:cxn>
                  <a:cxn ang="0">
                    <a:pos x="46" y="0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82" name="Freeform 82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264" y="287"/>
                  </a:cxn>
                  <a:cxn ang="0">
                    <a:pos x="1224" y="344"/>
                  </a:cxn>
                  <a:cxn ang="0">
                    <a:pos x="0" y="37"/>
                  </a:cxn>
                  <a:cxn ang="0">
                    <a:pos x="45" y="0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83" name="Freeform 83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3" y="1"/>
                  </a:cxn>
                  <a:cxn ang="0">
                    <a:pos x="40" y="0"/>
                  </a:cxn>
                  <a:cxn ang="0">
                    <a:pos x="62" y="0"/>
                  </a:cxn>
                  <a:cxn ang="0">
                    <a:pos x="90" y="3"/>
                  </a:cxn>
                  <a:cxn ang="0">
                    <a:pos x="120" y="8"/>
                  </a:cxn>
                  <a:cxn ang="0">
                    <a:pos x="148" y="18"/>
                  </a:cxn>
                  <a:cxn ang="0">
                    <a:pos x="173" y="34"/>
                  </a:cxn>
                  <a:cxn ang="0">
                    <a:pos x="190" y="57"/>
                  </a:cxn>
                  <a:cxn ang="0">
                    <a:pos x="190" y="58"/>
                  </a:cxn>
                  <a:cxn ang="0">
                    <a:pos x="190" y="62"/>
                  </a:cxn>
                  <a:cxn ang="0">
                    <a:pos x="189" y="68"/>
                  </a:cxn>
                  <a:cxn ang="0">
                    <a:pos x="187" y="74"/>
                  </a:cxn>
                  <a:cxn ang="0">
                    <a:pos x="181" y="78"/>
                  </a:cxn>
                  <a:cxn ang="0">
                    <a:pos x="173" y="79"/>
                  </a:cxn>
                  <a:cxn ang="0">
                    <a:pos x="160" y="78"/>
                  </a:cxn>
                  <a:cxn ang="0">
                    <a:pos x="143" y="71"/>
                  </a:cxn>
                  <a:cxn ang="0">
                    <a:pos x="143" y="69"/>
                  </a:cxn>
                  <a:cxn ang="0">
                    <a:pos x="142" y="65"/>
                  </a:cxn>
                  <a:cxn ang="0">
                    <a:pos x="139" y="58"/>
                  </a:cxn>
                  <a:cxn ang="0">
                    <a:pos x="130" y="50"/>
                  </a:cxn>
                  <a:cxn ang="0">
                    <a:pos x="116" y="42"/>
                  </a:cxn>
                  <a:cxn ang="0">
                    <a:pos x="94" y="35"/>
                  </a:cxn>
                  <a:cxn ang="0">
                    <a:pos x="63" y="32"/>
                  </a:cxn>
                  <a:cxn ang="0">
                    <a:pos x="22" y="32"/>
                  </a:cxn>
                  <a:cxn ang="0">
                    <a:pos x="20" y="32"/>
                  </a:cxn>
                  <a:cxn ang="0">
                    <a:pos x="15" y="30"/>
                  </a:cxn>
                  <a:cxn ang="0">
                    <a:pos x="9" y="27"/>
                  </a:cxn>
                  <a:cxn ang="0">
                    <a:pos x="5" y="24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6" y="8"/>
                  </a:cxn>
                  <a:cxn ang="0">
                    <a:pos x="18" y="1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84" name="Freeform 84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54" y="61"/>
                  </a:cxn>
                  <a:cxn ang="0">
                    <a:pos x="64" y="63"/>
                  </a:cxn>
                  <a:cxn ang="0">
                    <a:pos x="74" y="63"/>
                  </a:cxn>
                  <a:cxn ang="0">
                    <a:pos x="83" y="63"/>
                  </a:cxn>
                  <a:cxn ang="0">
                    <a:pos x="91" y="61"/>
                  </a:cxn>
                  <a:cxn ang="0">
                    <a:pos x="97" y="57"/>
                  </a:cxn>
                  <a:cxn ang="0">
                    <a:pos x="102" y="54"/>
                  </a:cxn>
                  <a:cxn ang="0">
                    <a:pos x="106" y="48"/>
                  </a:cxn>
                  <a:cxn ang="0">
                    <a:pos x="107" y="43"/>
                  </a:cxn>
                  <a:cxn ang="0">
                    <a:pos x="106" y="37"/>
                  </a:cxn>
                  <a:cxn ang="0">
                    <a:pos x="102" y="30"/>
                  </a:cxn>
                  <a:cxn ang="0">
                    <a:pos x="97" y="24"/>
                  </a:cxn>
                  <a:cxn ang="0">
                    <a:pos x="90" y="19"/>
                  </a:cxn>
                  <a:cxn ang="0">
                    <a:pos x="82" y="13"/>
                  </a:cxn>
                  <a:cxn ang="0">
                    <a:pos x="74" y="9"/>
                  </a:cxn>
                  <a:cxn ang="0">
                    <a:pos x="63" y="4"/>
                  </a:cxn>
                  <a:cxn ang="0">
                    <a:pos x="53" y="2"/>
                  </a:cxn>
                  <a:cxn ang="0">
                    <a:pos x="42" y="0"/>
                  </a:cxn>
                  <a:cxn ang="0">
                    <a:pos x="32" y="0"/>
                  </a:cxn>
                  <a:cxn ang="0">
                    <a:pos x="23" y="1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3" y="10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9" y="38"/>
                  </a:cxn>
                  <a:cxn ang="0">
                    <a:pos x="16" y="44"/>
                  </a:cxn>
                  <a:cxn ang="0">
                    <a:pos x="25" y="49"/>
                  </a:cxn>
                  <a:cxn ang="0">
                    <a:pos x="33" y="54"/>
                  </a:cxn>
                  <a:cxn ang="0">
                    <a:pos x="43" y="58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85" name="Freeform 85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/>
                <a:ahLst/>
                <a:cxnLst>
                  <a:cxn ang="0">
                    <a:pos x="1466" y="407"/>
                  </a:cxn>
                  <a:cxn ang="0">
                    <a:pos x="1446" y="405"/>
                  </a:cxn>
                  <a:cxn ang="0">
                    <a:pos x="1408" y="400"/>
                  </a:cxn>
                  <a:cxn ang="0">
                    <a:pos x="1353" y="393"/>
                  </a:cxn>
                  <a:cxn ang="0">
                    <a:pos x="1285" y="383"/>
                  </a:cxn>
                  <a:cxn ang="0">
                    <a:pos x="1203" y="370"/>
                  </a:cxn>
                  <a:cxn ang="0">
                    <a:pos x="1110" y="354"/>
                  </a:cxn>
                  <a:cxn ang="0">
                    <a:pos x="1008" y="335"/>
                  </a:cxn>
                  <a:cxn ang="0">
                    <a:pos x="898" y="311"/>
                  </a:cxn>
                  <a:cxn ang="0">
                    <a:pos x="782" y="284"/>
                  </a:cxn>
                  <a:cxn ang="0">
                    <a:pos x="663" y="253"/>
                  </a:cxn>
                  <a:cxn ang="0">
                    <a:pos x="541" y="217"/>
                  </a:cxn>
                  <a:cxn ang="0">
                    <a:pos x="417" y="178"/>
                  </a:cxn>
                  <a:cxn ang="0">
                    <a:pos x="296" y="133"/>
                  </a:cxn>
                  <a:cxn ang="0">
                    <a:pos x="178" y="84"/>
                  </a:cxn>
                  <a:cxn ang="0">
                    <a:pos x="64" y="29"/>
                  </a:cxn>
                  <a:cxn ang="0">
                    <a:pos x="7" y="4"/>
                  </a:cxn>
                  <a:cxn ang="0">
                    <a:pos x="3" y="33"/>
                  </a:cxn>
                  <a:cxn ang="0">
                    <a:pos x="0" y="79"/>
                  </a:cxn>
                  <a:cxn ang="0">
                    <a:pos x="10" y="125"/>
                  </a:cxn>
                  <a:cxn ang="0">
                    <a:pos x="23" y="144"/>
                  </a:cxn>
                  <a:cxn ang="0">
                    <a:pos x="33" y="150"/>
                  </a:cxn>
                  <a:cxn ang="0">
                    <a:pos x="54" y="161"/>
                  </a:cxn>
                  <a:cxn ang="0">
                    <a:pos x="86" y="177"/>
                  </a:cxn>
                  <a:cxn ang="0">
                    <a:pos x="128" y="197"/>
                  </a:cxn>
                  <a:cxn ang="0">
                    <a:pos x="182" y="221"/>
                  </a:cxn>
                  <a:cxn ang="0">
                    <a:pos x="247" y="248"/>
                  </a:cxn>
                  <a:cxn ang="0">
                    <a:pos x="322" y="277"/>
                  </a:cxn>
                  <a:cxn ang="0">
                    <a:pos x="410" y="308"/>
                  </a:cxn>
                  <a:cxn ang="0">
                    <a:pos x="508" y="339"/>
                  </a:cxn>
                  <a:cxn ang="0">
                    <a:pos x="618" y="371"/>
                  </a:cxn>
                  <a:cxn ang="0">
                    <a:pos x="740" y="402"/>
                  </a:cxn>
                  <a:cxn ang="0">
                    <a:pos x="874" y="433"/>
                  </a:cxn>
                  <a:cxn ang="0">
                    <a:pos x="1018" y="462"/>
                  </a:cxn>
                  <a:cxn ang="0">
                    <a:pos x="1176" y="490"/>
                  </a:cxn>
                  <a:cxn ang="0">
                    <a:pos x="1346" y="514"/>
                  </a:cxn>
                  <a:cxn ang="0">
                    <a:pos x="1436" y="523"/>
                  </a:cxn>
                  <a:cxn ang="0">
                    <a:pos x="1447" y="506"/>
                  </a:cxn>
                  <a:cxn ang="0">
                    <a:pos x="1461" y="474"/>
                  </a:cxn>
                  <a:cxn ang="0">
                    <a:pos x="1469" y="432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86" name="Freeform 86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" y="0"/>
                  </a:cxn>
                  <a:cxn ang="0">
                    <a:pos x="41" y="3"/>
                  </a:cxn>
                  <a:cxn ang="0">
                    <a:pos x="30" y="7"/>
                  </a:cxn>
                  <a:cxn ang="0">
                    <a:pos x="17" y="15"/>
                  </a:cxn>
                  <a:cxn ang="0">
                    <a:pos x="7" y="26"/>
                  </a:cxn>
                  <a:cxn ang="0">
                    <a:pos x="1" y="43"/>
                  </a:cxn>
                  <a:cxn ang="0">
                    <a:pos x="0" y="65"/>
                  </a:cxn>
                  <a:cxn ang="0">
                    <a:pos x="7" y="94"/>
                  </a:cxn>
                  <a:cxn ang="0">
                    <a:pos x="98" y="120"/>
                  </a:cxn>
                  <a:cxn ang="0">
                    <a:pos x="97" y="114"/>
                  </a:cxn>
                  <a:cxn ang="0">
                    <a:pos x="97" y="102"/>
                  </a:cxn>
                  <a:cxn ang="0">
                    <a:pos x="97" y="84"/>
                  </a:cxn>
                  <a:cxn ang="0">
                    <a:pos x="101" y="64"/>
                  </a:cxn>
                  <a:cxn ang="0">
                    <a:pos x="108" y="44"/>
                  </a:cxn>
                  <a:cxn ang="0">
                    <a:pos x="121" y="30"/>
                  </a:cxn>
                  <a:cxn ang="0">
                    <a:pos x="141" y="22"/>
                  </a:cxn>
                  <a:cxn ang="0">
                    <a:pos x="170" y="25"/>
                  </a:cxn>
                  <a:cxn ang="0">
                    <a:pos x="53" y="0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87" name="Freeform 87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" y="0"/>
                  </a:cxn>
                  <a:cxn ang="0">
                    <a:pos x="41" y="3"/>
                  </a:cxn>
                  <a:cxn ang="0">
                    <a:pos x="29" y="7"/>
                  </a:cxn>
                  <a:cxn ang="0">
                    <a:pos x="18" y="14"/>
                  </a:cxn>
                  <a:cxn ang="0">
                    <a:pos x="7" y="25"/>
                  </a:cxn>
                  <a:cxn ang="0">
                    <a:pos x="0" y="42"/>
                  </a:cxn>
                  <a:cxn ang="0">
                    <a:pos x="0" y="65"/>
                  </a:cxn>
                  <a:cxn ang="0">
                    <a:pos x="7" y="94"/>
                  </a:cxn>
                  <a:cxn ang="0">
                    <a:pos x="97" y="119"/>
                  </a:cxn>
                  <a:cxn ang="0">
                    <a:pos x="96" y="114"/>
                  </a:cxn>
                  <a:cxn ang="0">
                    <a:pos x="96" y="101"/>
                  </a:cxn>
                  <a:cxn ang="0">
                    <a:pos x="96" y="83"/>
                  </a:cxn>
                  <a:cxn ang="0">
                    <a:pos x="100" y="62"/>
                  </a:cxn>
                  <a:cxn ang="0">
                    <a:pos x="107" y="44"/>
                  </a:cxn>
                  <a:cxn ang="0">
                    <a:pos x="120" y="30"/>
                  </a:cxn>
                  <a:cxn ang="0">
                    <a:pos x="141" y="22"/>
                  </a:cxn>
                  <a:cxn ang="0">
                    <a:pos x="170" y="25"/>
                  </a:cxn>
                  <a:cxn ang="0">
                    <a:pos x="53" y="0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88" name="Freeform 88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697" y="200"/>
                  </a:cxn>
                  <a:cxn ang="0">
                    <a:pos x="730" y="156"/>
                  </a:cxn>
                  <a:cxn ang="0">
                    <a:pos x="33" y="0"/>
                  </a:cxn>
                  <a:cxn ang="0">
                    <a:pos x="0" y="44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89" name="Freeform 89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696" y="187"/>
                  </a:cxn>
                  <a:cxn ang="0">
                    <a:pos x="703" y="157"/>
                  </a:cxn>
                  <a:cxn ang="0">
                    <a:pos x="6" y="0"/>
                  </a:cxn>
                  <a:cxn ang="0">
                    <a:pos x="0" y="30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90" name="Freeform 90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86" y="388"/>
                  </a:cxn>
                  <a:cxn ang="0">
                    <a:pos x="124" y="388"/>
                  </a:cxn>
                  <a:cxn ang="0">
                    <a:pos x="424" y="0"/>
                  </a:cxn>
                  <a:cxn ang="0">
                    <a:pos x="130" y="282"/>
                  </a:cxn>
                  <a:cxn ang="0">
                    <a:pos x="66" y="289"/>
                  </a:cxn>
                  <a:cxn ang="0">
                    <a:pos x="0" y="358"/>
                  </a:cxn>
                  <a:cxn ang="0">
                    <a:pos x="0" y="508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91" name="Freeform 91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6" y="245"/>
                  </a:cxn>
                  <a:cxn ang="0">
                    <a:pos x="1184" y="244"/>
                  </a:cxn>
                  <a:cxn ang="0">
                    <a:pos x="1180" y="242"/>
                  </a:cxn>
                  <a:cxn ang="0">
                    <a:pos x="1172" y="239"/>
                  </a:cxn>
                  <a:cxn ang="0">
                    <a:pos x="1161" y="233"/>
                  </a:cxn>
                  <a:cxn ang="0">
                    <a:pos x="1147" y="228"/>
                  </a:cxn>
                  <a:cxn ang="0">
                    <a:pos x="1130" y="222"/>
                  </a:cxn>
                  <a:cxn ang="0">
                    <a:pos x="1112" y="214"/>
                  </a:cxn>
                  <a:cxn ang="0">
                    <a:pos x="1091" y="205"/>
                  </a:cxn>
                  <a:cxn ang="0">
                    <a:pos x="1066" y="196"/>
                  </a:cxn>
                  <a:cxn ang="0">
                    <a:pos x="1039" y="187"/>
                  </a:cxn>
                  <a:cxn ang="0">
                    <a:pos x="1010" y="177"/>
                  </a:cxn>
                  <a:cxn ang="0">
                    <a:pos x="979" y="166"/>
                  </a:cxn>
                  <a:cxn ang="0">
                    <a:pos x="945" y="154"/>
                  </a:cxn>
                  <a:cxn ang="0">
                    <a:pos x="910" y="143"/>
                  </a:cxn>
                  <a:cxn ang="0">
                    <a:pos x="871" y="132"/>
                  </a:cxn>
                  <a:cxn ang="0">
                    <a:pos x="832" y="121"/>
                  </a:cxn>
                  <a:cxn ang="0">
                    <a:pos x="790" y="108"/>
                  </a:cxn>
                  <a:cxn ang="0">
                    <a:pos x="747" y="97"/>
                  </a:cxn>
                  <a:cxn ang="0">
                    <a:pos x="702" y="86"/>
                  </a:cxn>
                  <a:cxn ang="0">
                    <a:pos x="655" y="74"/>
                  </a:cxn>
                  <a:cxn ang="0">
                    <a:pos x="607" y="64"/>
                  </a:cxn>
                  <a:cxn ang="0">
                    <a:pos x="557" y="54"/>
                  </a:cxn>
                  <a:cxn ang="0">
                    <a:pos x="506" y="45"/>
                  </a:cxn>
                  <a:cxn ang="0">
                    <a:pos x="454" y="36"/>
                  </a:cxn>
                  <a:cxn ang="0">
                    <a:pos x="400" y="28"/>
                  </a:cxn>
                  <a:cxn ang="0">
                    <a:pos x="346" y="20"/>
                  </a:cxn>
                  <a:cxn ang="0">
                    <a:pos x="290" y="15"/>
                  </a:cxn>
                  <a:cxn ang="0">
                    <a:pos x="233" y="9"/>
                  </a:cxn>
                  <a:cxn ang="0">
                    <a:pos x="176" y="4"/>
                  </a:cxn>
                  <a:cxn ang="0">
                    <a:pos x="118" y="2"/>
                  </a:cxn>
                  <a:cxn ang="0">
                    <a:pos x="60" y="0"/>
                  </a:cxn>
                  <a:cxn ang="0">
                    <a:pos x="0" y="0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92" name="Freeform 92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52" y="738"/>
                  </a:cxn>
                  <a:cxn ang="0">
                    <a:pos x="0" y="726"/>
                  </a:cxn>
                  <a:cxn ang="0">
                    <a:pos x="169" y="0"/>
                  </a:cxn>
                  <a:cxn ang="0">
                    <a:pos x="241" y="0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5293" name="Freeform 93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/>
            <a:ahLst/>
            <a:cxnLst>
              <a:cxn ang="0">
                <a:pos x="4" y="1331"/>
              </a:cxn>
              <a:cxn ang="0">
                <a:pos x="349" y="509"/>
              </a:cxn>
              <a:cxn ang="0">
                <a:pos x="1384" y="344"/>
              </a:cxn>
              <a:cxn ang="0">
                <a:pos x="2596" y="170"/>
              </a:cxn>
              <a:cxn ang="0">
                <a:pos x="2884" y="1364"/>
              </a:cxn>
              <a:cxn ang="0">
                <a:pos x="2659" y="2144"/>
              </a:cxn>
              <a:cxn ang="0">
                <a:pos x="2104" y="2504"/>
              </a:cxn>
              <a:cxn ang="0">
                <a:pos x="1639" y="2579"/>
              </a:cxn>
              <a:cxn ang="0">
                <a:pos x="1044" y="2630"/>
              </a:cxn>
              <a:cxn ang="0">
                <a:pos x="346" y="2201"/>
              </a:cxn>
              <a:cxn ang="0">
                <a:pos x="4" y="133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5294" name="Group 94"/>
          <p:cNvGrpSpPr>
            <a:grpSpLocks/>
          </p:cNvGrpSpPr>
          <p:nvPr/>
        </p:nvGrpSpPr>
        <p:grpSpPr bwMode="auto">
          <a:xfrm>
            <a:off x="6705600" y="3724275"/>
            <a:ext cx="501650" cy="233363"/>
            <a:chOff x="3600" y="219"/>
            <a:chExt cx="360" cy="175"/>
          </a:xfrm>
        </p:grpSpPr>
        <p:sp>
          <p:nvSpPr>
            <p:cNvPr id="435295" name="Oval 9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296" name="Line 9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297" name="Line 9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298" name="Rectangle 98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5299" name="Oval 9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5300" name="Group 10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5301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302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303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5304" name="Group 10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5305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306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307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5308" name="Line 108"/>
          <p:cNvSpPr>
            <a:spLocks noChangeShapeType="1"/>
          </p:cNvSpPr>
          <p:nvPr/>
        </p:nvSpPr>
        <p:spPr bwMode="auto">
          <a:xfrm>
            <a:off x="6735763" y="355282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309" name="Line 109"/>
          <p:cNvSpPr>
            <a:spLocks noChangeShapeType="1"/>
          </p:cNvSpPr>
          <p:nvPr/>
        </p:nvSpPr>
        <p:spPr bwMode="auto">
          <a:xfrm>
            <a:off x="6945313" y="35528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310" name="Line 110"/>
          <p:cNvSpPr>
            <a:spLocks noChangeShapeType="1"/>
          </p:cNvSpPr>
          <p:nvPr/>
        </p:nvSpPr>
        <p:spPr bwMode="auto">
          <a:xfrm>
            <a:off x="7797800" y="33861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5311" name="Group 111"/>
          <p:cNvGrpSpPr>
            <a:grpSpLocks/>
          </p:cNvGrpSpPr>
          <p:nvPr/>
        </p:nvGrpSpPr>
        <p:grpSpPr bwMode="auto">
          <a:xfrm>
            <a:off x="7340600" y="2914650"/>
            <a:ext cx="914400" cy="590550"/>
            <a:chOff x="10665" y="3225"/>
            <a:chExt cx="1440" cy="930"/>
          </a:xfrm>
        </p:grpSpPr>
        <p:sp>
          <p:nvSpPr>
            <p:cNvPr id="435312" name="Oval 112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5313" name="Group 113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435314" name="Object 1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35314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435315" name="Object 1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35315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435316" name="Freeform 116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/>
            <a:ahLst/>
            <a:cxnLst>
              <a:cxn ang="0">
                <a:pos x="596" y="15"/>
              </a:cxn>
              <a:cxn ang="0">
                <a:pos x="149" y="330"/>
              </a:cxn>
              <a:cxn ang="0">
                <a:pos x="3" y="1066"/>
              </a:cxn>
              <a:cxn ang="0">
                <a:pos x="168" y="1606"/>
              </a:cxn>
              <a:cxn ang="0">
                <a:pos x="609" y="1831"/>
              </a:cxn>
              <a:cxn ang="0">
                <a:pos x="1083" y="1726"/>
              </a:cxn>
              <a:cxn ang="0">
                <a:pos x="1548" y="1876"/>
              </a:cxn>
              <a:cxn ang="0">
                <a:pos x="2373" y="1921"/>
              </a:cxn>
              <a:cxn ang="0">
                <a:pos x="3243" y="1576"/>
              </a:cxn>
              <a:cxn ang="0">
                <a:pos x="2859" y="935"/>
              </a:cxn>
              <a:cxn ang="0">
                <a:pos x="2714" y="444"/>
              </a:cxn>
              <a:cxn ang="0">
                <a:pos x="1714" y="242"/>
              </a:cxn>
              <a:cxn ang="0">
                <a:pos x="596" y="1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317" name="Text Box 117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435318" name="Freeform 118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/>
            <a:ahLst/>
            <a:cxnLst>
              <a:cxn ang="0">
                <a:pos x="339" y="15"/>
              </a:cxn>
              <a:cxn ang="0">
                <a:pos x="189" y="645"/>
              </a:cxn>
              <a:cxn ang="0">
                <a:pos x="804" y="1260"/>
              </a:cxn>
              <a:cxn ang="0">
                <a:pos x="1959" y="1425"/>
              </a:cxn>
              <a:cxn ang="0">
                <a:pos x="3519" y="1320"/>
              </a:cxn>
              <a:cxn ang="0">
                <a:pos x="3924" y="975"/>
              </a:cxn>
              <a:cxn ang="0">
                <a:pos x="4543" y="769"/>
              </a:cxn>
              <a:cxn ang="0">
                <a:pos x="4249" y="278"/>
              </a:cxn>
              <a:cxn ang="0">
                <a:pos x="2222" y="76"/>
              </a:cxn>
              <a:cxn ang="0">
                <a:pos x="339" y="15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5319" name="Object 119"/>
          <p:cNvGraphicFramePr>
            <a:graphicFrameLocks noChangeAspect="1"/>
          </p:cNvGraphicFramePr>
          <p:nvPr/>
        </p:nvGraphicFramePr>
        <p:xfrm>
          <a:off x="4392613" y="5178425"/>
          <a:ext cx="415925" cy="317500"/>
        </p:xfrm>
        <a:graphic>
          <a:graphicData uri="http://schemas.openxmlformats.org/presentationml/2006/ole">
            <p:oleObj spid="_x0000_s435319" r:id="rId6" imgW="1305000" imgH="1085760" progId="">
              <p:embed/>
            </p:oleObj>
          </a:graphicData>
        </a:graphic>
      </p:graphicFrame>
      <p:sp>
        <p:nvSpPr>
          <p:cNvPr id="435320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home</a:t>
            </a:r>
          </a:p>
          <a:p>
            <a:r>
              <a:rPr lang="en-US" sz="2000"/>
              <a:t>network</a:t>
            </a:r>
          </a:p>
        </p:txBody>
      </p:sp>
      <p:sp>
        <p:nvSpPr>
          <p:cNvPr id="435321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visited</a:t>
            </a:r>
          </a:p>
          <a:p>
            <a:r>
              <a:rPr lang="en-US" sz="2000"/>
              <a:t>network</a:t>
            </a:r>
          </a:p>
        </p:txBody>
      </p:sp>
      <p:grpSp>
        <p:nvGrpSpPr>
          <p:cNvPr id="435322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435323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35324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435325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326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435327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435328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4" y="306"/>
                </a:cxn>
                <a:cxn ang="0">
                  <a:pos x="2196" y="30"/>
                </a:cxn>
              </a:cxnLst>
              <a:rect l="0" t="0" r="r" b="b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35329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435330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331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435332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435333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/>
              <a:ahLst/>
              <a:cxnLst>
                <a:cxn ang="0">
                  <a:pos x="1955" y="0"/>
                </a:cxn>
                <a:cxn ang="0">
                  <a:pos x="1077" y="765"/>
                </a:cxn>
                <a:cxn ang="0">
                  <a:pos x="0" y="1270"/>
                </a:cxn>
              </a:cxnLst>
              <a:rect l="0" t="0" r="r" b="b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35334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435335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336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35337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435338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35339" name="Group 139"/>
            <p:cNvGrpSpPr>
              <a:grpSpLocks/>
            </p:cNvGrpSpPr>
            <p:nvPr/>
          </p:nvGrpSpPr>
          <p:grpSpPr bwMode="auto">
            <a:xfrm>
              <a:off x="2172" y="2702"/>
              <a:ext cx="202" cy="231"/>
              <a:chOff x="618" y="3500"/>
              <a:chExt cx="202" cy="231"/>
            </a:xfrm>
          </p:grpSpPr>
          <p:sp>
            <p:nvSpPr>
              <p:cNvPr id="435340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341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435342" name="Group 142"/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435343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correspondent addresses packets using home address of mobile</a:t>
              </a:r>
            </a:p>
          </p:txBody>
        </p:sp>
        <p:sp>
          <p:nvSpPr>
            <p:cNvPr id="435344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35345" name="Group 145"/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435346" name="Text Box 146"/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home agent intercepts packets, forwards to foreign agent</a:t>
              </a:r>
            </a:p>
          </p:txBody>
        </p:sp>
        <p:sp>
          <p:nvSpPr>
            <p:cNvPr id="435347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35348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435349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foreign agent receives packets, forwards to mobile</a:t>
              </a:r>
            </a:p>
          </p:txBody>
        </p:sp>
        <p:sp>
          <p:nvSpPr>
            <p:cNvPr id="435350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35351" name="Group 151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435352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mobile replies directly to correspondent</a:t>
              </a:r>
            </a:p>
          </p:txBody>
        </p:sp>
        <p:sp>
          <p:nvSpPr>
            <p:cNvPr id="435353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7035452E-2A42-4BDD-A69F-5872140EED08}" type="slidenum">
              <a:rPr lang="en-US"/>
              <a:pPr/>
              <a:t>76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r>
              <a:rPr lang="en-US" sz="3600"/>
              <a:t>Indirect Routing: comments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r>
              <a:rPr lang="en-US" sz="2400"/>
              <a:t>Mobile uses two addresses: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permanent address:</a:t>
            </a:r>
            <a:r>
              <a:rPr lang="en-US"/>
              <a:t> used by correspondent (hence mobile location is </a:t>
            </a:r>
            <a:r>
              <a:rPr lang="en-US" i="1">
                <a:solidFill>
                  <a:srgbClr val="FF0000"/>
                </a:solidFill>
              </a:rPr>
              <a:t>transparent</a:t>
            </a:r>
            <a:r>
              <a:rPr lang="en-US"/>
              <a:t> to correspondent)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care-of-address:</a:t>
            </a:r>
            <a:r>
              <a:rPr lang="en-US"/>
              <a:t> used by home agent to forward datagrams to mobile</a:t>
            </a:r>
          </a:p>
          <a:p>
            <a:r>
              <a:rPr lang="en-US" sz="2400"/>
              <a:t>foreign agent functions may be done by mobile itself</a:t>
            </a:r>
          </a:p>
          <a:p>
            <a:r>
              <a:rPr lang="en-US" sz="2400">
                <a:solidFill>
                  <a:schemeClr val="accent2"/>
                </a:solidFill>
              </a:rPr>
              <a:t>triangle routing:</a:t>
            </a:r>
            <a:r>
              <a:rPr lang="en-US" sz="2400"/>
              <a:t> correspondent-home-network-mobile</a:t>
            </a:r>
          </a:p>
          <a:p>
            <a:pPr lvl="1"/>
            <a:r>
              <a:rPr lang="en-US"/>
              <a:t>inefficient when </a:t>
            </a:r>
          </a:p>
          <a:p>
            <a:pPr lvl="1">
              <a:buFont typeface="ZapfDingbats" pitchFamily="82" charset="2"/>
              <a:buNone/>
            </a:pPr>
            <a:r>
              <a:rPr lang="en-US"/>
              <a:t>correspondent, mobile </a:t>
            </a:r>
          </a:p>
          <a:p>
            <a:pPr lvl="1">
              <a:buFont typeface="ZapfDingbats" pitchFamily="82" charset="2"/>
              <a:buNone/>
            </a:pPr>
            <a:r>
              <a:rPr lang="en-US"/>
              <a:t>are in same network</a:t>
            </a:r>
            <a:endParaRPr lang="en-US" sz="2000"/>
          </a:p>
        </p:txBody>
      </p:sp>
      <p:grpSp>
        <p:nvGrpSpPr>
          <p:cNvPr id="436228" name="Group 4"/>
          <p:cNvGrpSpPr>
            <a:grpSpLocks/>
          </p:cNvGrpSpPr>
          <p:nvPr/>
        </p:nvGrpSpPr>
        <p:grpSpPr bwMode="auto">
          <a:xfrm>
            <a:off x="4687888" y="4364038"/>
            <a:ext cx="3154362" cy="1449387"/>
            <a:chOff x="958" y="1566"/>
            <a:chExt cx="4242" cy="2155"/>
          </a:xfrm>
        </p:grpSpPr>
        <p:sp>
          <p:nvSpPr>
            <p:cNvPr id="436229" name="Freeform 5"/>
            <p:cNvSpPr>
              <a:spLocks/>
            </p:cNvSpPr>
            <p:nvPr/>
          </p:nvSpPr>
          <p:spPr bwMode="auto">
            <a:xfrm>
              <a:off x="1016" y="1648"/>
              <a:ext cx="1176" cy="1001"/>
            </a:xfrm>
            <a:custGeom>
              <a:avLst/>
              <a:gdLst/>
              <a:ahLst/>
              <a:cxnLst>
                <a:cxn ang="0">
                  <a:pos x="550" y="42"/>
                </a:cxn>
                <a:cxn ang="0">
                  <a:pos x="82" y="60"/>
                </a:cxn>
                <a:cxn ang="0">
                  <a:pos x="58" y="402"/>
                </a:cxn>
                <a:cxn ang="0">
                  <a:pos x="28" y="720"/>
                </a:cxn>
                <a:cxn ang="0">
                  <a:pos x="112" y="870"/>
                </a:cxn>
                <a:cxn ang="0">
                  <a:pos x="538" y="876"/>
                </a:cxn>
                <a:cxn ang="0">
                  <a:pos x="640" y="1128"/>
                </a:cxn>
                <a:cxn ang="0">
                  <a:pos x="1234" y="1098"/>
                </a:cxn>
                <a:cxn ang="0">
                  <a:pos x="1276" y="570"/>
                </a:cxn>
                <a:cxn ang="0">
                  <a:pos x="1204" y="342"/>
                </a:cxn>
                <a:cxn ang="0">
                  <a:pos x="760" y="288"/>
                </a:cxn>
                <a:cxn ang="0">
                  <a:pos x="550" y="42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6230" name="Group 6"/>
            <p:cNvGrpSpPr>
              <a:grpSpLocks/>
            </p:cNvGrpSpPr>
            <p:nvPr/>
          </p:nvGrpSpPr>
          <p:grpSpPr bwMode="auto">
            <a:xfrm>
              <a:off x="1681" y="2274"/>
              <a:ext cx="316" cy="147"/>
              <a:chOff x="3600" y="219"/>
              <a:chExt cx="360" cy="175"/>
            </a:xfrm>
          </p:grpSpPr>
          <p:sp>
            <p:nvSpPr>
              <p:cNvPr id="436231" name="Oval 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32" name="Line 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33" name="Line 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34" name="Rectangle 1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36235" name="Oval 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6236" name="Group 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623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238" name="Line 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239" name="Line 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6240" name="Group 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624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242" name="Line 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243" name="Line 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6244" name="Group 20"/>
            <p:cNvGrpSpPr>
              <a:grpSpLocks/>
            </p:cNvGrpSpPr>
            <p:nvPr/>
          </p:nvGrpSpPr>
          <p:grpSpPr bwMode="auto">
            <a:xfrm>
              <a:off x="1116" y="2056"/>
              <a:ext cx="840" cy="216"/>
              <a:chOff x="8025" y="5070"/>
              <a:chExt cx="2100" cy="540"/>
            </a:xfrm>
          </p:grpSpPr>
          <p:sp>
            <p:nvSpPr>
              <p:cNvPr id="436245" name="Line 21"/>
              <p:cNvSpPr>
                <a:spLocks noChangeShapeType="1"/>
              </p:cNvSpPr>
              <p:nvPr/>
            </p:nvSpPr>
            <p:spPr bwMode="auto">
              <a:xfrm>
                <a:off x="8025" y="5325"/>
                <a:ext cx="21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46" name="Line 22"/>
              <p:cNvSpPr>
                <a:spLocks noChangeShapeType="1"/>
              </p:cNvSpPr>
              <p:nvPr/>
            </p:nvSpPr>
            <p:spPr bwMode="auto">
              <a:xfrm>
                <a:off x="8355" y="507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47" name="Line 23"/>
              <p:cNvSpPr>
                <a:spLocks noChangeShapeType="1"/>
              </p:cNvSpPr>
              <p:nvPr/>
            </p:nvSpPr>
            <p:spPr bwMode="auto">
              <a:xfrm>
                <a:off x="9765" y="534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6248" name="Group 24"/>
            <p:cNvGrpSpPr>
              <a:grpSpLocks/>
            </p:cNvGrpSpPr>
            <p:nvPr/>
          </p:nvGrpSpPr>
          <p:grpSpPr bwMode="auto">
            <a:xfrm>
              <a:off x="958" y="1778"/>
              <a:ext cx="576" cy="372"/>
              <a:chOff x="10665" y="3225"/>
              <a:chExt cx="1440" cy="930"/>
            </a:xfrm>
          </p:grpSpPr>
          <p:sp>
            <p:nvSpPr>
              <p:cNvPr id="436249" name="Oval 25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6250" name="Group 26"/>
              <p:cNvGrpSpPr>
                <a:grpSpLocks/>
              </p:cNvGrpSpPr>
              <p:nvPr/>
            </p:nvGrpSpPr>
            <p:grpSpPr bwMode="auto">
              <a:xfrm>
                <a:off x="11038" y="3281"/>
                <a:ext cx="618" cy="667"/>
                <a:chOff x="8023" y="4451"/>
                <a:chExt cx="618" cy="667"/>
              </a:xfrm>
            </p:grpSpPr>
            <p:sp>
              <p:nvSpPr>
                <p:cNvPr id="436251" name="Freeform 27"/>
                <p:cNvSpPr>
                  <a:spLocks/>
                </p:cNvSpPr>
                <p:nvPr/>
              </p:nvSpPr>
              <p:spPr bwMode="auto">
                <a:xfrm>
                  <a:off x="8279" y="4653"/>
                  <a:ext cx="263" cy="380"/>
                </a:xfrm>
                <a:custGeom>
                  <a:avLst/>
                  <a:gdLst/>
                  <a:ahLst/>
                  <a:cxnLst>
                    <a:cxn ang="0">
                      <a:pos x="298" y="0"/>
                    </a:cxn>
                    <a:cxn ang="0">
                      <a:pos x="263" y="0"/>
                    </a:cxn>
                    <a:cxn ang="0">
                      <a:pos x="219" y="4"/>
                    </a:cxn>
                    <a:cxn ang="0">
                      <a:pos x="167" y="12"/>
                    </a:cxn>
                    <a:cxn ang="0">
                      <a:pos x="116" y="25"/>
                    </a:cxn>
                    <a:cxn ang="0">
                      <a:pos x="67" y="45"/>
                    </a:cxn>
                    <a:cxn ang="0">
                      <a:pos x="29" y="73"/>
                    </a:cxn>
                    <a:cxn ang="0">
                      <a:pos x="6" y="109"/>
                    </a:cxn>
                    <a:cxn ang="0">
                      <a:pos x="0" y="137"/>
                    </a:cxn>
                    <a:cxn ang="0">
                      <a:pos x="3" y="152"/>
                    </a:cxn>
                    <a:cxn ang="0">
                      <a:pos x="13" y="197"/>
                    </a:cxn>
                    <a:cxn ang="0">
                      <a:pos x="39" y="290"/>
                    </a:cxn>
                    <a:cxn ang="0">
                      <a:pos x="76" y="410"/>
                    </a:cxn>
                    <a:cxn ang="0">
                      <a:pos x="123" y="543"/>
                    </a:cxn>
                    <a:cxn ang="0">
                      <a:pos x="176" y="684"/>
                    </a:cxn>
                    <a:cxn ang="0">
                      <a:pos x="235" y="822"/>
                    </a:cxn>
                    <a:cxn ang="0">
                      <a:pos x="293" y="949"/>
                    </a:cxn>
                    <a:cxn ang="0">
                      <a:pos x="352" y="1055"/>
                    </a:cxn>
                    <a:cxn ang="0">
                      <a:pos x="389" y="1109"/>
                    </a:cxn>
                    <a:cxn ang="0">
                      <a:pos x="406" y="1130"/>
                    </a:cxn>
                    <a:cxn ang="0">
                      <a:pos x="436" y="1130"/>
                    </a:cxn>
                    <a:cxn ang="0">
                      <a:pos x="487" y="1111"/>
                    </a:cxn>
                    <a:cxn ang="0">
                      <a:pos x="547" y="1088"/>
                    </a:cxn>
                    <a:cxn ang="0">
                      <a:pos x="609" y="1062"/>
                    </a:cxn>
                    <a:cxn ang="0">
                      <a:pos x="669" y="1036"/>
                    </a:cxn>
                    <a:cxn ang="0">
                      <a:pos x="722" y="1012"/>
                    </a:cxn>
                    <a:cxn ang="0">
                      <a:pos x="762" y="987"/>
                    </a:cxn>
                    <a:cxn ang="0">
                      <a:pos x="785" y="967"/>
                    </a:cxn>
                    <a:cxn ang="0">
                      <a:pos x="756" y="915"/>
                    </a:cxn>
                    <a:cxn ang="0">
                      <a:pos x="687" y="813"/>
                    </a:cxn>
                    <a:cxn ang="0">
                      <a:pos x="612" y="693"/>
                    </a:cxn>
                    <a:cxn ang="0">
                      <a:pos x="537" y="561"/>
                    </a:cxn>
                    <a:cxn ang="0">
                      <a:pos x="467" y="423"/>
                    </a:cxn>
                    <a:cxn ang="0">
                      <a:pos x="404" y="287"/>
                    </a:cxn>
                    <a:cxn ang="0">
                      <a:pos x="352" y="161"/>
                    </a:cxn>
                    <a:cxn ang="0">
                      <a:pos x="318" y="49"/>
                    </a:cxn>
                  </a:cxnLst>
                  <a:rect l="0" t="0" r="r" b="b"/>
                  <a:pathLst>
                    <a:path w="788" h="1138">
                      <a:moveTo>
                        <a:pt x="310" y="2"/>
                      </a:moveTo>
                      <a:lnTo>
                        <a:pt x="298" y="0"/>
                      </a:lnTo>
                      <a:lnTo>
                        <a:pt x="282" y="0"/>
                      </a:lnTo>
                      <a:lnTo>
                        <a:pt x="263" y="0"/>
                      </a:lnTo>
                      <a:lnTo>
                        <a:pt x="242" y="2"/>
                      </a:lnTo>
                      <a:lnTo>
                        <a:pt x="219" y="4"/>
                      </a:lnTo>
                      <a:lnTo>
                        <a:pt x="192" y="7"/>
                      </a:lnTo>
                      <a:lnTo>
                        <a:pt x="167" y="12"/>
                      </a:lnTo>
                      <a:lnTo>
                        <a:pt x="141" y="17"/>
                      </a:lnTo>
                      <a:lnTo>
                        <a:pt x="116" y="25"/>
                      </a:lnTo>
                      <a:lnTo>
                        <a:pt x="91" y="35"/>
                      </a:lnTo>
                      <a:lnTo>
                        <a:pt x="67" y="45"/>
                      </a:lnTo>
                      <a:lnTo>
                        <a:pt x="47" y="58"/>
                      </a:lnTo>
                      <a:lnTo>
                        <a:pt x="29" y="73"/>
                      </a:lnTo>
                      <a:lnTo>
                        <a:pt x="16" y="91"/>
                      </a:lnTo>
                      <a:lnTo>
                        <a:pt x="6" y="109"/>
                      </a:lnTo>
                      <a:lnTo>
                        <a:pt x="0" y="131"/>
                      </a:lnTo>
                      <a:lnTo>
                        <a:pt x="0" y="137"/>
                      </a:lnTo>
                      <a:lnTo>
                        <a:pt x="1" y="144"/>
                      </a:lnTo>
                      <a:lnTo>
                        <a:pt x="3" y="152"/>
                      </a:lnTo>
                      <a:lnTo>
                        <a:pt x="4" y="162"/>
                      </a:lnTo>
                      <a:lnTo>
                        <a:pt x="13" y="197"/>
                      </a:lnTo>
                      <a:lnTo>
                        <a:pt x="25" y="240"/>
                      </a:lnTo>
                      <a:lnTo>
                        <a:pt x="39" y="290"/>
                      </a:lnTo>
                      <a:lnTo>
                        <a:pt x="57" y="348"/>
                      </a:lnTo>
                      <a:lnTo>
                        <a:pt x="76" y="410"/>
                      </a:lnTo>
                      <a:lnTo>
                        <a:pt x="100" y="474"/>
                      </a:lnTo>
                      <a:lnTo>
                        <a:pt x="123" y="543"/>
                      </a:lnTo>
                      <a:lnTo>
                        <a:pt x="150" y="612"/>
                      </a:lnTo>
                      <a:lnTo>
                        <a:pt x="176" y="684"/>
                      </a:lnTo>
                      <a:lnTo>
                        <a:pt x="205" y="753"/>
                      </a:lnTo>
                      <a:lnTo>
                        <a:pt x="235" y="822"/>
                      </a:lnTo>
                      <a:lnTo>
                        <a:pt x="264" y="887"/>
                      </a:lnTo>
                      <a:lnTo>
                        <a:pt x="293" y="949"/>
                      </a:lnTo>
                      <a:lnTo>
                        <a:pt x="323" y="1005"/>
                      </a:lnTo>
                      <a:lnTo>
                        <a:pt x="352" y="1055"/>
                      </a:lnTo>
                      <a:lnTo>
                        <a:pt x="381" y="1098"/>
                      </a:lnTo>
                      <a:lnTo>
                        <a:pt x="389" y="1109"/>
                      </a:lnTo>
                      <a:lnTo>
                        <a:pt x="398" y="1120"/>
                      </a:lnTo>
                      <a:lnTo>
                        <a:pt x="406" y="1130"/>
                      </a:lnTo>
                      <a:lnTo>
                        <a:pt x="414" y="1138"/>
                      </a:lnTo>
                      <a:lnTo>
                        <a:pt x="436" y="1130"/>
                      </a:lnTo>
                      <a:lnTo>
                        <a:pt x="461" y="1121"/>
                      </a:lnTo>
                      <a:lnTo>
                        <a:pt x="487" y="1111"/>
                      </a:lnTo>
                      <a:lnTo>
                        <a:pt x="517" y="1099"/>
                      </a:lnTo>
                      <a:lnTo>
                        <a:pt x="547" y="1088"/>
                      </a:lnTo>
                      <a:lnTo>
                        <a:pt x="578" y="1075"/>
                      </a:lnTo>
                      <a:lnTo>
                        <a:pt x="609" y="1062"/>
                      </a:lnTo>
                      <a:lnTo>
                        <a:pt x="640" y="1049"/>
                      </a:lnTo>
                      <a:lnTo>
                        <a:pt x="669" y="1036"/>
                      </a:lnTo>
                      <a:lnTo>
                        <a:pt x="697" y="1023"/>
                      </a:lnTo>
                      <a:lnTo>
                        <a:pt x="722" y="1012"/>
                      </a:lnTo>
                      <a:lnTo>
                        <a:pt x="744" y="999"/>
                      </a:lnTo>
                      <a:lnTo>
                        <a:pt x="762" y="987"/>
                      </a:lnTo>
                      <a:lnTo>
                        <a:pt x="775" y="977"/>
                      </a:lnTo>
                      <a:lnTo>
                        <a:pt x="785" y="967"/>
                      </a:lnTo>
                      <a:lnTo>
                        <a:pt x="788" y="959"/>
                      </a:lnTo>
                      <a:lnTo>
                        <a:pt x="756" y="915"/>
                      </a:lnTo>
                      <a:lnTo>
                        <a:pt x="722" y="868"/>
                      </a:lnTo>
                      <a:lnTo>
                        <a:pt x="687" y="813"/>
                      </a:lnTo>
                      <a:lnTo>
                        <a:pt x="650" y="755"/>
                      </a:lnTo>
                      <a:lnTo>
                        <a:pt x="612" y="693"/>
                      </a:lnTo>
                      <a:lnTo>
                        <a:pt x="575" y="627"/>
                      </a:lnTo>
                      <a:lnTo>
                        <a:pt x="537" y="561"/>
                      </a:lnTo>
                      <a:lnTo>
                        <a:pt x="500" y="492"/>
                      </a:lnTo>
                      <a:lnTo>
                        <a:pt x="467" y="423"/>
                      </a:lnTo>
                      <a:lnTo>
                        <a:pt x="433" y="354"/>
                      </a:lnTo>
                      <a:lnTo>
                        <a:pt x="404" y="287"/>
                      </a:lnTo>
                      <a:lnTo>
                        <a:pt x="376" y="223"/>
                      </a:lnTo>
                      <a:lnTo>
                        <a:pt x="352" y="161"/>
                      </a:lnTo>
                      <a:lnTo>
                        <a:pt x="333" y="102"/>
                      </a:lnTo>
                      <a:lnTo>
                        <a:pt x="318" y="49"/>
                      </a:lnTo>
                      <a:lnTo>
                        <a:pt x="310" y="2"/>
                      </a:lnTo>
                      <a:close/>
                    </a:path>
                  </a:pathLst>
                </a:custGeom>
                <a:solidFill>
                  <a:srgbClr val="F4FCEA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52" name="Freeform 28"/>
                <p:cNvSpPr>
                  <a:spLocks/>
                </p:cNvSpPr>
                <p:nvPr/>
              </p:nvSpPr>
              <p:spPr bwMode="auto">
                <a:xfrm>
                  <a:off x="8264" y="4707"/>
                  <a:ext cx="142" cy="31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48" y="2"/>
                    </a:cxn>
                    <a:cxn ang="0">
                      <a:pos x="48" y="5"/>
                    </a:cxn>
                    <a:cxn ang="0">
                      <a:pos x="47" y="11"/>
                    </a:cxn>
                    <a:cxn ang="0">
                      <a:pos x="44" y="19"/>
                    </a:cxn>
                    <a:cxn ang="0">
                      <a:pos x="39" y="35"/>
                    </a:cxn>
                    <a:cxn ang="0">
                      <a:pos x="32" y="55"/>
                    </a:cxn>
                    <a:cxn ang="0">
                      <a:pos x="20" y="82"/>
                    </a:cxn>
                    <a:cxn ang="0">
                      <a:pos x="6" y="117"/>
                    </a:cxn>
                    <a:cxn ang="0">
                      <a:pos x="0" y="141"/>
                    </a:cxn>
                    <a:cxn ang="0">
                      <a:pos x="0" y="177"/>
                    </a:cxn>
                    <a:cxn ang="0">
                      <a:pos x="4" y="220"/>
                    </a:cxn>
                    <a:cxn ang="0">
                      <a:pos x="13" y="271"/>
                    </a:cxn>
                    <a:cxn ang="0">
                      <a:pos x="26" y="325"/>
                    </a:cxn>
                    <a:cxn ang="0">
                      <a:pos x="41" y="386"/>
                    </a:cxn>
                    <a:cxn ang="0">
                      <a:pos x="58" y="446"/>
                    </a:cxn>
                    <a:cxn ang="0">
                      <a:pos x="78" y="509"/>
                    </a:cxn>
                    <a:cxn ang="0">
                      <a:pos x="98" y="570"/>
                    </a:cxn>
                    <a:cxn ang="0">
                      <a:pos x="119" y="628"/>
                    </a:cxn>
                    <a:cxn ang="0">
                      <a:pos x="138" y="683"/>
                    </a:cxn>
                    <a:cxn ang="0">
                      <a:pos x="157" y="733"/>
                    </a:cxn>
                    <a:cxn ang="0">
                      <a:pos x="174" y="775"/>
                    </a:cxn>
                    <a:cxn ang="0">
                      <a:pos x="189" y="808"/>
                    </a:cxn>
                    <a:cxn ang="0">
                      <a:pos x="201" y="831"/>
                    </a:cxn>
                    <a:cxn ang="0">
                      <a:pos x="210" y="843"/>
                    </a:cxn>
                    <a:cxn ang="0">
                      <a:pos x="223" y="853"/>
                    </a:cxn>
                    <a:cxn ang="0">
                      <a:pos x="239" y="861"/>
                    </a:cxn>
                    <a:cxn ang="0">
                      <a:pos x="258" y="873"/>
                    </a:cxn>
                    <a:cxn ang="0">
                      <a:pos x="282" y="883"/>
                    </a:cxn>
                    <a:cxn ang="0">
                      <a:pos x="310" y="896"/>
                    </a:cxn>
                    <a:cxn ang="0">
                      <a:pos x="342" y="907"/>
                    </a:cxn>
                    <a:cxn ang="0">
                      <a:pos x="380" y="922"/>
                    </a:cxn>
                    <a:cxn ang="0">
                      <a:pos x="425" y="936"/>
                    </a:cxn>
                    <a:cxn ang="0">
                      <a:pos x="396" y="893"/>
                    </a:cxn>
                    <a:cxn ang="0">
                      <a:pos x="367" y="843"/>
                    </a:cxn>
                    <a:cxn ang="0">
                      <a:pos x="337" y="787"/>
                    </a:cxn>
                    <a:cxn ang="0">
                      <a:pos x="308" y="725"/>
                    </a:cxn>
                    <a:cxn ang="0">
                      <a:pos x="279" y="660"/>
                    </a:cxn>
                    <a:cxn ang="0">
                      <a:pos x="249" y="591"/>
                    </a:cxn>
                    <a:cxn ang="0">
                      <a:pos x="220" y="522"/>
                    </a:cxn>
                    <a:cxn ang="0">
                      <a:pos x="194" y="450"/>
                    </a:cxn>
                    <a:cxn ang="0">
                      <a:pos x="167" y="381"/>
                    </a:cxn>
                    <a:cxn ang="0">
                      <a:pos x="144" y="312"/>
                    </a:cxn>
                    <a:cxn ang="0">
                      <a:pos x="120" y="248"/>
                    </a:cxn>
                    <a:cxn ang="0">
                      <a:pos x="101" y="186"/>
                    </a:cxn>
                    <a:cxn ang="0">
                      <a:pos x="83" y="128"/>
                    </a:cxn>
                    <a:cxn ang="0">
                      <a:pos x="69" y="78"/>
                    </a:cxn>
                    <a:cxn ang="0">
                      <a:pos x="57" y="35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425" h="936">
                      <a:moveTo>
                        <a:pt x="48" y="0"/>
                      </a:moveTo>
                      <a:lnTo>
                        <a:pt x="48" y="2"/>
                      </a:lnTo>
                      <a:lnTo>
                        <a:pt x="48" y="5"/>
                      </a:lnTo>
                      <a:lnTo>
                        <a:pt x="47" y="11"/>
                      </a:lnTo>
                      <a:lnTo>
                        <a:pt x="44" y="19"/>
                      </a:lnTo>
                      <a:lnTo>
                        <a:pt x="39" y="35"/>
                      </a:lnTo>
                      <a:lnTo>
                        <a:pt x="32" y="55"/>
                      </a:lnTo>
                      <a:lnTo>
                        <a:pt x="20" y="82"/>
                      </a:lnTo>
                      <a:lnTo>
                        <a:pt x="6" y="117"/>
                      </a:lnTo>
                      <a:lnTo>
                        <a:pt x="0" y="141"/>
                      </a:lnTo>
                      <a:lnTo>
                        <a:pt x="0" y="177"/>
                      </a:lnTo>
                      <a:lnTo>
                        <a:pt x="4" y="220"/>
                      </a:lnTo>
                      <a:lnTo>
                        <a:pt x="13" y="271"/>
                      </a:lnTo>
                      <a:lnTo>
                        <a:pt x="26" y="325"/>
                      </a:lnTo>
                      <a:lnTo>
                        <a:pt x="41" y="386"/>
                      </a:lnTo>
                      <a:lnTo>
                        <a:pt x="58" y="446"/>
                      </a:lnTo>
                      <a:lnTo>
                        <a:pt x="78" y="509"/>
                      </a:lnTo>
                      <a:lnTo>
                        <a:pt x="98" y="570"/>
                      </a:lnTo>
                      <a:lnTo>
                        <a:pt x="119" y="628"/>
                      </a:lnTo>
                      <a:lnTo>
                        <a:pt x="138" y="683"/>
                      </a:lnTo>
                      <a:lnTo>
                        <a:pt x="157" y="733"/>
                      </a:lnTo>
                      <a:lnTo>
                        <a:pt x="174" y="775"/>
                      </a:lnTo>
                      <a:lnTo>
                        <a:pt x="189" y="808"/>
                      </a:lnTo>
                      <a:lnTo>
                        <a:pt x="201" y="831"/>
                      </a:lnTo>
                      <a:lnTo>
                        <a:pt x="210" y="843"/>
                      </a:lnTo>
                      <a:lnTo>
                        <a:pt x="223" y="853"/>
                      </a:lnTo>
                      <a:lnTo>
                        <a:pt x="239" y="861"/>
                      </a:lnTo>
                      <a:lnTo>
                        <a:pt x="258" y="873"/>
                      </a:lnTo>
                      <a:lnTo>
                        <a:pt x="282" y="883"/>
                      </a:lnTo>
                      <a:lnTo>
                        <a:pt x="310" y="896"/>
                      </a:lnTo>
                      <a:lnTo>
                        <a:pt x="342" y="907"/>
                      </a:lnTo>
                      <a:lnTo>
                        <a:pt x="380" y="922"/>
                      </a:lnTo>
                      <a:lnTo>
                        <a:pt x="425" y="936"/>
                      </a:lnTo>
                      <a:lnTo>
                        <a:pt x="396" y="893"/>
                      </a:lnTo>
                      <a:lnTo>
                        <a:pt x="367" y="843"/>
                      </a:lnTo>
                      <a:lnTo>
                        <a:pt x="337" y="787"/>
                      </a:lnTo>
                      <a:lnTo>
                        <a:pt x="308" y="725"/>
                      </a:lnTo>
                      <a:lnTo>
                        <a:pt x="279" y="660"/>
                      </a:lnTo>
                      <a:lnTo>
                        <a:pt x="249" y="591"/>
                      </a:lnTo>
                      <a:lnTo>
                        <a:pt x="220" y="522"/>
                      </a:lnTo>
                      <a:lnTo>
                        <a:pt x="194" y="450"/>
                      </a:lnTo>
                      <a:lnTo>
                        <a:pt x="167" y="381"/>
                      </a:lnTo>
                      <a:lnTo>
                        <a:pt x="144" y="312"/>
                      </a:lnTo>
                      <a:lnTo>
                        <a:pt x="120" y="248"/>
                      </a:lnTo>
                      <a:lnTo>
                        <a:pt x="101" y="186"/>
                      </a:lnTo>
                      <a:lnTo>
                        <a:pt x="83" y="128"/>
                      </a:lnTo>
                      <a:lnTo>
                        <a:pt x="69" y="78"/>
                      </a:lnTo>
                      <a:lnTo>
                        <a:pt x="57" y="3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53" name="Freeform 29"/>
                <p:cNvSpPr>
                  <a:spLocks/>
                </p:cNvSpPr>
                <p:nvPr/>
              </p:nvSpPr>
              <p:spPr bwMode="auto">
                <a:xfrm>
                  <a:off x="8310" y="4696"/>
                  <a:ext cx="64" cy="69"/>
                </a:xfrm>
                <a:custGeom>
                  <a:avLst/>
                  <a:gdLst/>
                  <a:ahLst/>
                  <a:cxnLst>
                    <a:cxn ang="0">
                      <a:pos x="26" y="11"/>
                    </a:cxn>
                    <a:cxn ang="0">
                      <a:pos x="13" y="24"/>
                    </a:cxn>
                    <a:cxn ang="0">
                      <a:pos x="4" y="43"/>
                    </a:cxn>
                    <a:cxn ang="0">
                      <a:pos x="0" y="67"/>
                    </a:cxn>
                    <a:cxn ang="0">
                      <a:pos x="0" y="93"/>
                    </a:cxn>
                    <a:cxn ang="0">
                      <a:pos x="3" y="120"/>
                    </a:cxn>
                    <a:cxn ang="0">
                      <a:pos x="10" y="148"/>
                    </a:cxn>
                    <a:cxn ang="0">
                      <a:pos x="20" y="171"/>
                    </a:cxn>
                    <a:cxn ang="0">
                      <a:pos x="35" y="189"/>
                    </a:cxn>
                    <a:cxn ang="0">
                      <a:pos x="51" y="201"/>
                    </a:cxn>
                    <a:cxn ang="0">
                      <a:pos x="70" y="206"/>
                    </a:cxn>
                    <a:cxn ang="0">
                      <a:pos x="91" y="208"/>
                    </a:cxn>
                    <a:cxn ang="0">
                      <a:pos x="111" y="204"/>
                    </a:cxn>
                    <a:cxn ang="0">
                      <a:pos x="130" y="196"/>
                    </a:cxn>
                    <a:cxn ang="0">
                      <a:pos x="148" y="186"/>
                    </a:cxn>
                    <a:cxn ang="0">
                      <a:pos x="163" y="176"/>
                    </a:cxn>
                    <a:cxn ang="0">
                      <a:pos x="174" y="163"/>
                    </a:cxn>
                    <a:cxn ang="0">
                      <a:pos x="189" y="130"/>
                    </a:cxn>
                    <a:cxn ang="0">
                      <a:pos x="192" y="89"/>
                    </a:cxn>
                    <a:cxn ang="0">
                      <a:pos x="185" y="50"/>
                    </a:cxn>
                    <a:cxn ang="0">
                      <a:pos x="166" y="27"/>
                    </a:cxn>
                    <a:cxn ang="0">
                      <a:pos x="152" y="21"/>
                    </a:cxn>
                    <a:cxn ang="0">
                      <a:pos x="138" y="14"/>
                    </a:cxn>
                    <a:cxn ang="0">
                      <a:pos x="122" y="8"/>
                    </a:cxn>
                    <a:cxn ang="0">
                      <a:pos x="104" y="2"/>
                    </a:cxn>
                    <a:cxn ang="0">
                      <a:pos x="85" y="0"/>
                    </a:cxn>
                    <a:cxn ang="0">
                      <a:pos x="66" y="0"/>
                    </a:cxn>
                    <a:cxn ang="0">
                      <a:pos x="47" y="2"/>
                    </a:cxn>
                    <a:cxn ang="0">
                      <a:pos x="26" y="11"/>
                    </a:cxn>
                  </a:cxnLst>
                  <a:rect l="0" t="0" r="r" b="b"/>
                  <a:pathLst>
                    <a:path w="192" h="208">
                      <a:moveTo>
                        <a:pt x="26" y="11"/>
                      </a:moveTo>
                      <a:lnTo>
                        <a:pt x="13" y="24"/>
                      </a:lnTo>
                      <a:lnTo>
                        <a:pt x="4" y="43"/>
                      </a:lnTo>
                      <a:lnTo>
                        <a:pt x="0" y="67"/>
                      </a:lnTo>
                      <a:lnTo>
                        <a:pt x="0" y="93"/>
                      </a:lnTo>
                      <a:lnTo>
                        <a:pt x="3" y="120"/>
                      </a:lnTo>
                      <a:lnTo>
                        <a:pt x="10" y="148"/>
                      </a:lnTo>
                      <a:lnTo>
                        <a:pt x="20" y="171"/>
                      </a:lnTo>
                      <a:lnTo>
                        <a:pt x="35" y="189"/>
                      </a:lnTo>
                      <a:lnTo>
                        <a:pt x="51" y="201"/>
                      </a:lnTo>
                      <a:lnTo>
                        <a:pt x="70" y="206"/>
                      </a:lnTo>
                      <a:lnTo>
                        <a:pt x="91" y="208"/>
                      </a:lnTo>
                      <a:lnTo>
                        <a:pt x="111" y="204"/>
                      </a:lnTo>
                      <a:lnTo>
                        <a:pt x="130" y="196"/>
                      </a:lnTo>
                      <a:lnTo>
                        <a:pt x="148" y="186"/>
                      </a:lnTo>
                      <a:lnTo>
                        <a:pt x="163" y="176"/>
                      </a:lnTo>
                      <a:lnTo>
                        <a:pt x="174" y="163"/>
                      </a:lnTo>
                      <a:lnTo>
                        <a:pt x="189" y="130"/>
                      </a:lnTo>
                      <a:lnTo>
                        <a:pt x="192" y="89"/>
                      </a:lnTo>
                      <a:lnTo>
                        <a:pt x="185" y="50"/>
                      </a:lnTo>
                      <a:lnTo>
                        <a:pt x="166" y="27"/>
                      </a:lnTo>
                      <a:lnTo>
                        <a:pt x="152" y="21"/>
                      </a:lnTo>
                      <a:lnTo>
                        <a:pt x="138" y="14"/>
                      </a:lnTo>
                      <a:lnTo>
                        <a:pt x="122" y="8"/>
                      </a:lnTo>
                      <a:lnTo>
                        <a:pt x="104" y="2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47" y="2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54" name="Freeform 30"/>
                <p:cNvSpPr>
                  <a:spLocks/>
                </p:cNvSpPr>
                <p:nvPr/>
              </p:nvSpPr>
              <p:spPr bwMode="auto">
                <a:xfrm>
                  <a:off x="8406" y="4895"/>
                  <a:ext cx="82" cy="84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21" y="44"/>
                    </a:cxn>
                    <a:cxn ang="0">
                      <a:pos x="12" y="60"/>
                    </a:cxn>
                    <a:cxn ang="0">
                      <a:pos x="5" y="79"/>
                    </a:cxn>
                    <a:cxn ang="0">
                      <a:pos x="0" y="97"/>
                    </a:cxn>
                    <a:cxn ang="0">
                      <a:pos x="0" y="116"/>
                    </a:cxn>
                    <a:cxn ang="0">
                      <a:pos x="5" y="135"/>
                    </a:cxn>
                    <a:cxn ang="0">
                      <a:pos x="12" y="152"/>
                    </a:cxn>
                    <a:cxn ang="0">
                      <a:pos x="25" y="169"/>
                    </a:cxn>
                    <a:cxn ang="0">
                      <a:pos x="42" y="187"/>
                    </a:cxn>
                    <a:cxn ang="0">
                      <a:pos x="58" y="202"/>
                    </a:cxn>
                    <a:cxn ang="0">
                      <a:pos x="77" y="220"/>
                    </a:cxn>
                    <a:cxn ang="0">
                      <a:pos x="96" y="233"/>
                    </a:cxn>
                    <a:cxn ang="0">
                      <a:pos x="114" y="244"/>
                    </a:cxn>
                    <a:cxn ang="0">
                      <a:pos x="133" y="251"/>
                    </a:cxn>
                    <a:cxn ang="0">
                      <a:pos x="149" y="251"/>
                    </a:cxn>
                    <a:cxn ang="0">
                      <a:pos x="165" y="246"/>
                    </a:cxn>
                    <a:cxn ang="0">
                      <a:pos x="180" y="237"/>
                    </a:cxn>
                    <a:cxn ang="0">
                      <a:pos x="196" y="228"/>
                    </a:cxn>
                    <a:cxn ang="0">
                      <a:pos x="209" y="220"/>
                    </a:cxn>
                    <a:cxn ang="0">
                      <a:pos x="222" y="212"/>
                    </a:cxn>
                    <a:cxn ang="0">
                      <a:pos x="232" y="202"/>
                    </a:cxn>
                    <a:cxn ang="0">
                      <a:pos x="240" y="191"/>
                    </a:cxn>
                    <a:cxn ang="0">
                      <a:pos x="246" y="178"/>
                    </a:cxn>
                    <a:cxn ang="0">
                      <a:pos x="247" y="162"/>
                    </a:cxn>
                    <a:cxn ang="0">
                      <a:pos x="244" y="142"/>
                    </a:cxn>
                    <a:cxn ang="0">
                      <a:pos x="238" y="120"/>
                    </a:cxn>
                    <a:cxn ang="0">
                      <a:pos x="228" y="96"/>
                    </a:cxn>
                    <a:cxn ang="0">
                      <a:pos x="215" y="72"/>
                    </a:cxn>
                    <a:cxn ang="0">
                      <a:pos x="200" y="50"/>
                    </a:cxn>
                    <a:cxn ang="0">
                      <a:pos x="184" y="30"/>
                    </a:cxn>
                    <a:cxn ang="0">
                      <a:pos x="165" y="16"/>
                    </a:cxn>
                    <a:cxn ang="0">
                      <a:pos x="147" y="7"/>
                    </a:cxn>
                    <a:cxn ang="0">
                      <a:pos x="130" y="3"/>
                    </a:cxn>
                    <a:cxn ang="0">
                      <a:pos x="112" y="0"/>
                    </a:cxn>
                    <a:cxn ang="0">
                      <a:pos x="94" y="1"/>
                    </a:cxn>
                    <a:cxn ang="0">
                      <a:pos x="80" y="3"/>
                    </a:cxn>
                    <a:cxn ang="0">
                      <a:pos x="65" y="7"/>
                    </a:cxn>
                    <a:cxn ang="0">
                      <a:pos x="52" y="13"/>
                    </a:cxn>
                    <a:cxn ang="0">
                      <a:pos x="42" y="20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247" h="251">
                      <a:moveTo>
                        <a:pt x="33" y="29"/>
                      </a:moveTo>
                      <a:lnTo>
                        <a:pt x="21" y="44"/>
                      </a:lnTo>
                      <a:lnTo>
                        <a:pt x="12" y="60"/>
                      </a:lnTo>
                      <a:lnTo>
                        <a:pt x="5" y="79"/>
                      </a:lnTo>
                      <a:lnTo>
                        <a:pt x="0" y="97"/>
                      </a:lnTo>
                      <a:lnTo>
                        <a:pt x="0" y="116"/>
                      </a:lnTo>
                      <a:lnTo>
                        <a:pt x="5" y="135"/>
                      </a:lnTo>
                      <a:lnTo>
                        <a:pt x="12" y="152"/>
                      </a:lnTo>
                      <a:lnTo>
                        <a:pt x="25" y="169"/>
                      </a:lnTo>
                      <a:lnTo>
                        <a:pt x="42" y="187"/>
                      </a:lnTo>
                      <a:lnTo>
                        <a:pt x="58" y="202"/>
                      </a:lnTo>
                      <a:lnTo>
                        <a:pt x="77" y="220"/>
                      </a:lnTo>
                      <a:lnTo>
                        <a:pt x="96" y="233"/>
                      </a:lnTo>
                      <a:lnTo>
                        <a:pt x="114" y="244"/>
                      </a:lnTo>
                      <a:lnTo>
                        <a:pt x="133" y="251"/>
                      </a:lnTo>
                      <a:lnTo>
                        <a:pt x="149" y="251"/>
                      </a:lnTo>
                      <a:lnTo>
                        <a:pt x="165" y="246"/>
                      </a:lnTo>
                      <a:lnTo>
                        <a:pt x="180" y="237"/>
                      </a:lnTo>
                      <a:lnTo>
                        <a:pt x="196" y="228"/>
                      </a:lnTo>
                      <a:lnTo>
                        <a:pt x="209" y="220"/>
                      </a:lnTo>
                      <a:lnTo>
                        <a:pt x="222" y="212"/>
                      </a:lnTo>
                      <a:lnTo>
                        <a:pt x="232" y="202"/>
                      </a:lnTo>
                      <a:lnTo>
                        <a:pt x="240" y="191"/>
                      </a:lnTo>
                      <a:lnTo>
                        <a:pt x="246" y="178"/>
                      </a:lnTo>
                      <a:lnTo>
                        <a:pt x="247" y="162"/>
                      </a:lnTo>
                      <a:lnTo>
                        <a:pt x="244" y="142"/>
                      </a:lnTo>
                      <a:lnTo>
                        <a:pt x="238" y="120"/>
                      </a:lnTo>
                      <a:lnTo>
                        <a:pt x="228" y="96"/>
                      </a:lnTo>
                      <a:lnTo>
                        <a:pt x="215" y="72"/>
                      </a:lnTo>
                      <a:lnTo>
                        <a:pt x="200" y="50"/>
                      </a:lnTo>
                      <a:lnTo>
                        <a:pt x="184" y="30"/>
                      </a:lnTo>
                      <a:lnTo>
                        <a:pt x="165" y="16"/>
                      </a:lnTo>
                      <a:lnTo>
                        <a:pt x="147" y="7"/>
                      </a:lnTo>
                      <a:lnTo>
                        <a:pt x="130" y="3"/>
                      </a:lnTo>
                      <a:lnTo>
                        <a:pt x="112" y="0"/>
                      </a:lnTo>
                      <a:lnTo>
                        <a:pt x="94" y="1"/>
                      </a:lnTo>
                      <a:lnTo>
                        <a:pt x="80" y="3"/>
                      </a:lnTo>
                      <a:lnTo>
                        <a:pt x="65" y="7"/>
                      </a:lnTo>
                      <a:lnTo>
                        <a:pt x="52" y="13"/>
                      </a:lnTo>
                      <a:lnTo>
                        <a:pt x="42" y="20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55" name="Freeform 31"/>
                <p:cNvSpPr>
                  <a:spLocks/>
                </p:cNvSpPr>
                <p:nvPr/>
              </p:nvSpPr>
              <p:spPr bwMode="auto">
                <a:xfrm>
                  <a:off x="8313" y="4687"/>
                  <a:ext cx="75" cy="80"/>
                </a:xfrm>
                <a:custGeom>
                  <a:avLst/>
                  <a:gdLst/>
                  <a:ahLst/>
                  <a:cxnLst>
                    <a:cxn ang="0">
                      <a:pos x="115" y="3"/>
                    </a:cxn>
                    <a:cxn ang="0">
                      <a:pos x="93" y="0"/>
                    </a:cxn>
                    <a:cxn ang="0">
                      <a:pos x="66" y="2"/>
                    </a:cxn>
                    <a:cxn ang="0">
                      <a:pos x="43" y="12"/>
                    </a:cxn>
                    <a:cxn ang="0">
                      <a:pos x="16" y="37"/>
                    </a:cxn>
                    <a:cxn ang="0">
                      <a:pos x="0" y="79"/>
                    </a:cxn>
                    <a:cxn ang="0">
                      <a:pos x="2" y="124"/>
                    </a:cxn>
                    <a:cxn ang="0">
                      <a:pos x="15" y="168"/>
                    </a:cxn>
                    <a:cxn ang="0">
                      <a:pos x="32" y="201"/>
                    </a:cxn>
                    <a:cxn ang="0">
                      <a:pos x="56" y="223"/>
                    </a:cxn>
                    <a:cxn ang="0">
                      <a:pos x="84" y="237"/>
                    </a:cxn>
                    <a:cxn ang="0">
                      <a:pos x="113" y="240"/>
                    </a:cxn>
                    <a:cxn ang="0">
                      <a:pos x="151" y="229"/>
                    </a:cxn>
                    <a:cxn ang="0">
                      <a:pos x="189" y="204"/>
                    </a:cxn>
                    <a:cxn ang="0">
                      <a:pos x="216" y="171"/>
                    </a:cxn>
                    <a:cxn ang="0">
                      <a:pos x="226" y="131"/>
                    </a:cxn>
                    <a:cxn ang="0">
                      <a:pos x="222" y="104"/>
                    </a:cxn>
                    <a:cxn ang="0">
                      <a:pos x="213" y="95"/>
                    </a:cxn>
                    <a:cxn ang="0">
                      <a:pos x="201" y="96"/>
                    </a:cxn>
                    <a:cxn ang="0">
                      <a:pos x="194" y="105"/>
                    </a:cxn>
                    <a:cxn ang="0">
                      <a:pos x="191" y="127"/>
                    </a:cxn>
                    <a:cxn ang="0">
                      <a:pos x="182" y="158"/>
                    </a:cxn>
                    <a:cxn ang="0">
                      <a:pos x="162" y="183"/>
                    </a:cxn>
                    <a:cxn ang="0">
                      <a:pos x="131" y="197"/>
                    </a:cxn>
                    <a:cxn ang="0">
                      <a:pos x="90" y="197"/>
                    </a:cxn>
                    <a:cxn ang="0">
                      <a:pos x="60" y="177"/>
                    </a:cxn>
                    <a:cxn ang="0">
                      <a:pos x="44" y="144"/>
                    </a:cxn>
                    <a:cxn ang="0">
                      <a:pos x="34" y="105"/>
                    </a:cxn>
                    <a:cxn ang="0">
                      <a:pos x="32" y="76"/>
                    </a:cxn>
                    <a:cxn ang="0">
                      <a:pos x="41" y="56"/>
                    </a:cxn>
                    <a:cxn ang="0">
                      <a:pos x="54" y="39"/>
                    </a:cxn>
                    <a:cxn ang="0">
                      <a:pos x="74" y="26"/>
                    </a:cxn>
                    <a:cxn ang="0">
                      <a:pos x="87" y="25"/>
                    </a:cxn>
                    <a:cxn ang="0">
                      <a:pos x="106" y="25"/>
                    </a:cxn>
                    <a:cxn ang="0">
                      <a:pos x="126" y="25"/>
                    </a:cxn>
                    <a:cxn ang="0">
                      <a:pos x="129" y="12"/>
                    </a:cxn>
                  </a:cxnLst>
                  <a:rect l="0" t="0" r="r" b="b"/>
                  <a:pathLst>
                    <a:path w="226" h="240">
                      <a:moveTo>
                        <a:pt x="125" y="6"/>
                      </a:moveTo>
                      <a:lnTo>
                        <a:pt x="115" y="3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79" y="0"/>
                      </a:lnTo>
                      <a:lnTo>
                        <a:pt x="66" y="2"/>
                      </a:lnTo>
                      <a:lnTo>
                        <a:pt x="54" y="6"/>
                      </a:lnTo>
                      <a:lnTo>
                        <a:pt x="43" y="12"/>
                      </a:lnTo>
                      <a:lnTo>
                        <a:pt x="32" y="19"/>
                      </a:lnTo>
                      <a:lnTo>
                        <a:pt x="16" y="37"/>
                      </a:lnTo>
                      <a:lnTo>
                        <a:pt x="6" y="58"/>
                      </a:lnTo>
                      <a:lnTo>
                        <a:pt x="0" y="79"/>
                      </a:lnTo>
                      <a:lnTo>
                        <a:pt x="0" y="101"/>
                      </a:lnTo>
                      <a:lnTo>
                        <a:pt x="2" y="124"/>
                      </a:lnTo>
                      <a:lnTo>
                        <a:pt x="7" y="145"/>
                      </a:lnTo>
                      <a:lnTo>
                        <a:pt x="15" y="168"/>
                      </a:lnTo>
                      <a:lnTo>
                        <a:pt x="24" y="188"/>
                      </a:lnTo>
                      <a:lnTo>
                        <a:pt x="32" y="201"/>
                      </a:lnTo>
                      <a:lnTo>
                        <a:pt x="43" y="213"/>
                      </a:lnTo>
                      <a:lnTo>
                        <a:pt x="56" y="223"/>
                      </a:lnTo>
                      <a:lnTo>
                        <a:pt x="69" y="231"/>
                      </a:lnTo>
                      <a:lnTo>
                        <a:pt x="84" y="237"/>
                      </a:lnTo>
                      <a:lnTo>
                        <a:pt x="98" y="240"/>
                      </a:lnTo>
                      <a:lnTo>
                        <a:pt x="113" y="240"/>
                      </a:lnTo>
                      <a:lnTo>
                        <a:pt x="129" y="237"/>
                      </a:lnTo>
                      <a:lnTo>
                        <a:pt x="151" y="229"/>
                      </a:lnTo>
                      <a:lnTo>
                        <a:pt x="172" y="219"/>
                      </a:lnTo>
                      <a:lnTo>
                        <a:pt x="189" y="204"/>
                      </a:lnTo>
                      <a:lnTo>
                        <a:pt x="206" y="188"/>
                      </a:lnTo>
                      <a:lnTo>
                        <a:pt x="216" y="171"/>
                      </a:lnTo>
                      <a:lnTo>
                        <a:pt x="223" y="152"/>
                      </a:lnTo>
                      <a:lnTo>
                        <a:pt x="226" y="131"/>
                      </a:lnTo>
                      <a:lnTo>
                        <a:pt x="223" y="109"/>
                      </a:lnTo>
                      <a:lnTo>
                        <a:pt x="222" y="104"/>
                      </a:lnTo>
                      <a:lnTo>
                        <a:pt x="219" y="98"/>
                      </a:lnTo>
                      <a:lnTo>
                        <a:pt x="213" y="95"/>
                      </a:lnTo>
                      <a:lnTo>
                        <a:pt x="207" y="95"/>
                      </a:lnTo>
                      <a:lnTo>
                        <a:pt x="201" y="96"/>
                      </a:lnTo>
                      <a:lnTo>
                        <a:pt x="197" y="99"/>
                      </a:lnTo>
                      <a:lnTo>
                        <a:pt x="194" y="105"/>
                      </a:lnTo>
                      <a:lnTo>
                        <a:pt x="192" y="111"/>
                      </a:lnTo>
                      <a:lnTo>
                        <a:pt x="191" y="127"/>
                      </a:lnTo>
                      <a:lnTo>
                        <a:pt x="188" y="142"/>
                      </a:lnTo>
                      <a:lnTo>
                        <a:pt x="182" y="158"/>
                      </a:lnTo>
                      <a:lnTo>
                        <a:pt x="173" y="171"/>
                      </a:lnTo>
                      <a:lnTo>
                        <a:pt x="162" y="183"/>
                      </a:lnTo>
                      <a:lnTo>
                        <a:pt x="147" y="191"/>
                      </a:lnTo>
                      <a:lnTo>
                        <a:pt x="131" y="197"/>
                      </a:lnTo>
                      <a:lnTo>
                        <a:pt x="110" y="200"/>
                      </a:lnTo>
                      <a:lnTo>
                        <a:pt x="90" y="197"/>
                      </a:lnTo>
                      <a:lnTo>
                        <a:pt x="74" y="190"/>
                      </a:lnTo>
                      <a:lnTo>
                        <a:pt x="60" y="177"/>
                      </a:lnTo>
                      <a:lnTo>
                        <a:pt x="51" y="161"/>
                      </a:lnTo>
                      <a:lnTo>
                        <a:pt x="44" y="144"/>
                      </a:lnTo>
                      <a:lnTo>
                        <a:pt x="38" y="124"/>
                      </a:lnTo>
                      <a:lnTo>
                        <a:pt x="34" y="105"/>
                      </a:lnTo>
                      <a:lnTo>
                        <a:pt x="32" y="86"/>
                      </a:lnTo>
                      <a:lnTo>
                        <a:pt x="32" y="76"/>
                      </a:lnTo>
                      <a:lnTo>
                        <a:pt x="35" y="66"/>
                      </a:lnTo>
                      <a:lnTo>
                        <a:pt x="41" y="56"/>
                      </a:lnTo>
                      <a:lnTo>
                        <a:pt x="47" y="46"/>
                      </a:lnTo>
                      <a:lnTo>
                        <a:pt x="54" y="39"/>
                      </a:lnTo>
                      <a:lnTo>
                        <a:pt x="63" y="32"/>
                      </a:lnTo>
                      <a:lnTo>
                        <a:pt x="74" y="26"/>
                      </a:lnTo>
                      <a:lnTo>
                        <a:pt x="84" y="25"/>
                      </a:lnTo>
                      <a:lnTo>
                        <a:pt x="87" y="25"/>
                      </a:lnTo>
                      <a:lnTo>
                        <a:pt x="94" y="23"/>
                      </a:lnTo>
                      <a:lnTo>
                        <a:pt x="106" y="25"/>
                      </a:lnTo>
                      <a:lnTo>
                        <a:pt x="119" y="26"/>
                      </a:lnTo>
                      <a:lnTo>
                        <a:pt x="126" y="25"/>
                      </a:lnTo>
                      <a:lnTo>
                        <a:pt x="131" y="19"/>
                      </a:lnTo>
                      <a:lnTo>
                        <a:pt x="129" y="12"/>
                      </a:lnTo>
                      <a:lnTo>
                        <a:pt x="12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56" name="Freeform 32"/>
                <p:cNvSpPr>
                  <a:spLocks/>
                </p:cNvSpPr>
                <p:nvPr/>
              </p:nvSpPr>
              <p:spPr bwMode="auto">
                <a:xfrm>
                  <a:off x="8412" y="4892"/>
                  <a:ext cx="93" cy="90"/>
                </a:xfrm>
                <a:custGeom>
                  <a:avLst/>
                  <a:gdLst/>
                  <a:ahLst/>
                  <a:cxnLst>
                    <a:cxn ang="0">
                      <a:pos x="60" y="8"/>
                    </a:cxn>
                    <a:cxn ang="0">
                      <a:pos x="34" y="27"/>
                    </a:cxn>
                    <a:cxn ang="0">
                      <a:pos x="15" y="50"/>
                    </a:cxn>
                    <a:cxn ang="0">
                      <a:pos x="3" y="80"/>
                    </a:cxn>
                    <a:cxn ang="0">
                      <a:pos x="0" y="112"/>
                    </a:cxn>
                    <a:cxn ang="0">
                      <a:pos x="6" y="145"/>
                    </a:cxn>
                    <a:cxn ang="0">
                      <a:pos x="18" y="175"/>
                    </a:cxn>
                    <a:cxn ang="0">
                      <a:pos x="37" y="204"/>
                    </a:cxn>
                    <a:cxn ang="0">
                      <a:pos x="65" y="231"/>
                    </a:cxn>
                    <a:cxn ang="0">
                      <a:pos x="101" y="257"/>
                    </a:cxn>
                    <a:cxn ang="0">
                      <a:pos x="142" y="270"/>
                    </a:cxn>
                    <a:cxn ang="0">
                      <a:pos x="185" y="263"/>
                    </a:cxn>
                    <a:cxn ang="0">
                      <a:pos x="219" y="240"/>
                    </a:cxn>
                    <a:cxn ang="0">
                      <a:pos x="244" y="215"/>
                    </a:cxn>
                    <a:cxn ang="0">
                      <a:pos x="263" y="188"/>
                    </a:cxn>
                    <a:cxn ang="0">
                      <a:pos x="276" y="158"/>
                    </a:cxn>
                    <a:cxn ang="0">
                      <a:pos x="279" y="133"/>
                    </a:cxn>
                    <a:cxn ang="0">
                      <a:pos x="273" y="120"/>
                    </a:cxn>
                    <a:cxn ang="0">
                      <a:pos x="258" y="116"/>
                    </a:cxn>
                    <a:cxn ang="0">
                      <a:pos x="245" y="122"/>
                    </a:cxn>
                    <a:cxn ang="0">
                      <a:pos x="241" y="132"/>
                    </a:cxn>
                    <a:cxn ang="0">
                      <a:pos x="235" y="151"/>
                    </a:cxn>
                    <a:cxn ang="0">
                      <a:pos x="220" y="176"/>
                    </a:cxn>
                    <a:cxn ang="0">
                      <a:pos x="198" y="201"/>
                    </a:cxn>
                    <a:cxn ang="0">
                      <a:pos x="154" y="211"/>
                    </a:cxn>
                    <a:cxn ang="0">
                      <a:pos x="100" y="197"/>
                    </a:cxn>
                    <a:cxn ang="0">
                      <a:pos x="59" y="162"/>
                    </a:cxn>
                    <a:cxn ang="0">
                      <a:pos x="40" y="113"/>
                    </a:cxn>
                    <a:cxn ang="0">
                      <a:pos x="44" y="73"/>
                    </a:cxn>
                    <a:cxn ang="0">
                      <a:pos x="60" y="50"/>
                    </a:cxn>
                    <a:cxn ang="0">
                      <a:pos x="81" y="30"/>
                    </a:cxn>
                    <a:cxn ang="0">
                      <a:pos x="103" y="16"/>
                    </a:cxn>
                    <a:cxn ang="0">
                      <a:pos x="109" y="4"/>
                    </a:cxn>
                    <a:cxn ang="0">
                      <a:pos x="88" y="0"/>
                    </a:cxn>
                  </a:cxnLst>
                  <a:rect l="0" t="0" r="r" b="b"/>
                  <a:pathLst>
                    <a:path w="279" h="270">
                      <a:moveTo>
                        <a:pt x="75" y="3"/>
                      </a:moveTo>
                      <a:lnTo>
                        <a:pt x="60" y="8"/>
                      </a:lnTo>
                      <a:lnTo>
                        <a:pt x="47" y="17"/>
                      </a:lnTo>
                      <a:lnTo>
                        <a:pt x="34" y="27"/>
                      </a:lnTo>
                      <a:lnTo>
                        <a:pt x="24" y="39"/>
                      </a:lnTo>
                      <a:lnTo>
                        <a:pt x="15" y="50"/>
                      </a:lnTo>
                      <a:lnTo>
                        <a:pt x="7" y="64"/>
                      </a:lnTo>
                      <a:lnTo>
                        <a:pt x="3" y="80"/>
                      </a:lnTo>
                      <a:lnTo>
                        <a:pt x="0" y="96"/>
                      </a:lnTo>
                      <a:lnTo>
                        <a:pt x="0" y="112"/>
                      </a:lnTo>
                      <a:lnTo>
                        <a:pt x="2" y="129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5"/>
                      </a:lnTo>
                      <a:lnTo>
                        <a:pt x="27" y="189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1"/>
                      </a:lnTo>
                      <a:lnTo>
                        <a:pt x="82" y="244"/>
                      </a:lnTo>
                      <a:lnTo>
                        <a:pt x="101" y="257"/>
                      </a:lnTo>
                      <a:lnTo>
                        <a:pt x="122" y="266"/>
                      </a:lnTo>
                      <a:lnTo>
                        <a:pt x="142" y="270"/>
                      </a:lnTo>
                      <a:lnTo>
                        <a:pt x="165" y="270"/>
                      </a:lnTo>
                      <a:lnTo>
                        <a:pt x="185" y="263"/>
                      </a:lnTo>
                      <a:lnTo>
                        <a:pt x="206" y="250"/>
                      </a:lnTo>
                      <a:lnTo>
                        <a:pt x="219" y="240"/>
                      </a:lnTo>
                      <a:lnTo>
                        <a:pt x="232" y="228"/>
                      </a:lnTo>
                      <a:lnTo>
                        <a:pt x="244" y="215"/>
                      </a:lnTo>
                      <a:lnTo>
                        <a:pt x="254" y="202"/>
                      </a:lnTo>
                      <a:lnTo>
                        <a:pt x="263" y="188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79" y="133"/>
                      </a:lnTo>
                      <a:lnTo>
                        <a:pt x="278" y="126"/>
                      </a:lnTo>
                      <a:lnTo>
                        <a:pt x="273" y="120"/>
                      </a:lnTo>
                      <a:lnTo>
                        <a:pt x="266" y="116"/>
                      </a:lnTo>
                      <a:lnTo>
                        <a:pt x="258" y="116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1" y="129"/>
                      </a:lnTo>
                      <a:lnTo>
                        <a:pt x="241" y="132"/>
                      </a:lnTo>
                      <a:lnTo>
                        <a:pt x="238" y="139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0" y="176"/>
                      </a:lnTo>
                      <a:lnTo>
                        <a:pt x="210" y="191"/>
                      </a:lnTo>
                      <a:lnTo>
                        <a:pt x="198" y="201"/>
                      </a:lnTo>
                      <a:lnTo>
                        <a:pt x="182" y="210"/>
                      </a:lnTo>
                      <a:lnTo>
                        <a:pt x="154" y="211"/>
                      </a:lnTo>
                      <a:lnTo>
                        <a:pt x="126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2"/>
                      </a:lnTo>
                      <a:lnTo>
                        <a:pt x="46" y="139"/>
                      </a:lnTo>
                      <a:lnTo>
                        <a:pt x="40" y="113"/>
                      </a:lnTo>
                      <a:lnTo>
                        <a:pt x="40" y="86"/>
                      </a:lnTo>
                      <a:lnTo>
                        <a:pt x="44" y="73"/>
                      </a:lnTo>
                      <a:lnTo>
                        <a:pt x="50" y="62"/>
                      </a:lnTo>
                      <a:lnTo>
                        <a:pt x="60" y="50"/>
                      </a:lnTo>
                      <a:lnTo>
                        <a:pt x="71" y="39"/>
                      </a:lnTo>
                      <a:lnTo>
                        <a:pt x="81" y="30"/>
                      </a:lnTo>
                      <a:lnTo>
                        <a:pt x="93" y="21"/>
                      </a:lnTo>
                      <a:lnTo>
                        <a:pt x="103" y="16"/>
                      </a:lnTo>
                      <a:lnTo>
                        <a:pt x="112" y="11"/>
                      </a:lnTo>
                      <a:lnTo>
                        <a:pt x="109" y="4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5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57" name="Freeform 33"/>
                <p:cNvSpPr>
                  <a:spLocks/>
                </p:cNvSpPr>
                <p:nvPr/>
              </p:nvSpPr>
              <p:spPr bwMode="auto">
                <a:xfrm>
                  <a:off x="8347" y="4786"/>
                  <a:ext cx="24" cy="25"/>
                </a:xfrm>
                <a:custGeom>
                  <a:avLst/>
                  <a:gdLst/>
                  <a:ahLst/>
                  <a:cxnLst>
                    <a:cxn ang="0">
                      <a:pos x="7" y="65"/>
                    </a:cxn>
                    <a:cxn ang="0">
                      <a:pos x="15" y="72"/>
                    </a:cxn>
                    <a:cxn ang="0">
                      <a:pos x="25" y="75"/>
                    </a:cxn>
                    <a:cxn ang="0">
                      <a:pos x="32" y="75"/>
                    </a:cxn>
                    <a:cxn ang="0">
                      <a:pos x="37" y="73"/>
                    </a:cxn>
                    <a:cxn ang="0">
                      <a:pos x="39" y="72"/>
                    </a:cxn>
                    <a:cxn ang="0">
                      <a:pos x="47" y="71"/>
                    </a:cxn>
                    <a:cxn ang="0">
                      <a:pos x="56" y="66"/>
                    </a:cxn>
                    <a:cxn ang="0">
                      <a:pos x="64" y="60"/>
                    </a:cxn>
                    <a:cxn ang="0">
                      <a:pos x="69" y="56"/>
                    </a:cxn>
                    <a:cxn ang="0">
                      <a:pos x="72" y="52"/>
                    </a:cxn>
                    <a:cxn ang="0">
                      <a:pos x="72" y="49"/>
                    </a:cxn>
                    <a:cxn ang="0">
                      <a:pos x="70" y="45"/>
                    </a:cxn>
                    <a:cxn ang="0">
                      <a:pos x="67" y="40"/>
                    </a:cxn>
                    <a:cxn ang="0">
                      <a:pos x="63" y="39"/>
                    </a:cxn>
                    <a:cxn ang="0">
                      <a:pos x="59" y="38"/>
                    </a:cxn>
                    <a:cxn ang="0">
                      <a:pos x="54" y="39"/>
                    </a:cxn>
                    <a:cxn ang="0">
                      <a:pos x="48" y="42"/>
                    </a:cxn>
                    <a:cxn ang="0">
                      <a:pos x="39" y="46"/>
                    </a:cxn>
                    <a:cxn ang="0">
                      <a:pos x="32" y="50"/>
                    </a:cxn>
                    <a:cxn ang="0">
                      <a:pos x="29" y="52"/>
                    </a:cxn>
                    <a:cxn ang="0">
                      <a:pos x="26" y="43"/>
                    </a:cxn>
                    <a:cxn ang="0">
                      <a:pos x="20" y="25"/>
                    </a:cxn>
                    <a:cxn ang="0">
                      <a:pos x="12" y="7"/>
                    </a:cxn>
                    <a:cxn ang="0">
                      <a:pos x="1" y="0"/>
                    </a:cxn>
                    <a:cxn ang="0">
                      <a:pos x="0" y="17"/>
                    </a:cxn>
                    <a:cxn ang="0">
                      <a:pos x="3" y="39"/>
                    </a:cxn>
                    <a:cxn ang="0">
                      <a:pos x="6" y="58"/>
                    </a:cxn>
                    <a:cxn ang="0">
                      <a:pos x="7" y="65"/>
                    </a:cxn>
                  </a:cxnLst>
                  <a:rect l="0" t="0" r="r" b="b"/>
                  <a:pathLst>
                    <a:path w="72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9" y="72"/>
                      </a:lnTo>
                      <a:lnTo>
                        <a:pt x="47" y="71"/>
                      </a:lnTo>
                      <a:lnTo>
                        <a:pt x="56" y="66"/>
                      </a:lnTo>
                      <a:lnTo>
                        <a:pt x="64" y="60"/>
                      </a:lnTo>
                      <a:lnTo>
                        <a:pt x="69" y="56"/>
                      </a:lnTo>
                      <a:lnTo>
                        <a:pt x="72" y="52"/>
                      </a:lnTo>
                      <a:lnTo>
                        <a:pt x="72" y="49"/>
                      </a:lnTo>
                      <a:lnTo>
                        <a:pt x="70" y="45"/>
                      </a:lnTo>
                      <a:lnTo>
                        <a:pt x="67" y="40"/>
                      </a:lnTo>
                      <a:lnTo>
                        <a:pt x="63" y="39"/>
                      </a:lnTo>
                      <a:lnTo>
                        <a:pt x="59" y="38"/>
                      </a:lnTo>
                      <a:lnTo>
                        <a:pt x="54" y="39"/>
                      </a:lnTo>
                      <a:lnTo>
                        <a:pt x="48" y="42"/>
                      </a:lnTo>
                      <a:lnTo>
                        <a:pt x="39" y="46"/>
                      </a:lnTo>
                      <a:lnTo>
                        <a:pt x="32" y="50"/>
                      </a:lnTo>
                      <a:lnTo>
                        <a:pt x="29" y="52"/>
                      </a:lnTo>
                      <a:lnTo>
                        <a:pt x="26" y="43"/>
                      </a:lnTo>
                      <a:lnTo>
                        <a:pt x="20" y="25"/>
                      </a:lnTo>
                      <a:lnTo>
                        <a:pt x="12" y="7"/>
                      </a:lnTo>
                      <a:lnTo>
                        <a:pt x="1" y="0"/>
                      </a:lnTo>
                      <a:lnTo>
                        <a:pt x="0" y="17"/>
                      </a:lnTo>
                      <a:lnTo>
                        <a:pt x="3" y="39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58" name="Freeform 34"/>
                <p:cNvSpPr>
                  <a:spLocks/>
                </p:cNvSpPr>
                <p:nvPr/>
              </p:nvSpPr>
              <p:spPr bwMode="auto">
                <a:xfrm>
                  <a:off x="8370" y="4780"/>
                  <a:ext cx="23" cy="20"/>
                </a:xfrm>
                <a:custGeom>
                  <a:avLst/>
                  <a:gdLst/>
                  <a:ahLst/>
                  <a:cxnLst>
                    <a:cxn ang="0">
                      <a:pos x="15" y="53"/>
                    </a:cxn>
                    <a:cxn ang="0">
                      <a:pos x="16" y="55"/>
                    </a:cxn>
                    <a:cxn ang="0">
                      <a:pos x="20" y="57"/>
                    </a:cxn>
                    <a:cxn ang="0">
                      <a:pos x="25" y="59"/>
                    </a:cxn>
                    <a:cxn ang="0">
                      <a:pos x="26" y="59"/>
                    </a:cxn>
                    <a:cxn ang="0">
                      <a:pos x="35" y="59"/>
                    </a:cxn>
                    <a:cxn ang="0">
                      <a:pos x="45" y="56"/>
                    </a:cxn>
                    <a:cxn ang="0">
                      <a:pos x="54" y="55"/>
                    </a:cxn>
                    <a:cxn ang="0">
                      <a:pos x="63" y="50"/>
                    </a:cxn>
                    <a:cxn ang="0">
                      <a:pos x="66" y="47"/>
                    </a:cxn>
                    <a:cxn ang="0">
                      <a:pos x="69" y="44"/>
                    </a:cxn>
                    <a:cxn ang="0">
                      <a:pos x="70" y="40"/>
                    </a:cxn>
                    <a:cxn ang="0">
                      <a:pos x="69" y="37"/>
                    </a:cxn>
                    <a:cxn ang="0">
                      <a:pos x="56" y="32"/>
                    </a:cxn>
                    <a:cxn ang="0">
                      <a:pos x="42" y="33"/>
                    </a:cxn>
                    <a:cxn ang="0">
                      <a:pos x="32" y="37"/>
                    </a:cxn>
                    <a:cxn ang="0">
                      <a:pos x="28" y="40"/>
                    </a:cxn>
                    <a:cxn ang="0">
                      <a:pos x="20" y="30"/>
                    </a:cxn>
                    <a:cxn ang="0">
                      <a:pos x="16" y="14"/>
                    </a:cxn>
                    <a:cxn ang="0">
                      <a:pos x="10" y="3"/>
                    </a:cxn>
                    <a:cxn ang="0">
                      <a:pos x="3" y="0"/>
                    </a:cxn>
                    <a:cxn ang="0">
                      <a:pos x="0" y="19"/>
                    </a:cxn>
                    <a:cxn ang="0">
                      <a:pos x="4" y="36"/>
                    </a:cxn>
                    <a:cxn ang="0">
                      <a:pos x="12" y="49"/>
                    </a:cxn>
                    <a:cxn ang="0">
                      <a:pos x="15" y="53"/>
                    </a:cxn>
                  </a:cxnLst>
                  <a:rect l="0" t="0" r="r" b="b"/>
                  <a:pathLst>
                    <a:path w="70" h="59">
                      <a:moveTo>
                        <a:pt x="15" y="53"/>
                      </a:moveTo>
                      <a:lnTo>
                        <a:pt x="16" y="55"/>
                      </a:lnTo>
                      <a:lnTo>
                        <a:pt x="20" y="57"/>
                      </a:lnTo>
                      <a:lnTo>
                        <a:pt x="25" y="59"/>
                      </a:lnTo>
                      <a:lnTo>
                        <a:pt x="26" y="59"/>
                      </a:lnTo>
                      <a:lnTo>
                        <a:pt x="35" y="59"/>
                      </a:lnTo>
                      <a:lnTo>
                        <a:pt x="45" y="56"/>
                      </a:lnTo>
                      <a:lnTo>
                        <a:pt x="54" y="55"/>
                      </a:lnTo>
                      <a:lnTo>
                        <a:pt x="63" y="50"/>
                      </a:lnTo>
                      <a:lnTo>
                        <a:pt x="66" y="47"/>
                      </a:lnTo>
                      <a:lnTo>
                        <a:pt x="69" y="44"/>
                      </a:lnTo>
                      <a:lnTo>
                        <a:pt x="70" y="40"/>
                      </a:lnTo>
                      <a:lnTo>
                        <a:pt x="69" y="37"/>
                      </a:lnTo>
                      <a:lnTo>
                        <a:pt x="56" y="32"/>
                      </a:lnTo>
                      <a:lnTo>
                        <a:pt x="42" y="33"/>
                      </a:lnTo>
                      <a:lnTo>
                        <a:pt x="32" y="37"/>
                      </a:lnTo>
                      <a:lnTo>
                        <a:pt x="28" y="40"/>
                      </a:lnTo>
                      <a:lnTo>
                        <a:pt x="20" y="30"/>
                      </a:lnTo>
                      <a:lnTo>
                        <a:pt x="16" y="14"/>
                      </a:lnTo>
                      <a:lnTo>
                        <a:pt x="10" y="3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4" y="36"/>
                      </a:lnTo>
                      <a:lnTo>
                        <a:pt x="12" y="49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59" name="Freeform 35"/>
                <p:cNvSpPr>
                  <a:spLocks/>
                </p:cNvSpPr>
                <p:nvPr/>
              </p:nvSpPr>
              <p:spPr bwMode="auto">
                <a:xfrm>
                  <a:off x="8390" y="4771"/>
                  <a:ext cx="22" cy="20"/>
                </a:xfrm>
                <a:custGeom>
                  <a:avLst/>
                  <a:gdLst/>
                  <a:ahLst/>
                  <a:cxnLst>
                    <a:cxn ang="0">
                      <a:pos x="4" y="46"/>
                    </a:cxn>
                    <a:cxn ang="0">
                      <a:pos x="9" y="56"/>
                    </a:cxn>
                    <a:cxn ang="0">
                      <a:pos x="21" y="60"/>
                    </a:cxn>
                    <a:cxn ang="0">
                      <a:pos x="31" y="60"/>
                    </a:cxn>
                    <a:cxn ang="0">
                      <a:pos x="35" y="60"/>
                    </a:cxn>
                    <a:cxn ang="0">
                      <a:pos x="44" y="57"/>
                    </a:cxn>
                    <a:cxn ang="0">
                      <a:pos x="54" y="51"/>
                    </a:cxn>
                    <a:cxn ang="0">
                      <a:pos x="62" y="46"/>
                    </a:cxn>
                    <a:cxn ang="0">
                      <a:pos x="65" y="40"/>
                    </a:cxn>
                    <a:cxn ang="0">
                      <a:pos x="63" y="36"/>
                    </a:cxn>
                    <a:cxn ang="0">
                      <a:pos x="60" y="34"/>
                    </a:cxn>
                    <a:cxn ang="0">
                      <a:pos x="56" y="33"/>
                    </a:cxn>
                    <a:cxn ang="0">
                      <a:pos x="51" y="33"/>
                    </a:cxn>
                    <a:cxn ang="0">
                      <a:pos x="26" y="37"/>
                    </a:cxn>
                    <a:cxn ang="0">
                      <a:pos x="24" y="30"/>
                    </a:cxn>
                    <a:cxn ang="0">
                      <a:pos x="18" y="15"/>
                    </a:cxn>
                    <a:cxn ang="0">
                      <a:pos x="9" y="2"/>
                    </a:cxn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2" y="30"/>
                    </a:cxn>
                    <a:cxn ang="0">
                      <a:pos x="3" y="41"/>
                    </a:cxn>
                    <a:cxn ang="0">
                      <a:pos x="4" y="46"/>
                    </a:cxn>
                  </a:cxnLst>
                  <a:rect l="0" t="0" r="r" b="b"/>
                  <a:pathLst>
                    <a:path w="65" h="60">
                      <a:moveTo>
                        <a:pt x="4" y="46"/>
                      </a:moveTo>
                      <a:lnTo>
                        <a:pt x="9" y="56"/>
                      </a:lnTo>
                      <a:lnTo>
                        <a:pt x="21" y="60"/>
                      </a:lnTo>
                      <a:lnTo>
                        <a:pt x="31" y="60"/>
                      </a:lnTo>
                      <a:lnTo>
                        <a:pt x="35" y="60"/>
                      </a:lnTo>
                      <a:lnTo>
                        <a:pt x="44" y="57"/>
                      </a:lnTo>
                      <a:lnTo>
                        <a:pt x="54" y="51"/>
                      </a:lnTo>
                      <a:lnTo>
                        <a:pt x="62" y="46"/>
                      </a:lnTo>
                      <a:lnTo>
                        <a:pt x="65" y="40"/>
                      </a:lnTo>
                      <a:lnTo>
                        <a:pt x="63" y="36"/>
                      </a:lnTo>
                      <a:lnTo>
                        <a:pt x="60" y="34"/>
                      </a:lnTo>
                      <a:lnTo>
                        <a:pt x="56" y="33"/>
                      </a:lnTo>
                      <a:lnTo>
                        <a:pt x="51" y="33"/>
                      </a:lnTo>
                      <a:lnTo>
                        <a:pt x="26" y="37"/>
                      </a:lnTo>
                      <a:lnTo>
                        <a:pt x="24" y="30"/>
                      </a:lnTo>
                      <a:lnTo>
                        <a:pt x="18" y="15"/>
                      </a:lnTo>
                      <a:lnTo>
                        <a:pt x="9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30"/>
                      </a:lnTo>
                      <a:lnTo>
                        <a:pt x="3" y="41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60" name="Freeform 36"/>
                <p:cNvSpPr>
                  <a:spLocks/>
                </p:cNvSpPr>
                <p:nvPr/>
              </p:nvSpPr>
              <p:spPr bwMode="auto">
                <a:xfrm>
                  <a:off x="8362" y="4825"/>
                  <a:ext cx="23" cy="16"/>
                </a:xfrm>
                <a:custGeom>
                  <a:avLst/>
                  <a:gdLst/>
                  <a:ahLst/>
                  <a:cxnLst>
                    <a:cxn ang="0">
                      <a:pos x="9" y="46"/>
                    </a:cxn>
                    <a:cxn ang="0">
                      <a:pos x="12" y="47"/>
                    </a:cxn>
                    <a:cxn ang="0">
                      <a:pos x="16" y="47"/>
                    </a:cxn>
                    <a:cxn ang="0">
                      <a:pos x="22" y="47"/>
                    </a:cxn>
                    <a:cxn ang="0">
                      <a:pos x="23" y="47"/>
                    </a:cxn>
                    <a:cxn ang="0">
                      <a:pos x="31" y="46"/>
                    </a:cxn>
                    <a:cxn ang="0">
                      <a:pos x="40" y="45"/>
                    </a:cxn>
                    <a:cxn ang="0">
                      <a:pos x="48" y="42"/>
                    </a:cxn>
                    <a:cxn ang="0">
                      <a:pos x="56" y="37"/>
                    </a:cxn>
                    <a:cxn ang="0">
                      <a:pos x="63" y="34"/>
                    </a:cxn>
                    <a:cxn ang="0">
                      <a:pos x="67" y="30"/>
                    </a:cxn>
                    <a:cxn ang="0">
                      <a:pos x="69" y="26"/>
                    </a:cxn>
                    <a:cxn ang="0">
                      <a:pos x="66" y="20"/>
                    </a:cxn>
                    <a:cxn ang="0">
                      <a:pos x="62" y="17"/>
                    </a:cxn>
                    <a:cxn ang="0">
                      <a:pos x="56" y="17"/>
                    </a:cxn>
                    <a:cxn ang="0">
                      <a:pos x="48" y="17"/>
                    </a:cxn>
                    <a:cxn ang="0">
                      <a:pos x="40" y="19"/>
                    </a:cxn>
                    <a:cxn ang="0">
                      <a:pos x="32" y="22"/>
                    </a:cxn>
                    <a:cxn ang="0">
                      <a:pos x="26" y="23"/>
                    </a:cxn>
                    <a:cxn ang="0">
                      <a:pos x="22" y="26"/>
                    </a:cxn>
                    <a:cxn ang="0">
                      <a:pos x="20" y="26"/>
                    </a:cxn>
                    <a:cxn ang="0">
                      <a:pos x="19" y="22"/>
                    </a:cxn>
                    <a:cxn ang="0">
                      <a:pos x="16" y="14"/>
                    </a:cxn>
                    <a:cxn ang="0">
                      <a:pos x="12" y="7"/>
                    </a:cxn>
                    <a:cxn ang="0">
                      <a:pos x="10" y="4"/>
                    </a:cxn>
                    <a:cxn ang="0">
                      <a:pos x="7" y="1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1"/>
                    </a:cxn>
                    <a:cxn ang="0">
                      <a:pos x="3" y="26"/>
                    </a:cxn>
                    <a:cxn ang="0">
                      <a:pos x="7" y="40"/>
                    </a:cxn>
                    <a:cxn ang="0">
                      <a:pos x="9" y="46"/>
                    </a:cxn>
                  </a:cxnLst>
                  <a:rect l="0" t="0" r="r" b="b"/>
                  <a:pathLst>
                    <a:path w="69" h="47">
                      <a:moveTo>
                        <a:pt x="9" y="46"/>
                      </a:moveTo>
                      <a:lnTo>
                        <a:pt x="12" y="47"/>
                      </a:lnTo>
                      <a:lnTo>
                        <a:pt x="16" y="47"/>
                      </a:lnTo>
                      <a:lnTo>
                        <a:pt x="22" y="47"/>
                      </a:lnTo>
                      <a:lnTo>
                        <a:pt x="23" y="47"/>
                      </a:lnTo>
                      <a:lnTo>
                        <a:pt x="31" y="46"/>
                      </a:lnTo>
                      <a:lnTo>
                        <a:pt x="40" y="45"/>
                      </a:lnTo>
                      <a:lnTo>
                        <a:pt x="48" y="42"/>
                      </a:lnTo>
                      <a:lnTo>
                        <a:pt x="56" y="37"/>
                      </a:lnTo>
                      <a:lnTo>
                        <a:pt x="63" y="34"/>
                      </a:lnTo>
                      <a:lnTo>
                        <a:pt x="67" y="30"/>
                      </a:lnTo>
                      <a:lnTo>
                        <a:pt x="69" y="26"/>
                      </a:lnTo>
                      <a:lnTo>
                        <a:pt x="66" y="20"/>
                      </a:lnTo>
                      <a:lnTo>
                        <a:pt x="62" y="17"/>
                      </a:lnTo>
                      <a:lnTo>
                        <a:pt x="56" y="17"/>
                      </a:lnTo>
                      <a:lnTo>
                        <a:pt x="48" y="17"/>
                      </a:lnTo>
                      <a:lnTo>
                        <a:pt x="40" y="19"/>
                      </a:lnTo>
                      <a:lnTo>
                        <a:pt x="32" y="22"/>
                      </a:lnTo>
                      <a:lnTo>
                        <a:pt x="26" y="23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6" y="14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3" y="26"/>
                      </a:lnTo>
                      <a:lnTo>
                        <a:pt x="7" y="40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61" name="Freeform 37"/>
                <p:cNvSpPr>
                  <a:spLocks/>
                </p:cNvSpPr>
                <p:nvPr/>
              </p:nvSpPr>
              <p:spPr bwMode="auto">
                <a:xfrm>
                  <a:off x="8390" y="4813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13" y="52"/>
                    </a:cxn>
                    <a:cxn ang="0">
                      <a:pos x="20" y="55"/>
                    </a:cxn>
                    <a:cxn ang="0">
                      <a:pos x="32" y="58"/>
                    </a:cxn>
                    <a:cxn ang="0">
                      <a:pos x="45" y="56"/>
                    </a:cxn>
                    <a:cxn ang="0">
                      <a:pos x="55" y="50"/>
                    </a:cxn>
                    <a:cxn ang="0">
                      <a:pos x="58" y="49"/>
                    </a:cxn>
                    <a:cxn ang="0">
                      <a:pos x="60" y="46"/>
                    </a:cxn>
                    <a:cxn ang="0">
                      <a:pos x="60" y="42"/>
                    </a:cxn>
                    <a:cxn ang="0">
                      <a:pos x="60" y="39"/>
                    </a:cxn>
                    <a:cxn ang="0">
                      <a:pos x="58" y="36"/>
                    </a:cxn>
                    <a:cxn ang="0">
                      <a:pos x="54" y="33"/>
                    </a:cxn>
                    <a:cxn ang="0">
                      <a:pos x="49" y="32"/>
                    </a:cxn>
                    <a:cxn ang="0">
                      <a:pos x="45" y="32"/>
                    </a:cxn>
                    <a:cxn ang="0">
                      <a:pos x="36" y="35"/>
                    </a:cxn>
                    <a:cxn ang="0">
                      <a:pos x="27" y="36"/>
                    </a:cxn>
                    <a:cxn ang="0">
                      <a:pos x="20" y="35"/>
                    </a:cxn>
                    <a:cxn ang="0">
                      <a:pos x="17" y="35"/>
                    </a:cxn>
                    <a:cxn ang="0">
                      <a:pos x="17" y="29"/>
                    </a:cxn>
                    <a:cxn ang="0">
                      <a:pos x="17" y="16"/>
                    </a:cxn>
                    <a:cxn ang="0">
                      <a:pos x="14" y="3"/>
                    </a:cxn>
                    <a:cxn ang="0">
                      <a:pos x="5" y="0"/>
                    </a:cxn>
                    <a:cxn ang="0">
                      <a:pos x="1" y="12"/>
                    </a:cxn>
                    <a:cxn ang="0">
                      <a:pos x="0" y="26"/>
                    </a:cxn>
                    <a:cxn ang="0">
                      <a:pos x="3" y="40"/>
                    </a:cxn>
                    <a:cxn ang="0">
                      <a:pos x="13" y="52"/>
                    </a:cxn>
                  </a:cxnLst>
                  <a:rect l="0" t="0" r="r" b="b"/>
                  <a:pathLst>
                    <a:path w="60" h="58">
                      <a:moveTo>
                        <a:pt x="13" y="52"/>
                      </a:moveTo>
                      <a:lnTo>
                        <a:pt x="20" y="55"/>
                      </a:lnTo>
                      <a:lnTo>
                        <a:pt x="32" y="58"/>
                      </a:lnTo>
                      <a:lnTo>
                        <a:pt x="45" y="56"/>
                      </a:lnTo>
                      <a:lnTo>
                        <a:pt x="55" y="50"/>
                      </a:lnTo>
                      <a:lnTo>
                        <a:pt x="58" y="49"/>
                      </a:lnTo>
                      <a:lnTo>
                        <a:pt x="60" y="46"/>
                      </a:lnTo>
                      <a:lnTo>
                        <a:pt x="60" y="42"/>
                      </a:lnTo>
                      <a:lnTo>
                        <a:pt x="60" y="39"/>
                      </a:lnTo>
                      <a:lnTo>
                        <a:pt x="58" y="36"/>
                      </a:lnTo>
                      <a:lnTo>
                        <a:pt x="54" y="33"/>
                      </a:lnTo>
                      <a:lnTo>
                        <a:pt x="49" y="32"/>
                      </a:lnTo>
                      <a:lnTo>
                        <a:pt x="45" y="32"/>
                      </a:lnTo>
                      <a:lnTo>
                        <a:pt x="36" y="35"/>
                      </a:lnTo>
                      <a:lnTo>
                        <a:pt x="27" y="36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7" y="29"/>
                      </a:lnTo>
                      <a:lnTo>
                        <a:pt x="17" y="16"/>
                      </a:lnTo>
                      <a:lnTo>
                        <a:pt x="14" y="3"/>
                      </a:lnTo>
                      <a:lnTo>
                        <a:pt x="5" y="0"/>
                      </a:lnTo>
                      <a:lnTo>
                        <a:pt x="1" y="12"/>
                      </a:lnTo>
                      <a:lnTo>
                        <a:pt x="0" y="26"/>
                      </a:lnTo>
                      <a:lnTo>
                        <a:pt x="3" y="4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62" name="Freeform 38"/>
                <p:cNvSpPr>
                  <a:spLocks/>
                </p:cNvSpPr>
                <p:nvPr/>
              </p:nvSpPr>
              <p:spPr bwMode="auto">
                <a:xfrm>
                  <a:off x="8411" y="4806"/>
                  <a:ext cx="20" cy="18"/>
                </a:xfrm>
                <a:custGeom>
                  <a:avLst/>
                  <a:gdLst/>
                  <a:ahLst/>
                  <a:cxnLst>
                    <a:cxn ang="0">
                      <a:pos x="19" y="52"/>
                    </a:cxn>
                    <a:cxn ang="0">
                      <a:pos x="31" y="55"/>
                    </a:cxn>
                    <a:cxn ang="0">
                      <a:pos x="43" y="54"/>
                    </a:cxn>
                    <a:cxn ang="0">
                      <a:pos x="53" y="46"/>
                    </a:cxn>
                    <a:cxn ang="0">
                      <a:pos x="59" y="35"/>
                    </a:cxn>
                    <a:cxn ang="0">
                      <a:pos x="57" y="31"/>
                    </a:cxn>
                    <a:cxn ang="0">
                      <a:pos x="54" y="29"/>
                    </a:cxn>
                    <a:cxn ang="0">
                      <a:pos x="49" y="28"/>
                    </a:cxn>
                    <a:cxn ang="0">
                      <a:pos x="44" y="29"/>
                    </a:cxn>
                    <a:cxn ang="0">
                      <a:pos x="41" y="32"/>
                    </a:cxn>
                    <a:cxn ang="0">
                      <a:pos x="38" y="35"/>
                    </a:cxn>
                    <a:cxn ang="0">
                      <a:pos x="34" y="36"/>
                    </a:cxn>
                    <a:cxn ang="0">
                      <a:pos x="31" y="39"/>
                    </a:cxn>
                    <a:cxn ang="0">
                      <a:pos x="28" y="32"/>
                    </a:cxn>
                    <a:cxn ang="0">
                      <a:pos x="21" y="18"/>
                    </a:cxn>
                    <a:cxn ang="0">
                      <a:pos x="10" y="5"/>
                    </a:cxn>
                    <a:cxn ang="0">
                      <a:pos x="0" y="0"/>
                    </a:cxn>
                    <a:cxn ang="0">
                      <a:pos x="2" y="18"/>
                    </a:cxn>
                    <a:cxn ang="0">
                      <a:pos x="9" y="35"/>
                    </a:cxn>
                    <a:cxn ang="0">
                      <a:pos x="16" y="46"/>
                    </a:cxn>
                    <a:cxn ang="0">
                      <a:pos x="19" y="52"/>
                    </a:cxn>
                  </a:cxnLst>
                  <a:rect l="0" t="0" r="r" b="b"/>
                  <a:pathLst>
                    <a:path w="59" h="55">
                      <a:moveTo>
                        <a:pt x="19" y="52"/>
                      </a:moveTo>
                      <a:lnTo>
                        <a:pt x="31" y="55"/>
                      </a:lnTo>
                      <a:lnTo>
                        <a:pt x="43" y="54"/>
                      </a:lnTo>
                      <a:lnTo>
                        <a:pt x="53" y="46"/>
                      </a:lnTo>
                      <a:lnTo>
                        <a:pt x="59" y="35"/>
                      </a:lnTo>
                      <a:lnTo>
                        <a:pt x="57" y="31"/>
                      </a:lnTo>
                      <a:lnTo>
                        <a:pt x="54" y="29"/>
                      </a:lnTo>
                      <a:lnTo>
                        <a:pt x="49" y="28"/>
                      </a:lnTo>
                      <a:lnTo>
                        <a:pt x="44" y="29"/>
                      </a:lnTo>
                      <a:lnTo>
                        <a:pt x="41" y="32"/>
                      </a:lnTo>
                      <a:lnTo>
                        <a:pt x="38" y="35"/>
                      </a:lnTo>
                      <a:lnTo>
                        <a:pt x="34" y="36"/>
                      </a:lnTo>
                      <a:lnTo>
                        <a:pt x="31" y="39"/>
                      </a:lnTo>
                      <a:lnTo>
                        <a:pt x="28" y="32"/>
                      </a:lnTo>
                      <a:lnTo>
                        <a:pt x="21" y="18"/>
                      </a:ln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2" y="18"/>
                      </a:lnTo>
                      <a:lnTo>
                        <a:pt x="9" y="35"/>
                      </a:lnTo>
                      <a:lnTo>
                        <a:pt x="16" y="46"/>
                      </a:ln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63" name="Freeform 39"/>
                <p:cNvSpPr>
                  <a:spLocks/>
                </p:cNvSpPr>
                <p:nvPr/>
              </p:nvSpPr>
              <p:spPr bwMode="auto">
                <a:xfrm>
                  <a:off x="8374" y="4857"/>
                  <a:ext cx="27" cy="25"/>
                </a:xfrm>
                <a:custGeom>
                  <a:avLst/>
                  <a:gdLst/>
                  <a:ahLst/>
                  <a:cxnLst>
                    <a:cxn ang="0">
                      <a:pos x="32" y="75"/>
                    </a:cxn>
                    <a:cxn ang="0">
                      <a:pos x="38" y="76"/>
                    </a:cxn>
                    <a:cxn ang="0">
                      <a:pos x="44" y="76"/>
                    </a:cxn>
                    <a:cxn ang="0">
                      <a:pos x="50" y="76"/>
                    </a:cxn>
                    <a:cxn ang="0">
                      <a:pos x="57" y="75"/>
                    </a:cxn>
                    <a:cxn ang="0">
                      <a:pos x="61" y="72"/>
                    </a:cxn>
                    <a:cxn ang="0">
                      <a:pos x="67" y="67"/>
                    </a:cxn>
                    <a:cxn ang="0">
                      <a:pos x="72" y="64"/>
                    </a:cxn>
                    <a:cxn ang="0">
                      <a:pos x="76" y="59"/>
                    </a:cxn>
                    <a:cxn ang="0">
                      <a:pos x="80" y="56"/>
                    </a:cxn>
                    <a:cxn ang="0">
                      <a:pos x="82" y="52"/>
                    </a:cxn>
                    <a:cxn ang="0">
                      <a:pos x="82" y="47"/>
                    </a:cxn>
                    <a:cxn ang="0">
                      <a:pos x="79" y="43"/>
                    </a:cxn>
                    <a:cxn ang="0">
                      <a:pos x="70" y="39"/>
                    </a:cxn>
                    <a:cxn ang="0">
                      <a:pos x="63" y="37"/>
                    </a:cxn>
                    <a:cxn ang="0">
                      <a:pos x="54" y="39"/>
                    </a:cxn>
                    <a:cxn ang="0">
                      <a:pos x="47" y="41"/>
                    </a:cxn>
                    <a:cxn ang="0">
                      <a:pos x="39" y="44"/>
                    </a:cxn>
                    <a:cxn ang="0">
                      <a:pos x="35" y="49"/>
                    </a:cxn>
                    <a:cxn ang="0">
                      <a:pos x="32" y="50"/>
                    </a:cxn>
                    <a:cxn ang="0">
                      <a:pos x="30" y="52"/>
                    </a:cxn>
                    <a:cxn ang="0">
                      <a:pos x="29" y="43"/>
                    </a:cxn>
                    <a:cxn ang="0">
                      <a:pos x="23" y="23"/>
                    </a:cxn>
                    <a:cxn ang="0">
                      <a:pos x="14" y="6"/>
                    </a:cxn>
                    <a:cxn ang="0">
                      <a:pos x="4" y="0"/>
                    </a:cxn>
                    <a:cxn ang="0">
                      <a:pos x="0" y="17"/>
                    </a:cxn>
                    <a:cxn ang="0">
                      <a:pos x="0" y="31"/>
                    </a:cxn>
                    <a:cxn ang="0">
                      <a:pos x="4" y="44"/>
                    </a:cxn>
                    <a:cxn ang="0">
                      <a:pos x="11" y="54"/>
                    </a:cxn>
                    <a:cxn ang="0">
                      <a:pos x="19" y="63"/>
                    </a:cxn>
                    <a:cxn ang="0">
                      <a:pos x="25" y="70"/>
                    </a:cxn>
                    <a:cxn ang="0">
                      <a:pos x="30" y="73"/>
                    </a:cxn>
                    <a:cxn ang="0">
                      <a:pos x="32" y="75"/>
                    </a:cxn>
                  </a:cxnLst>
                  <a:rect l="0" t="0" r="r" b="b"/>
                  <a:pathLst>
                    <a:path w="82" h="76">
                      <a:moveTo>
                        <a:pt x="32" y="75"/>
                      </a:moveTo>
                      <a:lnTo>
                        <a:pt x="38" y="76"/>
                      </a:lnTo>
                      <a:lnTo>
                        <a:pt x="44" y="76"/>
                      </a:lnTo>
                      <a:lnTo>
                        <a:pt x="50" y="76"/>
                      </a:lnTo>
                      <a:lnTo>
                        <a:pt x="57" y="75"/>
                      </a:lnTo>
                      <a:lnTo>
                        <a:pt x="61" y="72"/>
                      </a:lnTo>
                      <a:lnTo>
                        <a:pt x="67" y="67"/>
                      </a:lnTo>
                      <a:lnTo>
                        <a:pt x="72" y="64"/>
                      </a:lnTo>
                      <a:lnTo>
                        <a:pt x="76" y="59"/>
                      </a:lnTo>
                      <a:lnTo>
                        <a:pt x="80" y="56"/>
                      </a:lnTo>
                      <a:lnTo>
                        <a:pt x="82" y="52"/>
                      </a:lnTo>
                      <a:lnTo>
                        <a:pt x="82" y="47"/>
                      </a:lnTo>
                      <a:lnTo>
                        <a:pt x="79" y="43"/>
                      </a:lnTo>
                      <a:lnTo>
                        <a:pt x="70" y="39"/>
                      </a:lnTo>
                      <a:lnTo>
                        <a:pt x="63" y="37"/>
                      </a:lnTo>
                      <a:lnTo>
                        <a:pt x="54" y="39"/>
                      </a:lnTo>
                      <a:lnTo>
                        <a:pt x="47" y="41"/>
                      </a:lnTo>
                      <a:lnTo>
                        <a:pt x="39" y="44"/>
                      </a:lnTo>
                      <a:lnTo>
                        <a:pt x="35" y="49"/>
                      </a:lnTo>
                      <a:lnTo>
                        <a:pt x="32" y="50"/>
                      </a:lnTo>
                      <a:lnTo>
                        <a:pt x="30" y="52"/>
                      </a:lnTo>
                      <a:lnTo>
                        <a:pt x="29" y="43"/>
                      </a:lnTo>
                      <a:lnTo>
                        <a:pt x="23" y="23"/>
                      </a:ln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17"/>
                      </a:lnTo>
                      <a:lnTo>
                        <a:pt x="0" y="31"/>
                      </a:lnTo>
                      <a:lnTo>
                        <a:pt x="4" y="44"/>
                      </a:lnTo>
                      <a:lnTo>
                        <a:pt x="11" y="54"/>
                      </a:lnTo>
                      <a:lnTo>
                        <a:pt x="19" y="63"/>
                      </a:lnTo>
                      <a:lnTo>
                        <a:pt x="25" y="70"/>
                      </a:lnTo>
                      <a:lnTo>
                        <a:pt x="30" y="73"/>
                      </a:lnTo>
                      <a:lnTo>
                        <a:pt x="32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64" name="Freeform 40"/>
                <p:cNvSpPr>
                  <a:spLocks/>
                </p:cNvSpPr>
                <p:nvPr/>
              </p:nvSpPr>
              <p:spPr bwMode="auto">
                <a:xfrm>
                  <a:off x="8404" y="4847"/>
                  <a:ext cx="25" cy="22"/>
                </a:xfrm>
                <a:custGeom>
                  <a:avLst/>
                  <a:gdLst/>
                  <a:ahLst/>
                  <a:cxnLst>
                    <a:cxn ang="0">
                      <a:pos x="12" y="53"/>
                    </a:cxn>
                    <a:cxn ang="0">
                      <a:pos x="15" y="56"/>
                    </a:cxn>
                    <a:cxn ang="0">
                      <a:pos x="19" y="60"/>
                    </a:cxn>
                    <a:cxn ang="0">
                      <a:pos x="25" y="62"/>
                    </a:cxn>
                    <a:cxn ang="0">
                      <a:pos x="27" y="63"/>
                    </a:cxn>
                    <a:cxn ang="0">
                      <a:pos x="32" y="65"/>
                    </a:cxn>
                    <a:cxn ang="0">
                      <a:pos x="40" y="65"/>
                    </a:cxn>
                    <a:cxn ang="0">
                      <a:pos x="49" y="66"/>
                    </a:cxn>
                    <a:cxn ang="0">
                      <a:pos x="57" y="65"/>
                    </a:cxn>
                    <a:cxn ang="0">
                      <a:pos x="65" y="63"/>
                    </a:cxn>
                    <a:cxn ang="0">
                      <a:pos x="71" y="60"/>
                    </a:cxn>
                    <a:cxn ang="0">
                      <a:pos x="75" y="55"/>
                    </a:cxn>
                    <a:cxn ang="0">
                      <a:pos x="75" y="46"/>
                    </a:cxn>
                    <a:cxn ang="0">
                      <a:pos x="72" y="39"/>
                    </a:cxn>
                    <a:cxn ang="0">
                      <a:pos x="66" y="35"/>
                    </a:cxn>
                    <a:cxn ang="0">
                      <a:pos x="59" y="33"/>
                    </a:cxn>
                    <a:cxn ang="0">
                      <a:pos x="50" y="33"/>
                    </a:cxn>
                    <a:cxn ang="0">
                      <a:pos x="41" y="35"/>
                    </a:cxn>
                    <a:cxn ang="0">
                      <a:pos x="34" y="36"/>
                    </a:cxn>
                    <a:cxn ang="0">
                      <a:pos x="28" y="39"/>
                    </a:cxn>
                    <a:cxn ang="0">
                      <a:pos x="27" y="39"/>
                    </a:cxn>
                    <a:cxn ang="0">
                      <a:pos x="25" y="32"/>
                    </a:cxn>
                    <a:cxn ang="0">
                      <a:pos x="19" y="16"/>
                    </a:cxn>
                    <a:cxn ang="0">
                      <a:pos x="10" y="3"/>
                    </a:cxn>
                    <a:cxn ang="0">
                      <a:pos x="0" y="0"/>
                    </a:cxn>
                    <a:cxn ang="0">
                      <a:pos x="0" y="22"/>
                    </a:cxn>
                    <a:cxn ang="0">
                      <a:pos x="5" y="39"/>
                    </a:cxn>
                    <a:cxn ang="0">
                      <a:pos x="9" y="49"/>
                    </a:cxn>
                    <a:cxn ang="0">
                      <a:pos x="12" y="53"/>
                    </a:cxn>
                  </a:cxnLst>
                  <a:rect l="0" t="0" r="r" b="b"/>
                  <a:pathLst>
                    <a:path w="75" h="66">
                      <a:moveTo>
                        <a:pt x="12" y="53"/>
                      </a:moveTo>
                      <a:lnTo>
                        <a:pt x="15" y="56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27" y="63"/>
                      </a:lnTo>
                      <a:lnTo>
                        <a:pt x="32" y="65"/>
                      </a:lnTo>
                      <a:lnTo>
                        <a:pt x="40" y="65"/>
                      </a:lnTo>
                      <a:lnTo>
                        <a:pt x="49" y="66"/>
                      </a:lnTo>
                      <a:lnTo>
                        <a:pt x="57" y="65"/>
                      </a:lnTo>
                      <a:lnTo>
                        <a:pt x="65" y="63"/>
                      </a:lnTo>
                      <a:lnTo>
                        <a:pt x="71" y="60"/>
                      </a:lnTo>
                      <a:lnTo>
                        <a:pt x="75" y="55"/>
                      </a:lnTo>
                      <a:lnTo>
                        <a:pt x="75" y="46"/>
                      </a:lnTo>
                      <a:lnTo>
                        <a:pt x="72" y="39"/>
                      </a:lnTo>
                      <a:lnTo>
                        <a:pt x="66" y="35"/>
                      </a:lnTo>
                      <a:lnTo>
                        <a:pt x="59" y="33"/>
                      </a:lnTo>
                      <a:lnTo>
                        <a:pt x="50" y="33"/>
                      </a:lnTo>
                      <a:lnTo>
                        <a:pt x="41" y="35"/>
                      </a:lnTo>
                      <a:lnTo>
                        <a:pt x="34" y="36"/>
                      </a:lnTo>
                      <a:lnTo>
                        <a:pt x="28" y="39"/>
                      </a:lnTo>
                      <a:lnTo>
                        <a:pt x="27" y="39"/>
                      </a:lnTo>
                      <a:lnTo>
                        <a:pt x="25" y="32"/>
                      </a:lnTo>
                      <a:lnTo>
                        <a:pt x="19" y="16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" y="39"/>
                      </a:lnTo>
                      <a:lnTo>
                        <a:pt x="9" y="49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65" name="Freeform 41"/>
                <p:cNvSpPr>
                  <a:spLocks/>
                </p:cNvSpPr>
                <p:nvPr/>
              </p:nvSpPr>
              <p:spPr bwMode="auto">
                <a:xfrm>
                  <a:off x="8434" y="4844"/>
                  <a:ext cx="25" cy="21"/>
                </a:xfrm>
                <a:custGeom>
                  <a:avLst/>
                  <a:gdLst/>
                  <a:ahLst/>
                  <a:cxnLst>
                    <a:cxn ang="0">
                      <a:pos x="3" y="41"/>
                    </a:cxn>
                    <a:cxn ang="0">
                      <a:pos x="4" y="46"/>
                    </a:cxn>
                    <a:cxn ang="0">
                      <a:pos x="10" y="50"/>
                    </a:cxn>
                    <a:cxn ang="0">
                      <a:pos x="14" y="56"/>
                    </a:cxn>
                    <a:cxn ang="0">
                      <a:pos x="16" y="57"/>
                    </a:cxn>
                    <a:cxn ang="0">
                      <a:pos x="23" y="60"/>
                    </a:cxn>
                    <a:cxn ang="0">
                      <a:pos x="32" y="63"/>
                    </a:cxn>
                    <a:cxn ang="0">
                      <a:pos x="42" y="63"/>
                    </a:cxn>
                    <a:cxn ang="0">
                      <a:pos x="54" y="61"/>
                    </a:cxn>
                    <a:cxn ang="0">
                      <a:pos x="64" y="58"/>
                    </a:cxn>
                    <a:cxn ang="0">
                      <a:pos x="72" y="54"/>
                    </a:cxn>
                    <a:cxn ang="0">
                      <a:pos x="75" y="47"/>
                    </a:cxn>
                    <a:cxn ang="0">
                      <a:pos x="73" y="40"/>
                    </a:cxn>
                    <a:cxn ang="0">
                      <a:pos x="67" y="34"/>
                    </a:cxn>
                    <a:cxn ang="0">
                      <a:pos x="60" y="30"/>
                    </a:cxn>
                    <a:cxn ang="0">
                      <a:pos x="53" y="28"/>
                    </a:cxn>
                    <a:cxn ang="0">
                      <a:pos x="45" y="30"/>
                    </a:cxn>
                    <a:cxn ang="0">
                      <a:pos x="36" y="31"/>
                    </a:cxn>
                    <a:cxn ang="0">
                      <a:pos x="31" y="33"/>
                    </a:cxn>
                    <a:cxn ang="0">
                      <a:pos x="26" y="36"/>
                    </a:cxn>
                    <a:cxn ang="0">
                      <a:pos x="25" y="36"/>
                    </a:cxn>
                    <a:cxn ang="0">
                      <a:pos x="23" y="30"/>
                    </a:cxn>
                    <a:cxn ang="0">
                      <a:pos x="17" y="15"/>
                    </a:cxn>
                    <a:cxn ang="0">
                      <a:pos x="10" y="2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1" y="28"/>
                    </a:cxn>
                    <a:cxn ang="0">
                      <a:pos x="3" y="38"/>
                    </a:cxn>
                    <a:cxn ang="0">
                      <a:pos x="3" y="41"/>
                    </a:cxn>
                  </a:cxnLst>
                  <a:rect l="0" t="0" r="r" b="b"/>
                  <a:pathLst>
                    <a:path w="75" h="63">
                      <a:moveTo>
                        <a:pt x="3" y="41"/>
                      </a:moveTo>
                      <a:lnTo>
                        <a:pt x="4" y="46"/>
                      </a:lnTo>
                      <a:lnTo>
                        <a:pt x="10" y="50"/>
                      </a:lnTo>
                      <a:lnTo>
                        <a:pt x="14" y="56"/>
                      </a:lnTo>
                      <a:lnTo>
                        <a:pt x="16" y="57"/>
                      </a:lnTo>
                      <a:lnTo>
                        <a:pt x="23" y="60"/>
                      </a:lnTo>
                      <a:lnTo>
                        <a:pt x="32" y="63"/>
                      </a:lnTo>
                      <a:lnTo>
                        <a:pt x="42" y="63"/>
                      </a:lnTo>
                      <a:lnTo>
                        <a:pt x="54" y="61"/>
                      </a:lnTo>
                      <a:lnTo>
                        <a:pt x="64" y="58"/>
                      </a:lnTo>
                      <a:lnTo>
                        <a:pt x="72" y="54"/>
                      </a:lnTo>
                      <a:lnTo>
                        <a:pt x="75" y="47"/>
                      </a:lnTo>
                      <a:lnTo>
                        <a:pt x="73" y="40"/>
                      </a:lnTo>
                      <a:lnTo>
                        <a:pt x="67" y="34"/>
                      </a:lnTo>
                      <a:lnTo>
                        <a:pt x="60" y="30"/>
                      </a:lnTo>
                      <a:lnTo>
                        <a:pt x="53" y="28"/>
                      </a:lnTo>
                      <a:lnTo>
                        <a:pt x="45" y="30"/>
                      </a:lnTo>
                      <a:lnTo>
                        <a:pt x="36" y="31"/>
                      </a:lnTo>
                      <a:lnTo>
                        <a:pt x="31" y="33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3" y="30"/>
                      </a:lnTo>
                      <a:lnTo>
                        <a:pt x="17" y="1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28"/>
                      </a:lnTo>
                      <a:lnTo>
                        <a:pt x="3" y="38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66" name="Freeform 42"/>
                <p:cNvSpPr>
                  <a:spLocks/>
                </p:cNvSpPr>
                <p:nvPr/>
              </p:nvSpPr>
              <p:spPr bwMode="auto">
                <a:xfrm>
                  <a:off x="8126" y="4482"/>
                  <a:ext cx="83" cy="97"/>
                </a:xfrm>
                <a:custGeom>
                  <a:avLst/>
                  <a:gdLst/>
                  <a:ahLst/>
                  <a:cxnLst>
                    <a:cxn ang="0">
                      <a:pos x="88" y="37"/>
                    </a:cxn>
                    <a:cxn ang="0">
                      <a:pos x="69" y="49"/>
                    </a:cxn>
                    <a:cxn ang="0">
                      <a:pos x="53" y="63"/>
                    </a:cxn>
                    <a:cxn ang="0">
                      <a:pos x="39" y="79"/>
                    </a:cxn>
                    <a:cxn ang="0">
                      <a:pos x="25" y="96"/>
                    </a:cxn>
                    <a:cxn ang="0">
                      <a:pos x="15" y="115"/>
                    </a:cxn>
                    <a:cxn ang="0">
                      <a:pos x="8" y="135"/>
                    </a:cxn>
                    <a:cxn ang="0">
                      <a:pos x="3" y="157"/>
                    </a:cxn>
                    <a:cxn ang="0">
                      <a:pos x="0" y="178"/>
                    </a:cxn>
                    <a:cxn ang="0">
                      <a:pos x="3" y="208"/>
                    </a:cxn>
                    <a:cxn ang="0">
                      <a:pos x="15" y="233"/>
                    </a:cxn>
                    <a:cxn ang="0">
                      <a:pos x="33" y="254"/>
                    </a:cxn>
                    <a:cxn ang="0">
                      <a:pos x="56" y="270"/>
                    </a:cxn>
                    <a:cxn ang="0">
                      <a:pos x="83" y="283"/>
                    </a:cxn>
                    <a:cxn ang="0">
                      <a:pos x="110" y="289"/>
                    </a:cxn>
                    <a:cxn ang="0">
                      <a:pos x="140" y="290"/>
                    </a:cxn>
                    <a:cxn ang="0">
                      <a:pos x="168" y="286"/>
                    </a:cxn>
                    <a:cxn ang="0">
                      <a:pos x="174" y="286"/>
                    </a:cxn>
                    <a:cxn ang="0">
                      <a:pos x="179" y="283"/>
                    </a:cxn>
                    <a:cxn ang="0">
                      <a:pos x="184" y="279"/>
                    </a:cxn>
                    <a:cxn ang="0">
                      <a:pos x="185" y="273"/>
                    </a:cxn>
                    <a:cxn ang="0">
                      <a:pos x="182" y="266"/>
                    </a:cxn>
                    <a:cxn ang="0">
                      <a:pos x="176" y="260"/>
                    </a:cxn>
                    <a:cxn ang="0">
                      <a:pos x="169" y="254"/>
                    </a:cxn>
                    <a:cxn ang="0">
                      <a:pos x="162" y="252"/>
                    </a:cxn>
                    <a:cxn ang="0">
                      <a:pos x="147" y="247"/>
                    </a:cxn>
                    <a:cxn ang="0">
                      <a:pos x="132" y="244"/>
                    </a:cxn>
                    <a:cxn ang="0">
                      <a:pos x="118" y="242"/>
                    </a:cxn>
                    <a:cxn ang="0">
                      <a:pos x="105" y="239"/>
                    </a:cxn>
                    <a:cxn ang="0">
                      <a:pos x="91" y="234"/>
                    </a:cxn>
                    <a:cxn ang="0">
                      <a:pos x="78" y="229"/>
                    </a:cxn>
                    <a:cxn ang="0">
                      <a:pos x="66" y="221"/>
                    </a:cxn>
                    <a:cxn ang="0">
                      <a:pos x="55" y="210"/>
                    </a:cxn>
                    <a:cxn ang="0">
                      <a:pos x="50" y="161"/>
                    </a:cxn>
                    <a:cxn ang="0">
                      <a:pos x="62" y="121"/>
                    </a:cxn>
                    <a:cxn ang="0">
                      <a:pos x="85" y="89"/>
                    </a:cxn>
                    <a:cxn ang="0">
                      <a:pos x="118" y="63"/>
                    </a:cxn>
                    <a:cxn ang="0">
                      <a:pos x="153" y="43"/>
                    </a:cxn>
                    <a:cxn ang="0">
                      <a:pos x="190" y="27"/>
                    </a:cxn>
                    <a:cxn ang="0">
                      <a:pos x="223" y="16"/>
                    </a:cxn>
                    <a:cxn ang="0">
                      <a:pos x="250" y="6"/>
                    </a:cxn>
                    <a:cxn ang="0">
                      <a:pos x="234" y="2"/>
                    </a:cxn>
                    <a:cxn ang="0">
                      <a:pos x="216" y="0"/>
                    </a:cxn>
                    <a:cxn ang="0">
                      <a:pos x="196" y="3"/>
                    </a:cxn>
                    <a:cxn ang="0">
                      <a:pos x="174" y="6"/>
                    </a:cxn>
                    <a:cxn ang="0">
                      <a:pos x="152" y="13"/>
                    </a:cxn>
                    <a:cxn ang="0">
                      <a:pos x="130" y="20"/>
                    </a:cxn>
                    <a:cxn ang="0">
                      <a:pos x="107" y="29"/>
                    </a:cxn>
                    <a:cxn ang="0">
                      <a:pos x="88" y="37"/>
                    </a:cxn>
                  </a:cxnLst>
                  <a:rect l="0" t="0" r="r" b="b"/>
                  <a:pathLst>
                    <a:path w="250" h="290">
                      <a:moveTo>
                        <a:pt x="88" y="37"/>
                      </a:moveTo>
                      <a:lnTo>
                        <a:pt x="69" y="49"/>
                      </a:lnTo>
                      <a:lnTo>
                        <a:pt x="53" y="63"/>
                      </a:lnTo>
                      <a:lnTo>
                        <a:pt x="39" y="79"/>
                      </a:lnTo>
                      <a:lnTo>
                        <a:pt x="25" y="96"/>
                      </a:lnTo>
                      <a:lnTo>
                        <a:pt x="15" y="115"/>
                      </a:lnTo>
                      <a:lnTo>
                        <a:pt x="8" y="135"/>
                      </a:lnTo>
                      <a:lnTo>
                        <a:pt x="3" y="157"/>
                      </a:lnTo>
                      <a:lnTo>
                        <a:pt x="0" y="178"/>
                      </a:lnTo>
                      <a:lnTo>
                        <a:pt x="3" y="208"/>
                      </a:lnTo>
                      <a:lnTo>
                        <a:pt x="15" y="233"/>
                      </a:lnTo>
                      <a:lnTo>
                        <a:pt x="33" y="254"/>
                      </a:lnTo>
                      <a:lnTo>
                        <a:pt x="56" y="270"/>
                      </a:lnTo>
                      <a:lnTo>
                        <a:pt x="83" y="283"/>
                      </a:lnTo>
                      <a:lnTo>
                        <a:pt x="110" y="289"/>
                      </a:lnTo>
                      <a:lnTo>
                        <a:pt x="140" y="290"/>
                      </a:lnTo>
                      <a:lnTo>
                        <a:pt x="168" y="286"/>
                      </a:lnTo>
                      <a:lnTo>
                        <a:pt x="174" y="286"/>
                      </a:lnTo>
                      <a:lnTo>
                        <a:pt x="179" y="283"/>
                      </a:lnTo>
                      <a:lnTo>
                        <a:pt x="184" y="279"/>
                      </a:lnTo>
                      <a:lnTo>
                        <a:pt x="185" y="273"/>
                      </a:lnTo>
                      <a:lnTo>
                        <a:pt x="182" y="266"/>
                      </a:lnTo>
                      <a:lnTo>
                        <a:pt x="176" y="260"/>
                      </a:lnTo>
                      <a:lnTo>
                        <a:pt x="169" y="254"/>
                      </a:lnTo>
                      <a:lnTo>
                        <a:pt x="162" y="252"/>
                      </a:lnTo>
                      <a:lnTo>
                        <a:pt x="147" y="247"/>
                      </a:lnTo>
                      <a:lnTo>
                        <a:pt x="132" y="244"/>
                      </a:lnTo>
                      <a:lnTo>
                        <a:pt x="118" y="242"/>
                      </a:lnTo>
                      <a:lnTo>
                        <a:pt x="105" y="239"/>
                      </a:lnTo>
                      <a:lnTo>
                        <a:pt x="91" y="234"/>
                      </a:lnTo>
                      <a:lnTo>
                        <a:pt x="78" y="229"/>
                      </a:lnTo>
                      <a:lnTo>
                        <a:pt x="66" y="221"/>
                      </a:lnTo>
                      <a:lnTo>
                        <a:pt x="55" y="210"/>
                      </a:lnTo>
                      <a:lnTo>
                        <a:pt x="50" y="161"/>
                      </a:lnTo>
                      <a:lnTo>
                        <a:pt x="62" y="121"/>
                      </a:lnTo>
                      <a:lnTo>
                        <a:pt x="85" y="89"/>
                      </a:lnTo>
                      <a:lnTo>
                        <a:pt x="118" y="63"/>
                      </a:lnTo>
                      <a:lnTo>
                        <a:pt x="153" y="43"/>
                      </a:lnTo>
                      <a:lnTo>
                        <a:pt x="190" y="27"/>
                      </a:lnTo>
                      <a:lnTo>
                        <a:pt x="223" y="16"/>
                      </a:lnTo>
                      <a:lnTo>
                        <a:pt x="250" y="6"/>
                      </a:lnTo>
                      <a:lnTo>
                        <a:pt x="234" y="2"/>
                      </a:lnTo>
                      <a:lnTo>
                        <a:pt x="216" y="0"/>
                      </a:lnTo>
                      <a:lnTo>
                        <a:pt x="196" y="3"/>
                      </a:lnTo>
                      <a:lnTo>
                        <a:pt x="174" y="6"/>
                      </a:lnTo>
                      <a:lnTo>
                        <a:pt x="152" y="13"/>
                      </a:lnTo>
                      <a:lnTo>
                        <a:pt x="130" y="20"/>
                      </a:lnTo>
                      <a:lnTo>
                        <a:pt x="107" y="29"/>
                      </a:lnTo>
                      <a:lnTo>
                        <a:pt x="88" y="3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67" name="Freeform 43"/>
                <p:cNvSpPr>
                  <a:spLocks/>
                </p:cNvSpPr>
                <p:nvPr/>
              </p:nvSpPr>
              <p:spPr bwMode="auto">
                <a:xfrm>
                  <a:off x="8268" y="4481"/>
                  <a:ext cx="53" cy="75"/>
                </a:xfrm>
                <a:custGeom>
                  <a:avLst/>
                  <a:gdLst/>
                  <a:ahLst/>
                  <a:cxnLst>
                    <a:cxn ang="0">
                      <a:pos x="135" y="73"/>
                    </a:cxn>
                    <a:cxn ang="0">
                      <a:pos x="141" y="96"/>
                    </a:cxn>
                    <a:cxn ang="0">
                      <a:pos x="140" y="118"/>
                    </a:cxn>
                    <a:cxn ang="0">
                      <a:pos x="129" y="135"/>
                    </a:cxn>
                    <a:cxn ang="0">
                      <a:pos x="115" y="151"/>
                    </a:cxn>
                    <a:cxn ang="0">
                      <a:pos x="97" y="165"/>
                    </a:cxn>
                    <a:cxn ang="0">
                      <a:pos x="76" y="179"/>
                    </a:cxn>
                    <a:cxn ang="0">
                      <a:pos x="56" y="192"/>
                    </a:cxn>
                    <a:cxn ang="0">
                      <a:pos x="38" y="205"/>
                    </a:cxn>
                    <a:cxn ang="0">
                      <a:pos x="35" y="210"/>
                    </a:cxn>
                    <a:cxn ang="0">
                      <a:pos x="34" y="212"/>
                    </a:cxn>
                    <a:cxn ang="0">
                      <a:pos x="34" y="217"/>
                    </a:cxn>
                    <a:cxn ang="0">
                      <a:pos x="35" y="221"/>
                    </a:cxn>
                    <a:cxn ang="0">
                      <a:pos x="40" y="224"/>
                    </a:cxn>
                    <a:cxn ang="0">
                      <a:pos x="44" y="225"/>
                    </a:cxn>
                    <a:cxn ang="0">
                      <a:pos x="47" y="225"/>
                    </a:cxn>
                    <a:cxn ang="0">
                      <a:pos x="51" y="224"/>
                    </a:cxn>
                    <a:cxn ang="0">
                      <a:pos x="75" y="211"/>
                    </a:cxn>
                    <a:cxn ang="0">
                      <a:pos x="97" y="197"/>
                    </a:cxn>
                    <a:cxn ang="0">
                      <a:pos x="117" y="181"/>
                    </a:cxn>
                    <a:cxn ang="0">
                      <a:pos x="137" y="162"/>
                    </a:cxn>
                    <a:cxn ang="0">
                      <a:pos x="150" y="142"/>
                    </a:cxn>
                    <a:cxn ang="0">
                      <a:pos x="159" y="119"/>
                    </a:cxn>
                    <a:cxn ang="0">
                      <a:pos x="160" y="95"/>
                    </a:cxn>
                    <a:cxn ang="0">
                      <a:pos x="154" y="69"/>
                    </a:cxn>
                    <a:cxn ang="0">
                      <a:pos x="141" y="49"/>
                    </a:cxn>
                    <a:cxn ang="0">
                      <a:pos x="122" y="31"/>
                    </a:cxn>
                    <a:cxn ang="0">
                      <a:pos x="98" y="18"/>
                    </a:cxn>
                    <a:cxn ang="0">
                      <a:pos x="72" y="8"/>
                    </a:cxn>
                    <a:cxn ang="0">
                      <a:pos x="46" y="3"/>
                    </a:cxn>
                    <a:cxn ang="0">
                      <a:pos x="24" y="0"/>
                    </a:cxn>
                    <a:cxn ang="0">
                      <a:pos x="7" y="0"/>
                    </a:cxn>
                    <a:cxn ang="0">
                      <a:pos x="0" y="4"/>
                    </a:cxn>
                    <a:cxn ang="0">
                      <a:pos x="18" y="11"/>
                    </a:cxn>
                    <a:cxn ang="0">
                      <a:pos x="37" y="17"/>
                    </a:cxn>
                    <a:cxn ang="0">
                      <a:pos x="57" y="23"/>
                    </a:cxn>
                    <a:cxn ang="0">
                      <a:pos x="76" y="29"/>
                    </a:cxn>
                    <a:cxn ang="0">
                      <a:pos x="95" y="36"/>
                    </a:cxn>
                    <a:cxn ang="0">
                      <a:pos x="112" y="46"/>
                    </a:cxn>
                    <a:cxn ang="0">
                      <a:pos x="125" y="57"/>
                    </a:cxn>
                    <a:cxn ang="0">
                      <a:pos x="135" y="73"/>
                    </a:cxn>
                  </a:cxnLst>
                  <a:rect l="0" t="0" r="r" b="b"/>
                  <a:pathLst>
                    <a:path w="160" h="225">
                      <a:moveTo>
                        <a:pt x="135" y="73"/>
                      </a:moveTo>
                      <a:lnTo>
                        <a:pt x="141" y="96"/>
                      </a:lnTo>
                      <a:lnTo>
                        <a:pt x="140" y="118"/>
                      </a:lnTo>
                      <a:lnTo>
                        <a:pt x="129" y="135"/>
                      </a:lnTo>
                      <a:lnTo>
                        <a:pt x="115" y="151"/>
                      </a:lnTo>
                      <a:lnTo>
                        <a:pt x="97" y="165"/>
                      </a:lnTo>
                      <a:lnTo>
                        <a:pt x="76" y="179"/>
                      </a:lnTo>
                      <a:lnTo>
                        <a:pt x="56" y="192"/>
                      </a:lnTo>
                      <a:lnTo>
                        <a:pt x="38" y="205"/>
                      </a:lnTo>
                      <a:lnTo>
                        <a:pt x="35" y="210"/>
                      </a:lnTo>
                      <a:lnTo>
                        <a:pt x="34" y="212"/>
                      </a:lnTo>
                      <a:lnTo>
                        <a:pt x="34" y="217"/>
                      </a:lnTo>
                      <a:lnTo>
                        <a:pt x="35" y="221"/>
                      </a:lnTo>
                      <a:lnTo>
                        <a:pt x="40" y="224"/>
                      </a:lnTo>
                      <a:lnTo>
                        <a:pt x="44" y="225"/>
                      </a:lnTo>
                      <a:lnTo>
                        <a:pt x="47" y="225"/>
                      </a:lnTo>
                      <a:lnTo>
                        <a:pt x="51" y="224"/>
                      </a:lnTo>
                      <a:lnTo>
                        <a:pt x="75" y="211"/>
                      </a:lnTo>
                      <a:lnTo>
                        <a:pt x="97" y="197"/>
                      </a:lnTo>
                      <a:lnTo>
                        <a:pt x="117" y="181"/>
                      </a:lnTo>
                      <a:lnTo>
                        <a:pt x="137" y="162"/>
                      </a:lnTo>
                      <a:lnTo>
                        <a:pt x="150" y="142"/>
                      </a:lnTo>
                      <a:lnTo>
                        <a:pt x="159" y="119"/>
                      </a:lnTo>
                      <a:lnTo>
                        <a:pt x="160" y="95"/>
                      </a:lnTo>
                      <a:lnTo>
                        <a:pt x="154" y="69"/>
                      </a:lnTo>
                      <a:lnTo>
                        <a:pt x="141" y="49"/>
                      </a:lnTo>
                      <a:lnTo>
                        <a:pt x="122" y="31"/>
                      </a:lnTo>
                      <a:lnTo>
                        <a:pt x="98" y="18"/>
                      </a:lnTo>
                      <a:lnTo>
                        <a:pt x="72" y="8"/>
                      </a:lnTo>
                      <a:lnTo>
                        <a:pt x="46" y="3"/>
                      </a:lnTo>
                      <a:lnTo>
                        <a:pt x="24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8" y="11"/>
                      </a:lnTo>
                      <a:lnTo>
                        <a:pt x="37" y="17"/>
                      </a:lnTo>
                      <a:lnTo>
                        <a:pt x="57" y="23"/>
                      </a:lnTo>
                      <a:lnTo>
                        <a:pt x="76" y="29"/>
                      </a:lnTo>
                      <a:lnTo>
                        <a:pt x="95" y="36"/>
                      </a:lnTo>
                      <a:lnTo>
                        <a:pt x="112" y="46"/>
                      </a:lnTo>
                      <a:lnTo>
                        <a:pt x="125" y="57"/>
                      </a:lnTo>
                      <a:lnTo>
                        <a:pt x="135" y="7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68" name="Freeform 44"/>
                <p:cNvSpPr>
                  <a:spLocks/>
                </p:cNvSpPr>
                <p:nvPr/>
              </p:nvSpPr>
              <p:spPr bwMode="auto">
                <a:xfrm>
                  <a:off x="8073" y="4463"/>
                  <a:ext cx="135" cy="158"/>
                </a:xfrm>
                <a:custGeom>
                  <a:avLst/>
                  <a:gdLst/>
                  <a:ahLst/>
                  <a:cxnLst>
                    <a:cxn ang="0">
                      <a:pos x="127" y="87"/>
                    </a:cxn>
                    <a:cxn ang="0">
                      <a:pos x="68" y="143"/>
                    </a:cxn>
                    <a:cxn ang="0">
                      <a:pos x="22" y="208"/>
                    </a:cxn>
                    <a:cxn ang="0">
                      <a:pos x="0" y="283"/>
                    </a:cxn>
                    <a:cxn ang="0">
                      <a:pos x="5" y="333"/>
                    </a:cxn>
                    <a:cxn ang="0">
                      <a:pos x="12" y="353"/>
                    </a:cxn>
                    <a:cxn ang="0">
                      <a:pos x="25" y="372"/>
                    </a:cxn>
                    <a:cxn ang="0">
                      <a:pos x="41" y="388"/>
                    </a:cxn>
                    <a:cxn ang="0">
                      <a:pos x="71" y="405"/>
                    </a:cxn>
                    <a:cxn ang="0">
                      <a:pos x="109" y="424"/>
                    </a:cxn>
                    <a:cxn ang="0">
                      <a:pos x="150" y="438"/>
                    </a:cxn>
                    <a:cxn ang="0">
                      <a:pos x="191" y="449"/>
                    </a:cxn>
                    <a:cxn ang="0">
                      <a:pos x="234" y="458"/>
                    </a:cxn>
                    <a:cxn ang="0">
                      <a:pos x="276" y="464"/>
                    </a:cxn>
                    <a:cxn ang="0">
                      <a:pos x="319" y="468"/>
                    </a:cxn>
                    <a:cxn ang="0">
                      <a:pos x="363" y="471"/>
                    </a:cxn>
                    <a:cxn ang="0">
                      <a:pos x="391" y="472"/>
                    </a:cxn>
                    <a:cxn ang="0">
                      <a:pos x="401" y="464"/>
                    </a:cxn>
                    <a:cxn ang="0">
                      <a:pos x="404" y="451"/>
                    </a:cxn>
                    <a:cxn ang="0">
                      <a:pos x="395" y="441"/>
                    </a:cxn>
                    <a:cxn ang="0">
                      <a:pos x="369" y="434"/>
                    </a:cxn>
                    <a:cxn ang="0">
                      <a:pos x="331" y="426"/>
                    </a:cxn>
                    <a:cxn ang="0">
                      <a:pos x="291" y="421"/>
                    </a:cxn>
                    <a:cxn ang="0">
                      <a:pos x="251" y="415"/>
                    </a:cxn>
                    <a:cxn ang="0">
                      <a:pos x="213" y="408"/>
                    </a:cxn>
                    <a:cxn ang="0">
                      <a:pos x="175" y="398"/>
                    </a:cxn>
                    <a:cxn ang="0">
                      <a:pos x="138" y="386"/>
                    </a:cxn>
                    <a:cxn ang="0">
                      <a:pos x="102" y="372"/>
                    </a:cxn>
                    <a:cxn ang="0">
                      <a:pos x="69" y="352"/>
                    </a:cxn>
                    <a:cxn ang="0">
                      <a:pos x="49" y="324"/>
                    </a:cxn>
                    <a:cxn ang="0">
                      <a:pos x="43" y="290"/>
                    </a:cxn>
                    <a:cxn ang="0">
                      <a:pos x="49" y="250"/>
                    </a:cxn>
                    <a:cxn ang="0">
                      <a:pos x="65" y="212"/>
                    </a:cxn>
                    <a:cxn ang="0">
                      <a:pos x="90" y="172"/>
                    </a:cxn>
                    <a:cxn ang="0">
                      <a:pos x="119" y="138"/>
                    </a:cxn>
                    <a:cxn ang="0">
                      <a:pos x="154" y="103"/>
                    </a:cxn>
                    <a:cxn ang="0">
                      <a:pos x="193" y="71"/>
                    </a:cxn>
                    <a:cxn ang="0">
                      <a:pos x="245" y="47"/>
                    </a:cxn>
                    <a:cxn ang="0">
                      <a:pos x="298" y="25"/>
                    </a:cxn>
                    <a:cxn ang="0">
                      <a:pos x="332" y="8"/>
                    </a:cxn>
                    <a:cxn ang="0">
                      <a:pos x="322" y="0"/>
                    </a:cxn>
                    <a:cxn ang="0">
                      <a:pos x="278" y="5"/>
                    </a:cxn>
                    <a:cxn ang="0">
                      <a:pos x="226" y="23"/>
                    </a:cxn>
                    <a:cxn ang="0">
                      <a:pos x="178" y="47"/>
                    </a:cxn>
                  </a:cxnLst>
                  <a:rect l="0" t="0" r="r" b="b"/>
                  <a:pathLst>
                    <a:path w="404" h="472">
                      <a:moveTo>
                        <a:pt x="157" y="61"/>
                      </a:moveTo>
                      <a:lnTo>
                        <a:pt x="127" y="87"/>
                      </a:lnTo>
                      <a:lnTo>
                        <a:pt x="96" y="113"/>
                      </a:lnTo>
                      <a:lnTo>
                        <a:pt x="68" y="143"/>
                      </a:lnTo>
                      <a:lnTo>
                        <a:pt x="43" y="175"/>
                      </a:lnTo>
                      <a:lnTo>
                        <a:pt x="22" y="208"/>
                      </a:lnTo>
                      <a:lnTo>
                        <a:pt x="8" y="244"/>
                      </a:lnTo>
                      <a:lnTo>
                        <a:pt x="0" y="283"/>
                      </a:lnTo>
                      <a:lnTo>
                        <a:pt x="2" y="323"/>
                      </a:lnTo>
                      <a:lnTo>
                        <a:pt x="5" y="333"/>
                      </a:lnTo>
                      <a:lnTo>
                        <a:pt x="8" y="344"/>
                      </a:lnTo>
                      <a:lnTo>
                        <a:pt x="12" y="353"/>
                      </a:lnTo>
                      <a:lnTo>
                        <a:pt x="18" y="363"/>
                      </a:lnTo>
                      <a:lnTo>
                        <a:pt x="25" y="372"/>
                      </a:lnTo>
                      <a:lnTo>
                        <a:pt x="34" y="380"/>
                      </a:lnTo>
                      <a:lnTo>
                        <a:pt x="41" y="388"/>
                      </a:lnTo>
                      <a:lnTo>
                        <a:pt x="52" y="393"/>
                      </a:lnTo>
                      <a:lnTo>
                        <a:pt x="71" y="405"/>
                      </a:lnTo>
                      <a:lnTo>
                        <a:pt x="90" y="415"/>
                      </a:lnTo>
                      <a:lnTo>
                        <a:pt x="109" y="424"/>
                      </a:lnTo>
                      <a:lnTo>
                        <a:pt x="129" y="431"/>
                      </a:lnTo>
                      <a:lnTo>
                        <a:pt x="150" y="438"/>
                      </a:lnTo>
                      <a:lnTo>
                        <a:pt x="171" y="444"/>
                      </a:lnTo>
                      <a:lnTo>
                        <a:pt x="191" y="449"/>
                      </a:lnTo>
                      <a:lnTo>
                        <a:pt x="212" y="454"/>
                      </a:lnTo>
                      <a:lnTo>
                        <a:pt x="234" y="458"/>
                      </a:lnTo>
                      <a:lnTo>
                        <a:pt x="254" y="461"/>
                      </a:lnTo>
                      <a:lnTo>
                        <a:pt x="276" y="464"/>
                      </a:lnTo>
                      <a:lnTo>
                        <a:pt x="298" y="467"/>
                      </a:lnTo>
                      <a:lnTo>
                        <a:pt x="319" y="468"/>
                      </a:lnTo>
                      <a:lnTo>
                        <a:pt x="341" y="470"/>
                      </a:lnTo>
                      <a:lnTo>
                        <a:pt x="363" y="471"/>
                      </a:lnTo>
                      <a:lnTo>
                        <a:pt x="383" y="472"/>
                      </a:lnTo>
                      <a:lnTo>
                        <a:pt x="391" y="472"/>
                      </a:lnTo>
                      <a:lnTo>
                        <a:pt x="397" y="470"/>
                      </a:lnTo>
                      <a:lnTo>
                        <a:pt x="401" y="464"/>
                      </a:lnTo>
                      <a:lnTo>
                        <a:pt x="404" y="458"/>
                      </a:lnTo>
                      <a:lnTo>
                        <a:pt x="404" y="451"/>
                      </a:lnTo>
                      <a:lnTo>
                        <a:pt x="401" y="445"/>
                      </a:lnTo>
                      <a:lnTo>
                        <a:pt x="395" y="441"/>
                      </a:lnTo>
                      <a:lnTo>
                        <a:pt x="388" y="438"/>
                      </a:lnTo>
                      <a:lnTo>
                        <a:pt x="369" y="434"/>
                      </a:lnTo>
                      <a:lnTo>
                        <a:pt x="350" y="431"/>
                      </a:lnTo>
                      <a:lnTo>
                        <a:pt x="331" y="426"/>
                      </a:lnTo>
                      <a:lnTo>
                        <a:pt x="310" y="424"/>
                      </a:lnTo>
                      <a:lnTo>
                        <a:pt x="291" y="421"/>
                      </a:lnTo>
                      <a:lnTo>
                        <a:pt x="272" y="418"/>
                      </a:lnTo>
                      <a:lnTo>
                        <a:pt x="251" y="415"/>
                      </a:lnTo>
                      <a:lnTo>
                        <a:pt x="232" y="411"/>
                      </a:lnTo>
                      <a:lnTo>
                        <a:pt x="213" y="408"/>
                      </a:lnTo>
                      <a:lnTo>
                        <a:pt x="194" y="403"/>
                      </a:lnTo>
                      <a:lnTo>
                        <a:pt x="175" y="398"/>
                      </a:lnTo>
                      <a:lnTo>
                        <a:pt x="156" y="393"/>
                      </a:lnTo>
                      <a:lnTo>
                        <a:pt x="138" y="386"/>
                      </a:lnTo>
                      <a:lnTo>
                        <a:pt x="119" y="379"/>
                      </a:lnTo>
                      <a:lnTo>
                        <a:pt x="102" y="372"/>
                      </a:lnTo>
                      <a:lnTo>
                        <a:pt x="84" y="362"/>
                      </a:lnTo>
                      <a:lnTo>
                        <a:pt x="69" y="352"/>
                      </a:lnTo>
                      <a:lnTo>
                        <a:pt x="58" y="339"/>
                      </a:lnTo>
                      <a:lnTo>
                        <a:pt x="49" y="324"/>
                      </a:lnTo>
                      <a:lnTo>
                        <a:pt x="44" y="307"/>
                      </a:lnTo>
                      <a:lnTo>
                        <a:pt x="43" y="290"/>
                      </a:lnTo>
                      <a:lnTo>
                        <a:pt x="44" y="270"/>
                      </a:lnTo>
                      <a:lnTo>
                        <a:pt x="49" y="250"/>
                      </a:lnTo>
                      <a:lnTo>
                        <a:pt x="55" y="234"/>
                      </a:lnTo>
                      <a:lnTo>
                        <a:pt x="65" y="212"/>
                      </a:lnTo>
                      <a:lnTo>
                        <a:pt x="77" y="191"/>
                      </a:lnTo>
                      <a:lnTo>
                        <a:pt x="90" y="172"/>
                      </a:lnTo>
                      <a:lnTo>
                        <a:pt x="104" y="155"/>
                      </a:lnTo>
                      <a:lnTo>
                        <a:pt x="119" y="138"/>
                      </a:lnTo>
                      <a:lnTo>
                        <a:pt x="135" y="120"/>
                      </a:lnTo>
                      <a:lnTo>
                        <a:pt x="154" y="103"/>
                      </a:lnTo>
                      <a:lnTo>
                        <a:pt x="173" y="86"/>
                      </a:lnTo>
                      <a:lnTo>
                        <a:pt x="193" y="71"/>
                      </a:lnTo>
                      <a:lnTo>
                        <a:pt x="218" y="59"/>
                      </a:lnTo>
                      <a:lnTo>
                        <a:pt x="245" y="47"/>
                      </a:lnTo>
                      <a:lnTo>
                        <a:pt x="273" y="36"/>
                      </a:lnTo>
                      <a:lnTo>
                        <a:pt x="298" y="25"/>
                      </a:lnTo>
                      <a:lnTo>
                        <a:pt x="319" y="17"/>
                      </a:lnTo>
                      <a:lnTo>
                        <a:pt x="332" y="8"/>
                      </a:lnTo>
                      <a:lnTo>
                        <a:pt x="336" y="2"/>
                      </a:lnTo>
                      <a:lnTo>
                        <a:pt x="322" y="0"/>
                      </a:lnTo>
                      <a:lnTo>
                        <a:pt x="301" y="1"/>
                      </a:lnTo>
                      <a:lnTo>
                        <a:pt x="278" y="5"/>
                      </a:lnTo>
                      <a:lnTo>
                        <a:pt x="253" y="13"/>
                      </a:lnTo>
                      <a:lnTo>
                        <a:pt x="226" y="23"/>
                      </a:lnTo>
                      <a:lnTo>
                        <a:pt x="201" y="34"/>
                      </a:lnTo>
                      <a:lnTo>
                        <a:pt x="178" y="47"/>
                      </a:lnTo>
                      <a:lnTo>
                        <a:pt x="157" y="61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69" name="Freeform 45"/>
                <p:cNvSpPr>
                  <a:spLocks/>
                </p:cNvSpPr>
                <p:nvPr/>
              </p:nvSpPr>
              <p:spPr bwMode="auto">
                <a:xfrm>
                  <a:off x="8263" y="4458"/>
                  <a:ext cx="118" cy="105"/>
                </a:xfrm>
                <a:custGeom>
                  <a:avLst/>
                  <a:gdLst/>
                  <a:ahLst/>
                  <a:cxnLst>
                    <a:cxn ang="0">
                      <a:pos x="294" y="96"/>
                    </a:cxn>
                    <a:cxn ang="0">
                      <a:pos x="310" y="113"/>
                    </a:cxn>
                    <a:cxn ang="0">
                      <a:pos x="320" y="133"/>
                    </a:cxn>
                    <a:cxn ang="0">
                      <a:pos x="325" y="155"/>
                    </a:cxn>
                    <a:cxn ang="0">
                      <a:pos x="325" y="178"/>
                    </a:cxn>
                    <a:cxn ang="0">
                      <a:pos x="322" y="197"/>
                    </a:cxn>
                    <a:cxn ang="0">
                      <a:pos x="316" y="212"/>
                    </a:cxn>
                    <a:cxn ang="0">
                      <a:pos x="306" y="228"/>
                    </a:cxn>
                    <a:cxn ang="0">
                      <a:pos x="295" y="241"/>
                    </a:cxn>
                    <a:cxn ang="0">
                      <a:pos x="282" y="256"/>
                    </a:cxn>
                    <a:cxn ang="0">
                      <a:pos x="269" y="267"/>
                    </a:cxn>
                    <a:cxn ang="0">
                      <a:pos x="256" y="280"/>
                    </a:cxn>
                    <a:cxn ang="0">
                      <a:pos x="243" y="293"/>
                    </a:cxn>
                    <a:cxn ang="0">
                      <a:pos x="240" y="297"/>
                    </a:cxn>
                    <a:cxn ang="0">
                      <a:pos x="240" y="302"/>
                    </a:cxn>
                    <a:cxn ang="0">
                      <a:pos x="240" y="306"/>
                    </a:cxn>
                    <a:cxn ang="0">
                      <a:pos x="243" y="310"/>
                    </a:cxn>
                    <a:cxn ang="0">
                      <a:pos x="247" y="313"/>
                    </a:cxn>
                    <a:cxn ang="0">
                      <a:pos x="253" y="315"/>
                    </a:cxn>
                    <a:cxn ang="0">
                      <a:pos x="257" y="313"/>
                    </a:cxn>
                    <a:cxn ang="0">
                      <a:pos x="262" y="310"/>
                    </a:cxn>
                    <a:cxn ang="0">
                      <a:pos x="291" y="292"/>
                    </a:cxn>
                    <a:cxn ang="0">
                      <a:pos x="316" y="267"/>
                    </a:cxn>
                    <a:cxn ang="0">
                      <a:pos x="335" y="240"/>
                    </a:cxn>
                    <a:cxn ang="0">
                      <a:pos x="348" y="208"/>
                    </a:cxn>
                    <a:cxn ang="0">
                      <a:pos x="354" y="177"/>
                    </a:cxn>
                    <a:cxn ang="0">
                      <a:pos x="351" y="143"/>
                    </a:cxn>
                    <a:cxn ang="0">
                      <a:pos x="339" y="113"/>
                    </a:cxn>
                    <a:cxn ang="0">
                      <a:pos x="316" y="86"/>
                    </a:cxn>
                    <a:cxn ang="0">
                      <a:pos x="298" y="72"/>
                    </a:cxn>
                    <a:cxn ang="0">
                      <a:pos x="278" y="60"/>
                    </a:cxn>
                    <a:cxn ang="0">
                      <a:pos x="256" y="49"/>
                    </a:cxn>
                    <a:cxn ang="0">
                      <a:pos x="231" y="39"/>
                    </a:cxn>
                    <a:cxn ang="0">
                      <a:pos x="206" y="29"/>
                    </a:cxn>
                    <a:cxn ang="0">
                      <a:pos x="181" y="21"/>
                    </a:cxn>
                    <a:cxn ang="0">
                      <a:pos x="155" y="16"/>
                    </a:cxn>
                    <a:cxn ang="0">
                      <a:pos x="130" y="10"/>
                    </a:cxn>
                    <a:cxn ang="0">
                      <a:pos x="105" y="6"/>
                    </a:cxn>
                    <a:cxn ang="0">
                      <a:pos x="83" y="3"/>
                    </a:cxn>
                    <a:cxn ang="0">
                      <a:pos x="61" y="0"/>
                    </a:cxn>
                    <a:cxn ang="0">
                      <a:pos x="43" y="0"/>
                    </a:cxn>
                    <a:cxn ang="0">
                      <a:pos x="27" y="0"/>
                    </a:cxn>
                    <a:cxn ang="0">
                      <a:pos x="14" y="0"/>
                    </a:cxn>
                    <a:cxn ang="0">
                      <a:pos x="5" y="3"/>
                    </a:cxn>
                    <a:cxn ang="0">
                      <a:pos x="0" y="6"/>
                    </a:cxn>
                    <a:cxn ang="0">
                      <a:pos x="15" y="8"/>
                    </a:cxn>
                    <a:cxn ang="0">
                      <a:pos x="30" y="10"/>
                    </a:cxn>
                    <a:cxn ang="0">
                      <a:pos x="47" y="13"/>
                    </a:cxn>
                    <a:cxn ang="0">
                      <a:pos x="65" y="16"/>
                    </a:cxn>
                    <a:cxn ang="0">
                      <a:pos x="83" y="20"/>
                    </a:cxn>
                    <a:cxn ang="0">
                      <a:pos x="103" y="23"/>
                    </a:cxn>
                    <a:cxn ang="0">
                      <a:pos x="122" y="27"/>
                    </a:cxn>
                    <a:cxn ang="0">
                      <a:pos x="143" y="31"/>
                    </a:cxn>
                    <a:cxn ang="0">
                      <a:pos x="162" y="37"/>
                    </a:cxn>
                    <a:cxn ang="0">
                      <a:pos x="182" y="43"/>
                    </a:cxn>
                    <a:cxn ang="0">
                      <a:pos x="203" y="49"/>
                    </a:cxn>
                    <a:cxn ang="0">
                      <a:pos x="222" y="56"/>
                    </a:cxn>
                    <a:cxn ang="0">
                      <a:pos x="241" y="64"/>
                    </a:cxn>
                    <a:cxn ang="0">
                      <a:pos x="260" y="75"/>
                    </a:cxn>
                    <a:cxn ang="0">
                      <a:pos x="278" y="85"/>
                    </a:cxn>
                    <a:cxn ang="0">
                      <a:pos x="294" y="96"/>
                    </a:cxn>
                  </a:cxnLst>
                  <a:rect l="0" t="0" r="r" b="b"/>
                  <a:pathLst>
                    <a:path w="354" h="315">
                      <a:moveTo>
                        <a:pt x="294" y="96"/>
                      </a:moveTo>
                      <a:lnTo>
                        <a:pt x="310" y="113"/>
                      </a:lnTo>
                      <a:lnTo>
                        <a:pt x="320" y="133"/>
                      </a:lnTo>
                      <a:lnTo>
                        <a:pt x="325" y="155"/>
                      </a:lnTo>
                      <a:lnTo>
                        <a:pt x="325" y="178"/>
                      </a:lnTo>
                      <a:lnTo>
                        <a:pt x="322" y="197"/>
                      </a:lnTo>
                      <a:lnTo>
                        <a:pt x="316" y="212"/>
                      </a:lnTo>
                      <a:lnTo>
                        <a:pt x="306" y="228"/>
                      </a:lnTo>
                      <a:lnTo>
                        <a:pt x="295" y="241"/>
                      </a:lnTo>
                      <a:lnTo>
                        <a:pt x="282" y="256"/>
                      </a:lnTo>
                      <a:lnTo>
                        <a:pt x="269" y="267"/>
                      </a:lnTo>
                      <a:lnTo>
                        <a:pt x="256" y="280"/>
                      </a:lnTo>
                      <a:lnTo>
                        <a:pt x="243" y="293"/>
                      </a:lnTo>
                      <a:lnTo>
                        <a:pt x="240" y="297"/>
                      </a:lnTo>
                      <a:lnTo>
                        <a:pt x="240" y="302"/>
                      </a:lnTo>
                      <a:lnTo>
                        <a:pt x="240" y="306"/>
                      </a:lnTo>
                      <a:lnTo>
                        <a:pt x="243" y="310"/>
                      </a:lnTo>
                      <a:lnTo>
                        <a:pt x="247" y="313"/>
                      </a:lnTo>
                      <a:lnTo>
                        <a:pt x="253" y="315"/>
                      </a:lnTo>
                      <a:lnTo>
                        <a:pt x="257" y="313"/>
                      </a:lnTo>
                      <a:lnTo>
                        <a:pt x="262" y="310"/>
                      </a:lnTo>
                      <a:lnTo>
                        <a:pt x="291" y="292"/>
                      </a:lnTo>
                      <a:lnTo>
                        <a:pt x="316" y="267"/>
                      </a:lnTo>
                      <a:lnTo>
                        <a:pt x="335" y="240"/>
                      </a:lnTo>
                      <a:lnTo>
                        <a:pt x="348" y="208"/>
                      </a:lnTo>
                      <a:lnTo>
                        <a:pt x="354" y="177"/>
                      </a:lnTo>
                      <a:lnTo>
                        <a:pt x="351" y="143"/>
                      </a:lnTo>
                      <a:lnTo>
                        <a:pt x="339" y="113"/>
                      </a:lnTo>
                      <a:lnTo>
                        <a:pt x="316" y="86"/>
                      </a:lnTo>
                      <a:lnTo>
                        <a:pt x="298" y="72"/>
                      </a:lnTo>
                      <a:lnTo>
                        <a:pt x="278" y="60"/>
                      </a:lnTo>
                      <a:lnTo>
                        <a:pt x="256" y="49"/>
                      </a:lnTo>
                      <a:lnTo>
                        <a:pt x="231" y="39"/>
                      </a:lnTo>
                      <a:lnTo>
                        <a:pt x="206" y="29"/>
                      </a:lnTo>
                      <a:lnTo>
                        <a:pt x="181" y="21"/>
                      </a:lnTo>
                      <a:lnTo>
                        <a:pt x="155" y="16"/>
                      </a:lnTo>
                      <a:lnTo>
                        <a:pt x="130" y="10"/>
                      </a:lnTo>
                      <a:lnTo>
                        <a:pt x="105" y="6"/>
                      </a:lnTo>
                      <a:lnTo>
                        <a:pt x="83" y="3"/>
                      </a:lnTo>
                      <a:lnTo>
                        <a:pt x="61" y="0"/>
                      </a:lnTo>
                      <a:lnTo>
                        <a:pt x="43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5" y="3"/>
                      </a:lnTo>
                      <a:lnTo>
                        <a:pt x="0" y="6"/>
                      </a:lnTo>
                      <a:lnTo>
                        <a:pt x="15" y="8"/>
                      </a:lnTo>
                      <a:lnTo>
                        <a:pt x="30" y="10"/>
                      </a:lnTo>
                      <a:lnTo>
                        <a:pt x="47" y="13"/>
                      </a:lnTo>
                      <a:lnTo>
                        <a:pt x="65" y="16"/>
                      </a:lnTo>
                      <a:lnTo>
                        <a:pt x="83" y="20"/>
                      </a:lnTo>
                      <a:lnTo>
                        <a:pt x="103" y="23"/>
                      </a:lnTo>
                      <a:lnTo>
                        <a:pt x="122" y="27"/>
                      </a:lnTo>
                      <a:lnTo>
                        <a:pt x="143" y="31"/>
                      </a:lnTo>
                      <a:lnTo>
                        <a:pt x="162" y="37"/>
                      </a:lnTo>
                      <a:lnTo>
                        <a:pt x="182" y="43"/>
                      </a:lnTo>
                      <a:lnTo>
                        <a:pt x="203" y="49"/>
                      </a:lnTo>
                      <a:lnTo>
                        <a:pt x="222" y="56"/>
                      </a:lnTo>
                      <a:lnTo>
                        <a:pt x="241" y="64"/>
                      </a:lnTo>
                      <a:lnTo>
                        <a:pt x="260" y="75"/>
                      </a:lnTo>
                      <a:lnTo>
                        <a:pt x="278" y="85"/>
                      </a:lnTo>
                      <a:lnTo>
                        <a:pt x="294" y="9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70" name="Freeform 46"/>
                <p:cNvSpPr>
                  <a:spLocks/>
                </p:cNvSpPr>
                <p:nvPr/>
              </p:nvSpPr>
              <p:spPr bwMode="auto">
                <a:xfrm>
                  <a:off x="8023" y="4506"/>
                  <a:ext cx="47" cy="99"/>
                </a:xfrm>
                <a:custGeom>
                  <a:avLst/>
                  <a:gdLst/>
                  <a:ahLst/>
                  <a:cxnLst>
                    <a:cxn ang="0">
                      <a:pos x="0" y="162"/>
                    </a:cxn>
                    <a:cxn ang="0">
                      <a:pos x="0" y="187"/>
                    </a:cxn>
                    <a:cxn ang="0">
                      <a:pos x="5" y="210"/>
                    </a:cxn>
                    <a:cxn ang="0">
                      <a:pos x="16" y="231"/>
                    </a:cxn>
                    <a:cxn ang="0">
                      <a:pos x="30" y="250"/>
                    </a:cxn>
                    <a:cxn ang="0">
                      <a:pos x="48" y="266"/>
                    </a:cxn>
                    <a:cxn ang="0">
                      <a:pos x="69" y="280"/>
                    </a:cxn>
                    <a:cxn ang="0">
                      <a:pos x="92" y="290"/>
                    </a:cxn>
                    <a:cxn ang="0">
                      <a:pos x="116" y="296"/>
                    </a:cxn>
                    <a:cxn ang="0">
                      <a:pos x="123" y="297"/>
                    </a:cxn>
                    <a:cxn ang="0">
                      <a:pos x="130" y="295"/>
                    </a:cxn>
                    <a:cxn ang="0">
                      <a:pos x="136" y="290"/>
                    </a:cxn>
                    <a:cxn ang="0">
                      <a:pos x="139" y="284"/>
                    </a:cxn>
                    <a:cxn ang="0">
                      <a:pos x="139" y="277"/>
                    </a:cxn>
                    <a:cxn ang="0">
                      <a:pos x="138" y="270"/>
                    </a:cxn>
                    <a:cxn ang="0">
                      <a:pos x="133" y="264"/>
                    </a:cxn>
                    <a:cxn ang="0">
                      <a:pos x="126" y="261"/>
                    </a:cxn>
                    <a:cxn ang="0">
                      <a:pos x="102" y="253"/>
                    </a:cxn>
                    <a:cxn ang="0">
                      <a:pos x="80" y="241"/>
                    </a:cxn>
                    <a:cxn ang="0">
                      <a:pos x="63" y="226"/>
                    </a:cxn>
                    <a:cxn ang="0">
                      <a:pos x="50" y="208"/>
                    </a:cxn>
                    <a:cxn ang="0">
                      <a:pos x="41" y="187"/>
                    </a:cxn>
                    <a:cxn ang="0">
                      <a:pos x="36" y="164"/>
                    </a:cxn>
                    <a:cxn ang="0">
                      <a:pos x="36" y="139"/>
                    </a:cxn>
                    <a:cxn ang="0">
                      <a:pos x="44" y="113"/>
                    </a:cxn>
                    <a:cxn ang="0">
                      <a:pos x="52" y="95"/>
                    </a:cxn>
                    <a:cxn ang="0">
                      <a:pos x="64" y="78"/>
                    </a:cxn>
                    <a:cxn ang="0">
                      <a:pos x="77" y="62"/>
                    </a:cxn>
                    <a:cxn ang="0">
                      <a:pos x="92" y="47"/>
                    </a:cxn>
                    <a:cxn ang="0">
                      <a:pos x="105" y="34"/>
                    </a:cxn>
                    <a:cxn ang="0">
                      <a:pos x="120" y="23"/>
                    </a:cxn>
                    <a:cxn ang="0">
                      <a:pos x="133" y="11"/>
                    </a:cxn>
                    <a:cxn ang="0">
                      <a:pos x="143" y="1"/>
                    </a:cxn>
                    <a:cxn ang="0">
                      <a:pos x="133" y="0"/>
                    </a:cxn>
                    <a:cxn ang="0">
                      <a:pos x="117" y="7"/>
                    </a:cxn>
                    <a:cxn ang="0">
                      <a:pos x="95" y="23"/>
                    </a:cxn>
                    <a:cxn ang="0">
                      <a:pos x="70" y="44"/>
                    </a:cxn>
                    <a:cxn ang="0">
                      <a:pos x="47" y="72"/>
                    </a:cxn>
                    <a:cxn ang="0">
                      <a:pos x="25" y="101"/>
                    </a:cxn>
                    <a:cxn ang="0">
                      <a:pos x="8" y="132"/>
                    </a:cxn>
                    <a:cxn ang="0">
                      <a:pos x="0" y="162"/>
                    </a:cxn>
                  </a:cxnLst>
                  <a:rect l="0" t="0" r="r" b="b"/>
                  <a:pathLst>
                    <a:path w="143" h="297">
                      <a:moveTo>
                        <a:pt x="0" y="162"/>
                      </a:moveTo>
                      <a:lnTo>
                        <a:pt x="0" y="187"/>
                      </a:lnTo>
                      <a:lnTo>
                        <a:pt x="5" y="210"/>
                      </a:lnTo>
                      <a:lnTo>
                        <a:pt x="16" y="231"/>
                      </a:lnTo>
                      <a:lnTo>
                        <a:pt x="30" y="250"/>
                      </a:lnTo>
                      <a:lnTo>
                        <a:pt x="48" y="266"/>
                      </a:lnTo>
                      <a:lnTo>
                        <a:pt x="69" y="280"/>
                      </a:lnTo>
                      <a:lnTo>
                        <a:pt x="92" y="290"/>
                      </a:lnTo>
                      <a:lnTo>
                        <a:pt x="116" y="296"/>
                      </a:lnTo>
                      <a:lnTo>
                        <a:pt x="123" y="297"/>
                      </a:lnTo>
                      <a:lnTo>
                        <a:pt x="130" y="295"/>
                      </a:lnTo>
                      <a:lnTo>
                        <a:pt x="136" y="290"/>
                      </a:lnTo>
                      <a:lnTo>
                        <a:pt x="139" y="284"/>
                      </a:lnTo>
                      <a:lnTo>
                        <a:pt x="139" y="277"/>
                      </a:lnTo>
                      <a:lnTo>
                        <a:pt x="138" y="270"/>
                      </a:lnTo>
                      <a:lnTo>
                        <a:pt x="133" y="264"/>
                      </a:lnTo>
                      <a:lnTo>
                        <a:pt x="126" y="261"/>
                      </a:lnTo>
                      <a:lnTo>
                        <a:pt x="102" y="253"/>
                      </a:lnTo>
                      <a:lnTo>
                        <a:pt x="80" y="241"/>
                      </a:lnTo>
                      <a:lnTo>
                        <a:pt x="63" y="226"/>
                      </a:lnTo>
                      <a:lnTo>
                        <a:pt x="50" y="208"/>
                      </a:lnTo>
                      <a:lnTo>
                        <a:pt x="41" y="187"/>
                      </a:lnTo>
                      <a:lnTo>
                        <a:pt x="36" y="164"/>
                      </a:lnTo>
                      <a:lnTo>
                        <a:pt x="36" y="139"/>
                      </a:lnTo>
                      <a:lnTo>
                        <a:pt x="44" y="113"/>
                      </a:lnTo>
                      <a:lnTo>
                        <a:pt x="52" y="95"/>
                      </a:lnTo>
                      <a:lnTo>
                        <a:pt x="64" y="78"/>
                      </a:lnTo>
                      <a:lnTo>
                        <a:pt x="77" y="62"/>
                      </a:lnTo>
                      <a:lnTo>
                        <a:pt x="92" y="47"/>
                      </a:lnTo>
                      <a:lnTo>
                        <a:pt x="105" y="34"/>
                      </a:lnTo>
                      <a:lnTo>
                        <a:pt x="120" y="23"/>
                      </a:lnTo>
                      <a:lnTo>
                        <a:pt x="133" y="11"/>
                      </a:lnTo>
                      <a:lnTo>
                        <a:pt x="143" y="1"/>
                      </a:lnTo>
                      <a:lnTo>
                        <a:pt x="133" y="0"/>
                      </a:lnTo>
                      <a:lnTo>
                        <a:pt x="117" y="7"/>
                      </a:lnTo>
                      <a:lnTo>
                        <a:pt x="95" y="23"/>
                      </a:lnTo>
                      <a:lnTo>
                        <a:pt x="70" y="44"/>
                      </a:lnTo>
                      <a:lnTo>
                        <a:pt x="47" y="72"/>
                      </a:lnTo>
                      <a:lnTo>
                        <a:pt x="25" y="101"/>
                      </a:lnTo>
                      <a:lnTo>
                        <a:pt x="8" y="132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71" name="Freeform 47"/>
                <p:cNvSpPr>
                  <a:spLocks/>
                </p:cNvSpPr>
                <p:nvPr/>
              </p:nvSpPr>
              <p:spPr bwMode="auto">
                <a:xfrm>
                  <a:off x="8360" y="4451"/>
                  <a:ext cx="103" cy="129"/>
                </a:xfrm>
                <a:custGeom>
                  <a:avLst/>
                  <a:gdLst/>
                  <a:ahLst/>
                  <a:cxnLst>
                    <a:cxn ang="0">
                      <a:pos x="260" y="155"/>
                    </a:cxn>
                    <a:cxn ang="0">
                      <a:pos x="275" y="180"/>
                    </a:cxn>
                    <a:cxn ang="0">
                      <a:pos x="282" y="206"/>
                    </a:cxn>
                    <a:cxn ang="0">
                      <a:pos x="278" y="234"/>
                    </a:cxn>
                    <a:cxn ang="0">
                      <a:pos x="262" y="262"/>
                    </a:cxn>
                    <a:cxn ang="0">
                      <a:pos x="237" y="286"/>
                    </a:cxn>
                    <a:cxn ang="0">
                      <a:pos x="209" y="308"/>
                    </a:cxn>
                    <a:cxn ang="0">
                      <a:pos x="180" y="331"/>
                    </a:cxn>
                    <a:cxn ang="0">
                      <a:pos x="162" y="348"/>
                    </a:cxn>
                    <a:cxn ang="0">
                      <a:pos x="156" y="359"/>
                    </a:cxn>
                    <a:cxn ang="0">
                      <a:pos x="152" y="371"/>
                    </a:cxn>
                    <a:cxn ang="0">
                      <a:pos x="153" y="382"/>
                    </a:cxn>
                    <a:cxn ang="0">
                      <a:pos x="163" y="388"/>
                    </a:cxn>
                    <a:cxn ang="0">
                      <a:pos x="175" y="387"/>
                    </a:cxn>
                    <a:cxn ang="0">
                      <a:pos x="194" y="367"/>
                    </a:cxn>
                    <a:cxn ang="0">
                      <a:pos x="227" y="337"/>
                    </a:cxn>
                    <a:cxn ang="0">
                      <a:pos x="260" y="308"/>
                    </a:cxn>
                    <a:cxn ang="0">
                      <a:pos x="290" y="275"/>
                    </a:cxn>
                    <a:cxn ang="0">
                      <a:pos x="307" y="234"/>
                    </a:cxn>
                    <a:cxn ang="0">
                      <a:pos x="304" y="191"/>
                    </a:cxn>
                    <a:cxn ang="0">
                      <a:pos x="285" y="151"/>
                    </a:cxn>
                    <a:cxn ang="0">
                      <a:pos x="253" y="118"/>
                    </a:cxn>
                    <a:cxn ang="0">
                      <a:pos x="222" y="94"/>
                    </a:cxn>
                    <a:cxn ang="0">
                      <a:pos x="191" y="75"/>
                    </a:cxn>
                    <a:cxn ang="0">
                      <a:pos x="159" y="55"/>
                    </a:cxn>
                    <a:cxn ang="0">
                      <a:pos x="124" y="36"/>
                    </a:cxn>
                    <a:cxn ang="0">
                      <a:pos x="92" y="20"/>
                    </a:cxn>
                    <a:cxn ang="0">
                      <a:pos x="59" y="9"/>
                    </a:cxn>
                    <a:cxn ang="0">
                      <a:pos x="31" y="2"/>
                    </a:cxn>
                    <a:cxn ang="0">
                      <a:pos x="9" y="2"/>
                    </a:cxn>
                    <a:cxn ang="0">
                      <a:pos x="11" y="7"/>
                    </a:cxn>
                    <a:cxn ang="0">
                      <a:pos x="36" y="17"/>
                    </a:cxn>
                    <a:cxn ang="0">
                      <a:pos x="65" y="30"/>
                    </a:cxn>
                    <a:cxn ang="0">
                      <a:pos x="99" y="46"/>
                    </a:cxn>
                    <a:cxn ang="0">
                      <a:pos x="134" y="65"/>
                    </a:cxn>
                    <a:cxn ang="0">
                      <a:pos x="169" y="86"/>
                    </a:cxn>
                    <a:cxn ang="0">
                      <a:pos x="205" y="109"/>
                    </a:cxn>
                    <a:cxn ang="0">
                      <a:pos x="235" y="132"/>
                    </a:cxn>
                  </a:cxnLst>
                  <a:rect l="0" t="0" r="r" b="b"/>
                  <a:pathLst>
                    <a:path w="309" h="388">
                      <a:moveTo>
                        <a:pt x="250" y="145"/>
                      </a:moveTo>
                      <a:lnTo>
                        <a:pt x="260" y="155"/>
                      </a:lnTo>
                      <a:lnTo>
                        <a:pt x="269" y="167"/>
                      </a:lnTo>
                      <a:lnTo>
                        <a:pt x="275" y="180"/>
                      </a:lnTo>
                      <a:lnTo>
                        <a:pt x="281" y="193"/>
                      </a:lnTo>
                      <a:lnTo>
                        <a:pt x="282" y="206"/>
                      </a:lnTo>
                      <a:lnTo>
                        <a:pt x="282" y="220"/>
                      </a:lnTo>
                      <a:lnTo>
                        <a:pt x="278" y="234"/>
                      </a:lnTo>
                      <a:lnTo>
                        <a:pt x="272" y="247"/>
                      </a:lnTo>
                      <a:lnTo>
                        <a:pt x="262" y="262"/>
                      </a:lnTo>
                      <a:lnTo>
                        <a:pt x="250" y="275"/>
                      </a:lnTo>
                      <a:lnTo>
                        <a:pt x="237" y="286"/>
                      </a:lnTo>
                      <a:lnTo>
                        <a:pt x="222" y="298"/>
                      </a:lnTo>
                      <a:lnTo>
                        <a:pt x="209" y="308"/>
                      </a:lnTo>
                      <a:lnTo>
                        <a:pt x="194" y="319"/>
                      </a:lnTo>
                      <a:lnTo>
                        <a:pt x="180" y="331"/>
                      </a:lnTo>
                      <a:lnTo>
                        <a:pt x="166" y="344"/>
                      </a:lnTo>
                      <a:lnTo>
                        <a:pt x="162" y="348"/>
                      </a:lnTo>
                      <a:lnTo>
                        <a:pt x="159" y="354"/>
                      </a:lnTo>
                      <a:lnTo>
                        <a:pt x="156" y="359"/>
                      </a:lnTo>
                      <a:lnTo>
                        <a:pt x="153" y="365"/>
                      </a:lnTo>
                      <a:lnTo>
                        <a:pt x="152" y="371"/>
                      </a:lnTo>
                      <a:lnTo>
                        <a:pt x="152" y="377"/>
                      </a:lnTo>
                      <a:lnTo>
                        <a:pt x="153" y="382"/>
                      </a:lnTo>
                      <a:lnTo>
                        <a:pt x="158" y="387"/>
                      </a:lnTo>
                      <a:lnTo>
                        <a:pt x="163" y="388"/>
                      </a:lnTo>
                      <a:lnTo>
                        <a:pt x="169" y="388"/>
                      </a:lnTo>
                      <a:lnTo>
                        <a:pt x="175" y="387"/>
                      </a:lnTo>
                      <a:lnTo>
                        <a:pt x="180" y="382"/>
                      </a:lnTo>
                      <a:lnTo>
                        <a:pt x="194" y="367"/>
                      </a:lnTo>
                      <a:lnTo>
                        <a:pt x="210" y="351"/>
                      </a:lnTo>
                      <a:lnTo>
                        <a:pt x="227" y="337"/>
                      </a:lnTo>
                      <a:lnTo>
                        <a:pt x="244" y="322"/>
                      </a:lnTo>
                      <a:lnTo>
                        <a:pt x="260" y="308"/>
                      </a:lnTo>
                      <a:lnTo>
                        <a:pt x="275" y="292"/>
                      </a:lnTo>
                      <a:lnTo>
                        <a:pt x="290" y="275"/>
                      </a:lnTo>
                      <a:lnTo>
                        <a:pt x="300" y="256"/>
                      </a:lnTo>
                      <a:lnTo>
                        <a:pt x="307" y="234"/>
                      </a:lnTo>
                      <a:lnTo>
                        <a:pt x="309" y="213"/>
                      </a:lnTo>
                      <a:lnTo>
                        <a:pt x="304" y="191"/>
                      </a:lnTo>
                      <a:lnTo>
                        <a:pt x="297" y="171"/>
                      </a:lnTo>
                      <a:lnTo>
                        <a:pt x="285" y="151"/>
                      </a:lnTo>
                      <a:lnTo>
                        <a:pt x="271" y="134"/>
                      </a:lnTo>
                      <a:lnTo>
                        <a:pt x="253" y="118"/>
                      </a:lnTo>
                      <a:lnTo>
                        <a:pt x="235" y="104"/>
                      </a:lnTo>
                      <a:lnTo>
                        <a:pt x="222" y="94"/>
                      </a:lnTo>
                      <a:lnTo>
                        <a:pt x="207" y="85"/>
                      </a:lnTo>
                      <a:lnTo>
                        <a:pt x="191" y="75"/>
                      </a:lnTo>
                      <a:lnTo>
                        <a:pt x="175" y="65"/>
                      </a:lnTo>
                      <a:lnTo>
                        <a:pt x="159" y="55"/>
                      </a:lnTo>
                      <a:lnTo>
                        <a:pt x="141" y="45"/>
                      </a:lnTo>
                      <a:lnTo>
                        <a:pt x="124" y="36"/>
                      </a:lnTo>
                      <a:lnTo>
                        <a:pt x="108" y="28"/>
                      </a:lnTo>
                      <a:lnTo>
                        <a:pt x="92" y="20"/>
                      </a:lnTo>
                      <a:lnTo>
                        <a:pt x="75" y="13"/>
                      </a:lnTo>
                      <a:lnTo>
                        <a:pt x="59" y="9"/>
                      </a:lnTo>
                      <a:lnTo>
                        <a:pt x="45" y="5"/>
                      </a:lnTo>
                      <a:lnTo>
                        <a:pt x="31" y="2"/>
                      </a:lnTo>
                      <a:lnTo>
                        <a:pt x="20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11" y="7"/>
                      </a:lnTo>
                      <a:lnTo>
                        <a:pt x="23" y="12"/>
                      </a:lnTo>
                      <a:lnTo>
                        <a:pt x="36" y="17"/>
                      </a:lnTo>
                      <a:lnTo>
                        <a:pt x="49" y="23"/>
                      </a:lnTo>
                      <a:lnTo>
                        <a:pt x="65" y="30"/>
                      </a:lnTo>
                      <a:lnTo>
                        <a:pt x="81" y="38"/>
                      </a:lnTo>
                      <a:lnTo>
                        <a:pt x="99" y="46"/>
                      </a:lnTo>
                      <a:lnTo>
                        <a:pt x="116" y="55"/>
                      </a:lnTo>
                      <a:lnTo>
                        <a:pt x="134" y="65"/>
                      </a:lnTo>
                      <a:lnTo>
                        <a:pt x="152" y="75"/>
                      </a:lnTo>
                      <a:lnTo>
                        <a:pt x="169" y="86"/>
                      </a:lnTo>
                      <a:lnTo>
                        <a:pt x="187" y="98"/>
                      </a:lnTo>
                      <a:lnTo>
                        <a:pt x="205" y="109"/>
                      </a:lnTo>
                      <a:lnTo>
                        <a:pt x="221" y="121"/>
                      </a:lnTo>
                      <a:lnTo>
                        <a:pt x="235" y="132"/>
                      </a:lnTo>
                      <a:lnTo>
                        <a:pt x="250" y="145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72" name="Freeform 48"/>
                <p:cNvSpPr>
                  <a:spLocks/>
                </p:cNvSpPr>
                <p:nvPr/>
              </p:nvSpPr>
              <p:spPr bwMode="auto">
                <a:xfrm>
                  <a:off x="8279" y="4648"/>
                  <a:ext cx="135" cy="97"/>
                </a:xfrm>
                <a:custGeom>
                  <a:avLst/>
                  <a:gdLst/>
                  <a:ahLst/>
                  <a:cxnLst>
                    <a:cxn ang="0">
                      <a:pos x="332" y="65"/>
                    </a:cxn>
                    <a:cxn ang="0">
                      <a:pos x="351" y="123"/>
                    </a:cxn>
                    <a:cxn ang="0">
                      <a:pos x="373" y="181"/>
                    </a:cxn>
                    <a:cxn ang="0">
                      <a:pos x="395" y="237"/>
                    </a:cxn>
                    <a:cxn ang="0">
                      <a:pos x="406" y="273"/>
                    </a:cxn>
                    <a:cxn ang="0">
                      <a:pos x="404" y="284"/>
                    </a:cxn>
                    <a:cxn ang="0">
                      <a:pos x="393" y="292"/>
                    </a:cxn>
                    <a:cxn ang="0">
                      <a:pos x="381" y="289"/>
                    </a:cxn>
                    <a:cxn ang="0">
                      <a:pos x="364" y="251"/>
                    </a:cxn>
                    <a:cxn ang="0">
                      <a:pos x="339" y="171"/>
                    </a:cxn>
                    <a:cxn ang="0">
                      <a:pos x="318" y="93"/>
                    </a:cxn>
                    <a:cxn ang="0">
                      <a:pos x="307" y="42"/>
                    </a:cxn>
                    <a:cxn ang="0">
                      <a:pos x="283" y="34"/>
                    </a:cxn>
                    <a:cxn ang="0">
                      <a:pos x="239" y="39"/>
                    </a:cxn>
                    <a:cxn ang="0">
                      <a:pos x="192" y="50"/>
                    </a:cxn>
                    <a:cxn ang="0">
                      <a:pos x="148" y="65"/>
                    </a:cxn>
                    <a:cxn ang="0">
                      <a:pos x="106" y="83"/>
                    </a:cxn>
                    <a:cxn ang="0">
                      <a:pos x="67" y="103"/>
                    </a:cxn>
                    <a:cxn ang="0">
                      <a:pos x="34" y="122"/>
                    </a:cxn>
                    <a:cxn ang="0">
                      <a:pos x="9" y="141"/>
                    </a:cxn>
                    <a:cxn ang="0">
                      <a:pos x="0" y="133"/>
                    </a:cxn>
                    <a:cxn ang="0">
                      <a:pos x="19" y="102"/>
                    </a:cxn>
                    <a:cxn ang="0">
                      <a:pos x="53" y="70"/>
                    </a:cxn>
                    <a:cxn ang="0">
                      <a:pos x="92" y="43"/>
                    </a:cxn>
                    <a:cxn ang="0">
                      <a:pos x="139" y="23"/>
                    </a:cxn>
                    <a:cxn ang="0">
                      <a:pos x="210" y="8"/>
                    </a:cxn>
                    <a:cxn ang="0">
                      <a:pos x="277" y="1"/>
                    </a:cxn>
                    <a:cxn ang="0">
                      <a:pos x="321" y="0"/>
                    </a:cxn>
                    <a:cxn ang="0">
                      <a:pos x="336" y="1"/>
                    </a:cxn>
                    <a:cxn ang="0">
                      <a:pos x="345" y="11"/>
                    </a:cxn>
                    <a:cxn ang="0">
                      <a:pos x="345" y="26"/>
                    </a:cxn>
                    <a:cxn ang="0">
                      <a:pos x="335" y="34"/>
                    </a:cxn>
                  </a:cxnLst>
                  <a:rect l="0" t="0" r="r" b="b"/>
                  <a:pathLst>
                    <a:path w="406" h="292">
                      <a:moveTo>
                        <a:pt x="326" y="36"/>
                      </a:moveTo>
                      <a:lnTo>
                        <a:pt x="332" y="65"/>
                      </a:lnTo>
                      <a:lnTo>
                        <a:pt x="340" y="93"/>
                      </a:lnTo>
                      <a:lnTo>
                        <a:pt x="351" y="123"/>
                      </a:lnTo>
                      <a:lnTo>
                        <a:pt x="361" y="152"/>
                      </a:lnTo>
                      <a:lnTo>
                        <a:pt x="373" y="181"/>
                      </a:lnTo>
                      <a:lnTo>
                        <a:pt x="384" y="210"/>
                      </a:lnTo>
                      <a:lnTo>
                        <a:pt x="395" y="237"/>
                      </a:lnTo>
                      <a:lnTo>
                        <a:pt x="405" y="266"/>
                      </a:lnTo>
                      <a:lnTo>
                        <a:pt x="406" y="273"/>
                      </a:lnTo>
                      <a:lnTo>
                        <a:pt x="406" y="279"/>
                      </a:lnTo>
                      <a:lnTo>
                        <a:pt x="404" y="284"/>
                      </a:lnTo>
                      <a:lnTo>
                        <a:pt x="399" y="289"/>
                      </a:lnTo>
                      <a:lnTo>
                        <a:pt x="393" y="292"/>
                      </a:lnTo>
                      <a:lnTo>
                        <a:pt x="387" y="292"/>
                      </a:lnTo>
                      <a:lnTo>
                        <a:pt x="381" y="289"/>
                      </a:lnTo>
                      <a:lnTo>
                        <a:pt x="377" y="283"/>
                      </a:lnTo>
                      <a:lnTo>
                        <a:pt x="364" y="251"/>
                      </a:lnTo>
                      <a:lnTo>
                        <a:pt x="352" y="213"/>
                      </a:lnTo>
                      <a:lnTo>
                        <a:pt x="339" y="171"/>
                      </a:lnTo>
                      <a:lnTo>
                        <a:pt x="329" y="131"/>
                      </a:lnTo>
                      <a:lnTo>
                        <a:pt x="318" y="93"/>
                      </a:lnTo>
                      <a:lnTo>
                        <a:pt x="311" y="63"/>
                      </a:lnTo>
                      <a:lnTo>
                        <a:pt x="307" y="42"/>
                      </a:lnTo>
                      <a:lnTo>
                        <a:pt x="305" y="34"/>
                      </a:lnTo>
                      <a:lnTo>
                        <a:pt x="283" y="34"/>
                      </a:lnTo>
                      <a:lnTo>
                        <a:pt x="261" y="36"/>
                      </a:lnTo>
                      <a:lnTo>
                        <a:pt x="239" y="39"/>
                      </a:lnTo>
                      <a:lnTo>
                        <a:pt x="216" y="43"/>
                      </a:lnTo>
                      <a:lnTo>
                        <a:pt x="192" y="50"/>
                      </a:lnTo>
                      <a:lnTo>
                        <a:pt x="170" y="57"/>
                      </a:lnTo>
                      <a:lnTo>
                        <a:pt x="148" y="65"/>
                      </a:lnTo>
                      <a:lnTo>
                        <a:pt x="126" y="73"/>
                      </a:lnTo>
                      <a:lnTo>
                        <a:pt x="106" y="83"/>
                      </a:lnTo>
                      <a:lnTo>
                        <a:pt x="85" y="93"/>
                      </a:lnTo>
                      <a:lnTo>
                        <a:pt x="67" y="103"/>
                      </a:lnTo>
                      <a:lnTo>
                        <a:pt x="50" y="113"/>
                      </a:lnTo>
                      <a:lnTo>
                        <a:pt x="34" y="122"/>
                      </a:lnTo>
                      <a:lnTo>
                        <a:pt x="20" y="132"/>
                      </a:lnTo>
                      <a:lnTo>
                        <a:pt x="9" y="141"/>
                      </a:lnTo>
                      <a:lnTo>
                        <a:pt x="0" y="148"/>
                      </a:lnTo>
                      <a:lnTo>
                        <a:pt x="0" y="133"/>
                      </a:lnTo>
                      <a:lnTo>
                        <a:pt x="7" y="118"/>
                      </a:lnTo>
                      <a:lnTo>
                        <a:pt x="19" y="102"/>
                      </a:lnTo>
                      <a:lnTo>
                        <a:pt x="35" y="86"/>
                      </a:lnTo>
                      <a:lnTo>
                        <a:pt x="53" y="70"/>
                      </a:lnTo>
                      <a:lnTo>
                        <a:pt x="73" y="54"/>
                      </a:lnTo>
                      <a:lnTo>
                        <a:pt x="92" y="43"/>
                      </a:lnTo>
                      <a:lnTo>
                        <a:pt x="111" y="33"/>
                      </a:lnTo>
                      <a:lnTo>
                        <a:pt x="139" y="23"/>
                      </a:lnTo>
                      <a:lnTo>
                        <a:pt x="173" y="14"/>
                      </a:lnTo>
                      <a:lnTo>
                        <a:pt x="210" y="8"/>
                      </a:lnTo>
                      <a:lnTo>
                        <a:pt x="245" y="4"/>
                      </a:lnTo>
                      <a:lnTo>
                        <a:pt x="277" y="1"/>
                      </a:lnTo>
                      <a:lnTo>
                        <a:pt x="304" y="0"/>
                      </a:lnTo>
                      <a:lnTo>
                        <a:pt x="321" y="0"/>
                      </a:lnTo>
                      <a:lnTo>
                        <a:pt x="329" y="0"/>
                      </a:lnTo>
                      <a:lnTo>
                        <a:pt x="336" y="1"/>
                      </a:lnTo>
                      <a:lnTo>
                        <a:pt x="342" y="6"/>
                      </a:lnTo>
                      <a:lnTo>
                        <a:pt x="345" y="11"/>
                      </a:lnTo>
                      <a:lnTo>
                        <a:pt x="346" y="19"/>
                      </a:lnTo>
                      <a:lnTo>
                        <a:pt x="345" y="26"/>
                      </a:lnTo>
                      <a:lnTo>
                        <a:pt x="340" y="31"/>
                      </a:lnTo>
                      <a:lnTo>
                        <a:pt x="335" y="34"/>
                      </a:lnTo>
                      <a:lnTo>
                        <a:pt x="32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73" name="Freeform 49"/>
                <p:cNvSpPr>
                  <a:spLocks/>
                </p:cNvSpPr>
                <p:nvPr/>
              </p:nvSpPr>
              <p:spPr bwMode="auto">
                <a:xfrm>
                  <a:off x="8272" y="4697"/>
                  <a:ext cx="146" cy="320"/>
                </a:xfrm>
                <a:custGeom>
                  <a:avLst/>
                  <a:gdLst/>
                  <a:ahLst/>
                  <a:cxnLst>
                    <a:cxn ang="0">
                      <a:pos x="82" y="289"/>
                    </a:cxn>
                    <a:cxn ang="0">
                      <a:pos x="87" y="316"/>
                    </a:cxn>
                    <a:cxn ang="0">
                      <a:pos x="107" y="376"/>
                    </a:cxn>
                    <a:cxn ang="0">
                      <a:pos x="141" y="455"/>
                    </a:cxn>
                    <a:cxn ang="0">
                      <a:pos x="175" y="533"/>
                    </a:cxn>
                    <a:cxn ang="0">
                      <a:pos x="210" y="611"/>
                    </a:cxn>
                    <a:cxn ang="0">
                      <a:pos x="248" y="687"/>
                    </a:cxn>
                    <a:cxn ang="0">
                      <a:pos x="287" y="763"/>
                    </a:cxn>
                    <a:cxn ang="0">
                      <a:pos x="326" y="839"/>
                    </a:cxn>
                    <a:cxn ang="0">
                      <a:pos x="367" y="915"/>
                    </a:cxn>
                    <a:cxn ang="0">
                      <a:pos x="391" y="957"/>
                    </a:cxn>
                    <a:cxn ang="0">
                      <a:pos x="404" y="960"/>
                    </a:cxn>
                    <a:cxn ang="0">
                      <a:pos x="420" y="960"/>
                    </a:cxn>
                    <a:cxn ang="0">
                      <a:pos x="433" y="957"/>
                    </a:cxn>
                    <a:cxn ang="0">
                      <a:pos x="439" y="948"/>
                    </a:cxn>
                    <a:cxn ang="0">
                      <a:pos x="436" y="937"/>
                    </a:cxn>
                    <a:cxn ang="0">
                      <a:pos x="414" y="902"/>
                    </a:cxn>
                    <a:cxn ang="0">
                      <a:pos x="380" y="843"/>
                    </a:cxn>
                    <a:cxn ang="0">
                      <a:pos x="348" y="784"/>
                    </a:cxn>
                    <a:cxn ang="0">
                      <a:pos x="314" y="724"/>
                    </a:cxn>
                    <a:cxn ang="0">
                      <a:pos x="269" y="638"/>
                    </a:cxn>
                    <a:cxn ang="0">
                      <a:pos x="216" y="532"/>
                    </a:cxn>
                    <a:cxn ang="0">
                      <a:pos x="169" y="424"/>
                    </a:cxn>
                    <a:cxn ang="0">
                      <a:pos x="128" y="312"/>
                    </a:cxn>
                    <a:cxn ang="0">
                      <a:pos x="91" y="220"/>
                    </a:cxn>
                    <a:cxn ang="0">
                      <a:pos x="60" y="139"/>
                    </a:cxn>
                    <a:cxn ang="0">
                      <a:pos x="35" y="62"/>
                    </a:cxn>
                    <a:cxn ang="0">
                      <a:pos x="15" y="10"/>
                    </a:cxn>
                    <a:cxn ang="0">
                      <a:pos x="5" y="1"/>
                    </a:cxn>
                    <a:cxn ang="0">
                      <a:pos x="0" y="10"/>
                    </a:cxn>
                    <a:cxn ang="0">
                      <a:pos x="6" y="47"/>
                    </a:cxn>
                    <a:cxn ang="0">
                      <a:pos x="16" y="115"/>
                    </a:cxn>
                    <a:cxn ang="0">
                      <a:pos x="33" y="179"/>
                    </a:cxn>
                    <a:cxn ang="0">
                      <a:pos x="56" y="241"/>
                    </a:cxn>
                  </a:cxnLst>
                  <a:rect l="0" t="0" r="r" b="b"/>
                  <a:pathLst>
                    <a:path w="439" h="960">
                      <a:moveTo>
                        <a:pt x="72" y="270"/>
                      </a:moveTo>
                      <a:lnTo>
                        <a:pt x="82" y="289"/>
                      </a:lnTo>
                      <a:lnTo>
                        <a:pt x="85" y="302"/>
                      </a:lnTo>
                      <a:lnTo>
                        <a:pt x="87" y="316"/>
                      </a:lnTo>
                      <a:lnTo>
                        <a:pt x="93" y="336"/>
                      </a:lnTo>
                      <a:lnTo>
                        <a:pt x="107" y="376"/>
                      </a:lnTo>
                      <a:lnTo>
                        <a:pt x="124" y="417"/>
                      </a:lnTo>
                      <a:lnTo>
                        <a:pt x="141" y="455"/>
                      </a:lnTo>
                      <a:lnTo>
                        <a:pt x="157" y="494"/>
                      </a:lnTo>
                      <a:lnTo>
                        <a:pt x="175" y="533"/>
                      </a:lnTo>
                      <a:lnTo>
                        <a:pt x="193" y="572"/>
                      </a:lnTo>
                      <a:lnTo>
                        <a:pt x="210" y="611"/>
                      </a:lnTo>
                      <a:lnTo>
                        <a:pt x="229" y="649"/>
                      </a:lnTo>
                      <a:lnTo>
                        <a:pt x="248" y="687"/>
                      </a:lnTo>
                      <a:lnTo>
                        <a:pt x="267" y="726"/>
                      </a:lnTo>
                      <a:lnTo>
                        <a:pt x="287" y="763"/>
                      </a:lnTo>
                      <a:lnTo>
                        <a:pt x="307" y="802"/>
                      </a:lnTo>
                      <a:lnTo>
                        <a:pt x="326" y="839"/>
                      </a:lnTo>
                      <a:lnTo>
                        <a:pt x="347" y="878"/>
                      </a:lnTo>
                      <a:lnTo>
                        <a:pt x="367" y="915"/>
                      </a:lnTo>
                      <a:lnTo>
                        <a:pt x="388" y="954"/>
                      </a:lnTo>
                      <a:lnTo>
                        <a:pt x="391" y="957"/>
                      </a:lnTo>
                      <a:lnTo>
                        <a:pt x="397" y="958"/>
                      </a:lnTo>
                      <a:lnTo>
                        <a:pt x="404" y="960"/>
                      </a:lnTo>
                      <a:lnTo>
                        <a:pt x="413" y="960"/>
                      </a:lnTo>
                      <a:lnTo>
                        <a:pt x="420" y="960"/>
                      </a:lnTo>
                      <a:lnTo>
                        <a:pt x="427" y="958"/>
                      </a:lnTo>
                      <a:lnTo>
                        <a:pt x="433" y="957"/>
                      </a:lnTo>
                      <a:lnTo>
                        <a:pt x="436" y="954"/>
                      </a:lnTo>
                      <a:lnTo>
                        <a:pt x="439" y="948"/>
                      </a:lnTo>
                      <a:lnTo>
                        <a:pt x="439" y="943"/>
                      </a:lnTo>
                      <a:lnTo>
                        <a:pt x="436" y="937"/>
                      </a:lnTo>
                      <a:lnTo>
                        <a:pt x="432" y="932"/>
                      </a:lnTo>
                      <a:lnTo>
                        <a:pt x="414" y="902"/>
                      </a:lnTo>
                      <a:lnTo>
                        <a:pt x="398" y="874"/>
                      </a:lnTo>
                      <a:lnTo>
                        <a:pt x="380" y="843"/>
                      </a:lnTo>
                      <a:lnTo>
                        <a:pt x="364" y="813"/>
                      </a:lnTo>
                      <a:lnTo>
                        <a:pt x="348" y="784"/>
                      </a:lnTo>
                      <a:lnTo>
                        <a:pt x="332" y="754"/>
                      </a:lnTo>
                      <a:lnTo>
                        <a:pt x="314" y="724"/>
                      </a:lnTo>
                      <a:lnTo>
                        <a:pt x="298" y="694"/>
                      </a:lnTo>
                      <a:lnTo>
                        <a:pt x="269" y="638"/>
                      </a:lnTo>
                      <a:lnTo>
                        <a:pt x="242" y="585"/>
                      </a:lnTo>
                      <a:lnTo>
                        <a:pt x="216" y="532"/>
                      </a:lnTo>
                      <a:lnTo>
                        <a:pt x="193" y="477"/>
                      </a:lnTo>
                      <a:lnTo>
                        <a:pt x="169" y="424"/>
                      </a:lnTo>
                      <a:lnTo>
                        <a:pt x="149" y="369"/>
                      </a:lnTo>
                      <a:lnTo>
                        <a:pt x="128" y="312"/>
                      </a:lnTo>
                      <a:lnTo>
                        <a:pt x="107" y="253"/>
                      </a:lnTo>
                      <a:lnTo>
                        <a:pt x="91" y="220"/>
                      </a:lnTo>
                      <a:lnTo>
                        <a:pt x="75" y="181"/>
                      </a:lnTo>
                      <a:lnTo>
                        <a:pt x="60" y="139"/>
                      </a:lnTo>
                      <a:lnTo>
                        <a:pt x="47" y="99"/>
                      </a:lnTo>
                      <a:lnTo>
                        <a:pt x="35" y="62"/>
                      </a:lnTo>
                      <a:lnTo>
                        <a:pt x="25" y="31"/>
                      </a:lnTo>
                      <a:lnTo>
                        <a:pt x="15" y="1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6" y="47"/>
                      </a:lnTo>
                      <a:lnTo>
                        <a:pt x="11" y="82"/>
                      </a:lnTo>
                      <a:lnTo>
                        <a:pt x="16" y="115"/>
                      </a:lnTo>
                      <a:lnTo>
                        <a:pt x="24" y="146"/>
                      </a:lnTo>
                      <a:lnTo>
                        <a:pt x="33" y="179"/>
                      </a:lnTo>
                      <a:lnTo>
                        <a:pt x="43" y="211"/>
                      </a:lnTo>
                      <a:lnTo>
                        <a:pt x="56" y="241"/>
                      </a:lnTo>
                      <a:lnTo>
                        <a:pt x="72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74" name="Freeform 50"/>
                <p:cNvSpPr>
                  <a:spLocks/>
                </p:cNvSpPr>
                <p:nvPr/>
              </p:nvSpPr>
              <p:spPr bwMode="auto">
                <a:xfrm>
                  <a:off x="8416" y="4972"/>
                  <a:ext cx="128" cy="66"/>
                </a:xfrm>
                <a:custGeom>
                  <a:avLst/>
                  <a:gdLst/>
                  <a:ahLst/>
                  <a:cxnLst>
                    <a:cxn ang="0">
                      <a:pos x="2" y="182"/>
                    </a:cxn>
                    <a:cxn ang="0">
                      <a:pos x="0" y="187"/>
                    </a:cxn>
                    <a:cxn ang="0">
                      <a:pos x="0" y="191"/>
                    </a:cxn>
                    <a:cxn ang="0">
                      <a:pos x="2" y="195"/>
                    </a:cxn>
                    <a:cxn ang="0">
                      <a:pos x="6" y="198"/>
                    </a:cxn>
                    <a:cxn ang="0">
                      <a:pos x="30" y="187"/>
                    </a:cxn>
                    <a:cxn ang="0">
                      <a:pos x="52" y="176"/>
                    </a:cxn>
                    <a:cxn ang="0">
                      <a:pos x="75" y="166"/>
                    </a:cxn>
                    <a:cxn ang="0">
                      <a:pos x="99" y="156"/>
                    </a:cxn>
                    <a:cxn ang="0">
                      <a:pos x="124" y="146"/>
                    </a:cxn>
                    <a:cxn ang="0">
                      <a:pos x="147" y="138"/>
                    </a:cxn>
                    <a:cxn ang="0">
                      <a:pos x="171" y="128"/>
                    </a:cxn>
                    <a:cxn ang="0">
                      <a:pos x="194" y="119"/>
                    </a:cxn>
                    <a:cxn ang="0">
                      <a:pos x="218" y="109"/>
                    </a:cxn>
                    <a:cxn ang="0">
                      <a:pos x="241" y="99"/>
                    </a:cxn>
                    <a:cxn ang="0">
                      <a:pos x="265" y="89"/>
                    </a:cxn>
                    <a:cxn ang="0">
                      <a:pos x="287" y="77"/>
                    </a:cxn>
                    <a:cxn ang="0">
                      <a:pos x="310" y="66"/>
                    </a:cxn>
                    <a:cxn ang="0">
                      <a:pos x="332" y="54"/>
                    </a:cxn>
                    <a:cxn ang="0">
                      <a:pos x="354" y="41"/>
                    </a:cxn>
                    <a:cxn ang="0">
                      <a:pos x="376" y="27"/>
                    </a:cxn>
                    <a:cxn ang="0">
                      <a:pos x="381" y="23"/>
                    </a:cxn>
                    <a:cxn ang="0">
                      <a:pos x="382" y="17"/>
                    </a:cxn>
                    <a:cxn ang="0">
                      <a:pos x="382" y="11"/>
                    </a:cxn>
                    <a:cxn ang="0">
                      <a:pos x="379" y="7"/>
                    </a:cxn>
                    <a:cxn ang="0">
                      <a:pos x="375" y="3"/>
                    </a:cxn>
                    <a:cxn ang="0">
                      <a:pos x="369" y="0"/>
                    </a:cxn>
                    <a:cxn ang="0">
                      <a:pos x="363" y="0"/>
                    </a:cxn>
                    <a:cxn ang="0">
                      <a:pos x="359" y="3"/>
                    </a:cxn>
                    <a:cxn ang="0">
                      <a:pos x="335" y="16"/>
                    </a:cxn>
                    <a:cxn ang="0">
                      <a:pos x="309" y="28"/>
                    </a:cxn>
                    <a:cxn ang="0">
                      <a:pos x="281" y="41"/>
                    </a:cxn>
                    <a:cxn ang="0">
                      <a:pos x="253" y="56"/>
                    </a:cxn>
                    <a:cxn ang="0">
                      <a:pos x="223" y="70"/>
                    </a:cxn>
                    <a:cxn ang="0">
                      <a:pos x="193" y="84"/>
                    </a:cxn>
                    <a:cxn ang="0">
                      <a:pos x="163" y="97"/>
                    </a:cxn>
                    <a:cxn ang="0">
                      <a:pos x="135" y="112"/>
                    </a:cxn>
                    <a:cxn ang="0">
                      <a:pos x="107" y="125"/>
                    </a:cxn>
                    <a:cxn ang="0">
                      <a:pos x="83" y="136"/>
                    </a:cxn>
                    <a:cxn ang="0">
                      <a:pos x="61" y="148"/>
                    </a:cxn>
                    <a:cxn ang="0">
                      <a:pos x="40" y="158"/>
                    </a:cxn>
                    <a:cxn ang="0">
                      <a:pos x="24" y="166"/>
                    </a:cxn>
                    <a:cxn ang="0">
                      <a:pos x="12" y="174"/>
                    </a:cxn>
                    <a:cxn ang="0">
                      <a:pos x="5" y="179"/>
                    </a:cxn>
                    <a:cxn ang="0">
                      <a:pos x="2" y="182"/>
                    </a:cxn>
                    <a:cxn ang="0">
                      <a:pos x="2" y="182"/>
                    </a:cxn>
                  </a:cxnLst>
                  <a:rect l="0" t="0" r="r" b="b"/>
                  <a:pathLst>
                    <a:path w="382" h="198">
                      <a:moveTo>
                        <a:pt x="2" y="182"/>
                      </a:moveTo>
                      <a:lnTo>
                        <a:pt x="0" y="187"/>
                      </a:lnTo>
                      <a:lnTo>
                        <a:pt x="0" y="191"/>
                      </a:lnTo>
                      <a:lnTo>
                        <a:pt x="2" y="195"/>
                      </a:lnTo>
                      <a:lnTo>
                        <a:pt x="6" y="198"/>
                      </a:lnTo>
                      <a:lnTo>
                        <a:pt x="30" y="187"/>
                      </a:lnTo>
                      <a:lnTo>
                        <a:pt x="52" y="176"/>
                      </a:lnTo>
                      <a:lnTo>
                        <a:pt x="75" y="166"/>
                      </a:lnTo>
                      <a:lnTo>
                        <a:pt x="99" y="156"/>
                      </a:lnTo>
                      <a:lnTo>
                        <a:pt x="124" y="146"/>
                      </a:lnTo>
                      <a:lnTo>
                        <a:pt x="147" y="138"/>
                      </a:lnTo>
                      <a:lnTo>
                        <a:pt x="171" y="128"/>
                      </a:lnTo>
                      <a:lnTo>
                        <a:pt x="194" y="119"/>
                      </a:lnTo>
                      <a:lnTo>
                        <a:pt x="218" y="109"/>
                      </a:lnTo>
                      <a:lnTo>
                        <a:pt x="241" y="99"/>
                      </a:lnTo>
                      <a:lnTo>
                        <a:pt x="265" y="89"/>
                      </a:lnTo>
                      <a:lnTo>
                        <a:pt x="287" y="77"/>
                      </a:lnTo>
                      <a:lnTo>
                        <a:pt x="310" y="66"/>
                      </a:lnTo>
                      <a:lnTo>
                        <a:pt x="332" y="54"/>
                      </a:lnTo>
                      <a:lnTo>
                        <a:pt x="354" y="41"/>
                      </a:lnTo>
                      <a:lnTo>
                        <a:pt x="376" y="27"/>
                      </a:lnTo>
                      <a:lnTo>
                        <a:pt x="381" y="23"/>
                      </a:lnTo>
                      <a:lnTo>
                        <a:pt x="382" y="17"/>
                      </a:lnTo>
                      <a:lnTo>
                        <a:pt x="382" y="11"/>
                      </a:lnTo>
                      <a:lnTo>
                        <a:pt x="379" y="7"/>
                      </a:lnTo>
                      <a:lnTo>
                        <a:pt x="375" y="3"/>
                      </a:lnTo>
                      <a:lnTo>
                        <a:pt x="369" y="0"/>
                      </a:lnTo>
                      <a:lnTo>
                        <a:pt x="363" y="0"/>
                      </a:lnTo>
                      <a:lnTo>
                        <a:pt x="359" y="3"/>
                      </a:lnTo>
                      <a:lnTo>
                        <a:pt x="335" y="16"/>
                      </a:lnTo>
                      <a:lnTo>
                        <a:pt x="309" y="28"/>
                      </a:lnTo>
                      <a:lnTo>
                        <a:pt x="281" y="41"/>
                      </a:lnTo>
                      <a:lnTo>
                        <a:pt x="253" y="56"/>
                      </a:lnTo>
                      <a:lnTo>
                        <a:pt x="223" y="70"/>
                      </a:lnTo>
                      <a:lnTo>
                        <a:pt x="193" y="84"/>
                      </a:lnTo>
                      <a:lnTo>
                        <a:pt x="163" y="97"/>
                      </a:lnTo>
                      <a:lnTo>
                        <a:pt x="135" y="112"/>
                      </a:lnTo>
                      <a:lnTo>
                        <a:pt x="107" y="125"/>
                      </a:lnTo>
                      <a:lnTo>
                        <a:pt x="83" y="136"/>
                      </a:lnTo>
                      <a:lnTo>
                        <a:pt x="61" y="148"/>
                      </a:lnTo>
                      <a:lnTo>
                        <a:pt x="40" y="158"/>
                      </a:lnTo>
                      <a:lnTo>
                        <a:pt x="24" y="166"/>
                      </a:lnTo>
                      <a:lnTo>
                        <a:pt x="12" y="174"/>
                      </a:lnTo>
                      <a:lnTo>
                        <a:pt x="5" y="179"/>
                      </a:lnTo>
                      <a:lnTo>
                        <a:pt x="2" y="182"/>
                      </a:lnTo>
                      <a:lnTo>
                        <a:pt x="2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75" name="Freeform 51"/>
                <p:cNvSpPr>
                  <a:spLocks/>
                </p:cNvSpPr>
                <p:nvPr/>
              </p:nvSpPr>
              <p:spPr bwMode="auto">
                <a:xfrm>
                  <a:off x="8304" y="4693"/>
                  <a:ext cx="76" cy="80"/>
                </a:xfrm>
                <a:custGeom>
                  <a:avLst/>
                  <a:gdLst/>
                  <a:ahLst/>
                  <a:cxnLst>
                    <a:cxn ang="0">
                      <a:pos x="119" y="3"/>
                    </a:cxn>
                    <a:cxn ang="0">
                      <a:pos x="105" y="1"/>
                    </a:cxn>
                    <a:cxn ang="0">
                      <a:pos x="94" y="0"/>
                    </a:cxn>
                    <a:cxn ang="0">
                      <a:pos x="75" y="1"/>
                    </a:cxn>
                    <a:cxn ang="0">
                      <a:pos x="57" y="4"/>
                    </a:cxn>
                    <a:cxn ang="0">
                      <a:pos x="41" y="13"/>
                    </a:cxn>
                    <a:cxn ang="0">
                      <a:pos x="17" y="34"/>
                    </a:cxn>
                    <a:cxn ang="0">
                      <a:pos x="1" y="76"/>
                    </a:cxn>
                    <a:cxn ang="0">
                      <a:pos x="3" y="121"/>
                    </a:cxn>
                    <a:cxn ang="0">
                      <a:pos x="16" y="167"/>
                    </a:cxn>
                    <a:cxn ang="0">
                      <a:pos x="35" y="200"/>
                    </a:cxn>
                    <a:cxn ang="0">
                      <a:pos x="57" y="223"/>
                    </a:cxn>
                    <a:cxn ang="0">
                      <a:pos x="85" y="236"/>
                    </a:cxn>
                    <a:cxn ang="0">
                      <a:pos x="116" y="240"/>
                    </a:cxn>
                    <a:cxn ang="0">
                      <a:pos x="154" y="228"/>
                    </a:cxn>
                    <a:cxn ang="0">
                      <a:pos x="192" y="204"/>
                    </a:cxn>
                    <a:cxn ang="0">
                      <a:pos x="218" y="171"/>
                    </a:cxn>
                    <a:cxn ang="0">
                      <a:pos x="229" y="131"/>
                    </a:cxn>
                    <a:cxn ang="0">
                      <a:pos x="224" y="103"/>
                    </a:cxn>
                    <a:cxn ang="0">
                      <a:pos x="215" y="95"/>
                    </a:cxn>
                    <a:cxn ang="0">
                      <a:pos x="204" y="95"/>
                    </a:cxn>
                    <a:cxn ang="0">
                      <a:pos x="195" y="105"/>
                    </a:cxn>
                    <a:cxn ang="0">
                      <a:pos x="193" y="126"/>
                    </a:cxn>
                    <a:cxn ang="0">
                      <a:pos x="183" y="158"/>
                    </a:cxn>
                    <a:cxn ang="0">
                      <a:pos x="164" y="181"/>
                    </a:cxn>
                    <a:cxn ang="0">
                      <a:pos x="133" y="195"/>
                    </a:cxn>
                    <a:cxn ang="0">
                      <a:pos x="92" y="197"/>
                    </a:cxn>
                    <a:cxn ang="0">
                      <a:pos x="63" y="177"/>
                    </a:cxn>
                    <a:cxn ang="0">
                      <a:pos x="47" y="142"/>
                    </a:cxn>
                    <a:cxn ang="0">
                      <a:pos x="36" y="103"/>
                    </a:cxn>
                    <a:cxn ang="0">
                      <a:pos x="35" y="73"/>
                    </a:cxn>
                    <a:cxn ang="0">
                      <a:pos x="41" y="50"/>
                    </a:cxn>
                    <a:cxn ang="0">
                      <a:pos x="55" y="33"/>
                    </a:cxn>
                    <a:cxn ang="0">
                      <a:pos x="77" y="21"/>
                    </a:cxn>
                    <a:cxn ang="0">
                      <a:pos x="97" y="19"/>
                    </a:cxn>
                    <a:cxn ang="0">
                      <a:pos x="120" y="19"/>
                    </a:cxn>
                    <a:cxn ang="0">
                      <a:pos x="139" y="20"/>
                    </a:cxn>
                    <a:cxn ang="0">
                      <a:pos x="133" y="9"/>
                    </a:cxn>
                  </a:cxnLst>
                  <a:rect l="0" t="0" r="r" b="b"/>
                  <a:pathLst>
                    <a:path w="229" h="240">
                      <a:moveTo>
                        <a:pt x="126" y="4"/>
                      </a:moveTo>
                      <a:lnTo>
                        <a:pt x="119" y="3"/>
                      </a:lnTo>
                      <a:lnTo>
                        <a:pt x="111" y="3"/>
                      </a:lnTo>
                      <a:lnTo>
                        <a:pt x="105" y="1"/>
                      </a:lnTo>
                      <a:lnTo>
                        <a:pt x="102" y="1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5" y="1"/>
                      </a:lnTo>
                      <a:lnTo>
                        <a:pt x="66" y="3"/>
                      </a:lnTo>
                      <a:lnTo>
                        <a:pt x="57" y="4"/>
                      </a:lnTo>
                      <a:lnTo>
                        <a:pt x="48" y="9"/>
                      </a:lnTo>
                      <a:lnTo>
                        <a:pt x="41" y="13"/>
                      </a:lnTo>
                      <a:lnTo>
                        <a:pt x="33" y="17"/>
                      </a:lnTo>
                      <a:lnTo>
                        <a:pt x="17" y="34"/>
                      </a:lnTo>
                      <a:lnTo>
                        <a:pt x="6" y="55"/>
                      </a:lnTo>
                      <a:lnTo>
                        <a:pt x="1" y="76"/>
                      </a:lnTo>
                      <a:lnTo>
                        <a:pt x="0" y="98"/>
                      </a:lnTo>
                      <a:lnTo>
                        <a:pt x="3" y="121"/>
                      </a:lnTo>
                      <a:lnTo>
                        <a:pt x="8" y="144"/>
                      </a:lnTo>
                      <a:lnTo>
                        <a:pt x="16" y="167"/>
                      </a:lnTo>
                      <a:lnTo>
                        <a:pt x="26" y="187"/>
                      </a:lnTo>
                      <a:lnTo>
                        <a:pt x="35" y="200"/>
                      </a:lnTo>
                      <a:lnTo>
                        <a:pt x="45" y="213"/>
                      </a:lnTo>
                      <a:lnTo>
                        <a:pt x="57" y="223"/>
                      </a:lnTo>
                      <a:lnTo>
                        <a:pt x="70" y="230"/>
                      </a:lnTo>
                      <a:lnTo>
                        <a:pt x="85" y="236"/>
                      </a:lnTo>
                      <a:lnTo>
                        <a:pt x="101" y="240"/>
                      </a:lnTo>
                      <a:lnTo>
                        <a:pt x="116" y="240"/>
                      </a:lnTo>
                      <a:lnTo>
                        <a:pt x="132" y="237"/>
                      </a:lnTo>
                      <a:lnTo>
                        <a:pt x="154" y="228"/>
                      </a:lnTo>
                      <a:lnTo>
                        <a:pt x="174" y="218"/>
                      </a:lnTo>
                      <a:lnTo>
                        <a:pt x="192" y="204"/>
                      </a:lnTo>
                      <a:lnTo>
                        <a:pt x="208" y="188"/>
                      </a:lnTo>
                      <a:lnTo>
                        <a:pt x="218" y="171"/>
                      </a:lnTo>
                      <a:lnTo>
                        <a:pt x="226" y="151"/>
                      </a:lnTo>
                      <a:lnTo>
                        <a:pt x="229" y="131"/>
                      </a:lnTo>
                      <a:lnTo>
                        <a:pt x="226" y="109"/>
                      </a:lnTo>
                      <a:lnTo>
                        <a:pt x="224" y="103"/>
                      </a:lnTo>
                      <a:lnTo>
                        <a:pt x="221" y="98"/>
                      </a:lnTo>
                      <a:lnTo>
                        <a:pt x="215" y="95"/>
                      </a:lnTo>
                      <a:lnTo>
                        <a:pt x="210" y="93"/>
                      </a:lnTo>
                      <a:lnTo>
                        <a:pt x="204" y="95"/>
                      </a:lnTo>
                      <a:lnTo>
                        <a:pt x="198" y="99"/>
                      </a:lnTo>
                      <a:lnTo>
                        <a:pt x="195" y="105"/>
                      </a:lnTo>
                      <a:lnTo>
                        <a:pt x="195" y="111"/>
                      </a:lnTo>
                      <a:lnTo>
                        <a:pt x="193" y="126"/>
                      </a:lnTo>
                      <a:lnTo>
                        <a:pt x="189" y="142"/>
                      </a:lnTo>
                      <a:lnTo>
                        <a:pt x="183" y="158"/>
                      </a:lnTo>
                      <a:lnTo>
                        <a:pt x="174" y="171"/>
                      </a:lnTo>
                      <a:lnTo>
                        <a:pt x="164" y="181"/>
                      </a:lnTo>
                      <a:lnTo>
                        <a:pt x="149" y="190"/>
                      </a:lnTo>
                      <a:lnTo>
                        <a:pt x="133" y="195"/>
                      </a:lnTo>
                      <a:lnTo>
                        <a:pt x="113" y="198"/>
                      </a:lnTo>
                      <a:lnTo>
                        <a:pt x="92" y="197"/>
                      </a:lnTo>
                      <a:lnTo>
                        <a:pt x="76" y="188"/>
                      </a:lnTo>
                      <a:lnTo>
                        <a:pt x="63" y="177"/>
                      </a:lnTo>
                      <a:lnTo>
                        <a:pt x="54" y="161"/>
                      </a:lnTo>
                      <a:lnTo>
                        <a:pt x="47" y="142"/>
                      </a:lnTo>
                      <a:lnTo>
                        <a:pt x="41" y="124"/>
                      </a:lnTo>
                      <a:lnTo>
                        <a:pt x="36" y="103"/>
                      </a:lnTo>
                      <a:lnTo>
                        <a:pt x="35" y="85"/>
                      </a:lnTo>
                      <a:lnTo>
                        <a:pt x="35" y="73"/>
                      </a:lnTo>
                      <a:lnTo>
                        <a:pt x="36" y="62"/>
                      </a:lnTo>
                      <a:lnTo>
                        <a:pt x="41" y="50"/>
                      </a:lnTo>
                      <a:lnTo>
                        <a:pt x="48" y="40"/>
                      </a:lnTo>
                      <a:lnTo>
                        <a:pt x="55" y="33"/>
                      </a:lnTo>
                      <a:lnTo>
                        <a:pt x="66" y="26"/>
                      </a:lnTo>
                      <a:lnTo>
                        <a:pt x="77" y="21"/>
                      </a:lnTo>
                      <a:lnTo>
                        <a:pt x="92" y="19"/>
                      </a:lnTo>
                      <a:lnTo>
                        <a:pt x="97" y="19"/>
                      </a:lnTo>
                      <a:lnTo>
                        <a:pt x="105" y="19"/>
                      </a:lnTo>
                      <a:lnTo>
                        <a:pt x="120" y="19"/>
                      </a:lnTo>
                      <a:lnTo>
                        <a:pt x="135" y="21"/>
                      </a:lnTo>
                      <a:lnTo>
                        <a:pt x="139" y="20"/>
                      </a:lnTo>
                      <a:lnTo>
                        <a:pt x="139" y="14"/>
                      </a:lnTo>
                      <a:lnTo>
                        <a:pt x="133" y="9"/>
                      </a:lnTo>
                      <a:lnTo>
                        <a:pt x="12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76" name="Freeform 52"/>
                <p:cNvSpPr>
                  <a:spLocks/>
                </p:cNvSpPr>
                <p:nvPr/>
              </p:nvSpPr>
              <p:spPr bwMode="auto">
                <a:xfrm>
                  <a:off x="8401" y="4895"/>
                  <a:ext cx="93" cy="90"/>
                </a:xfrm>
                <a:custGeom>
                  <a:avLst/>
                  <a:gdLst/>
                  <a:ahLst/>
                  <a:cxnLst>
                    <a:cxn ang="0">
                      <a:pos x="61" y="10"/>
                    </a:cxn>
                    <a:cxn ang="0">
                      <a:pos x="34" y="28"/>
                    </a:cxn>
                    <a:cxn ang="0">
                      <a:pos x="15" y="52"/>
                    </a:cxn>
                    <a:cxn ang="0">
                      <a:pos x="3" y="81"/>
                    </a:cxn>
                    <a:cxn ang="0">
                      <a:pos x="0" y="114"/>
                    </a:cxn>
                    <a:cxn ang="0">
                      <a:pos x="6" y="145"/>
                    </a:cxn>
                    <a:cxn ang="0">
                      <a:pos x="18" y="176"/>
                    </a:cxn>
                    <a:cxn ang="0">
                      <a:pos x="37" y="204"/>
                    </a:cxn>
                    <a:cxn ang="0">
                      <a:pos x="65" y="232"/>
                    </a:cxn>
                    <a:cxn ang="0">
                      <a:pos x="102" y="258"/>
                    </a:cxn>
                    <a:cxn ang="0">
                      <a:pos x="143" y="270"/>
                    </a:cxn>
                    <a:cxn ang="0">
                      <a:pos x="185" y="265"/>
                    </a:cxn>
                    <a:cxn ang="0">
                      <a:pos x="219" y="240"/>
                    </a:cxn>
                    <a:cxn ang="0">
                      <a:pos x="244" y="216"/>
                    </a:cxn>
                    <a:cxn ang="0">
                      <a:pos x="263" y="189"/>
                    </a:cxn>
                    <a:cxn ang="0">
                      <a:pos x="276" y="158"/>
                    </a:cxn>
                    <a:cxn ang="0">
                      <a:pos x="281" y="134"/>
                    </a:cxn>
                    <a:cxn ang="0">
                      <a:pos x="275" y="121"/>
                    </a:cxn>
                    <a:cxn ang="0">
                      <a:pos x="259" y="117"/>
                    </a:cxn>
                    <a:cxn ang="0">
                      <a:pos x="245" y="122"/>
                    </a:cxn>
                    <a:cxn ang="0">
                      <a:pos x="243" y="133"/>
                    </a:cxn>
                    <a:cxn ang="0">
                      <a:pos x="235" y="151"/>
                    </a:cxn>
                    <a:cxn ang="0">
                      <a:pos x="222" y="179"/>
                    </a:cxn>
                    <a:cxn ang="0">
                      <a:pos x="199" y="203"/>
                    </a:cxn>
                    <a:cxn ang="0">
                      <a:pos x="154" y="212"/>
                    </a:cxn>
                    <a:cxn ang="0">
                      <a:pos x="100" y="197"/>
                    </a:cxn>
                    <a:cxn ang="0">
                      <a:pos x="59" y="163"/>
                    </a:cxn>
                    <a:cxn ang="0">
                      <a:pos x="40" y="114"/>
                    </a:cxn>
                    <a:cxn ang="0">
                      <a:pos x="44" y="74"/>
                    </a:cxn>
                    <a:cxn ang="0">
                      <a:pos x="59" y="51"/>
                    </a:cxn>
                    <a:cxn ang="0">
                      <a:pos x="80" y="31"/>
                    </a:cxn>
                    <a:cxn ang="0">
                      <a:pos x="102" y="19"/>
                    </a:cxn>
                    <a:cxn ang="0">
                      <a:pos x="110" y="5"/>
                    </a:cxn>
                    <a:cxn ang="0">
                      <a:pos x="88" y="2"/>
                    </a:cxn>
                  </a:cxnLst>
                  <a:rect l="0" t="0" r="r" b="b"/>
                  <a:pathLst>
                    <a:path w="281" h="270">
                      <a:moveTo>
                        <a:pt x="75" y="5"/>
                      </a:moveTo>
                      <a:lnTo>
                        <a:pt x="61" y="10"/>
                      </a:lnTo>
                      <a:lnTo>
                        <a:pt x="47" y="19"/>
                      </a:lnTo>
                      <a:lnTo>
                        <a:pt x="34" y="28"/>
                      </a:lnTo>
                      <a:lnTo>
                        <a:pt x="24" y="39"/>
                      </a:lnTo>
                      <a:lnTo>
                        <a:pt x="15" y="52"/>
                      </a:lnTo>
                      <a:lnTo>
                        <a:pt x="8" y="65"/>
                      </a:lnTo>
                      <a:lnTo>
                        <a:pt x="3" y="81"/>
                      </a:lnTo>
                      <a:lnTo>
                        <a:pt x="0" y="97"/>
                      </a:lnTo>
                      <a:lnTo>
                        <a:pt x="0" y="114"/>
                      </a:lnTo>
                      <a:lnTo>
                        <a:pt x="2" y="130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6"/>
                      </a:lnTo>
                      <a:lnTo>
                        <a:pt x="27" y="191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2"/>
                      </a:lnTo>
                      <a:lnTo>
                        <a:pt x="83" y="245"/>
                      </a:lnTo>
                      <a:lnTo>
                        <a:pt x="102" y="258"/>
                      </a:lnTo>
                      <a:lnTo>
                        <a:pt x="122" y="266"/>
                      </a:lnTo>
                      <a:lnTo>
                        <a:pt x="143" y="270"/>
                      </a:lnTo>
                      <a:lnTo>
                        <a:pt x="165" y="270"/>
                      </a:lnTo>
                      <a:lnTo>
                        <a:pt x="185" y="265"/>
                      </a:lnTo>
                      <a:lnTo>
                        <a:pt x="206" y="252"/>
                      </a:lnTo>
                      <a:lnTo>
                        <a:pt x="219" y="240"/>
                      </a:lnTo>
                      <a:lnTo>
                        <a:pt x="232" y="229"/>
                      </a:lnTo>
                      <a:lnTo>
                        <a:pt x="244" y="216"/>
                      </a:lnTo>
                      <a:lnTo>
                        <a:pt x="254" y="203"/>
                      </a:lnTo>
                      <a:lnTo>
                        <a:pt x="263" y="189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81" y="134"/>
                      </a:lnTo>
                      <a:lnTo>
                        <a:pt x="279" y="127"/>
                      </a:lnTo>
                      <a:lnTo>
                        <a:pt x="275" y="121"/>
                      </a:lnTo>
                      <a:lnTo>
                        <a:pt x="268" y="117"/>
                      </a:lnTo>
                      <a:lnTo>
                        <a:pt x="259" y="117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3" y="130"/>
                      </a:lnTo>
                      <a:lnTo>
                        <a:pt x="243" y="133"/>
                      </a:lnTo>
                      <a:lnTo>
                        <a:pt x="240" y="140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2" y="179"/>
                      </a:lnTo>
                      <a:lnTo>
                        <a:pt x="210" y="191"/>
                      </a:lnTo>
                      <a:lnTo>
                        <a:pt x="199" y="203"/>
                      </a:lnTo>
                      <a:lnTo>
                        <a:pt x="182" y="210"/>
                      </a:lnTo>
                      <a:lnTo>
                        <a:pt x="154" y="212"/>
                      </a:lnTo>
                      <a:lnTo>
                        <a:pt x="127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3"/>
                      </a:lnTo>
                      <a:lnTo>
                        <a:pt x="46" y="140"/>
                      </a:lnTo>
                      <a:lnTo>
                        <a:pt x="40" y="114"/>
                      </a:lnTo>
                      <a:lnTo>
                        <a:pt x="40" y="87"/>
                      </a:lnTo>
                      <a:lnTo>
                        <a:pt x="44" y="74"/>
                      </a:lnTo>
                      <a:lnTo>
                        <a:pt x="50" y="62"/>
                      </a:lnTo>
                      <a:lnTo>
                        <a:pt x="59" y="51"/>
                      </a:lnTo>
                      <a:lnTo>
                        <a:pt x="69" y="41"/>
                      </a:lnTo>
                      <a:lnTo>
                        <a:pt x="80" y="31"/>
                      </a:lnTo>
                      <a:lnTo>
                        <a:pt x="91" y="23"/>
                      </a:lnTo>
                      <a:lnTo>
                        <a:pt x="102" y="19"/>
                      </a:lnTo>
                      <a:lnTo>
                        <a:pt x="112" y="16"/>
                      </a:lnTo>
                      <a:lnTo>
                        <a:pt x="110" y="5"/>
                      </a:lnTo>
                      <a:lnTo>
                        <a:pt x="102" y="0"/>
                      </a:lnTo>
                      <a:lnTo>
                        <a:pt x="88" y="2"/>
                      </a:lnTo>
                      <a:lnTo>
                        <a:pt x="7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77" name="Freeform 53"/>
                <p:cNvSpPr>
                  <a:spLocks/>
                </p:cNvSpPr>
                <p:nvPr/>
              </p:nvSpPr>
              <p:spPr bwMode="auto">
                <a:xfrm>
                  <a:off x="8431" y="4921"/>
                  <a:ext cx="5" cy="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2" y="9"/>
                    </a:cxn>
                    <a:cxn ang="0">
                      <a:pos x="3" y="11"/>
                    </a:cxn>
                    <a:cxn ang="0">
                      <a:pos x="5" y="13"/>
                    </a:cxn>
                    <a:cxn ang="0">
                      <a:pos x="8" y="13"/>
                    </a:cxn>
                    <a:cxn ang="0">
                      <a:pos x="11" y="13"/>
                    </a:cxn>
                    <a:cxn ang="0">
                      <a:pos x="14" y="11"/>
                    </a:cxn>
                    <a:cxn ang="0">
                      <a:pos x="15" y="9"/>
                    </a:cxn>
                    <a:cxn ang="0">
                      <a:pos x="15" y="6"/>
                    </a:cxn>
                    <a:cxn ang="0">
                      <a:pos x="15" y="4"/>
                    </a:cxn>
                    <a:cxn ang="0">
                      <a:pos x="14" y="1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3" y="1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5" h="13">
                      <a:moveTo>
                        <a:pt x="0" y="6"/>
                      </a:move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5" y="13"/>
                      </a:ln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78" name="Freeform 54"/>
                <p:cNvSpPr>
                  <a:spLocks/>
                </p:cNvSpPr>
                <p:nvPr/>
              </p:nvSpPr>
              <p:spPr bwMode="auto">
                <a:xfrm>
                  <a:off x="8447" y="491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" y="13"/>
                    </a:cxn>
                    <a:cxn ang="0">
                      <a:pos x="3" y="15"/>
                    </a:cxn>
                    <a:cxn ang="0">
                      <a:pos x="6" y="17"/>
                    </a:cxn>
                    <a:cxn ang="0">
                      <a:pos x="9" y="17"/>
                    </a:cxn>
                    <a:cxn ang="0">
                      <a:pos x="13" y="17"/>
                    </a:cxn>
                    <a:cxn ang="0">
                      <a:pos x="16" y="15"/>
                    </a:cxn>
                    <a:cxn ang="0">
                      <a:pos x="17" y="13"/>
                    </a:cxn>
                    <a:cxn ang="0">
                      <a:pos x="17" y="9"/>
                    </a:cxn>
                    <a:cxn ang="0">
                      <a:pos x="17" y="6"/>
                    </a:cxn>
                    <a:cxn ang="0">
                      <a:pos x="16" y="3"/>
                    </a:cxn>
                    <a:cxn ang="0">
                      <a:pos x="13" y="2"/>
                    </a:cxn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3" y="3"/>
                    </a:cxn>
                    <a:cxn ang="0">
                      <a:pos x="1" y="6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7" h="17">
                      <a:moveTo>
                        <a:pt x="0" y="9"/>
                      </a:moveTo>
                      <a:lnTo>
                        <a:pt x="1" y="13"/>
                      </a:lnTo>
                      <a:lnTo>
                        <a:pt x="3" y="15"/>
                      </a:lnTo>
                      <a:lnTo>
                        <a:pt x="6" y="17"/>
                      </a:lnTo>
                      <a:lnTo>
                        <a:pt x="9" y="17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79" name="Freeform 55"/>
                <p:cNvSpPr>
                  <a:spLocks/>
                </p:cNvSpPr>
                <p:nvPr/>
              </p:nvSpPr>
              <p:spPr bwMode="auto">
                <a:xfrm>
                  <a:off x="8468" y="4904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3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7" y="7"/>
                    </a:cxn>
                    <a:cxn ang="0">
                      <a:pos x="9" y="6"/>
                    </a:cxn>
                    <a:cxn ang="0">
                      <a:pos x="9" y="4"/>
                    </a:cxn>
                    <a:cxn ang="0">
                      <a:pos x="9" y="3"/>
                    </a:cxn>
                    <a:cxn ang="0">
                      <a:pos x="7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80" name="Freeform 56"/>
                <p:cNvSpPr>
                  <a:spLocks/>
                </p:cNvSpPr>
                <p:nvPr/>
              </p:nvSpPr>
              <p:spPr bwMode="auto">
                <a:xfrm>
                  <a:off x="8459" y="4927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" y="7"/>
                    </a:cxn>
                    <a:cxn ang="0">
                      <a:pos x="3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6" y="7"/>
                    </a:cxn>
                    <a:cxn ang="0">
                      <a:pos x="7" y="5"/>
                    </a:cxn>
                    <a:cxn ang="0">
                      <a:pos x="7" y="4"/>
                    </a:cxn>
                    <a:cxn ang="0">
                      <a:pos x="7" y="2"/>
                    </a:cxn>
                    <a:cxn ang="0">
                      <a:pos x="6" y="1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7" h="8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81" name="Freeform 57"/>
                <p:cNvSpPr>
                  <a:spLocks/>
                </p:cNvSpPr>
                <p:nvPr/>
              </p:nvSpPr>
              <p:spPr bwMode="auto">
                <a:xfrm>
                  <a:off x="8443" y="4936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3" y="9"/>
                    </a:cxn>
                    <a:cxn ang="0">
                      <a:pos x="4" y="9"/>
                    </a:cxn>
                    <a:cxn ang="0">
                      <a:pos x="5" y="9"/>
                    </a:cxn>
                    <a:cxn ang="0">
                      <a:pos x="5" y="7"/>
                    </a:cxn>
                    <a:cxn ang="0">
                      <a:pos x="7" y="6"/>
                    </a:cxn>
                    <a:cxn ang="0">
                      <a:pos x="7" y="4"/>
                    </a:cxn>
                    <a:cxn ang="0">
                      <a:pos x="7" y="3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7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82" name="Freeform 58"/>
                <p:cNvSpPr>
                  <a:spLocks/>
                </p:cNvSpPr>
                <p:nvPr/>
              </p:nvSpPr>
              <p:spPr bwMode="auto">
                <a:xfrm>
                  <a:off x="8474" y="4919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7"/>
                    </a:cxn>
                    <a:cxn ang="0">
                      <a:pos x="5" y="20"/>
                    </a:cxn>
                    <a:cxn ang="0">
                      <a:pos x="10" y="20"/>
                    </a:cxn>
                    <a:cxn ang="0">
                      <a:pos x="14" y="20"/>
                    </a:cxn>
                    <a:cxn ang="0">
                      <a:pos x="17" y="17"/>
                    </a:cxn>
                    <a:cxn ang="0">
                      <a:pos x="20" y="15"/>
                    </a:cxn>
                    <a:cxn ang="0">
                      <a:pos x="20" y="10"/>
                    </a:cxn>
                    <a:cxn ang="0">
                      <a:pos x="20" y="6"/>
                    </a:cxn>
                    <a:cxn ang="0">
                      <a:pos x="17" y="3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5" y="20"/>
                      </a:lnTo>
                      <a:lnTo>
                        <a:pt x="10" y="20"/>
                      </a:lnTo>
                      <a:lnTo>
                        <a:pt x="14" y="20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20" y="6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83" name="Freeform 59"/>
                <p:cNvSpPr>
                  <a:spLocks/>
                </p:cNvSpPr>
                <p:nvPr/>
              </p:nvSpPr>
              <p:spPr bwMode="auto">
                <a:xfrm>
                  <a:off x="8332" y="4713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2" y="12"/>
                    </a:cxn>
                    <a:cxn ang="0">
                      <a:pos x="3" y="13"/>
                    </a:cxn>
                    <a:cxn ang="0">
                      <a:pos x="6" y="13"/>
                    </a:cxn>
                    <a:cxn ang="0">
                      <a:pos x="9" y="13"/>
                    </a:cxn>
                    <a:cxn ang="0">
                      <a:pos x="11" y="12"/>
                    </a:cxn>
                    <a:cxn ang="0">
                      <a:pos x="12" y="9"/>
                    </a:cxn>
                    <a:cxn ang="0">
                      <a:pos x="12" y="7"/>
                    </a:cxn>
                    <a:cxn ang="0">
                      <a:pos x="12" y="5"/>
                    </a:cxn>
                    <a:cxn ang="0">
                      <a:pos x="11" y="2"/>
                    </a:cxn>
                    <a:cxn ang="0">
                      <a:pos x="9" y="0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2" y="2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2" h="13">
                      <a:moveTo>
                        <a:pt x="0" y="7"/>
                      </a:move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3" y="13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84" name="Freeform 60"/>
                <p:cNvSpPr>
                  <a:spLocks/>
                </p:cNvSpPr>
                <p:nvPr/>
              </p:nvSpPr>
              <p:spPr bwMode="auto">
                <a:xfrm>
                  <a:off x="8349" y="4708"/>
                  <a:ext cx="5" cy="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5" y="12"/>
                    </a:cxn>
                    <a:cxn ang="0">
                      <a:pos x="8" y="12"/>
                    </a:cxn>
                    <a:cxn ang="0">
                      <a:pos x="9" y="12"/>
                    </a:cxn>
                    <a:cxn ang="0">
                      <a:pos x="12" y="10"/>
                    </a:cxn>
                    <a:cxn ang="0">
                      <a:pos x="13" y="8"/>
                    </a:cxn>
                    <a:cxn ang="0">
                      <a:pos x="13" y="6"/>
                    </a:cxn>
                    <a:cxn ang="0">
                      <a:pos x="13" y="3"/>
                    </a:cxn>
                    <a:cxn ang="0">
                      <a:pos x="12" y="2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2" y="2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3" h="12">
                      <a:moveTo>
                        <a:pt x="0" y="6"/>
                      </a:move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2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85" name="Freeform 61"/>
                <p:cNvSpPr>
                  <a:spLocks/>
                </p:cNvSpPr>
                <p:nvPr/>
              </p:nvSpPr>
              <p:spPr bwMode="auto">
                <a:xfrm>
                  <a:off x="8366" y="4704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1" y="6"/>
                    </a:cxn>
                    <a:cxn ang="0">
                      <a:pos x="3" y="7"/>
                    </a:cxn>
                    <a:cxn ang="0">
                      <a:pos x="4" y="7"/>
                    </a:cxn>
                    <a:cxn ang="0">
                      <a:pos x="6" y="7"/>
                    </a:cxn>
                    <a:cxn ang="0">
                      <a:pos x="7" y="6"/>
                    </a:cxn>
                    <a:cxn ang="0">
                      <a:pos x="8" y="4"/>
                    </a:cxn>
                    <a:cxn ang="0">
                      <a:pos x="8" y="3"/>
                    </a:cxn>
                    <a:cxn ang="0">
                      <a:pos x="8" y="1"/>
                    </a:cxn>
                    <a:cxn ang="0">
                      <a:pos x="7" y="1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8" h="7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86" name="Freeform 62"/>
                <p:cNvSpPr>
                  <a:spLocks/>
                </p:cNvSpPr>
                <p:nvPr/>
              </p:nvSpPr>
              <p:spPr bwMode="auto">
                <a:xfrm>
                  <a:off x="8338" y="4730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1" y="6"/>
                    </a:cxn>
                    <a:cxn ang="0">
                      <a:pos x="3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6" y="6"/>
                    </a:cxn>
                    <a:cxn ang="0">
                      <a:pos x="7" y="5"/>
                    </a:cxn>
                    <a:cxn ang="0">
                      <a:pos x="7" y="3"/>
                    </a:cxn>
                    <a:cxn ang="0">
                      <a:pos x="7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7" h="8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87" name="Freeform 63"/>
                <p:cNvSpPr>
                  <a:spLocks/>
                </p:cNvSpPr>
                <p:nvPr/>
              </p:nvSpPr>
              <p:spPr bwMode="auto">
                <a:xfrm>
                  <a:off x="8370" y="471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3" y="14"/>
                    </a:cxn>
                    <a:cxn ang="0">
                      <a:pos x="5" y="16"/>
                    </a:cxn>
                    <a:cxn ang="0">
                      <a:pos x="9" y="17"/>
                    </a:cxn>
                    <a:cxn ang="0">
                      <a:pos x="12" y="16"/>
                    </a:cxn>
                    <a:cxn ang="0">
                      <a:pos x="15" y="14"/>
                    </a:cxn>
                    <a:cxn ang="0">
                      <a:pos x="16" y="11"/>
                    </a:cxn>
                    <a:cxn ang="0">
                      <a:pos x="16" y="8"/>
                    </a:cxn>
                    <a:cxn ang="0">
                      <a:pos x="16" y="5"/>
                    </a:cxn>
                    <a:cxn ang="0">
                      <a:pos x="15" y="3"/>
                    </a:cxn>
                    <a:cxn ang="0">
                      <a:pos x="12" y="1"/>
                    </a:cxn>
                    <a:cxn ang="0">
                      <a:pos x="9" y="0"/>
                    </a:cxn>
                    <a:cxn ang="0">
                      <a:pos x="5" y="1"/>
                    </a:cxn>
                    <a:cxn ang="0">
                      <a:pos x="3" y="3"/>
                    </a:cxn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" h="17">
                      <a:moveTo>
                        <a:pt x="0" y="8"/>
                      </a:move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9" y="17"/>
                      </a:ln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88" name="Freeform 64"/>
                <p:cNvSpPr>
                  <a:spLocks/>
                </p:cNvSpPr>
                <p:nvPr/>
              </p:nvSpPr>
              <p:spPr bwMode="auto">
                <a:xfrm>
                  <a:off x="8353" y="4721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1" y="10"/>
                    </a:cxn>
                    <a:cxn ang="0">
                      <a:pos x="4" y="12"/>
                    </a:cxn>
                    <a:cxn ang="0">
                      <a:pos x="6" y="12"/>
                    </a:cxn>
                    <a:cxn ang="0">
                      <a:pos x="7" y="12"/>
                    </a:cxn>
                    <a:cxn ang="0">
                      <a:pos x="10" y="10"/>
                    </a:cxn>
                    <a:cxn ang="0">
                      <a:pos x="12" y="7"/>
                    </a:cxn>
                    <a:cxn ang="0">
                      <a:pos x="12" y="6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10" y="10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89" name="Freeform 65"/>
                <p:cNvSpPr>
                  <a:spLocks/>
                </p:cNvSpPr>
                <p:nvPr/>
              </p:nvSpPr>
              <p:spPr bwMode="auto">
                <a:xfrm>
                  <a:off x="8343" y="4794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7" y="65"/>
                    </a:cxn>
                    <a:cxn ang="0">
                      <a:pos x="15" y="72"/>
                    </a:cxn>
                    <a:cxn ang="0">
                      <a:pos x="25" y="75"/>
                    </a:cxn>
                    <a:cxn ang="0">
                      <a:pos x="32" y="75"/>
                    </a:cxn>
                    <a:cxn ang="0">
                      <a:pos x="37" y="73"/>
                    </a:cxn>
                    <a:cxn ang="0">
                      <a:pos x="38" y="73"/>
                    </a:cxn>
                    <a:cxn ang="0">
                      <a:pos x="44" y="71"/>
                    </a:cxn>
                    <a:cxn ang="0">
                      <a:pos x="50" y="69"/>
                    </a:cxn>
                    <a:cxn ang="0">
                      <a:pos x="59" y="65"/>
                    </a:cxn>
                    <a:cxn ang="0">
                      <a:pos x="65" y="60"/>
                    </a:cxn>
                    <a:cxn ang="0">
                      <a:pos x="71" y="56"/>
                    </a:cxn>
                    <a:cxn ang="0">
                      <a:pos x="74" y="50"/>
                    </a:cxn>
                    <a:cxn ang="0">
                      <a:pos x="72" y="45"/>
                    </a:cxn>
                    <a:cxn ang="0">
                      <a:pos x="59" y="35"/>
                    </a:cxn>
                    <a:cxn ang="0">
                      <a:pos x="46" y="39"/>
                    </a:cxn>
                    <a:cxn ang="0">
                      <a:pos x="35" y="48"/>
                    </a:cxn>
                    <a:cxn ang="0">
                      <a:pos x="31" y="52"/>
                    </a:cxn>
                    <a:cxn ang="0">
                      <a:pos x="29" y="43"/>
                    </a:cxn>
                    <a:cxn ang="0">
                      <a:pos x="24" y="26"/>
                    </a:cxn>
                    <a:cxn ang="0">
                      <a:pos x="13" y="7"/>
                    </a:cxn>
                    <a:cxn ang="0">
                      <a:pos x="2" y="0"/>
                    </a:cxn>
                    <a:cxn ang="0">
                      <a:pos x="0" y="19"/>
                    </a:cxn>
                    <a:cxn ang="0">
                      <a:pos x="3" y="40"/>
                    </a:cxn>
                    <a:cxn ang="0">
                      <a:pos x="6" y="58"/>
                    </a:cxn>
                    <a:cxn ang="0">
                      <a:pos x="7" y="65"/>
                    </a:cxn>
                  </a:cxnLst>
                  <a:rect l="0" t="0" r="r" b="b"/>
                  <a:pathLst>
                    <a:path w="74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8" y="73"/>
                      </a:lnTo>
                      <a:lnTo>
                        <a:pt x="44" y="71"/>
                      </a:lnTo>
                      <a:lnTo>
                        <a:pt x="50" y="69"/>
                      </a:lnTo>
                      <a:lnTo>
                        <a:pt x="59" y="65"/>
                      </a:lnTo>
                      <a:lnTo>
                        <a:pt x="65" y="60"/>
                      </a:lnTo>
                      <a:lnTo>
                        <a:pt x="71" y="56"/>
                      </a:lnTo>
                      <a:lnTo>
                        <a:pt x="74" y="50"/>
                      </a:lnTo>
                      <a:lnTo>
                        <a:pt x="72" y="45"/>
                      </a:lnTo>
                      <a:lnTo>
                        <a:pt x="59" y="35"/>
                      </a:lnTo>
                      <a:lnTo>
                        <a:pt x="46" y="39"/>
                      </a:lnTo>
                      <a:lnTo>
                        <a:pt x="35" y="48"/>
                      </a:lnTo>
                      <a:lnTo>
                        <a:pt x="31" y="52"/>
                      </a:lnTo>
                      <a:lnTo>
                        <a:pt x="29" y="43"/>
                      </a:lnTo>
                      <a:lnTo>
                        <a:pt x="24" y="26"/>
                      </a:lnTo>
                      <a:lnTo>
                        <a:pt x="13" y="7"/>
                      </a:lnTo>
                      <a:lnTo>
                        <a:pt x="2" y="0"/>
                      </a:lnTo>
                      <a:lnTo>
                        <a:pt x="0" y="19"/>
                      </a:lnTo>
                      <a:lnTo>
                        <a:pt x="3" y="40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90" name="Freeform 66"/>
                <p:cNvSpPr>
                  <a:spLocks/>
                </p:cNvSpPr>
                <p:nvPr/>
              </p:nvSpPr>
              <p:spPr bwMode="auto">
                <a:xfrm>
                  <a:off x="8367" y="4788"/>
                  <a:ext cx="23" cy="20"/>
                </a:xfrm>
                <a:custGeom>
                  <a:avLst/>
                  <a:gdLst/>
                  <a:ahLst/>
                  <a:cxnLst>
                    <a:cxn ang="0">
                      <a:pos x="24" y="59"/>
                    </a:cxn>
                    <a:cxn ang="0">
                      <a:pos x="29" y="59"/>
                    </a:cxn>
                    <a:cxn ang="0">
                      <a:pos x="38" y="57"/>
                    </a:cxn>
                    <a:cxn ang="0">
                      <a:pos x="47" y="56"/>
                    </a:cxn>
                    <a:cxn ang="0">
                      <a:pos x="56" y="54"/>
                    </a:cxn>
                    <a:cxn ang="0">
                      <a:pos x="63" y="52"/>
                    </a:cxn>
                    <a:cxn ang="0">
                      <a:pos x="68" y="47"/>
                    </a:cxn>
                    <a:cxn ang="0">
                      <a:pos x="69" y="43"/>
                    </a:cxn>
                    <a:cxn ang="0">
                      <a:pos x="66" y="37"/>
                    </a:cxn>
                    <a:cxn ang="0">
                      <a:pos x="54" y="32"/>
                    </a:cxn>
                    <a:cxn ang="0">
                      <a:pos x="41" y="33"/>
                    </a:cxn>
                    <a:cxn ang="0">
                      <a:pos x="29" y="37"/>
                    </a:cxn>
                    <a:cxn ang="0">
                      <a:pos x="25" y="40"/>
                    </a:cxn>
                    <a:cxn ang="0">
                      <a:pos x="21" y="29"/>
                    </a:cxn>
                    <a:cxn ang="0">
                      <a:pos x="19" y="13"/>
                    </a:cxn>
                    <a:cxn ang="0">
                      <a:pos x="15" y="1"/>
                    </a:cxn>
                    <a:cxn ang="0">
                      <a:pos x="0" y="0"/>
                    </a:cxn>
                    <a:cxn ang="0">
                      <a:pos x="0" y="27"/>
                    </a:cxn>
                    <a:cxn ang="0">
                      <a:pos x="9" y="44"/>
                    </a:cxn>
                    <a:cxn ang="0">
                      <a:pos x="19" y="56"/>
                    </a:cxn>
                    <a:cxn ang="0">
                      <a:pos x="24" y="59"/>
                    </a:cxn>
                  </a:cxnLst>
                  <a:rect l="0" t="0" r="r" b="b"/>
                  <a:pathLst>
                    <a:path w="69" h="59">
                      <a:moveTo>
                        <a:pt x="24" y="59"/>
                      </a:moveTo>
                      <a:lnTo>
                        <a:pt x="29" y="59"/>
                      </a:lnTo>
                      <a:lnTo>
                        <a:pt x="38" y="57"/>
                      </a:lnTo>
                      <a:lnTo>
                        <a:pt x="47" y="56"/>
                      </a:lnTo>
                      <a:lnTo>
                        <a:pt x="56" y="54"/>
                      </a:lnTo>
                      <a:lnTo>
                        <a:pt x="63" y="52"/>
                      </a:lnTo>
                      <a:lnTo>
                        <a:pt x="68" y="47"/>
                      </a:lnTo>
                      <a:lnTo>
                        <a:pt x="69" y="43"/>
                      </a:lnTo>
                      <a:lnTo>
                        <a:pt x="66" y="37"/>
                      </a:lnTo>
                      <a:lnTo>
                        <a:pt x="54" y="32"/>
                      </a:lnTo>
                      <a:lnTo>
                        <a:pt x="41" y="33"/>
                      </a:lnTo>
                      <a:lnTo>
                        <a:pt x="29" y="37"/>
                      </a:lnTo>
                      <a:lnTo>
                        <a:pt x="25" y="40"/>
                      </a:lnTo>
                      <a:lnTo>
                        <a:pt x="21" y="29"/>
                      </a:lnTo>
                      <a:lnTo>
                        <a:pt x="19" y="13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9" y="44"/>
                      </a:lnTo>
                      <a:lnTo>
                        <a:pt x="19" y="56"/>
                      </a:lnTo>
                      <a:lnTo>
                        <a:pt x="2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91" name="Freeform 67"/>
                <p:cNvSpPr>
                  <a:spLocks/>
                </p:cNvSpPr>
                <p:nvPr/>
              </p:nvSpPr>
              <p:spPr bwMode="auto">
                <a:xfrm>
                  <a:off x="8386" y="4779"/>
                  <a:ext cx="23" cy="20"/>
                </a:xfrm>
                <a:custGeom>
                  <a:avLst/>
                  <a:gdLst/>
                  <a:ahLst/>
                  <a:cxnLst>
                    <a:cxn ang="0">
                      <a:pos x="6" y="46"/>
                    </a:cxn>
                    <a:cxn ang="0">
                      <a:pos x="15" y="54"/>
                    </a:cxn>
                    <a:cxn ang="0">
                      <a:pos x="22" y="59"/>
                    </a:cxn>
                    <a:cxn ang="0">
                      <a:pos x="31" y="60"/>
                    </a:cxn>
                    <a:cxn ang="0">
                      <a:pos x="38" y="60"/>
                    </a:cxn>
                    <a:cxn ang="0">
                      <a:pos x="45" y="59"/>
                    </a:cxn>
                    <a:cxn ang="0">
                      <a:pos x="51" y="56"/>
                    </a:cxn>
                    <a:cxn ang="0">
                      <a:pos x="57" y="53"/>
                    </a:cxn>
                    <a:cxn ang="0">
                      <a:pos x="60" y="51"/>
                    </a:cxn>
                    <a:cxn ang="0">
                      <a:pos x="64" y="50"/>
                    </a:cxn>
                    <a:cxn ang="0">
                      <a:pos x="67" y="47"/>
                    </a:cxn>
                    <a:cxn ang="0">
                      <a:pos x="69" y="43"/>
                    </a:cxn>
                    <a:cxn ang="0">
                      <a:pos x="67" y="40"/>
                    </a:cxn>
                    <a:cxn ang="0">
                      <a:pos x="54" y="31"/>
                    </a:cxn>
                    <a:cxn ang="0">
                      <a:pos x="41" y="31"/>
                    </a:cxn>
                    <a:cxn ang="0">
                      <a:pos x="32" y="34"/>
                    </a:cxn>
                    <a:cxn ang="0">
                      <a:pos x="28" y="37"/>
                    </a:cxn>
                    <a:cxn ang="0">
                      <a:pos x="26" y="30"/>
                    </a:cxn>
                    <a:cxn ang="0">
                      <a:pos x="20" y="15"/>
                    </a:cxn>
                    <a:cxn ang="0">
                      <a:pos x="12" y="2"/>
                    </a:cxn>
                    <a:cxn ang="0">
                      <a:pos x="1" y="0"/>
                    </a:cxn>
                    <a:cxn ang="0">
                      <a:pos x="0" y="14"/>
                    </a:cxn>
                    <a:cxn ang="0">
                      <a:pos x="1" y="30"/>
                    </a:cxn>
                    <a:cxn ang="0">
                      <a:pos x="4" y="41"/>
                    </a:cxn>
                    <a:cxn ang="0">
                      <a:pos x="6" y="46"/>
                    </a:cxn>
                  </a:cxnLst>
                  <a:rect l="0" t="0" r="r" b="b"/>
                  <a:pathLst>
                    <a:path w="69" h="60">
                      <a:moveTo>
                        <a:pt x="6" y="46"/>
                      </a:moveTo>
                      <a:lnTo>
                        <a:pt x="15" y="54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8" y="60"/>
                      </a:lnTo>
                      <a:lnTo>
                        <a:pt x="45" y="59"/>
                      </a:lnTo>
                      <a:lnTo>
                        <a:pt x="51" y="56"/>
                      </a:lnTo>
                      <a:lnTo>
                        <a:pt x="57" y="53"/>
                      </a:lnTo>
                      <a:lnTo>
                        <a:pt x="60" y="51"/>
                      </a:lnTo>
                      <a:lnTo>
                        <a:pt x="64" y="50"/>
                      </a:lnTo>
                      <a:lnTo>
                        <a:pt x="67" y="47"/>
                      </a:lnTo>
                      <a:lnTo>
                        <a:pt x="69" y="43"/>
                      </a:lnTo>
                      <a:lnTo>
                        <a:pt x="67" y="40"/>
                      </a:lnTo>
                      <a:lnTo>
                        <a:pt x="54" y="31"/>
                      </a:lnTo>
                      <a:lnTo>
                        <a:pt x="41" y="31"/>
                      </a:lnTo>
                      <a:lnTo>
                        <a:pt x="32" y="34"/>
                      </a:lnTo>
                      <a:lnTo>
                        <a:pt x="28" y="37"/>
                      </a:lnTo>
                      <a:lnTo>
                        <a:pt x="26" y="30"/>
                      </a:lnTo>
                      <a:lnTo>
                        <a:pt x="20" y="15"/>
                      </a:lnTo>
                      <a:lnTo>
                        <a:pt x="12" y="2"/>
                      </a:lnTo>
                      <a:lnTo>
                        <a:pt x="1" y="0"/>
                      </a:lnTo>
                      <a:lnTo>
                        <a:pt x="0" y="14"/>
                      </a:lnTo>
                      <a:lnTo>
                        <a:pt x="1" y="30"/>
                      </a:lnTo>
                      <a:lnTo>
                        <a:pt x="4" y="41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92" name="Freeform 68"/>
                <p:cNvSpPr>
                  <a:spLocks/>
                </p:cNvSpPr>
                <p:nvPr/>
              </p:nvSpPr>
              <p:spPr bwMode="auto">
                <a:xfrm>
                  <a:off x="8357" y="4833"/>
                  <a:ext cx="25" cy="16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19" y="46"/>
                    </a:cxn>
                    <a:cxn ang="0">
                      <a:pos x="31" y="48"/>
                    </a:cxn>
                    <a:cxn ang="0">
                      <a:pos x="43" y="48"/>
                    </a:cxn>
                    <a:cxn ang="0">
                      <a:pos x="56" y="46"/>
                    </a:cxn>
                    <a:cxn ang="0">
                      <a:pos x="66" y="42"/>
                    </a:cxn>
                    <a:cxn ang="0">
                      <a:pos x="74" y="36"/>
                    </a:cxn>
                    <a:cxn ang="0">
                      <a:pos x="75" y="29"/>
                    </a:cxn>
                    <a:cxn ang="0">
                      <a:pos x="71" y="19"/>
                    </a:cxn>
                    <a:cxn ang="0">
                      <a:pos x="66" y="16"/>
                    </a:cxn>
                    <a:cxn ang="0">
                      <a:pos x="59" y="15"/>
                    </a:cxn>
                    <a:cxn ang="0">
                      <a:pos x="52" y="15"/>
                    </a:cxn>
                    <a:cxn ang="0">
                      <a:pos x="43" y="18"/>
                    </a:cxn>
                    <a:cxn ang="0">
                      <a:pos x="35" y="19"/>
                    </a:cxn>
                    <a:cxn ang="0">
                      <a:pos x="30" y="22"/>
                    </a:cxn>
                    <a:cxn ang="0">
                      <a:pos x="25" y="23"/>
                    </a:cxn>
                    <a:cxn ang="0">
                      <a:pos x="24" y="25"/>
                    </a:cxn>
                    <a:cxn ang="0">
                      <a:pos x="22" y="21"/>
                    </a:cxn>
                    <a:cxn ang="0">
                      <a:pos x="19" y="13"/>
                    </a:cxn>
                    <a:cxn ang="0">
                      <a:pos x="16" y="5"/>
                    </a:cxn>
                    <a:cxn ang="0">
                      <a:pos x="15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3" y="2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5" y="26"/>
                    </a:cxn>
                    <a:cxn ang="0">
                      <a:pos x="9" y="38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75" h="48">
                      <a:moveTo>
                        <a:pt x="12" y="44"/>
                      </a:moveTo>
                      <a:lnTo>
                        <a:pt x="19" y="46"/>
                      </a:lnTo>
                      <a:lnTo>
                        <a:pt x="31" y="48"/>
                      </a:lnTo>
                      <a:lnTo>
                        <a:pt x="43" y="48"/>
                      </a:lnTo>
                      <a:lnTo>
                        <a:pt x="56" y="46"/>
                      </a:lnTo>
                      <a:lnTo>
                        <a:pt x="66" y="42"/>
                      </a:lnTo>
                      <a:lnTo>
                        <a:pt x="74" y="36"/>
                      </a:lnTo>
                      <a:lnTo>
                        <a:pt x="75" y="29"/>
                      </a:lnTo>
                      <a:lnTo>
                        <a:pt x="71" y="19"/>
                      </a:lnTo>
                      <a:lnTo>
                        <a:pt x="66" y="16"/>
                      </a:lnTo>
                      <a:lnTo>
                        <a:pt x="59" y="15"/>
                      </a:lnTo>
                      <a:lnTo>
                        <a:pt x="52" y="15"/>
                      </a:lnTo>
                      <a:lnTo>
                        <a:pt x="43" y="18"/>
                      </a:lnTo>
                      <a:lnTo>
                        <a:pt x="35" y="19"/>
                      </a:lnTo>
                      <a:lnTo>
                        <a:pt x="30" y="22"/>
                      </a:lnTo>
                      <a:lnTo>
                        <a:pt x="25" y="23"/>
                      </a:lnTo>
                      <a:lnTo>
                        <a:pt x="24" y="25"/>
                      </a:lnTo>
                      <a:lnTo>
                        <a:pt x="22" y="21"/>
                      </a:lnTo>
                      <a:lnTo>
                        <a:pt x="19" y="13"/>
                      </a:lnTo>
                      <a:lnTo>
                        <a:pt x="16" y="5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5" y="26"/>
                      </a:lnTo>
                      <a:lnTo>
                        <a:pt x="9" y="38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93" name="Freeform 69"/>
                <p:cNvSpPr>
                  <a:spLocks/>
                </p:cNvSpPr>
                <p:nvPr/>
              </p:nvSpPr>
              <p:spPr bwMode="auto">
                <a:xfrm>
                  <a:off x="8385" y="4821"/>
                  <a:ext cx="21" cy="19"/>
                </a:xfrm>
                <a:custGeom>
                  <a:avLst/>
                  <a:gdLst/>
                  <a:ahLst/>
                  <a:cxnLst>
                    <a:cxn ang="0">
                      <a:pos x="15" y="53"/>
                    </a:cxn>
                    <a:cxn ang="0">
                      <a:pos x="22" y="54"/>
                    </a:cxn>
                    <a:cxn ang="0">
                      <a:pos x="34" y="57"/>
                    </a:cxn>
                    <a:cxn ang="0">
                      <a:pos x="47" y="56"/>
                    </a:cxn>
                    <a:cxn ang="0">
                      <a:pos x="58" y="50"/>
                    </a:cxn>
                    <a:cxn ang="0">
                      <a:pos x="61" y="48"/>
                    </a:cxn>
                    <a:cxn ang="0">
                      <a:pos x="62" y="46"/>
                    </a:cxn>
                    <a:cxn ang="0">
                      <a:pos x="63" y="43"/>
                    </a:cxn>
                    <a:cxn ang="0">
                      <a:pos x="62" y="40"/>
                    </a:cxn>
                    <a:cxn ang="0">
                      <a:pos x="61" y="36"/>
                    </a:cxn>
                    <a:cxn ang="0">
                      <a:pos x="58" y="33"/>
                    </a:cxn>
                    <a:cxn ang="0">
                      <a:pos x="53" y="31"/>
                    </a:cxn>
                    <a:cxn ang="0">
                      <a:pos x="47" y="33"/>
                    </a:cxn>
                    <a:cxn ang="0">
                      <a:pos x="39" y="36"/>
                    </a:cxn>
                    <a:cxn ang="0">
                      <a:pos x="30" y="36"/>
                    </a:cxn>
                    <a:cxn ang="0">
                      <a:pos x="24" y="36"/>
                    </a:cxn>
                    <a:cxn ang="0">
                      <a:pos x="21" y="36"/>
                    </a:cxn>
                    <a:cxn ang="0">
                      <a:pos x="21" y="30"/>
                    </a:cxn>
                    <a:cxn ang="0">
                      <a:pos x="21" y="17"/>
                    </a:cxn>
                    <a:cxn ang="0">
                      <a:pos x="17" y="4"/>
                    </a:cxn>
                    <a:cxn ang="0">
                      <a:pos x="8" y="0"/>
                    </a:cxn>
                    <a:cxn ang="0">
                      <a:pos x="0" y="18"/>
                    </a:cxn>
                    <a:cxn ang="0">
                      <a:pos x="0" y="34"/>
                    </a:cxn>
                    <a:cxn ang="0">
                      <a:pos x="6" y="46"/>
                    </a:cxn>
                    <a:cxn ang="0">
                      <a:pos x="15" y="53"/>
                    </a:cxn>
                  </a:cxnLst>
                  <a:rect l="0" t="0" r="r" b="b"/>
                  <a:pathLst>
                    <a:path w="63" h="57">
                      <a:moveTo>
                        <a:pt x="15" y="53"/>
                      </a:moveTo>
                      <a:lnTo>
                        <a:pt x="22" y="54"/>
                      </a:lnTo>
                      <a:lnTo>
                        <a:pt x="34" y="57"/>
                      </a:lnTo>
                      <a:lnTo>
                        <a:pt x="47" y="56"/>
                      </a:lnTo>
                      <a:lnTo>
                        <a:pt x="58" y="50"/>
                      </a:lnTo>
                      <a:lnTo>
                        <a:pt x="61" y="48"/>
                      </a:lnTo>
                      <a:lnTo>
                        <a:pt x="62" y="46"/>
                      </a:lnTo>
                      <a:lnTo>
                        <a:pt x="63" y="43"/>
                      </a:lnTo>
                      <a:lnTo>
                        <a:pt x="62" y="40"/>
                      </a:lnTo>
                      <a:lnTo>
                        <a:pt x="61" y="36"/>
                      </a:lnTo>
                      <a:lnTo>
                        <a:pt x="58" y="33"/>
                      </a:lnTo>
                      <a:lnTo>
                        <a:pt x="53" y="31"/>
                      </a:lnTo>
                      <a:lnTo>
                        <a:pt x="47" y="33"/>
                      </a:lnTo>
                      <a:lnTo>
                        <a:pt x="39" y="36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21" y="36"/>
                      </a:lnTo>
                      <a:lnTo>
                        <a:pt x="21" y="30"/>
                      </a:lnTo>
                      <a:lnTo>
                        <a:pt x="21" y="17"/>
                      </a:ln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18"/>
                      </a:lnTo>
                      <a:lnTo>
                        <a:pt x="0" y="34"/>
                      </a:lnTo>
                      <a:lnTo>
                        <a:pt x="6" y="46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94" name="Freeform 70"/>
                <p:cNvSpPr>
                  <a:spLocks/>
                </p:cNvSpPr>
                <p:nvPr/>
              </p:nvSpPr>
              <p:spPr bwMode="auto">
                <a:xfrm>
                  <a:off x="8406" y="4814"/>
                  <a:ext cx="21" cy="19"/>
                </a:xfrm>
                <a:custGeom>
                  <a:avLst/>
                  <a:gdLst/>
                  <a:ahLst/>
                  <a:cxnLst>
                    <a:cxn ang="0">
                      <a:pos x="24" y="52"/>
                    </a:cxn>
                    <a:cxn ang="0">
                      <a:pos x="32" y="57"/>
                    </a:cxn>
                    <a:cxn ang="0">
                      <a:pos x="41" y="55"/>
                    </a:cxn>
                    <a:cxn ang="0">
                      <a:pos x="50" y="52"/>
                    </a:cxn>
                    <a:cxn ang="0">
                      <a:pos x="59" y="48"/>
                    </a:cxn>
                    <a:cxn ang="0">
                      <a:pos x="63" y="45"/>
                    </a:cxn>
                    <a:cxn ang="0">
                      <a:pos x="65" y="42"/>
                    </a:cxn>
                    <a:cxn ang="0">
                      <a:pos x="65" y="38"/>
                    </a:cxn>
                    <a:cxn ang="0">
                      <a:pos x="63" y="34"/>
                    </a:cxn>
                    <a:cxn ang="0">
                      <a:pos x="53" y="28"/>
                    </a:cxn>
                    <a:cxn ang="0">
                      <a:pos x="46" y="29"/>
                    </a:cxn>
                    <a:cxn ang="0">
                      <a:pos x="40" y="35"/>
                    </a:cxn>
                    <a:cxn ang="0">
                      <a:pos x="35" y="39"/>
                    </a:cxn>
                    <a:cxn ang="0">
                      <a:pos x="32" y="32"/>
                    </a:cxn>
                    <a:cxn ang="0">
                      <a:pos x="25" y="18"/>
                    </a:cxn>
                    <a:cxn ang="0">
                      <a:pos x="16" y="5"/>
                    </a:cxn>
                    <a:cxn ang="0">
                      <a:pos x="6" y="0"/>
                    </a:cxn>
                    <a:cxn ang="0">
                      <a:pos x="0" y="21"/>
                    </a:cxn>
                    <a:cxn ang="0">
                      <a:pos x="7" y="36"/>
                    </a:cxn>
                    <a:cxn ang="0">
                      <a:pos x="18" y="48"/>
                    </a:cxn>
                    <a:cxn ang="0">
                      <a:pos x="24" y="52"/>
                    </a:cxn>
                  </a:cxnLst>
                  <a:rect l="0" t="0" r="r" b="b"/>
                  <a:pathLst>
                    <a:path w="65" h="57">
                      <a:moveTo>
                        <a:pt x="24" y="52"/>
                      </a:moveTo>
                      <a:lnTo>
                        <a:pt x="32" y="57"/>
                      </a:lnTo>
                      <a:lnTo>
                        <a:pt x="41" y="55"/>
                      </a:lnTo>
                      <a:lnTo>
                        <a:pt x="50" y="52"/>
                      </a:lnTo>
                      <a:lnTo>
                        <a:pt x="59" y="48"/>
                      </a:lnTo>
                      <a:lnTo>
                        <a:pt x="63" y="45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3" y="34"/>
                      </a:lnTo>
                      <a:lnTo>
                        <a:pt x="53" y="28"/>
                      </a:lnTo>
                      <a:lnTo>
                        <a:pt x="46" y="29"/>
                      </a:lnTo>
                      <a:lnTo>
                        <a:pt x="40" y="35"/>
                      </a:lnTo>
                      <a:lnTo>
                        <a:pt x="35" y="39"/>
                      </a:lnTo>
                      <a:lnTo>
                        <a:pt x="32" y="32"/>
                      </a:lnTo>
                      <a:lnTo>
                        <a:pt x="25" y="18"/>
                      </a:lnTo>
                      <a:lnTo>
                        <a:pt x="16" y="5"/>
                      </a:lnTo>
                      <a:lnTo>
                        <a:pt x="6" y="0"/>
                      </a:lnTo>
                      <a:lnTo>
                        <a:pt x="0" y="21"/>
                      </a:lnTo>
                      <a:lnTo>
                        <a:pt x="7" y="36"/>
                      </a:lnTo>
                      <a:lnTo>
                        <a:pt x="18" y="48"/>
                      </a:lnTo>
                      <a:lnTo>
                        <a:pt x="2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95" name="Freeform 71"/>
                <p:cNvSpPr>
                  <a:spLocks/>
                </p:cNvSpPr>
                <p:nvPr/>
              </p:nvSpPr>
              <p:spPr bwMode="auto">
                <a:xfrm>
                  <a:off x="8371" y="4865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16" y="67"/>
                    </a:cxn>
                    <a:cxn ang="0">
                      <a:pos x="19" y="70"/>
                    </a:cxn>
                    <a:cxn ang="0">
                      <a:pos x="23" y="73"/>
                    </a:cxn>
                    <a:cxn ang="0">
                      <a:pos x="31" y="77"/>
                    </a:cxn>
                    <a:cxn ang="0">
                      <a:pos x="38" y="79"/>
                    </a:cxn>
                    <a:cxn ang="0">
                      <a:pos x="47" y="80"/>
                    </a:cxn>
                    <a:cxn ang="0">
                      <a:pos x="57" y="77"/>
                    </a:cxn>
                    <a:cxn ang="0">
                      <a:pos x="66" y="70"/>
                    </a:cxn>
                    <a:cxn ang="0">
                      <a:pos x="73" y="59"/>
                    </a:cxn>
                    <a:cxn ang="0">
                      <a:pos x="76" y="54"/>
                    </a:cxn>
                    <a:cxn ang="0">
                      <a:pos x="78" y="50"/>
                    </a:cxn>
                    <a:cxn ang="0">
                      <a:pos x="79" y="46"/>
                    </a:cxn>
                    <a:cxn ang="0">
                      <a:pos x="78" y="43"/>
                    </a:cxn>
                    <a:cxn ang="0">
                      <a:pos x="70" y="39"/>
                    </a:cxn>
                    <a:cxn ang="0">
                      <a:pos x="61" y="37"/>
                    </a:cxn>
                    <a:cxn ang="0">
                      <a:pos x="53" y="39"/>
                    </a:cxn>
                    <a:cxn ang="0">
                      <a:pos x="45" y="40"/>
                    </a:cxn>
                    <a:cxn ang="0">
                      <a:pos x="39" y="44"/>
                    </a:cxn>
                    <a:cxn ang="0">
                      <a:pos x="34" y="47"/>
                    </a:cxn>
                    <a:cxn ang="0">
                      <a:pos x="31" y="50"/>
                    </a:cxn>
                    <a:cxn ang="0">
                      <a:pos x="29" y="52"/>
                    </a:cxn>
                    <a:cxn ang="0">
                      <a:pos x="28" y="43"/>
                    </a:cxn>
                    <a:cxn ang="0">
                      <a:pos x="22" y="24"/>
                    </a:cxn>
                    <a:cxn ang="0">
                      <a:pos x="13" y="6"/>
                    </a:cxn>
                    <a:cxn ang="0">
                      <a:pos x="1" y="0"/>
                    </a:cxn>
                    <a:cxn ang="0">
                      <a:pos x="0" y="24"/>
                    </a:cxn>
                    <a:cxn ang="0">
                      <a:pos x="6" y="46"/>
                    </a:cxn>
                    <a:cxn ang="0">
                      <a:pos x="13" y="62"/>
                    </a:cxn>
                    <a:cxn ang="0">
                      <a:pos x="16" y="67"/>
                    </a:cxn>
                  </a:cxnLst>
                  <a:rect l="0" t="0" r="r" b="b"/>
                  <a:pathLst>
                    <a:path w="79" h="80">
                      <a:moveTo>
                        <a:pt x="16" y="67"/>
                      </a:moveTo>
                      <a:lnTo>
                        <a:pt x="19" y="70"/>
                      </a:lnTo>
                      <a:lnTo>
                        <a:pt x="23" y="73"/>
                      </a:lnTo>
                      <a:lnTo>
                        <a:pt x="31" y="77"/>
                      </a:lnTo>
                      <a:lnTo>
                        <a:pt x="38" y="79"/>
                      </a:lnTo>
                      <a:lnTo>
                        <a:pt x="47" y="80"/>
                      </a:lnTo>
                      <a:lnTo>
                        <a:pt x="57" y="77"/>
                      </a:lnTo>
                      <a:lnTo>
                        <a:pt x="66" y="70"/>
                      </a:lnTo>
                      <a:lnTo>
                        <a:pt x="73" y="59"/>
                      </a:lnTo>
                      <a:lnTo>
                        <a:pt x="76" y="54"/>
                      </a:lnTo>
                      <a:lnTo>
                        <a:pt x="78" y="50"/>
                      </a:lnTo>
                      <a:lnTo>
                        <a:pt x="79" y="46"/>
                      </a:lnTo>
                      <a:lnTo>
                        <a:pt x="78" y="43"/>
                      </a:lnTo>
                      <a:lnTo>
                        <a:pt x="70" y="39"/>
                      </a:lnTo>
                      <a:lnTo>
                        <a:pt x="61" y="37"/>
                      </a:lnTo>
                      <a:lnTo>
                        <a:pt x="53" y="39"/>
                      </a:lnTo>
                      <a:lnTo>
                        <a:pt x="45" y="40"/>
                      </a:lnTo>
                      <a:lnTo>
                        <a:pt x="39" y="44"/>
                      </a:lnTo>
                      <a:lnTo>
                        <a:pt x="34" y="47"/>
                      </a:lnTo>
                      <a:lnTo>
                        <a:pt x="31" y="50"/>
                      </a:lnTo>
                      <a:lnTo>
                        <a:pt x="29" y="52"/>
                      </a:lnTo>
                      <a:lnTo>
                        <a:pt x="28" y="43"/>
                      </a:lnTo>
                      <a:lnTo>
                        <a:pt x="22" y="24"/>
                      </a:lnTo>
                      <a:lnTo>
                        <a:pt x="13" y="6"/>
                      </a:lnTo>
                      <a:lnTo>
                        <a:pt x="1" y="0"/>
                      </a:lnTo>
                      <a:lnTo>
                        <a:pt x="0" y="24"/>
                      </a:lnTo>
                      <a:lnTo>
                        <a:pt x="6" y="46"/>
                      </a:lnTo>
                      <a:lnTo>
                        <a:pt x="13" y="62"/>
                      </a:lnTo>
                      <a:lnTo>
                        <a:pt x="1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96" name="Freeform 72"/>
                <p:cNvSpPr>
                  <a:spLocks/>
                </p:cNvSpPr>
                <p:nvPr/>
              </p:nvSpPr>
              <p:spPr bwMode="auto">
                <a:xfrm>
                  <a:off x="8399" y="4855"/>
                  <a:ext cx="27" cy="22"/>
                </a:xfrm>
                <a:custGeom>
                  <a:avLst/>
                  <a:gdLst/>
                  <a:ahLst/>
                  <a:cxnLst>
                    <a:cxn ang="0">
                      <a:pos x="13" y="54"/>
                    </a:cxn>
                    <a:cxn ang="0">
                      <a:pos x="16" y="56"/>
                    </a:cxn>
                    <a:cxn ang="0">
                      <a:pos x="20" y="59"/>
                    </a:cxn>
                    <a:cxn ang="0">
                      <a:pos x="26" y="61"/>
                    </a:cxn>
                    <a:cxn ang="0">
                      <a:pos x="34" y="64"/>
                    </a:cxn>
                    <a:cxn ang="0">
                      <a:pos x="41" y="67"/>
                    </a:cxn>
                    <a:cxn ang="0">
                      <a:pos x="50" y="67"/>
                    </a:cxn>
                    <a:cxn ang="0">
                      <a:pos x="59" y="67"/>
                    </a:cxn>
                    <a:cxn ang="0">
                      <a:pos x="66" y="64"/>
                    </a:cxn>
                    <a:cxn ang="0">
                      <a:pos x="72" y="61"/>
                    </a:cxn>
                    <a:cxn ang="0">
                      <a:pos x="76" y="57"/>
                    </a:cxn>
                    <a:cxn ang="0">
                      <a:pos x="79" y="53"/>
                    </a:cxn>
                    <a:cxn ang="0">
                      <a:pos x="78" y="47"/>
                    </a:cxn>
                    <a:cxn ang="0">
                      <a:pos x="72" y="41"/>
                    </a:cxn>
                    <a:cxn ang="0">
                      <a:pos x="65" y="37"/>
                    </a:cxn>
                    <a:cxn ang="0">
                      <a:pos x="56" y="36"/>
                    </a:cxn>
                    <a:cxn ang="0">
                      <a:pos x="48" y="36"/>
                    </a:cxn>
                    <a:cxn ang="0">
                      <a:pos x="40" y="37"/>
                    </a:cxn>
                    <a:cxn ang="0">
                      <a:pos x="34" y="38"/>
                    </a:cxn>
                    <a:cxn ang="0">
                      <a:pos x="29" y="40"/>
                    </a:cxn>
                    <a:cxn ang="0">
                      <a:pos x="28" y="40"/>
                    </a:cxn>
                    <a:cxn ang="0">
                      <a:pos x="26" y="33"/>
                    </a:cxn>
                    <a:cxn ang="0">
                      <a:pos x="22" y="17"/>
                    </a:cxn>
                    <a:cxn ang="0">
                      <a:pos x="15" y="4"/>
                    </a:cxn>
                    <a:cxn ang="0">
                      <a:pos x="3" y="0"/>
                    </a:cxn>
                    <a:cxn ang="0">
                      <a:pos x="0" y="21"/>
                    </a:cxn>
                    <a:cxn ang="0">
                      <a:pos x="4" y="38"/>
                    </a:cxn>
                    <a:cxn ang="0">
                      <a:pos x="10" y="50"/>
                    </a:cxn>
                    <a:cxn ang="0">
                      <a:pos x="13" y="54"/>
                    </a:cxn>
                  </a:cxnLst>
                  <a:rect l="0" t="0" r="r" b="b"/>
                  <a:pathLst>
                    <a:path w="79" h="67">
                      <a:moveTo>
                        <a:pt x="13" y="54"/>
                      </a:moveTo>
                      <a:lnTo>
                        <a:pt x="16" y="56"/>
                      </a:lnTo>
                      <a:lnTo>
                        <a:pt x="20" y="59"/>
                      </a:lnTo>
                      <a:lnTo>
                        <a:pt x="26" y="61"/>
                      </a:lnTo>
                      <a:lnTo>
                        <a:pt x="34" y="64"/>
                      </a:lnTo>
                      <a:lnTo>
                        <a:pt x="41" y="67"/>
                      </a:lnTo>
                      <a:lnTo>
                        <a:pt x="50" y="67"/>
                      </a:lnTo>
                      <a:lnTo>
                        <a:pt x="59" y="67"/>
                      </a:lnTo>
                      <a:lnTo>
                        <a:pt x="66" y="64"/>
                      </a:lnTo>
                      <a:lnTo>
                        <a:pt x="72" y="61"/>
                      </a:lnTo>
                      <a:lnTo>
                        <a:pt x="76" y="57"/>
                      </a:lnTo>
                      <a:lnTo>
                        <a:pt x="79" y="53"/>
                      </a:lnTo>
                      <a:lnTo>
                        <a:pt x="78" y="47"/>
                      </a:lnTo>
                      <a:lnTo>
                        <a:pt x="72" y="41"/>
                      </a:lnTo>
                      <a:lnTo>
                        <a:pt x="65" y="37"/>
                      </a:lnTo>
                      <a:lnTo>
                        <a:pt x="56" y="36"/>
                      </a:lnTo>
                      <a:lnTo>
                        <a:pt x="48" y="36"/>
                      </a:lnTo>
                      <a:lnTo>
                        <a:pt x="40" y="37"/>
                      </a:lnTo>
                      <a:lnTo>
                        <a:pt x="34" y="38"/>
                      </a:lnTo>
                      <a:lnTo>
                        <a:pt x="29" y="40"/>
                      </a:lnTo>
                      <a:lnTo>
                        <a:pt x="28" y="40"/>
                      </a:lnTo>
                      <a:lnTo>
                        <a:pt x="26" y="33"/>
                      </a:lnTo>
                      <a:lnTo>
                        <a:pt x="22" y="17"/>
                      </a:lnTo>
                      <a:lnTo>
                        <a:pt x="15" y="4"/>
                      </a:lnTo>
                      <a:lnTo>
                        <a:pt x="3" y="0"/>
                      </a:lnTo>
                      <a:lnTo>
                        <a:pt x="0" y="21"/>
                      </a:lnTo>
                      <a:lnTo>
                        <a:pt x="4" y="38"/>
                      </a:lnTo>
                      <a:lnTo>
                        <a:pt x="10" y="50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97" name="Freeform 73"/>
                <p:cNvSpPr>
                  <a:spLocks/>
                </p:cNvSpPr>
                <p:nvPr/>
              </p:nvSpPr>
              <p:spPr bwMode="auto">
                <a:xfrm>
                  <a:off x="8429" y="4851"/>
                  <a:ext cx="26" cy="20"/>
                </a:xfrm>
                <a:custGeom>
                  <a:avLst/>
                  <a:gdLst/>
                  <a:ahLst/>
                  <a:cxnLst>
                    <a:cxn ang="0">
                      <a:pos x="9" y="58"/>
                    </a:cxn>
                    <a:cxn ang="0">
                      <a:pos x="17" y="60"/>
                    </a:cxn>
                    <a:cxn ang="0">
                      <a:pos x="27" y="62"/>
                    </a:cxn>
                    <a:cxn ang="0">
                      <a:pos x="40" y="62"/>
                    </a:cxn>
                    <a:cxn ang="0">
                      <a:pos x="53" y="60"/>
                    </a:cxn>
                    <a:cxn ang="0">
                      <a:pos x="65" y="58"/>
                    </a:cxn>
                    <a:cxn ang="0">
                      <a:pos x="72" y="55"/>
                    </a:cxn>
                    <a:cxn ang="0">
                      <a:pos x="77" y="49"/>
                    </a:cxn>
                    <a:cxn ang="0">
                      <a:pos x="75" y="42"/>
                    </a:cxn>
                    <a:cxn ang="0">
                      <a:pos x="69" y="36"/>
                    </a:cxn>
                    <a:cxn ang="0">
                      <a:pos x="62" y="33"/>
                    </a:cxn>
                    <a:cxn ang="0">
                      <a:pos x="53" y="32"/>
                    </a:cxn>
                    <a:cxn ang="0">
                      <a:pos x="46" y="32"/>
                    </a:cxn>
                    <a:cxn ang="0">
                      <a:pos x="39" y="33"/>
                    </a:cxn>
                    <a:cxn ang="0">
                      <a:pos x="33" y="35"/>
                    </a:cxn>
                    <a:cxn ang="0">
                      <a:pos x="28" y="37"/>
                    </a:cxn>
                    <a:cxn ang="0">
                      <a:pos x="27" y="37"/>
                    </a:cxn>
                    <a:cxn ang="0">
                      <a:pos x="25" y="30"/>
                    </a:cxn>
                    <a:cxn ang="0">
                      <a:pos x="21" y="16"/>
                    </a:cxn>
                    <a:cxn ang="0">
                      <a:pos x="14" y="3"/>
                    </a:cxn>
                    <a:cxn ang="0">
                      <a:pos x="2" y="0"/>
                    </a:cxn>
                    <a:cxn ang="0">
                      <a:pos x="0" y="17"/>
                    </a:cxn>
                    <a:cxn ang="0">
                      <a:pos x="3" y="36"/>
                    </a:cxn>
                    <a:cxn ang="0">
                      <a:pos x="8" y="52"/>
                    </a:cxn>
                    <a:cxn ang="0">
                      <a:pos x="9" y="58"/>
                    </a:cxn>
                  </a:cxnLst>
                  <a:rect l="0" t="0" r="r" b="b"/>
                  <a:pathLst>
                    <a:path w="77" h="62">
                      <a:moveTo>
                        <a:pt x="9" y="58"/>
                      </a:moveTo>
                      <a:lnTo>
                        <a:pt x="17" y="60"/>
                      </a:lnTo>
                      <a:lnTo>
                        <a:pt x="27" y="62"/>
                      </a:lnTo>
                      <a:lnTo>
                        <a:pt x="40" y="62"/>
                      </a:lnTo>
                      <a:lnTo>
                        <a:pt x="53" y="60"/>
                      </a:lnTo>
                      <a:lnTo>
                        <a:pt x="65" y="58"/>
                      </a:lnTo>
                      <a:lnTo>
                        <a:pt x="72" y="55"/>
                      </a:lnTo>
                      <a:lnTo>
                        <a:pt x="77" y="49"/>
                      </a:lnTo>
                      <a:lnTo>
                        <a:pt x="75" y="42"/>
                      </a:lnTo>
                      <a:lnTo>
                        <a:pt x="69" y="36"/>
                      </a:lnTo>
                      <a:lnTo>
                        <a:pt x="62" y="33"/>
                      </a:lnTo>
                      <a:lnTo>
                        <a:pt x="53" y="32"/>
                      </a:lnTo>
                      <a:lnTo>
                        <a:pt x="46" y="32"/>
                      </a:lnTo>
                      <a:lnTo>
                        <a:pt x="39" y="33"/>
                      </a:lnTo>
                      <a:lnTo>
                        <a:pt x="33" y="35"/>
                      </a:lnTo>
                      <a:lnTo>
                        <a:pt x="28" y="37"/>
                      </a:lnTo>
                      <a:lnTo>
                        <a:pt x="27" y="37"/>
                      </a:lnTo>
                      <a:lnTo>
                        <a:pt x="25" y="30"/>
                      </a:lnTo>
                      <a:lnTo>
                        <a:pt x="21" y="16"/>
                      </a:lnTo>
                      <a:lnTo>
                        <a:pt x="14" y="3"/>
                      </a:lnTo>
                      <a:lnTo>
                        <a:pt x="2" y="0"/>
                      </a:lnTo>
                      <a:lnTo>
                        <a:pt x="0" y="17"/>
                      </a:lnTo>
                      <a:lnTo>
                        <a:pt x="3" y="36"/>
                      </a:lnTo>
                      <a:lnTo>
                        <a:pt x="8" y="52"/>
                      </a:lnTo>
                      <a:lnTo>
                        <a:pt x="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98" name="Freeform 74"/>
                <p:cNvSpPr>
                  <a:spLocks/>
                </p:cNvSpPr>
                <p:nvPr/>
              </p:nvSpPr>
              <p:spPr bwMode="auto">
                <a:xfrm>
                  <a:off x="8258" y="4730"/>
                  <a:ext cx="122" cy="281"/>
                </a:xfrm>
                <a:custGeom>
                  <a:avLst/>
                  <a:gdLst/>
                  <a:ahLst/>
                  <a:cxnLst>
                    <a:cxn ang="0">
                      <a:pos x="12" y="150"/>
                    </a:cxn>
                    <a:cxn ang="0">
                      <a:pos x="16" y="241"/>
                    </a:cxn>
                    <a:cxn ang="0">
                      <a:pos x="46" y="346"/>
                    </a:cxn>
                    <a:cxn ang="0">
                      <a:pos x="84" y="465"/>
                    </a:cxn>
                    <a:cxn ang="0">
                      <a:pos x="122" y="583"/>
                    </a:cxn>
                    <a:cxn ang="0">
                      <a:pos x="163" y="699"/>
                    </a:cxn>
                    <a:cxn ang="0">
                      <a:pos x="195" y="778"/>
                    </a:cxn>
                    <a:cxn ang="0">
                      <a:pos x="228" y="810"/>
                    </a:cxn>
                    <a:cxn ang="0">
                      <a:pos x="269" y="830"/>
                    </a:cxn>
                    <a:cxn ang="0">
                      <a:pos x="316" y="842"/>
                    </a:cxn>
                    <a:cxn ang="0">
                      <a:pos x="348" y="843"/>
                    </a:cxn>
                    <a:cxn ang="0">
                      <a:pos x="361" y="833"/>
                    </a:cxn>
                    <a:cxn ang="0">
                      <a:pos x="366" y="816"/>
                    </a:cxn>
                    <a:cxn ang="0">
                      <a:pos x="354" y="803"/>
                    </a:cxn>
                    <a:cxn ang="0">
                      <a:pos x="329" y="796"/>
                    </a:cxn>
                    <a:cxn ang="0">
                      <a:pos x="295" y="788"/>
                    </a:cxn>
                    <a:cxn ang="0">
                      <a:pos x="264" y="778"/>
                    </a:cxn>
                    <a:cxn ang="0">
                      <a:pos x="239" y="757"/>
                    </a:cxn>
                    <a:cxn ang="0">
                      <a:pos x="217" y="708"/>
                    </a:cxn>
                    <a:cxn ang="0">
                      <a:pos x="194" y="643"/>
                    </a:cxn>
                    <a:cxn ang="0">
                      <a:pos x="172" y="577"/>
                    </a:cxn>
                    <a:cxn ang="0">
                      <a:pos x="151" y="511"/>
                    </a:cxn>
                    <a:cxn ang="0">
                      <a:pos x="126" y="435"/>
                    </a:cxn>
                    <a:cxn ang="0">
                      <a:pos x="94" y="349"/>
                    </a:cxn>
                    <a:cxn ang="0">
                      <a:pos x="65" y="263"/>
                    </a:cxn>
                    <a:cxn ang="0">
                      <a:pos x="49" y="175"/>
                    </a:cxn>
                    <a:cxn ang="0">
                      <a:pos x="46" y="110"/>
                    </a:cxn>
                    <a:cxn ang="0">
                      <a:pos x="35" y="67"/>
                    </a:cxn>
                    <a:cxn ang="0">
                      <a:pos x="21" y="27"/>
                    </a:cxn>
                    <a:cxn ang="0">
                      <a:pos x="6" y="1"/>
                    </a:cxn>
                    <a:cxn ang="0">
                      <a:pos x="5" y="17"/>
                    </a:cxn>
                    <a:cxn ang="0">
                      <a:pos x="13" y="76"/>
                    </a:cxn>
                  </a:cxnLst>
                  <a:rect l="0" t="0" r="r" b="b"/>
                  <a:pathLst>
                    <a:path w="366" h="845">
                      <a:moveTo>
                        <a:pt x="15" y="104"/>
                      </a:moveTo>
                      <a:lnTo>
                        <a:pt x="12" y="150"/>
                      </a:lnTo>
                      <a:lnTo>
                        <a:pt x="12" y="196"/>
                      </a:lnTo>
                      <a:lnTo>
                        <a:pt x="16" y="241"/>
                      </a:lnTo>
                      <a:lnTo>
                        <a:pt x="27" y="286"/>
                      </a:lnTo>
                      <a:lnTo>
                        <a:pt x="46" y="346"/>
                      </a:lnTo>
                      <a:lnTo>
                        <a:pt x="65" y="406"/>
                      </a:lnTo>
                      <a:lnTo>
                        <a:pt x="84" y="465"/>
                      </a:lnTo>
                      <a:lnTo>
                        <a:pt x="103" y="524"/>
                      </a:lnTo>
                      <a:lnTo>
                        <a:pt x="122" y="583"/>
                      </a:lnTo>
                      <a:lnTo>
                        <a:pt x="143" y="640"/>
                      </a:lnTo>
                      <a:lnTo>
                        <a:pt x="163" y="699"/>
                      </a:lnTo>
                      <a:lnTo>
                        <a:pt x="185" y="758"/>
                      </a:lnTo>
                      <a:lnTo>
                        <a:pt x="195" y="778"/>
                      </a:lnTo>
                      <a:lnTo>
                        <a:pt x="210" y="796"/>
                      </a:lnTo>
                      <a:lnTo>
                        <a:pt x="228" y="810"/>
                      </a:lnTo>
                      <a:lnTo>
                        <a:pt x="247" y="822"/>
                      </a:lnTo>
                      <a:lnTo>
                        <a:pt x="269" y="830"/>
                      </a:lnTo>
                      <a:lnTo>
                        <a:pt x="292" y="837"/>
                      </a:lnTo>
                      <a:lnTo>
                        <a:pt x="316" y="842"/>
                      </a:lnTo>
                      <a:lnTo>
                        <a:pt x="339" y="845"/>
                      </a:lnTo>
                      <a:lnTo>
                        <a:pt x="348" y="843"/>
                      </a:lnTo>
                      <a:lnTo>
                        <a:pt x="355" y="840"/>
                      </a:lnTo>
                      <a:lnTo>
                        <a:pt x="361" y="833"/>
                      </a:lnTo>
                      <a:lnTo>
                        <a:pt x="366" y="824"/>
                      </a:lnTo>
                      <a:lnTo>
                        <a:pt x="366" y="816"/>
                      </a:lnTo>
                      <a:lnTo>
                        <a:pt x="361" y="809"/>
                      </a:lnTo>
                      <a:lnTo>
                        <a:pt x="354" y="803"/>
                      </a:lnTo>
                      <a:lnTo>
                        <a:pt x="345" y="800"/>
                      </a:lnTo>
                      <a:lnTo>
                        <a:pt x="329" y="796"/>
                      </a:lnTo>
                      <a:lnTo>
                        <a:pt x="313" y="793"/>
                      </a:lnTo>
                      <a:lnTo>
                        <a:pt x="295" y="788"/>
                      </a:lnTo>
                      <a:lnTo>
                        <a:pt x="279" y="784"/>
                      </a:lnTo>
                      <a:lnTo>
                        <a:pt x="264" y="778"/>
                      </a:lnTo>
                      <a:lnTo>
                        <a:pt x="251" y="768"/>
                      </a:lnTo>
                      <a:lnTo>
                        <a:pt x="239" y="757"/>
                      </a:lnTo>
                      <a:lnTo>
                        <a:pt x="231" y="741"/>
                      </a:lnTo>
                      <a:lnTo>
                        <a:pt x="217" y="708"/>
                      </a:lnTo>
                      <a:lnTo>
                        <a:pt x="206" y="676"/>
                      </a:lnTo>
                      <a:lnTo>
                        <a:pt x="194" y="643"/>
                      </a:lnTo>
                      <a:lnTo>
                        <a:pt x="184" y="610"/>
                      </a:lnTo>
                      <a:lnTo>
                        <a:pt x="172" y="577"/>
                      </a:lnTo>
                      <a:lnTo>
                        <a:pt x="162" y="544"/>
                      </a:lnTo>
                      <a:lnTo>
                        <a:pt x="151" y="511"/>
                      </a:lnTo>
                      <a:lnTo>
                        <a:pt x="141" y="478"/>
                      </a:lnTo>
                      <a:lnTo>
                        <a:pt x="126" y="435"/>
                      </a:lnTo>
                      <a:lnTo>
                        <a:pt x="110" y="392"/>
                      </a:lnTo>
                      <a:lnTo>
                        <a:pt x="94" y="349"/>
                      </a:lnTo>
                      <a:lnTo>
                        <a:pt x="79" y="306"/>
                      </a:lnTo>
                      <a:lnTo>
                        <a:pt x="65" y="263"/>
                      </a:lnTo>
                      <a:lnTo>
                        <a:pt x="54" y="219"/>
                      </a:lnTo>
                      <a:lnTo>
                        <a:pt x="49" y="175"/>
                      </a:lnTo>
                      <a:lnTo>
                        <a:pt x="47" y="129"/>
                      </a:lnTo>
                      <a:lnTo>
                        <a:pt x="46" y="110"/>
                      </a:lnTo>
                      <a:lnTo>
                        <a:pt x="41" y="89"/>
                      </a:lnTo>
                      <a:lnTo>
                        <a:pt x="35" y="67"/>
                      </a:lnTo>
                      <a:lnTo>
                        <a:pt x="28" y="46"/>
                      </a:lnTo>
                      <a:lnTo>
                        <a:pt x="21" y="27"/>
                      </a:lnTo>
                      <a:lnTo>
                        <a:pt x="13" y="11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5" y="17"/>
                      </a:lnTo>
                      <a:lnTo>
                        <a:pt x="10" y="44"/>
                      </a:lnTo>
                      <a:lnTo>
                        <a:pt x="13" y="76"/>
                      </a:lnTo>
                      <a:lnTo>
                        <a:pt x="15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99" name="Freeform 75"/>
                <p:cNvSpPr>
                  <a:spLocks/>
                </p:cNvSpPr>
                <p:nvPr/>
              </p:nvSpPr>
              <p:spPr bwMode="auto">
                <a:xfrm>
                  <a:off x="8517" y="4850"/>
                  <a:ext cx="29" cy="29"/>
                </a:xfrm>
                <a:custGeom>
                  <a:avLst/>
                  <a:gdLst/>
                  <a:ahLst/>
                  <a:cxnLst>
                    <a:cxn ang="0">
                      <a:pos x="84" y="23"/>
                    </a:cxn>
                    <a:cxn ang="0">
                      <a:pos x="88" y="18"/>
                    </a:cxn>
                    <a:cxn ang="0">
                      <a:pos x="87" y="13"/>
                    </a:cxn>
                    <a:cxn ang="0">
                      <a:pos x="84" y="7"/>
                    </a:cxn>
                    <a:cxn ang="0">
                      <a:pos x="77" y="3"/>
                    </a:cxn>
                    <a:cxn ang="0">
                      <a:pos x="71" y="0"/>
                    </a:cxn>
                    <a:cxn ang="0">
                      <a:pos x="62" y="0"/>
                    </a:cxn>
                    <a:cxn ang="0">
                      <a:pos x="55" y="1"/>
                    </a:cxn>
                    <a:cxn ang="0">
                      <a:pos x="47" y="5"/>
                    </a:cxn>
                    <a:cxn ang="0">
                      <a:pos x="41" y="11"/>
                    </a:cxn>
                    <a:cxn ang="0">
                      <a:pos x="34" y="20"/>
                    </a:cxn>
                    <a:cxn ang="0">
                      <a:pos x="25" y="31"/>
                    </a:cxn>
                    <a:cxn ang="0">
                      <a:pos x="16" y="43"/>
                    </a:cxn>
                    <a:cxn ang="0">
                      <a:pos x="9" y="56"/>
                    </a:cxn>
                    <a:cxn ang="0">
                      <a:pos x="3" y="69"/>
                    </a:cxn>
                    <a:cxn ang="0">
                      <a:pos x="0" y="79"/>
                    </a:cxn>
                    <a:cxn ang="0">
                      <a:pos x="3" y="87"/>
                    </a:cxn>
                    <a:cxn ang="0">
                      <a:pos x="15" y="80"/>
                    </a:cxn>
                    <a:cxn ang="0">
                      <a:pos x="27" y="70"/>
                    </a:cxn>
                    <a:cxn ang="0">
                      <a:pos x="40" y="60"/>
                    </a:cxn>
                    <a:cxn ang="0">
                      <a:pos x="52" y="50"/>
                    </a:cxn>
                    <a:cxn ang="0">
                      <a:pos x="63" y="41"/>
                    </a:cxn>
                    <a:cxn ang="0">
                      <a:pos x="72" y="33"/>
                    </a:cxn>
                    <a:cxn ang="0">
                      <a:pos x="80" y="27"/>
                    </a:cxn>
                    <a:cxn ang="0">
                      <a:pos x="84" y="23"/>
                    </a:cxn>
                  </a:cxnLst>
                  <a:rect l="0" t="0" r="r" b="b"/>
                  <a:pathLst>
                    <a:path w="88" h="87">
                      <a:moveTo>
                        <a:pt x="84" y="23"/>
                      </a:moveTo>
                      <a:lnTo>
                        <a:pt x="88" y="18"/>
                      </a:lnTo>
                      <a:lnTo>
                        <a:pt x="87" y="13"/>
                      </a:lnTo>
                      <a:lnTo>
                        <a:pt x="84" y="7"/>
                      </a:lnTo>
                      <a:lnTo>
                        <a:pt x="77" y="3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5" y="1"/>
                      </a:lnTo>
                      <a:lnTo>
                        <a:pt x="47" y="5"/>
                      </a:lnTo>
                      <a:lnTo>
                        <a:pt x="41" y="11"/>
                      </a:lnTo>
                      <a:lnTo>
                        <a:pt x="34" y="20"/>
                      </a:lnTo>
                      <a:lnTo>
                        <a:pt x="25" y="31"/>
                      </a:lnTo>
                      <a:lnTo>
                        <a:pt x="16" y="43"/>
                      </a:lnTo>
                      <a:lnTo>
                        <a:pt x="9" y="56"/>
                      </a:lnTo>
                      <a:lnTo>
                        <a:pt x="3" y="69"/>
                      </a:lnTo>
                      <a:lnTo>
                        <a:pt x="0" y="79"/>
                      </a:lnTo>
                      <a:lnTo>
                        <a:pt x="3" y="87"/>
                      </a:lnTo>
                      <a:lnTo>
                        <a:pt x="15" y="80"/>
                      </a:lnTo>
                      <a:lnTo>
                        <a:pt x="27" y="70"/>
                      </a:lnTo>
                      <a:lnTo>
                        <a:pt x="40" y="60"/>
                      </a:lnTo>
                      <a:lnTo>
                        <a:pt x="52" y="50"/>
                      </a:lnTo>
                      <a:lnTo>
                        <a:pt x="63" y="41"/>
                      </a:lnTo>
                      <a:lnTo>
                        <a:pt x="72" y="33"/>
                      </a:lnTo>
                      <a:lnTo>
                        <a:pt x="80" y="27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00" name="Freeform 76"/>
                <p:cNvSpPr>
                  <a:spLocks/>
                </p:cNvSpPr>
                <p:nvPr/>
              </p:nvSpPr>
              <p:spPr bwMode="auto">
                <a:xfrm>
                  <a:off x="8536" y="4890"/>
                  <a:ext cx="34" cy="9"/>
                </a:xfrm>
                <a:custGeom>
                  <a:avLst/>
                  <a:gdLst/>
                  <a:ahLst/>
                  <a:cxnLst>
                    <a:cxn ang="0">
                      <a:pos x="92" y="23"/>
                    </a:cxn>
                    <a:cxn ang="0">
                      <a:pos x="96" y="21"/>
                    </a:cxn>
                    <a:cxn ang="0">
                      <a:pos x="99" y="18"/>
                    </a:cxn>
                    <a:cxn ang="0">
                      <a:pos x="101" y="14"/>
                    </a:cxn>
                    <a:cxn ang="0">
                      <a:pos x="102" y="10"/>
                    </a:cxn>
                    <a:cxn ang="0">
                      <a:pos x="101" y="5"/>
                    </a:cxn>
                    <a:cxn ang="0">
                      <a:pos x="98" y="1"/>
                    </a:cxn>
                    <a:cxn ang="0">
                      <a:pos x="93" y="0"/>
                    </a:cxn>
                    <a:cxn ang="0">
                      <a:pos x="88" y="0"/>
                    </a:cxn>
                    <a:cxn ang="0">
                      <a:pos x="76" y="2"/>
                    </a:cxn>
                    <a:cxn ang="0">
                      <a:pos x="61" y="7"/>
                    </a:cxn>
                    <a:cxn ang="0">
                      <a:pos x="46" y="10"/>
                    </a:cxn>
                    <a:cxn ang="0">
                      <a:pos x="33" y="11"/>
                    </a:cxn>
                    <a:cxn ang="0">
                      <a:pos x="20" y="15"/>
                    </a:cxn>
                    <a:cxn ang="0">
                      <a:pos x="10" y="18"/>
                    </a:cxn>
                    <a:cxn ang="0">
                      <a:pos x="2" y="23"/>
                    </a:cxn>
                    <a:cxn ang="0">
                      <a:pos x="0" y="28"/>
                    </a:cxn>
                    <a:cxn ang="0">
                      <a:pos x="10" y="28"/>
                    </a:cxn>
                    <a:cxn ang="0">
                      <a:pos x="20" y="28"/>
                    </a:cxn>
                    <a:cxn ang="0">
                      <a:pos x="32" y="27"/>
                    </a:cxn>
                    <a:cxn ang="0">
                      <a:pos x="44" y="27"/>
                    </a:cxn>
                    <a:cxn ang="0">
                      <a:pos x="55" y="25"/>
                    </a:cxn>
                    <a:cxn ang="0">
                      <a:pos x="67" y="24"/>
                    </a:cxn>
                    <a:cxn ang="0">
                      <a:pos x="80" y="24"/>
                    </a:cxn>
                    <a:cxn ang="0">
                      <a:pos x="92" y="23"/>
                    </a:cxn>
                  </a:cxnLst>
                  <a:rect l="0" t="0" r="r" b="b"/>
                  <a:pathLst>
                    <a:path w="102" h="28">
                      <a:moveTo>
                        <a:pt x="92" y="23"/>
                      </a:moveTo>
                      <a:lnTo>
                        <a:pt x="96" y="21"/>
                      </a:lnTo>
                      <a:lnTo>
                        <a:pt x="99" y="18"/>
                      </a:lnTo>
                      <a:lnTo>
                        <a:pt x="101" y="14"/>
                      </a:lnTo>
                      <a:lnTo>
                        <a:pt x="102" y="10"/>
                      </a:lnTo>
                      <a:lnTo>
                        <a:pt x="101" y="5"/>
                      </a:lnTo>
                      <a:lnTo>
                        <a:pt x="98" y="1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76" y="2"/>
                      </a:lnTo>
                      <a:lnTo>
                        <a:pt x="61" y="7"/>
                      </a:lnTo>
                      <a:lnTo>
                        <a:pt x="46" y="10"/>
                      </a:lnTo>
                      <a:lnTo>
                        <a:pt x="33" y="11"/>
                      </a:lnTo>
                      <a:lnTo>
                        <a:pt x="20" y="15"/>
                      </a:lnTo>
                      <a:lnTo>
                        <a:pt x="10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10" y="28"/>
                      </a:lnTo>
                      <a:lnTo>
                        <a:pt x="20" y="28"/>
                      </a:lnTo>
                      <a:lnTo>
                        <a:pt x="32" y="27"/>
                      </a:lnTo>
                      <a:lnTo>
                        <a:pt x="44" y="27"/>
                      </a:lnTo>
                      <a:lnTo>
                        <a:pt x="55" y="25"/>
                      </a:lnTo>
                      <a:lnTo>
                        <a:pt x="67" y="24"/>
                      </a:lnTo>
                      <a:lnTo>
                        <a:pt x="80" y="24"/>
                      </a:lnTo>
                      <a:lnTo>
                        <a:pt x="9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01" name="Freeform 77"/>
                <p:cNvSpPr>
                  <a:spLocks/>
                </p:cNvSpPr>
                <p:nvPr/>
              </p:nvSpPr>
              <p:spPr bwMode="auto">
                <a:xfrm>
                  <a:off x="8550" y="4921"/>
                  <a:ext cx="47" cy="12"/>
                </a:xfrm>
                <a:custGeom>
                  <a:avLst/>
                  <a:gdLst/>
                  <a:ahLst/>
                  <a:cxnLst>
                    <a:cxn ang="0">
                      <a:pos x="123" y="36"/>
                    </a:cxn>
                    <a:cxn ang="0">
                      <a:pos x="129" y="36"/>
                    </a:cxn>
                    <a:cxn ang="0">
                      <a:pos x="135" y="32"/>
                    </a:cxn>
                    <a:cxn ang="0">
                      <a:pos x="139" y="28"/>
                    </a:cxn>
                    <a:cxn ang="0">
                      <a:pos x="142" y="20"/>
                    </a:cxn>
                    <a:cxn ang="0">
                      <a:pos x="141" y="15"/>
                    </a:cxn>
                    <a:cxn ang="0">
                      <a:pos x="138" y="9"/>
                    </a:cxn>
                    <a:cxn ang="0">
                      <a:pos x="133" y="5"/>
                    </a:cxn>
                    <a:cxn ang="0">
                      <a:pos x="126" y="3"/>
                    </a:cxn>
                    <a:cxn ang="0">
                      <a:pos x="108" y="3"/>
                    </a:cxn>
                    <a:cxn ang="0">
                      <a:pos x="88" y="3"/>
                    </a:cxn>
                    <a:cxn ang="0">
                      <a:pos x="67" y="2"/>
                    </a:cxn>
                    <a:cxn ang="0">
                      <a:pos x="47" y="2"/>
                    </a:cxn>
                    <a:cxn ang="0">
                      <a:pos x="29" y="0"/>
                    </a:cxn>
                    <a:cxn ang="0">
                      <a:pos x="13" y="2"/>
                    </a:cxn>
                    <a:cxn ang="0">
                      <a:pos x="4" y="5"/>
                    </a:cxn>
                    <a:cxn ang="0">
                      <a:pos x="0" y="9"/>
                    </a:cxn>
                    <a:cxn ang="0">
                      <a:pos x="10" y="12"/>
                    </a:cxn>
                    <a:cxn ang="0">
                      <a:pos x="22" y="16"/>
                    </a:cxn>
                    <a:cxn ang="0">
                      <a:pos x="38" y="19"/>
                    </a:cxn>
                    <a:cxn ang="0">
                      <a:pos x="54" y="22"/>
                    </a:cxn>
                    <a:cxn ang="0">
                      <a:pos x="72" y="25"/>
                    </a:cxn>
                    <a:cxn ang="0">
                      <a:pos x="89" y="29"/>
                    </a:cxn>
                    <a:cxn ang="0">
                      <a:pos x="107" y="32"/>
                    </a:cxn>
                    <a:cxn ang="0">
                      <a:pos x="123" y="36"/>
                    </a:cxn>
                  </a:cxnLst>
                  <a:rect l="0" t="0" r="r" b="b"/>
                  <a:pathLst>
                    <a:path w="142" h="36">
                      <a:moveTo>
                        <a:pt x="123" y="36"/>
                      </a:moveTo>
                      <a:lnTo>
                        <a:pt x="129" y="36"/>
                      </a:lnTo>
                      <a:lnTo>
                        <a:pt x="135" y="32"/>
                      </a:lnTo>
                      <a:lnTo>
                        <a:pt x="139" y="28"/>
                      </a:lnTo>
                      <a:lnTo>
                        <a:pt x="142" y="20"/>
                      </a:lnTo>
                      <a:lnTo>
                        <a:pt x="141" y="15"/>
                      </a:lnTo>
                      <a:lnTo>
                        <a:pt x="138" y="9"/>
                      </a:lnTo>
                      <a:lnTo>
                        <a:pt x="133" y="5"/>
                      </a:lnTo>
                      <a:lnTo>
                        <a:pt x="126" y="3"/>
                      </a:lnTo>
                      <a:lnTo>
                        <a:pt x="108" y="3"/>
                      </a:lnTo>
                      <a:lnTo>
                        <a:pt x="88" y="3"/>
                      </a:lnTo>
                      <a:lnTo>
                        <a:pt x="67" y="2"/>
                      </a:lnTo>
                      <a:lnTo>
                        <a:pt x="47" y="2"/>
                      </a:lnTo>
                      <a:lnTo>
                        <a:pt x="29" y="0"/>
                      </a:lnTo>
                      <a:lnTo>
                        <a:pt x="13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10" y="12"/>
                      </a:lnTo>
                      <a:lnTo>
                        <a:pt x="22" y="16"/>
                      </a:lnTo>
                      <a:lnTo>
                        <a:pt x="38" y="19"/>
                      </a:lnTo>
                      <a:lnTo>
                        <a:pt x="54" y="22"/>
                      </a:lnTo>
                      <a:lnTo>
                        <a:pt x="72" y="25"/>
                      </a:lnTo>
                      <a:lnTo>
                        <a:pt x="89" y="29"/>
                      </a:lnTo>
                      <a:lnTo>
                        <a:pt x="107" y="32"/>
                      </a:lnTo>
                      <a:lnTo>
                        <a:pt x="12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02" name="Freeform 78"/>
                <p:cNvSpPr>
                  <a:spLocks/>
                </p:cNvSpPr>
                <p:nvPr/>
              </p:nvSpPr>
              <p:spPr bwMode="auto">
                <a:xfrm>
                  <a:off x="8416" y="4751"/>
                  <a:ext cx="117" cy="200"/>
                </a:xfrm>
                <a:custGeom>
                  <a:avLst/>
                  <a:gdLst/>
                  <a:ahLst/>
                  <a:cxnLst>
                    <a:cxn ang="0">
                      <a:pos x="108" y="298"/>
                    </a:cxn>
                    <a:cxn ang="0">
                      <a:pos x="132" y="338"/>
                    </a:cxn>
                    <a:cxn ang="0">
                      <a:pos x="157" y="377"/>
                    </a:cxn>
                    <a:cxn ang="0">
                      <a:pos x="182" y="414"/>
                    </a:cxn>
                    <a:cxn ang="0">
                      <a:pos x="208" y="451"/>
                    </a:cxn>
                    <a:cxn ang="0">
                      <a:pos x="235" y="487"/>
                    </a:cxn>
                    <a:cxn ang="0">
                      <a:pos x="263" y="523"/>
                    </a:cxn>
                    <a:cxn ang="0">
                      <a:pos x="292" y="559"/>
                    </a:cxn>
                    <a:cxn ang="0">
                      <a:pos x="321" y="594"/>
                    </a:cxn>
                    <a:cxn ang="0">
                      <a:pos x="326" y="598"/>
                    </a:cxn>
                    <a:cxn ang="0">
                      <a:pos x="332" y="601"/>
                    </a:cxn>
                    <a:cxn ang="0">
                      <a:pos x="337" y="601"/>
                    </a:cxn>
                    <a:cxn ang="0">
                      <a:pos x="343" y="598"/>
                    </a:cxn>
                    <a:cxn ang="0">
                      <a:pos x="349" y="594"/>
                    </a:cxn>
                    <a:cxn ang="0">
                      <a:pos x="351" y="588"/>
                    </a:cxn>
                    <a:cxn ang="0">
                      <a:pos x="351" y="582"/>
                    </a:cxn>
                    <a:cxn ang="0">
                      <a:pos x="349" y="576"/>
                    </a:cxn>
                    <a:cxn ang="0">
                      <a:pos x="327" y="538"/>
                    </a:cxn>
                    <a:cxn ang="0">
                      <a:pos x="304" y="499"/>
                    </a:cxn>
                    <a:cxn ang="0">
                      <a:pos x="279" y="463"/>
                    </a:cxn>
                    <a:cxn ang="0">
                      <a:pos x="252" y="427"/>
                    </a:cxn>
                    <a:cxn ang="0">
                      <a:pos x="224" y="391"/>
                    </a:cxn>
                    <a:cxn ang="0">
                      <a:pos x="198" y="355"/>
                    </a:cxn>
                    <a:cxn ang="0">
                      <a:pos x="172" y="319"/>
                    </a:cxn>
                    <a:cxn ang="0">
                      <a:pos x="147" y="280"/>
                    </a:cxn>
                    <a:cxn ang="0">
                      <a:pos x="125" y="242"/>
                    </a:cxn>
                    <a:cxn ang="0">
                      <a:pos x="101" y="197"/>
                    </a:cxn>
                    <a:cxn ang="0">
                      <a:pos x="79" y="150"/>
                    </a:cxn>
                    <a:cxn ang="0">
                      <a:pos x="59" y="104"/>
                    </a:cxn>
                    <a:cxn ang="0">
                      <a:pos x="38" y="62"/>
                    </a:cxn>
                    <a:cxn ang="0">
                      <a:pos x="22" y="29"/>
                    </a:cxn>
                    <a:cxn ang="0">
                      <a:pos x="9" y="7"/>
                    </a:cxn>
                    <a:cxn ang="0">
                      <a:pos x="0" y="0"/>
                    </a:cxn>
                    <a:cxn ang="0">
                      <a:pos x="4" y="17"/>
                    </a:cxn>
                    <a:cxn ang="0">
                      <a:pos x="13" y="45"/>
                    </a:cxn>
                    <a:cxn ang="0">
                      <a:pos x="23" y="82"/>
                    </a:cxn>
                    <a:cxn ang="0">
                      <a:pos x="38" y="124"/>
                    </a:cxn>
                    <a:cxn ang="0">
                      <a:pos x="54" y="170"/>
                    </a:cxn>
                    <a:cxn ang="0">
                      <a:pos x="70" y="216"/>
                    </a:cxn>
                    <a:cxn ang="0">
                      <a:pos x="89" y="259"/>
                    </a:cxn>
                    <a:cxn ang="0">
                      <a:pos x="108" y="298"/>
                    </a:cxn>
                  </a:cxnLst>
                  <a:rect l="0" t="0" r="r" b="b"/>
                  <a:pathLst>
                    <a:path w="351" h="601">
                      <a:moveTo>
                        <a:pt x="108" y="298"/>
                      </a:moveTo>
                      <a:lnTo>
                        <a:pt x="132" y="338"/>
                      </a:lnTo>
                      <a:lnTo>
                        <a:pt x="157" y="377"/>
                      </a:lnTo>
                      <a:lnTo>
                        <a:pt x="182" y="414"/>
                      </a:lnTo>
                      <a:lnTo>
                        <a:pt x="208" y="451"/>
                      </a:lnTo>
                      <a:lnTo>
                        <a:pt x="235" y="487"/>
                      </a:lnTo>
                      <a:lnTo>
                        <a:pt x="263" y="523"/>
                      </a:lnTo>
                      <a:lnTo>
                        <a:pt x="292" y="559"/>
                      </a:lnTo>
                      <a:lnTo>
                        <a:pt x="321" y="594"/>
                      </a:lnTo>
                      <a:lnTo>
                        <a:pt x="326" y="598"/>
                      </a:lnTo>
                      <a:lnTo>
                        <a:pt x="332" y="601"/>
                      </a:lnTo>
                      <a:lnTo>
                        <a:pt x="337" y="601"/>
                      </a:lnTo>
                      <a:lnTo>
                        <a:pt x="343" y="598"/>
                      </a:lnTo>
                      <a:lnTo>
                        <a:pt x="349" y="594"/>
                      </a:lnTo>
                      <a:lnTo>
                        <a:pt x="351" y="588"/>
                      </a:lnTo>
                      <a:lnTo>
                        <a:pt x="351" y="582"/>
                      </a:lnTo>
                      <a:lnTo>
                        <a:pt x="349" y="576"/>
                      </a:lnTo>
                      <a:lnTo>
                        <a:pt x="327" y="538"/>
                      </a:lnTo>
                      <a:lnTo>
                        <a:pt x="304" y="499"/>
                      </a:lnTo>
                      <a:lnTo>
                        <a:pt x="279" y="463"/>
                      </a:lnTo>
                      <a:lnTo>
                        <a:pt x="252" y="427"/>
                      </a:lnTo>
                      <a:lnTo>
                        <a:pt x="224" y="391"/>
                      </a:lnTo>
                      <a:lnTo>
                        <a:pt x="198" y="355"/>
                      </a:lnTo>
                      <a:lnTo>
                        <a:pt x="172" y="319"/>
                      </a:lnTo>
                      <a:lnTo>
                        <a:pt x="147" y="280"/>
                      </a:lnTo>
                      <a:lnTo>
                        <a:pt x="125" y="242"/>
                      </a:lnTo>
                      <a:lnTo>
                        <a:pt x="101" y="197"/>
                      </a:lnTo>
                      <a:lnTo>
                        <a:pt x="79" y="150"/>
                      </a:lnTo>
                      <a:lnTo>
                        <a:pt x="59" y="104"/>
                      </a:lnTo>
                      <a:lnTo>
                        <a:pt x="38" y="62"/>
                      </a:lnTo>
                      <a:lnTo>
                        <a:pt x="22" y="29"/>
                      </a:lnTo>
                      <a:lnTo>
                        <a:pt x="9" y="7"/>
                      </a:lnTo>
                      <a:lnTo>
                        <a:pt x="0" y="0"/>
                      </a:lnTo>
                      <a:lnTo>
                        <a:pt x="4" y="17"/>
                      </a:lnTo>
                      <a:lnTo>
                        <a:pt x="13" y="45"/>
                      </a:lnTo>
                      <a:lnTo>
                        <a:pt x="23" y="82"/>
                      </a:lnTo>
                      <a:lnTo>
                        <a:pt x="38" y="124"/>
                      </a:lnTo>
                      <a:lnTo>
                        <a:pt x="54" y="170"/>
                      </a:lnTo>
                      <a:lnTo>
                        <a:pt x="70" y="216"/>
                      </a:lnTo>
                      <a:lnTo>
                        <a:pt x="89" y="259"/>
                      </a:lnTo>
                      <a:lnTo>
                        <a:pt x="108" y="2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03" name="Freeform 79"/>
                <p:cNvSpPr>
                  <a:spLocks/>
                </p:cNvSpPr>
                <p:nvPr/>
              </p:nvSpPr>
              <p:spPr bwMode="auto">
                <a:xfrm>
                  <a:off x="8100" y="4623"/>
                  <a:ext cx="541" cy="495"/>
                </a:xfrm>
                <a:custGeom>
                  <a:avLst/>
                  <a:gdLst/>
                  <a:ahLst/>
                  <a:cxnLst>
                    <a:cxn ang="0">
                      <a:pos x="746" y="0"/>
                    </a:cxn>
                    <a:cxn ang="0">
                      <a:pos x="763" y="0"/>
                    </a:cxn>
                    <a:cxn ang="0">
                      <a:pos x="798" y="1"/>
                    </a:cxn>
                    <a:cxn ang="0">
                      <a:pos x="848" y="2"/>
                    </a:cxn>
                    <a:cxn ang="0">
                      <a:pos x="912" y="5"/>
                    </a:cxn>
                    <a:cxn ang="0">
                      <a:pos x="987" y="10"/>
                    </a:cxn>
                    <a:cxn ang="0">
                      <a:pos x="1074" y="16"/>
                    </a:cxn>
                    <a:cxn ang="0">
                      <a:pos x="1171" y="27"/>
                    </a:cxn>
                    <a:cxn ang="0">
                      <a:pos x="1275" y="39"/>
                    </a:cxn>
                    <a:cxn ang="0">
                      <a:pos x="1386" y="56"/>
                    </a:cxn>
                    <a:cxn ang="0">
                      <a:pos x="1502" y="75"/>
                    </a:cxn>
                    <a:cxn ang="0">
                      <a:pos x="1620" y="100"/>
                    </a:cxn>
                    <a:cxn ang="0">
                      <a:pos x="1742" y="129"/>
                    </a:cxn>
                    <a:cxn ang="0">
                      <a:pos x="1865" y="164"/>
                    </a:cxn>
                    <a:cxn ang="0">
                      <a:pos x="1987" y="204"/>
                    </a:cxn>
                    <a:cxn ang="0">
                      <a:pos x="2105" y="250"/>
                    </a:cxn>
                    <a:cxn ang="0">
                      <a:pos x="1975" y="1184"/>
                    </a:cxn>
                    <a:cxn ang="0">
                      <a:pos x="1990" y="1191"/>
                    </a:cxn>
                    <a:cxn ang="0">
                      <a:pos x="2020" y="1219"/>
                    </a:cxn>
                    <a:cxn ang="0">
                      <a:pos x="2035" y="1282"/>
                    </a:cxn>
                    <a:cxn ang="0">
                      <a:pos x="2011" y="1394"/>
                    </a:cxn>
                    <a:cxn ang="0">
                      <a:pos x="1636" y="1835"/>
                    </a:cxn>
                    <a:cxn ang="0">
                      <a:pos x="1510" y="1979"/>
                    </a:cxn>
                    <a:cxn ang="0">
                      <a:pos x="1490" y="1977"/>
                    </a:cxn>
                    <a:cxn ang="0">
                      <a:pos x="1451" y="1972"/>
                    </a:cxn>
                    <a:cxn ang="0">
                      <a:pos x="1397" y="1965"/>
                    </a:cxn>
                    <a:cxn ang="0">
                      <a:pos x="1328" y="1955"/>
                    </a:cxn>
                    <a:cxn ang="0">
                      <a:pos x="1246" y="1943"/>
                    </a:cxn>
                    <a:cxn ang="0">
                      <a:pos x="1152" y="1927"/>
                    </a:cxn>
                    <a:cxn ang="0">
                      <a:pos x="1049" y="1907"/>
                    </a:cxn>
                    <a:cxn ang="0">
                      <a:pos x="937" y="1884"/>
                    </a:cxn>
                    <a:cxn ang="0">
                      <a:pos x="818" y="1856"/>
                    </a:cxn>
                    <a:cxn ang="0">
                      <a:pos x="696" y="1824"/>
                    </a:cxn>
                    <a:cxn ang="0">
                      <a:pos x="572" y="1787"/>
                    </a:cxn>
                    <a:cxn ang="0">
                      <a:pos x="445" y="1747"/>
                    </a:cxn>
                    <a:cxn ang="0">
                      <a:pos x="319" y="1700"/>
                    </a:cxn>
                    <a:cxn ang="0">
                      <a:pos x="196" y="1647"/>
                    </a:cxn>
                    <a:cxn ang="0">
                      <a:pos x="76" y="1590"/>
                    </a:cxn>
                    <a:cxn ang="0">
                      <a:pos x="18" y="1554"/>
                    </a:cxn>
                    <a:cxn ang="0">
                      <a:pos x="8" y="1514"/>
                    </a:cxn>
                    <a:cxn ang="0">
                      <a:pos x="0" y="1456"/>
                    </a:cxn>
                    <a:cxn ang="0">
                      <a:pos x="3" y="1396"/>
                    </a:cxn>
                    <a:cxn ang="0">
                      <a:pos x="443" y="1002"/>
                    </a:cxn>
                    <a:cxn ang="0">
                      <a:pos x="440" y="989"/>
                    </a:cxn>
                    <a:cxn ang="0">
                      <a:pos x="445" y="953"/>
                    </a:cxn>
                    <a:cxn ang="0">
                      <a:pos x="471" y="902"/>
                    </a:cxn>
                    <a:cxn ang="0">
                      <a:pos x="534" y="845"/>
                    </a:cxn>
                  </a:cxnLst>
                  <a:rect l="0" t="0" r="r" b="b"/>
                  <a:pathLst>
                    <a:path w="2164" h="1979">
                      <a:moveTo>
                        <a:pt x="743" y="0"/>
                      </a:moveTo>
                      <a:lnTo>
                        <a:pt x="746" y="0"/>
                      </a:lnTo>
                      <a:lnTo>
                        <a:pt x="753" y="0"/>
                      </a:lnTo>
                      <a:lnTo>
                        <a:pt x="763" y="0"/>
                      </a:lnTo>
                      <a:lnTo>
                        <a:pt x="778" y="0"/>
                      </a:lnTo>
                      <a:lnTo>
                        <a:pt x="798" y="1"/>
                      </a:lnTo>
                      <a:lnTo>
                        <a:pt x="822" y="1"/>
                      </a:lnTo>
                      <a:lnTo>
                        <a:pt x="848" y="2"/>
                      </a:lnTo>
                      <a:lnTo>
                        <a:pt x="878" y="3"/>
                      </a:lnTo>
                      <a:lnTo>
                        <a:pt x="912" y="5"/>
                      </a:lnTo>
                      <a:lnTo>
                        <a:pt x="949" y="7"/>
                      </a:lnTo>
                      <a:lnTo>
                        <a:pt x="987" y="10"/>
                      </a:lnTo>
                      <a:lnTo>
                        <a:pt x="1030" y="13"/>
                      </a:lnTo>
                      <a:lnTo>
                        <a:pt x="1074" y="16"/>
                      </a:lnTo>
                      <a:lnTo>
                        <a:pt x="1121" y="21"/>
                      </a:lnTo>
                      <a:lnTo>
                        <a:pt x="1171" y="27"/>
                      </a:lnTo>
                      <a:lnTo>
                        <a:pt x="1222" y="32"/>
                      </a:lnTo>
                      <a:lnTo>
                        <a:pt x="1275" y="39"/>
                      </a:lnTo>
                      <a:lnTo>
                        <a:pt x="1329" y="47"/>
                      </a:lnTo>
                      <a:lnTo>
                        <a:pt x="1386" y="56"/>
                      </a:lnTo>
                      <a:lnTo>
                        <a:pt x="1443" y="65"/>
                      </a:lnTo>
                      <a:lnTo>
                        <a:pt x="1502" y="75"/>
                      </a:lnTo>
                      <a:lnTo>
                        <a:pt x="1560" y="87"/>
                      </a:lnTo>
                      <a:lnTo>
                        <a:pt x="1620" y="100"/>
                      </a:lnTo>
                      <a:lnTo>
                        <a:pt x="1681" y="115"/>
                      </a:lnTo>
                      <a:lnTo>
                        <a:pt x="1742" y="129"/>
                      </a:lnTo>
                      <a:lnTo>
                        <a:pt x="1804" y="146"/>
                      </a:lnTo>
                      <a:lnTo>
                        <a:pt x="1865" y="164"/>
                      </a:lnTo>
                      <a:lnTo>
                        <a:pt x="1926" y="183"/>
                      </a:lnTo>
                      <a:lnTo>
                        <a:pt x="1987" y="204"/>
                      </a:lnTo>
                      <a:lnTo>
                        <a:pt x="2047" y="226"/>
                      </a:lnTo>
                      <a:lnTo>
                        <a:pt x="2105" y="250"/>
                      </a:lnTo>
                      <a:lnTo>
                        <a:pt x="2164" y="276"/>
                      </a:lnTo>
                      <a:lnTo>
                        <a:pt x="1975" y="1184"/>
                      </a:lnTo>
                      <a:lnTo>
                        <a:pt x="1980" y="1185"/>
                      </a:lnTo>
                      <a:lnTo>
                        <a:pt x="1990" y="1191"/>
                      </a:lnTo>
                      <a:lnTo>
                        <a:pt x="2005" y="1201"/>
                      </a:lnTo>
                      <a:lnTo>
                        <a:pt x="2020" y="1219"/>
                      </a:lnTo>
                      <a:lnTo>
                        <a:pt x="2031" y="1246"/>
                      </a:lnTo>
                      <a:lnTo>
                        <a:pt x="2035" y="1282"/>
                      </a:lnTo>
                      <a:lnTo>
                        <a:pt x="2030" y="1332"/>
                      </a:lnTo>
                      <a:lnTo>
                        <a:pt x="2011" y="1394"/>
                      </a:lnTo>
                      <a:lnTo>
                        <a:pt x="1681" y="1835"/>
                      </a:lnTo>
                      <a:lnTo>
                        <a:pt x="1636" y="1835"/>
                      </a:lnTo>
                      <a:lnTo>
                        <a:pt x="1512" y="1979"/>
                      </a:lnTo>
                      <a:lnTo>
                        <a:pt x="1510" y="1979"/>
                      </a:lnTo>
                      <a:lnTo>
                        <a:pt x="1502" y="1978"/>
                      </a:lnTo>
                      <a:lnTo>
                        <a:pt x="1490" y="1977"/>
                      </a:lnTo>
                      <a:lnTo>
                        <a:pt x="1474" y="1974"/>
                      </a:lnTo>
                      <a:lnTo>
                        <a:pt x="1451" y="1972"/>
                      </a:lnTo>
                      <a:lnTo>
                        <a:pt x="1427" y="1969"/>
                      </a:lnTo>
                      <a:lnTo>
                        <a:pt x="1397" y="1965"/>
                      </a:lnTo>
                      <a:lnTo>
                        <a:pt x="1364" y="1961"/>
                      </a:lnTo>
                      <a:lnTo>
                        <a:pt x="1328" y="1955"/>
                      </a:lnTo>
                      <a:lnTo>
                        <a:pt x="1288" y="1950"/>
                      </a:lnTo>
                      <a:lnTo>
                        <a:pt x="1246" y="1943"/>
                      </a:lnTo>
                      <a:lnTo>
                        <a:pt x="1200" y="1935"/>
                      </a:lnTo>
                      <a:lnTo>
                        <a:pt x="1152" y="1927"/>
                      </a:lnTo>
                      <a:lnTo>
                        <a:pt x="1101" y="1918"/>
                      </a:lnTo>
                      <a:lnTo>
                        <a:pt x="1049" y="1907"/>
                      </a:lnTo>
                      <a:lnTo>
                        <a:pt x="993" y="1896"/>
                      </a:lnTo>
                      <a:lnTo>
                        <a:pt x="937" y="1884"/>
                      </a:lnTo>
                      <a:lnTo>
                        <a:pt x="878" y="1871"/>
                      </a:lnTo>
                      <a:lnTo>
                        <a:pt x="818" y="1856"/>
                      </a:lnTo>
                      <a:lnTo>
                        <a:pt x="758" y="1841"/>
                      </a:lnTo>
                      <a:lnTo>
                        <a:pt x="696" y="1824"/>
                      </a:lnTo>
                      <a:lnTo>
                        <a:pt x="634" y="1806"/>
                      </a:lnTo>
                      <a:lnTo>
                        <a:pt x="572" y="1787"/>
                      </a:lnTo>
                      <a:lnTo>
                        <a:pt x="508" y="1768"/>
                      </a:lnTo>
                      <a:lnTo>
                        <a:pt x="445" y="1747"/>
                      </a:lnTo>
                      <a:lnTo>
                        <a:pt x="382" y="1724"/>
                      </a:lnTo>
                      <a:lnTo>
                        <a:pt x="319" y="1700"/>
                      </a:lnTo>
                      <a:lnTo>
                        <a:pt x="257" y="1674"/>
                      </a:lnTo>
                      <a:lnTo>
                        <a:pt x="196" y="1647"/>
                      </a:lnTo>
                      <a:lnTo>
                        <a:pt x="135" y="1620"/>
                      </a:lnTo>
                      <a:lnTo>
                        <a:pt x="76" y="1590"/>
                      </a:lnTo>
                      <a:lnTo>
                        <a:pt x="19" y="1559"/>
                      </a:lnTo>
                      <a:lnTo>
                        <a:pt x="18" y="1554"/>
                      </a:lnTo>
                      <a:lnTo>
                        <a:pt x="13" y="1538"/>
                      </a:lnTo>
                      <a:lnTo>
                        <a:pt x="8" y="1514"/>
                      </a:lnTo>
                      <a:lnTo>
                        <a:pt x="3" y="1486"/>
                      </a:lnTo>
                      <a:lnTo>
                        <a:pt x="0" y="1456"/>
                      </a:lnTo>
                      <a:lnTo>
                        <a:pt x="0" y="1424"/>
                      </a:lnTo>
                      <a:lnTo>
                        <a:pt x="3" y="1396"/>
                      </a:lnTo>
                      <a:lnTo>
                        <a:pt x="13" y="1371"/>
                      </a:lnTo>
                      <a:lnTo>
                        <a:pt x="443" y="1002"/>
                      </a:lnTo>
                      <a:lnTo>
                        <a:pt x="441" y="999"/>
                      </a:lnTo>
                      <a:lnTo>
                        <a:pt x="440" y="989"/>
                      </a:lnTo>
                      <a:lnTo>
                        <a:pt x="440" y="973"/>
                      </a:lnTo>
                      <a:lnTo>
                        <a:pt x="445" y="953"/>
                      </a:lnTo>
                      <a:lnTo>
                        <a:pt x="453" y="928"/>
                      </a:lnTo>
                      <a:lnTo>
                        <a:pt x="471" y="902"/>
                      </a:lnTo>
                      <a:lnTo>
                        <a:pt x="497" y="874"/>
                      </a:lnTo>
                      <a:lnTo>
                        <a:pt x="534" y="845"/>
                      </a:lnTo>
                      <a:lnTo>
                        <a:pt x="7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04" name="Freeform 80"/>
                <p:cNvSpPr>
                  <a:spLocks/>
                </p:cNvSpPr>
                <p:nvPr/>
              </p:nvSpPr>
              <p:spPr bwMode="auto">
                <a:xfrm>
                  <a:off x="8279" y="4656"/>
                  <a:ext cx="311" cy="233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1244" y="214"/>
                    </a:cxn>
                    <a:cxn ang="0">
                      <a:pos x="1067" y="930"/>
                    </a:cxn>
                    <a:cxn ang="0">
                      <a:pos x="0" y="688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244" h="930">
                      <a:moveTo>
                        <a:pt x="164" y="0"/>
                      </a:moveTo>
                      <a:lnTo>
                        <a:pt x="1244" y="214"/>
                      </a:lnTo>
                      <a:lnTo>
                        <a:pt x="1067" y="930"/>
                      </a:lnTo>
                      <a:lnTo>
                        <a:pt x="0" y="68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05" name="Freeform 81"/>
                <p:cNvSpPr>
                  <a:spLocks/>
                </p:cNvSpPr>
                <p:nvPr/>
              </p:nvSpPr>
              <p:spPr bwMode="auto">
                <a:xfrm>
                  <a:off x="8300" y="4672"/>
                  <a:ext cx="237" cy="91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952" y="153"/>
                    </a:cxn>
                    <a:cxn ang="0">
                      <a:pos x="200" y="108"/>
                    </a:cxn>
                    <a:cxn ang="0">
                      <a:pos x="0" y="366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952" h="366">
                      <a:moveTo>
                        <a:pt x="112" y="0"/>
                      </a:moveTo>
                      <a:lnTo>
                        <a:pt x="952" y="153"/>
                      </a:lnTo>
                      <a:lnTo>
                        <a:pt x="200" y="108"/>
                      </a:lnTo>
                      <a:lnTo>
                        <a:pt x="0" y="36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06" name="Freeform 82"/>
                <p:cNvSpPr>
                  <a:spLocks/>
                </p:cNvSpPr>
                <p:nvPr/>
              </p:nvSpPr>
              <p:spPr bwMode="auto">
                <a:xfrm>
                  <a:off x="8222" y="4885"/>
                  <a:ext cx="315" cy="84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1259" y="288"/>
                    </a:cxn>
                    <a:cxn ang="0">
                      <a:pos x="1226" y="337"/>
                    </a:cxn>
                    <a:cxn ang="0">
                      <a:pos x="0" y="32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1259" h="337">
                      <a:moveTo>
                        <a:pt x="40" y="0"/>
                      </a:moveTo>
                      <a:lnTo>
                        <a:pt x="1259" y="288"/>
                      </a:lnTo>
                      <a:lnTo>
                        <a:pt x="1226" y="337"/>
                      </a:lnTo>
                      <a:lnTo>
                        <a:pt x="0" y="3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07" name="Freeform 83"/>
                <p:cNvSpPr>
                  <a:spLocks/>
                </p:cNvSpPr>
                <p:nvPr/>
              </p:nvSpPr>
              <p:spPr bwMode="auto">
                <a:xfrm>
                  <a:off x="8193" y="4910"/>
                  <a:ext cx="316" cy="86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1265" y="286"/>
                    </a:cxn>
                    <a:cxn ang="0">
                      <a:pos x="1226" y="342"/>
                    </a:cxn>
                    <a:cxn ang="0">
                      <a:pos x="0" y="37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1265" h="342">
                      <a:moveTo>
                        <a:pt x="46" y="0"/>
                      </a:moveTo>
                      <a:lnTo>
                        <a:pt x="1265" y="286"/>
                      </a:lnTo>
                      <a:lnTo>
                        <a:pt x="1226" y="342"/>
                      </a:lnTo>
                      <a:lnTo>
                        <a:pt x="0" y="3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08" name="Freeform 84"/>
                <p:cNvSpPr>
                  <a:spLocks/>
                </p:cNvSpPr>
                <p:nvPr/>
              </p:nvSpPr>
              <p:spPr bwMode="auto">
                <a:xfrm>
                  <a:off x="8165" y="4936"/>
                  <a:ext cx="316" cy="86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1264" y="287"/>
                    </a:cxn>
                    <a:cxn ang="0">
                      <a:pos x="1224" y="344"/>
                    </a:cxn>
                    <a:cxn ang="0">
                      <a:pos x="0" y="37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1264" h="344">
                      <a:moveTo>
                        <a:pt x="45" y="0"/>
                      </a:moveTo>
                      <a:lnTo>
                        <a:pt x="1264" y="287"/>
                      </a:lnTo>
                      <a:lnTo>
                        <a:pt x="1224" y="344"/>
                      </a:lnTo>
                      <a:lnTo>
                        <a:pt x="0" y="3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09" name="Freeform 85"/>
                <p:cNvSpPr>
                  <a:spLocks/>
                </p:cNvSpPr>
                <p:nvPr/>
              </p:nvSpPr>
              <p:spPr bwMode="auto">
                <a:xfrm>
                  <a:off x="8243" y="4989"/>
                  <a:ext cx="48" cy="19"/>
                </a:xfrm>
                <a:custGeom>
                  <a:avLst/>
                  <a:gdLst/>
                  <a:ahLst/>
                  <a:cxnLst>
                    <a:cxn ang="0">
                      <a:pos x="18" y="1"/>
                    </a:cxn>
                    <a:cxn ang="0">
                      <a:pos x="23" y="1"/>
                    </a:cxn>
                    <a:cxn ang="0">
                      <a:pos x="40" y="0"/>
                    </a:cxn>
                    <a:cxn ang="0">
                      <a:pos x="62" y="0"/>
                    </a:cxn>
                    <a:cxn ang="0">
                      <a:pos x="90" y="3"/>
                    </a:cxn>
                    <a:cxn ang="0">
                      <a:pos x="120" y="8"/>
                    </a:cxn>
                    <a:cxn ang="0">
                      <a:pos x="148" y="18"/>
                    </a:cxn>
                    <a:cxn ang="0">
                      <a:pos x="173" y="34"/>
                    </a:cxn>
                    <a:cxn ang="0">
                      <a:pos x="190" y="57"/>
                    </a:cxn>
                    <a:cxn ang="0">
                      <a:pos x="190" y="58"/>
                    </a:cxn>
                    <a:cxn ang="0">
                      <a:pos x="190" y="62"/>
                    </a:cxn>
                    <a:cxn ang="0">
                      <a:pos x="189" y="68"/>
                    </a:cxn>
                    <a:cxn ang="0">
                      <a:pos x="187" y="74"/>
                    </a:cxn>
                    <a:cxn ang="0">
                      <a:pos x="181" y="78"/>
                    </a:cxn>
                    <a:cxn ang="0">
                      <a:pos x="173" y="79"/>
                    </a:cxn>
                    <a:cxn ang="0">
                      <a:pos x="160" y="78"/>
                    </a:cxn>
                    <a:cxn ang="0">
                      <a:pos x="143" y="71"/>
                    </a:cxn>
                    <a:cxn ang="0">
                      <a:pos x="143" y="69"/>
                    </a:cxn>
                    <a:cxn ang="0">
                      <a:pos x="142" y="65"/>
                    </a:cxn>
                    <a:cxn ang="0">
                      <a:pos x="139" y="58"/>
                    </a:cxn>
                    <a:cxn ang="0">
                      <a:pos x="130" y="50"/>
                    </a:cxn>
                    <a:cxn ang="0">
                      <a:pos x="116" y="42"/>
                    </a:cxn>
                    <a:cxn ang="0">
                      <a:pos x="94" y="35"/>
                    </a:cxn>
                    <a:cxn ang="0">
                      <a:pos x="63" y="32"/>
                    </a:cxn>
                    <a:cxn ang="0">
                      <a:pos x="22" y="32"/>
                    </a:cxn>
                    <a:cxn ang="0">
                      <a:pos x="20" y="32"/>
                    </a:cxn>
                    <a:cxn ang="0">
                      <a:pos x="15" y="30"/>
                    </a:cxn>
                    <a:cxn ang="0">
                      <a:pos x="9" y="27"/>
                    </a:cxn>
                    <a:cxn ang="0">
                      <a:pos x="5" y="24"/>
                    </a:cxn>
                    <a:cxn ang="0">
                      <a:pos x="0" y="19"/>
                    </a:cxn>
                    <a:cxn ang="0">
                      <a:pos x="0" y="15"/>
                    </a:cxn>
                    <a:cxn ang="0">
                      <a:pos x="6" y="8"/>
                    </a:cxn>
                    <a:cxn ang="0">
                      <a:pos x="18" y="1"/>
                    </a:cxn>
                  </a:cxnLst>
                  <a:rect l="0" t="0" r="r" b="b"/>
                  <a:pathLst>
                    <a:path w="190" h="79">
                      <a:moveTo>
                        <a:pt x="18" y="1"/>
                      </a:moveTo>
                      <a:lnTo>
                        <a:pt x="23" y="1"/>
                      </a:lnTo>
                      <a:lnTo>
                        <a:pt x="40" y="0"/>
                      </a:lnTo>
                      <a:lnTo>
                        <a:pt x="62" y="0"/>
                      </a:lnTo>
                      <a:lnTo>
                        <a:pt x="90" y="3"/>
                      </a:lnTo>
                      <a:lnTo>
                        <a:pt x="120" y="8"/>
                      </a:lnTo>
                      <a:lnTo>
                        <a:pt x="148" y="18"/>
                      </a:lnTo>
                      <a:lnTo>
                        <a:pt x="173" y="34"/>
                      </a:lnTo>
                      <a:lnTo>
                        <a:pt x="190" y="57"/>
                      </a:lnTo>
                      <a:lnTo>
                        <a:pt x="190" y="58"/>
                      </a:lnTo>
                      <a:lnTo>
                        <a:pt x="190" y="62"/>
                      </a:lnTo>
                      <a:lnTo>
                        <a:pt x="189" y="68"/>
                      </a:lnTo>
                      <a:lnTo>
                        <a:pt x="187" y="74"/>
                      </a:lnTo>
                      <a:lnTo>
                        <a:pt x="181" y="78"/>
                      </a:lnTo>
                      <a:lnTo>
                        <a:pt x="173" y="79"/>
                      </a:lnTo>
                      <a:lnTo>
                        <a:pt x="160" y="78"/>
                      </a:lnTo>
                      <a:lnTo>
                        <a:pt x="143" y="71"/>
                      </a:lnTo>
                      <a:lnTo>
                        <a:pt x="143" y="69"/>
                      </a:lnTo>
                      <a:lnTo>
                        <a:pt x="142" y="65"/>
                      </a:lnTo>
                      <a:lnTo>
                        <a:pt x="139" y="58"/>
                      </a:lnTo>
                      <a:lnTo>
                        <a:pt x="130" y="50"/>
                      </a:lnTo>
                      <a:lnTo>
                        <a:pt x="116" y="42"/>
                      </a:lnTo>
                      <a:lnTo>
                        <a:pt x="94" y="35"/>
                      </a:lnTo>
                      <a:lnTo>
                        <a:pt x="63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5" y="30"/>
                      </a:lnTo>
                      <a:lnTo>
                        <a:pt x="9" y="27"/>
                      </a:lnTo>
                      <a:lnTo>
                        <a:pt x="5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6" y="8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10" name="Freeform 86"/>
                <p:cNvSpPr>
                  <a:spLocks/>
                </p:cNvSpPr>
                <p:nvPr/>
              </p:nvSpPr>
              <p:spPr bwMode="auto">
                <a:xfrm>
                  <a:off x="8246" y="5003"/>
                  <a:ext cx="27" cy="15"/>
                </a:xfrm>
                <a:custGeom>
                  <a:avLst/>
                  <a:gdLst/>
                  <a:ahLst/>
                  <a:cxnLst>
                    <a:cxn ang="0">
                      <a:pos x="43" y="58"/>
                    </a:cxn>
                    <a:cxn ang="0">
                      <a:pos x="54" y="61"/>
                    </a:cxn>
                    <a:cxn ang="0">
                      <a:pos x="64" y="63"/>
                    </a:cxn>
                    <a:cxn ang="0">
                      <a:pos x="74" y="63"/>
                    </a:cxn>
                    <a:cxn ang="0">
                      <a:pos x="83" y="63"/>
                    </a:cxn>
                    <a:cxn ang="0">
                      <a:pos x="91" y="61"/>
                    </a:cxn>
                    <a:cxn ang="0">
                      <a:pos x="97" y="57"/>
                    </a:cxn>
                    <a:cxn ang="0">
                      <a:pos x="102" y="54"/>
                    </a:cxn>
                    <a:cxn ang="0">
                      <a:pos x="106" y="48"/>
                    </a:cxn>
                    <a:cxn ang="0">
                      <a:pos x="107" y="43"/>
                    </a:cxn>
                    <a:cxn ang="0">
                      <a:pos x="106" y="37"/>
                    </a:cxn>
                    <a:cxn ang="0">
                      <a:pos x="102" y="30"/>
                    </a:cxn>
                    <a:cxn ang="0">
                      <a:pos x="97" y="24"/>
                    </a:cxn>
                    <a:cxn ang="0">
                      <a:pos x="90" y="19"/>
                    </a:cxn>
                    <a:cxn ang="0">
                      <a:pos x="82" y="13"/>
                    </a:cxn>
                    <a:cxn ang="0">
                      <a:pos x="74" y="9"/>
                    </a:cxn>
                    <a:cxn ang="0">
                      <a:pos x="63" y="4"/>
                    </a:cxn>
                    <a:cxn ang="0">
                      <a:pos x="53" y="2"/>
                    </a:cxn>
                    <a:cxn ang="0">
                      <a:pos x="42" y="0"/>
                    </a:cxn>
                    <a:cxn ang="0">
                      <a:pos x="32" y="0"/>
                    </a:cxn>
                    <a:cxn ang="0">
                      <a:pos x="23" y="1"/>
                    </a:cxn>
                    <a:cxn ang="0">
                      <a:pos x="15" y="2"/>
                    </a:cxn>
                    <a:cxn ang="0">
                      <a:pos x="8" y="5"/>
                    </a:cxn>
                    <a:cxn ang="0">
                      <a:pos x="3" y="10"/>
                    </a:cxn>
                    <a:cxn ang="0">
                      <a:pos x="1" y="14"/>
                    </a:cxn>
                    <a:cxn ang="0">
                      <a:pos x="0" y="20"/>
                    </a:cxn>
                    <a:cxn ang="0">
                      <a:pos x="1" y="26"/>
                    </a:cxn>
                    <a:cxn ang="0">
                      <a:pos x="5" y="32"/>
                    </a:cxn>
                    <a:cxn ang="0">
                      <a:pos x="9" y="38"/>
                    </a:cxn>
                    <a:cxn ang="0">
                      <a:pos x="16" y="44"/>
                    </a:cxn>
                    <a:cxn ang="0">
                      <a:pos x="25" y="49"/>
                    </a:cxn>
                    <a:cxn ang="0">
                      <a:pos x="33" y="54"/>
                    </a:cxn>
                    <a:cxn ang="0">
                      <a:pos x="43" y="58"/>
                    </a:cxn>
                  </a:cxnLst>
                  <a:rect l="0" t="0" r="r" b="b"/>
                  <a:pathLst>
                    <a:path w="107" h="63">
                      <a:moveTo>
                        <a:pt x="43" y="58"/>
                      </a:moveTo>
                      <a:lnTo>
                        <a:pt x="54" y="61"/>
                      </a:lnTo>
                      <a:lnTo>
                        <a:pt x="64" y="63"/>
                      </a:lnTo>
                      <a:lnTo>
                        <a:pt x="74" y="63"/>
                      </a:lnTo>
                      <a:lnTo>
                        <a:pt x="83" y="63"/>
                      </a:lnTo>
                      <a:lnTo>
                        <a:pt x="91" y="61"/>
                      </a:lnTo>
                      <a:lnTo>
                        <a:pt x="97" y="57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07" y="43"/>
                      </a:lnTo>
                      <a:lnTo>
                        <a:pt x="106" y="37"/>
                      </a:lnTo>
                      <a:lnTo>
                        <a:pt x="102" y="30"/>
                      </a:lnTo>
                      <a:lnTo>
                        <a:pt x="97" y="24"/>
                      </a:lnTo>
                      <a:lnTo>
                        <a:pt x="90" y="19"/>
                      </a:lnTo>
                      <a:lnTo>
                        <a:pt x="82" y="13"/>
                      </a:lnTo>
                      <a:lnTo>
                        <a:pt x="74" y="9"/>
                      </a:lnTo>
                      <a:lnTo>
                        <a:pt x="63" y="4"/>
                      </a:lnTo>
                      <a:lnTo>
                        <a:pt x="53" y="2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3" y="1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20"/>
                      </a:lnTo>
                      <a:lnTo>
                        <a:pt x="1" y="26"/>
                      </a:lnTo>
                      <a:lnTo>
                        <a:pt x="5" y="32"/>
                      </a:lnTo>
                      <a:lnTo>
                        <a:pt x="9" y="38"/>
                      </a:lnTo>
                      <a:lnTo>
                        <a:pt x="16" y="44"/>
                      </a:lnTo>
                      <a:lnTo>
                        <a:pt x="25" y="49"/>
                      </a:lnTo>
                      <a:lnTo>
                        <a:pt x="33" y="54"/>
                      </a:lnTo>
                      <a:lnTo>
                        <a:pt x="43" y="5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11" name="Freeform 87"/>
                <p:cNvSpPr>
                  <a:spLocks/>
                </p:cNvSpPr>
                <p:nvPr/>
              </p:nvSpPr>
              <p:spPr bwMode="auto">
                <a:xfrm>
                  <a:off x="8113" y="4974"/>
                  <a:ext cx="367" cy="131"/>
                </a:xfrm>
                <a:custGeom>
                  <a:avLst/>
                  <a:gdLst/>
                  <a:ahLst/>
                  <a:cxnLst>
                    <a:cxn ang="0">
                      <a:pos x="1466" y="407"/>
                    </a:cxn>
                    <a:cxn ang="0">
                      <a:pos x="1446" y="405"/>
                    </a:cxn>
                    <a:cxn ang="0">
                      <a:pos x="1408" y="400"/>
                    </a:cxn>
                    <a:cxn ang="0">
                      <a:pos x="1353" y="393"/>
                    </a:cxn>
                    <a:cxn ang="0">
                      <a:pos x="1285" y="383"/>
                    </a:cxn>
                    <a:cxn ang="0">
                      <a:pos x="1203" y="370"/>
                    </a:cxn>
                    <a:cxn ang="0">
                      <a:pos x="1110" y="354"/>
                    </a:cxn>
                    <a:cxn ang="0">
                      <a:pos x="1008" y="335"/>
                    </a:cxn>
                    <a:cxn ang="0">
                      <a:pos x="898" y="311"/>
                    </a:cxn>
                    <a:cxn ang="0">
                      <a:pos x="782" y="284"/>
                    </a:cxn>
                    <a:cxn ang="0">
                      <a:pos x="663" y="253"/>
                    </a:cxn>
                    <a:cxn ang="0">
                      <a:pos x="541" y="217"/>
                    </a:cxn>
                    <a:cxn ang="0">
                      <a:pos x="417" y="178"/>
                    </a:cxn>
                    <a:cxn ang="0">
                      <a:pos x="296" y="133"/>
                    </a:cxn>
                    <a:cxn ang="0">
                      <a:pos x="178" y="84"/>
                    </a:cxn>
                    <a:cxn ang="0">
                      <a:pos x="64" y="29"/>
                    </a:cxn>
                    <a:cxn ang="0">
                      <a:pos x="7" y="4"/>
                    </a:cxn>
                    <a:cxn ang="0">
                      <a:pos x="3" y="33"/>
                    </a:cxn>
                    <a:cxn ang="0">
                      <a:pos x="0" y="79"/>
                    </a:cxn>
                    <a:cxn ang="0">
                      <a:pos x="10" y="125"/>
                    </a:cxn>
                    <a:cxn ang="0">
                      <a:pos x="23" y="144"/>
                    </a:cxn>
                    <a:cxn ang="0">
                      <a:pos x="33" y="150"/>
                    </a:cxn>
                    <a:cxn ang="0">
                      <a:pos x="54" y="161"/>
                    </a:cxn>
                    <a:cxn ang="0">
                      <a:pos x="86" y="177"/>
                    </a:cxn>
                    <a:cxn ang="0">
                      <a:pos x="128" y="197"/>
                    </a:cxn>
                    <a:cxn ang="0">
                      <a:pos x="182" y="221"/>
                    </a:cxn>
                    <a:cxn ang="0">
                      <a:pos x="247" y="248"/>
                    </a:cxn>
                    <a:cxn ang="0">
                      <a:pos x="322" y="277"/>
                    </a:cxn>
                    <a:cxn ang="0">
                      <a:pos x="410" y="308"/>
                    </a:cxn>
                    <a:cxn ang="0">
                      <a:pos x="508" y="339"/>
                    </a:cxn>
                    <a:cxn ang="0">
                      <a:pos x="618" y="371"/>
                    </a:cxn>
                    <a:cxn ang="0">
                      <a:pos x="740" y="402"/>
                    </a:cxn>
                    <a:cxn ang="0">
                      <a:pos x="874" y="433"/>
                    </a:cxn>
                    <a:cxn ang="0">
                      <a:pos x="1018" y="462"/>
                    </a:cxn>
                    <a:cxn ang="0">
                      <a:pos x="1176" y="490"/>
                    </a:cxn>
                    <a:cxn ang="0">
                      <a:pos x="1346" y="514"/>
                    </a:cxn>
                    <a:cxn ang="0">
                      <a:pos x="1436" y="523"/>
                    </a:cxn>
                    <a:cxn ang="0">
                      <a:pos x="1447" y="506"/>
                    </a:cxn>
                    <a:cxn ang="0">
                      <a:pos x="1461" y="474"/>
                    </a:cxn>
                    <a:cxn ang="0">
                      <a:pos x="1469" y="432"/>
                    </a:cxn>
                  </a:cxnLst>
                  <a:rect l="0" t="0" r="r" b="b"/>
                  <a:pathLst>
                    <a:path w="1469" h="525">
                      <a:moveTo>
                        <a:pt x="1468" y="407"/>
                      </a:moveTo>
                      <a:lnTo>
                        <a:pt x="1466" y="407"/>
                      </a:lnTo>
                      <a:lnTo>
                        <a:pt x="1458" y="406"/>
                      </a:lnTo>
                      <a:lnTo>
                        <a:pt x="1446" y="405"/>
                      </a:lnTo>
                      <a:lnTo>
                        <a:pt x="1429" y="402"/>
                      </a:lnTo>
                      <a:lnTo>
                        <a:pt x="1408" y="400"/>
                      </a:lnTo>
                      <a:lnTo>
                        <a:pt x="1382" y="397"/>
                      </a:lnTo>
                      <a:lnTo>
                        <a:pt x="1353" y="393"/>
                      </a:lnTo>
                      <a:lnTo>
                        <a:pt x="1321" y="389"/>
                      </a:lnTo>
                      <a:lnTo>
                        <a:pt x="1285" y="383"/>
                      </a:lnTo>
                      <a:lnTo>
                        <a:pt x="1245" y="376"/>
                      </a:lnTo>
                      <a:lnTo>
                        <a:pt x="1203" y="370"/>
                      </a:lnTo>
                      <a:lnTo>
                        <a:pt x="1158" y="363"/>
                      </a:lnTo>
                      <a:lnTo>
                        <a:pt x="1110" y="354"/>
                      </a:lnTo>
                      <a:lnTo>
                        <a:pt x="1060" y="345"/>
                      </a:lnTo>
                      <a:lnTo>
                        <a:pt x="1008" y="335"/>
                      </a:lnTo>
                      <a:lnTo>
                        <a:pt x="954" y="323"/>
                      </a:lnTo>
                      <a:lnTo>
                        <a:pt x="898" y="311"/>
                      </a:lnTo>
                      <a:lnTo>
                        <a:pt x="841" y="299"/>
                      </a:lnTo>
                      <a:lnTo>
                        <a:pt x="782" y="284"/>
                      </a:lnTo>
                      <a:lnTo>
                        <a:pt x="723" y="269"/>
                      </a:lnTo>
                      <a:lnTo>
                        <a:pt x="663" y="253"/>
                      </a:lnTo>
                      <a:lnTo>
                        <a:pt x="602" y="236"/>
                      </a:lnTo>
                      <a:lnTo>
                        <a:pt x="541" y="217"/>
                      </a:lnTo>
                      <a:lnTo>
                        <a:pt x="480" y="198"/>
                      </a:lnTo>
                      <a:lnTo>
                        <a:pt x="417" y="178"/>
                      </a:lnTo>
                      <a:lnTo>
                        <a:pt x="356" y="156"/>
                      </a:lnTo>
                      <a:lnTo>
                        <a:pt x="296" y="133"/>
                      </a:lnTo>
                      <a:lnTo>
                        <a:pt x="236" y="109"/>
                      </a:lnTo>
                      <a:lnTo>
                        <a:pt x="178" y="84"/>
                      </a:lnTo>
                      <a:lnTo>
                        <a:pt x="120" y="57"/>
                      </a:lnTo>
                      <a:lnTo>
                        <a:pt x="64" y="29"/>
                      </a:lnTo>
                      <a:lnTo>
                        <a:pt x="9" y="0"/>
                      </a:lnTo>
                      <a:lnTo>
                        <a:pt x="7" y="4"/>
                      </a:lnTo>
                      <a:lnTo>
                        <a:pt x="5" y="15"/>
                      </a:lnTo>
                      <a:lnTo>
                        <a:pt x="3" y="33"/>
                      </a:lnTo>
                      <a:lnTo>
                        <a:pt x="0" y="55"/>
                      </a:lnTo>
                      <a:lnTo>
                        <a:pt x="0" y="79"/>
                      </a:lnTo>
                      <a:lnTo>
                        <a:pt x="3" y="102"/>
                      </a:lnTo>
                      <a:lnTo>
                        <a:pt x="10" y="125"/>
                      </a:lnTo>
                      <a:lnTo>
                        <a:pt x="22" y="143"/>
                      </a:lnTo>
                      <a:lnTo>
                        <a:pt x="23" y="144"/>
                      </a:lnTo>
                      <a:lnTo>
                        <a:pt x="26" y="146"/>
                      </a:lnTo>
                      <a:lnTo>
                        <a:pt x="33" y="150"/>
                      </a:lnTo>
                      <a:lnTo>
                        <a:pt x="43" y="154"/>
                      </a:lnTo>
                      <a:lnTo>
                        <a:pt x="54" y="161"/>
                      </a:lnTo>
                      <a:lnTo>
                        <a:pt x="69" y="169"/>
                      </a:lnTo>
                      <a:lnTo>
                        <a:pt x="86" y="177"/>
                      </a:lnTo>
                      <a:lnTo>
                        <a:pt x="106" y="187"/>
                      </a:lnTo>
                      <a:lnTo>
                        <a:pt x="128" y="197"/>
                      </a:lnTo>
                      <a:lnTo>
                        <a:pt x="154" y="208"/>
                      </a:lnTo>
                      <a:lnTo>
                        <a:pt x="182" y="221"/>
                      </a:lnTo>
                      <a:lnTo>
                        <a:pt x="213" y="234"/>
                      </a:lnTo>
                      <a:lnTo>
                        <a:pt x="247" y="248"/>
                      </a:lnTo>
                      <a:lnTo>
                        <a:pt x="283" y="262"/>
                      </a:lnTo>
                      <a:lnTo>
                        <a:pt x="322" y="277"/>
                      </a:lnTo>
                      <a:lnTo>
                        <a:pt x="364" y="292"/>
                      </a:lnTo>
                      <a:lnTo>
                        <a:pt x="410" y="308"/>
                      </a:lnTo>
                      <a:lnTo>
                        <a:pt x="457" y="323"/>
                      </a:lnTo>
                      <a:lnTo>
                        <a:pt x="508" y="339"/>
                      </a:lnTo>
                      <a:lnTo>
                        <a:pt x="562" y="355"/>
                      </a:lnTo>
                      <a:lnTo>
                        <a:pt x="618" y="371"/>
                      </a:lnTo>
                      <a:lnTo>
                        <a:pt x="678" y="387"/>
                      </a:lnTo>
                      <a:lnTo>
                        <a:pt x="740" y="402"/>
                      </a:lnTo>
                      <a:lnTo>
                        <a:pt x="805" y="418"/>
                      </a:lnTo>
                      <a:lnTo>
                        <a:pt x="874" y="433"/>
                      </a:lnTo>
                      <a:lnTo>
                        <a:pt x="945" y="449"/>
                      </a:lnTo>
                      <a:lnTo>
                        <a:pt x="1018" y="462"/>
                      </a:lnTo>
                      <a:lnTo>
                        <a:pt x="1096" y="477"/>
                      </a:lnTo>
                      <a:lnTo>
                        <a:pt x="1176" y="490"/>
                      </a:lnTo>
                      <a:lnTo>
                        <a:pt x="1259" y="503"/>
                      </a:lnTo>
                      <a:lnTo>
                        <a:pt x="1346" y="514"/>
                      </a:lnTo>
                      <a:lnTo>
                        <a:pt x="1435" y="525"/>
                      </a:lnTo>
                      <a:lnTo>
                        <a:pt x="1436" y="523"/>
                      </a:lnTo>
                      <a:lnTo>
                        <a:pt x="1441" y="516"/>
                      </a:lnTo>
                      <a:lnTo>
                        <a:pt x="1447" y="506"/>
                      </a:lnTo>
                      <a:lnTo>
                        <a:pt x="1454" y="491"/>
                      </a:lnTo>
                      <a:lnTo>
                        <a:pt x="1461" y="474"/>
                      </a:lnTo>
                      <a:lnTo>
                        <a:pt x="1466" y="454"/>
                      </a:lnTo>
                      <a:lnTo>
                        <a:pt x="1469" y="432"/>
                      </a:lnTo>
                      <a:lnTo>
                        <a:pt x="1468" y="407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12" name="Freeform 88"/>
                <p:cNvSpPr>
                  <a:spLocks/>
                </p:cNvSpPr>
                <p:nvPr/>
              </p:nvSpPr>
              <p:spPr bwMode="auto">
                <a:xfrm>
                  <a:off x="8253" y="4846"/>
                  <a:ext cx="42" cy="29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49" y="0"/>
                    </a:cxn>
                    <a:cxn ang="0">
                      <a:pos x="41" y="3"/>
                    </a:cxn>
                    <a:cxn ang="0">
                      <a:pos x="30" y="7"/>
                    </a:cxn>
                    <a:cxn ang="0">
                      <a:pos x="17" y="15"/>
                    </a:cxn>
                    <a:cxn ang="0">
                      <a:pos x="7" y="26"/>
                    </a:cxn>
                    <a:cxn ang="0">
                      <a:pos x="1" y="43"/>
                    </a:cxn>
                    <a:cxn ang="0">
                      <a:pos x="0" y="65"/>
                    </a:cxn>
                    <a:cxn ang="0">
                      <a:pos x="7" y="94"/>
                    </a:cxn>
                    <a:cxn ang="0">
                      <a:pos x="98" y="120"/>
                    </a:cxn>
                    <a:cxn ang="0">
                      <a:pos x="97" y="114"/>
                    </a:cxn>
                    <a:cxn ang="0">
                      <a:pos x="97" y="102"/>
                    </a:cxn>
                    <a:cxn ang="0">
                      <a:pos x="97" y="84"/>
                    </a:cxn>
                    <a:cxn ang="0">
                      <a:pos x="101" y="64"/>
                    </a:cxn>
                    <a:cxn ang="0">
                      <a:pos x="108" y="44"/>
                    </a:cxn>
                    <a:cxn ang="0">
                      <a:pos x="121" y="30"/>
                    </a:cxn>
                    <a:cxn ang="0">
                      <a:pos x="141" y="22"/>
                    </a:cxn>
                    <a:cxn ang="0">
                      <a:pos x="170" y="25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170" h="120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30" y="7"/>
                      </a:lnTo>
                      <a:lnTo>
                        <a:pt x="17" y="15"/>
                      </a:lnTo>
                      <a:lnTo>
                        <a:pt x="7" y="26"/>
                      </a:lnTo>
                      <a:lnTo>
                        <a:pt x="1" y="43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8" y="120"/>
                      </a:lnTo>
                      <a:lnTo>
                        <a:pt x="97" y="114"/>
                      </a:lnTo>
                      <a:lnTo>
                        <a:pt x="97" y="102"/>
                      </a:lnTo>
                      <a:lnTo>
                        <a:pt x="97" y="84"/>
                      </a:lnTo>
                      <a:lnTo>
                        <a:pt x="101" y="64"/>
                      </a:lnTo>
                      <a:lnTo>
                        <a:pt x="108" y="44"/>
                      </a:lnTo>
                      <a:lnTo>
                        <a:pt x="121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13" name="Freeform 89"/>
                <p:cNvSpPr>
                  <a:spLocks/>
                </p:cNvSpPr>
                <p:nvPr/>
              </p:nvSpPr>
              <p:spPr bwMode="auto">
                <a:xfrm>
                  <a:off x="8494" y="4901"/>
                  <a:ext cx="43" cy="29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49" y="0"/>
                    </a:cxn>
                    <a:cxn ang="0">
                      <a:pos x="41" y="3"/>
                    </a:cxn>
                    <a:cxn ang="0">
                      <a:pos x="29" y="7"/>
                    </a:cxn>
                    <a:cxn ang="0">
                      <a:pos x="18" y="14"/>
                    </a:cxn>
                    <a:cxn ang="0">
                      <a:pos x="7" y="25"/>
                    </a:cxn>
                    <a:cxn ang="0">
                      <a:pos x="0" y="42"/>
                    </a:cxn>
                    <a:cxn ang="0">
                      <a:pos x="0" y="65"/>
                    </a:cxn>
                    <a:cxn ang="0">
                      <a:pos x="7" y="94"/>
                    </a:cxn>
                    <a:cxn ang="0">
                      <a:pos x="97" y="119"/>
                    </a:cxn>
                    <a:cxn ang="0">
                      <a:pos x="96" y="114"/>
                    </a:cxn>
                    <a:cxn ang="0">
                      <a:pos x="96" y="101"/>
                    </a:cxn>
                    <a:cxn ang="0">
                      <a:pos x="96" y="83"/>
                    </a:cxn>
                    <a:cxn ang="0">
                      <a:pos x="100" y="62"/>
                    </a:cxn>
                    <a:cxn ang="0">
                      <a:pos x="107" y="44"/>
                    </a:cxn>
                    <a:cxn ang="0">
                      <a:pos x="120" y="30"/>
                    </a:cxn>
                    <a:cxn ang="0">
                      <a:pos x="141" y="22"/>
                    </a:cxn>
                    <a:cxn ang="0">
                      <a:pos x="170" y="25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170" h="119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29" y="7"/>
                      </a:lnTo>
                      <a:lnTo>
                        <a:pt x="18" y="14"/>
                      </a:lnTo>
                      <a:lnTo>
                        <a:pt x="7" y="25"/>
                      </a:lnTo>
                      <a:lnTo>
                        <a:pt x="0" y="42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7" y="119"/>
                      </a:lnTo>
                      <a:lnTo>
                        <a:pt x="96" y="114"/>
                      </a:lnTo>
                      <a:lnTo>
                        <a:pt x="96" y="101"/>
                      </a:lnTo>
                      <a:lnTo>
                        <a:pt x="96" y="83"/>
                      </a:lnTo>
                      <a:lnTo>
                        <a:pt x="100" y="62"/>
                      </a:lnTo>
                      <a:lnTo>
                        <a:pt x="107" y="44"/>
                      </a:lnTo>
                      <a:lnTo>
                        <a:pt x="120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14" name="Freeform 90"/>
                <p:cNvSpPr>
                  <a:spLocks/>
                </p:cNvSpPr>
                <p:nvPr/>
              </p:nvSpPr>
              <p:spPr bwMode="auto">
                <a:xfrm>
                  <a:off x="8299" y="4855"/>
                  <a:ext cx="182" cy="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697" y="200"/>
                    </a:cxn>
                    <a:cxn ang="0">
                      <a:pos x="730" y="156"/>
                    </a:cxn>
                    <a:cxn ang="0">
                      <a:pos x="33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730" h="200">
                      <a:moveTo>
                        <a:pt x="0" y="44"/>
                      </a:moveTo>
                      <a:lnTo>
                        <a:pt x="697" y="200"/>
                      </a:lnTo>
                      <a:lnTo>
                        <a:pt x="730" y="156"/>
                      </a:lnTo>
                      <a:lnTo>
                        <a:pt x="33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15" name="Freeform 91"/>
                <p:cNvSpPr>
                  <a:spLocks/>
                </p:cNvSpPr>
                <p:nvPr/>
              </p:nvSpPr>
              <p:spPr bwMode="auto">
                <a:xfrm>
                  <a:off x="8297" y="4875"/>
                  <a:ext cx="176" cy="47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696" y="187"/>
                    </a:cxn>
                    <a:cxn ang="0">
                      <a:pos x="703" y="157"/>
                    </a:cxn>
                    <a:cxn ang="0">
                      <a:pos x="6" y="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703" h="187">
                      <a:moveTo>
                        <a:pt x="0" y="30"/>
                      </a:moveTo>
                      <a:lnTo>
                        <a:pt x="696" y="187"/>
                      </a:lnTo>
                      <a:lnTo>
                        <a:pt x="703" y="157"/>
                      </a:lnTo>
                      <a:lnTo>
                        <a:pt x="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16" name="Freeform 92"/>
                <p:cNvSpPr>
                  <a:spLocks/>
                </p:cNvSpPr>
                <p:nvPr/>
              </p:nvSpPr>
              <p:spPr bwMode="auto">
                <a:xfrm>
                  <a:off x="8486" y="4969"/>
                  <a:ext cx="106" cy="127"/>
                </a:xfrm>
                <a:custGeom>
                  <a:avLst/>
                  <a:gdLst/>
                  <a:ahLst/>
                  <a:cxnLst>
                    <a:cxn ang="0">
                      <a:pos x="0" y="508"/>
                    </a:cxn>
                    <a:cxn ang="0">
                      <a:pos x="86" y="388"/>
                    </a:cxn>
                    <a:cxn ang="0">
                      <a:pos x="124" y="388"/>
                    </a:cxn>
                    <a:cxn ang="0">
                      <a:pos x="424" y="0"/>
                    </a:cxn>
                    <a:cxn ang="0">
                      <a:pos x="130" y="282"/>
                    </a:cxn>
                    <a:cxn ang="0">
                      <a:pos x="66" y="289"/>
                    </a:cxn>
                    <a:cxn ang="0">
                      <a:pos x="0" y="358"/>
                    </a:cxn>
                    <a:cxn ang="0">
                      <a:pos x="0" y="508"/>
                    </a:cxn>
                  </a:cxnLst>
                  <a:rect l="0" t="0" r="r" b="b"/>
                  <a:pathLst>
                    <a:path w="424" h="508">
                      <a:moveTo>
                        <a:pt x="0" y="508"/>
                      </a:moveTo>
                      <a:lnTo>
                        <a:pt x="86" y="388"/>
                      </a:lnTo>
                      <a:lnTo>
                        <a:pt x="124" y="388"/>
                      </a:lnTo>
                      <a:lnTo>
                        <a:pt x="424" y="0"/>
                      </a:lnTo>
                      <a:lnTo>
                        <a:pt x="130" y="282"/>
                      </a:lnTo>
                      <a:lnTo>
                        <a:pt x="66" y="289"/>
                      </a:lnTo>
                      <a:lnTo>
                        <a:pt x="0" y="358"/>
                      </a:lnTo>
                      <a:lnTo>
                        <a:pt x="0" y="508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17" name="Freeform 93"/>
                <p:cNvSpPr>
                  <a:spLocks/>
                </p:cNvSpPr>
                <p:nvPr/>
              </p:nvSpPr>
              <p:spPr bwMode="auto">
                <a:xfrm>
                  <a:off x="8312" y="4637"/>
                  <a:ext cx="296" cy="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86" y="245"/>
                    </a:cxn>
                    <a:cxn ang="0">
                      <a:pos x="1184" y="244"/>
                    </a:cxn>
                    <a:cxn ang="0">
                      <a:pos x="1180" y="242"/>
                    </a:cxn>
                    <a:cxn ang="0">
                      <a:pos x="1172" y="239"/>
                    </a:cxn>
                    <a:cxn ang="0">
                      <a:pos x="1161" y="233"/>
                    </a:cxn>
                    <a:cxn ang="0">
                      <a:pos x="1147" y="228"/>
                    </a:cxn>
                    <a:cxn ang="0">
                      <a:pos x="1130" y="222"/>
                    </a:cxn>
                    <a:cxn ang="0">
                      <a:pos x="1112" y="214"/>
                    </a:cxn>
                    <a:cxn ang="0">
                      <a:pos x="1091" y="205"/>
                    </a:cxn>
                    <a:cxn ang="0">
                      <a:pos x="1066" y="196"/>
                    </a:cxn>
                    <a:cxn ang="0">
                      <a:pos x="1039" y="187"/>
                    </a:cxn>
                    <a:cxn ang="0">
                      <a:pos x="1010" y="177"/>
                    </a:cxn>
                    <a:cxn ang="0">
                      <a:pos x="979" y="166"/>
                    </a:cxn>
                    <a:cxn ang="0">
                      <a:pos x="945" y="154"/>
                    </a:cxn>
                    <a:cxn ang="0">
                      <a:pos x="910" y="143"/>
                    </a:cxn>
                    <a:cxn ang="0">
                      <a:pos x="871" y="132"/>
                    </a:cxn>
                    <a:cxn ang="0">
                      <a:pos x="832" y="121"/>
                    </a:cxn>
                    <a:cxn ang="0">
                      <a:pos x="790" y="108"/>
                    </a:cxn>
                    <a:cxn ang="0">
                      <a:pos x="747" y="97"/>
                    </a:cxn>
                    <a:cxn ang="0">
                      <a:pos x="702" y="86"/>
                    </a:cxn>
                    <a:cxn ang="0">
                      <a:pos x="655" y="74"/>
                    </a:cxn>
                    <a:cxn ang="0">
                      <a:pos x="607" y="64"/>
                    </a:cxn>
                    <a:cxn ang="0">
                      <a:pos x="557" y="54"/>
                    </a:cxn>
                    <a:cxn ang="0">
                      <a:pos x="506" y="45"/>
                    </a:cxn>
                    <a:cxn ang="0">
                      <a:pos x="454" y="36"/>
                    </a:cxn>
                    <a:cxn ang="0">
                      <a:pos x="400" y="28"/>
                    </a:cxn>
                    <a:cxn ang="0">
                      <a:pos x="346" y="20"/>
                    </a:cxn>
                    <a:cxn ang="0">
                      <a:pos x="290" y="15"/>
                    </a:cxn>
                    <a:cxn ang="0">
                      <a:pos x="233" y="9"/>
                    </a:cxn>
                    <a:cxn ang="0">
                      <a:pos x="176" y="4"/>
                    </a:cxn>
                    <a:cxn ang="0">
                      <a:pos x="118" y="2"/>
                    </a:cxn>
                    <a:cxn ang="0">
                      <a:pos x="6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86" h="245">
                      <a:moveTo>
                        <a:pt x="0" y="0"/>
                      </a:moveTo>
                      <a:lnTo>
                        <a:pt x="1186" y="245"/>
                      </a:lnTo>
                      <a:lnTo>
                        <a:pt x="1184" y="244"/>
                      </a:lnTo>
                      <a:lnTo>
                        <a:pt x="1180" y="242"/>
                      </a:lnTo>
                      <a:lnTo>
                        <a:pt x="1172" y="239"/>
                      </a:lnTo>
                      <a:lnTo>
                        <a:pt x="1161" y="233"/>
                      </a:lnTo>
                      <a:lnTo>
                        <a:pt x="1147" y="228"/>
                      </a:lnTo>
                      <a:lnTo>
                        <a:pt x="1130" y="222"/>
                      </a:lnTo>
                      <a:lnTo>
                        <a:pt x="1112" y="214"/>
                      </a:lnTo>
                      <a:lnTo>
                        <a:pt x="1091" y="205"/>
                      </a:lnTo>
                      <a:lnTo>
                        <a:pt x="1066" y="196"/>
                      </a:lnTo>
                      <a:lnTo>
                        <a:pt x="1039" y="187"/>
                      </a:lnTo>
                      <a:lnTo>
                        <a:pt x="1010" y="177"/>
                      </a:lnTo>
                      <a:lnTo>
                        <a:pt x="979" y="166"/>
                      </a:lnTo>
                      <a:lnTo>
                        <a:pt x="945" y="154"/>
                      </a:lnTo>
                      <a:lnTo>
                        <a:pt x="910" y="143"/>
                      </a:lnTo>
                      <a:lnTo>
                        <a:pt x="871" y="132"/>
                      </a:lnTo>
                      <a:lnTo>
                        <a:pt x="832" y="121"/>
                      </a:lnTo>
                      <a:lnTo>
                        <a:pt x="790" y="108"/>
                      </a:lnTo>
                      <a:lnTo>
                        <a:pt x="747" y="97"/>
                      </a:lnTo>
                      <a:lnTo>
                        <a:pt x="702" y="86"/>
                      </a:lnTo>
                      <a:lnTo>
                        <a:pt x="655" y="74"/>
                      </a:lnTo>
                      <a:lnTo>
                        <a:pt x="607" y="64"/>
                      </a:lnTo>
                      <a:lnTo>
                        <a:pt x="557" y="54"/>
                      </a:lnTo>
                      <a:lnTo>
                        <a:pt x="506" y="45"/>
                      </a:lnTo>
                      <a:lnTo>
                        <a:pt x="454" y="36"/>
                      </a:lnTo>
                      <a:lnTo>
                        <a:pt x="400" y="28"/>
                      </a:lnTo>
                      <a:lnTo>
                        <a:pt x="346" y="20"/>
                      </a:lnTo>
                      <a:lnTo>
                        <a:pt x="290" y="15"/>
                      </a:lnTo>
                      <a:lnTo>
                        <a:pt x="233" y="9"/>
                      </a:lnTo>
                      <a:lnTo>
                        <a:pt x="176" y="4"/>
                      </a:lnTo>
                      <a:lnTo>
                        <a:pt x="118" y="2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18" name="Freeform 94"/>
                <p:cNvSpPr>
                  <a:spLocks/>
                </p:cNvSpPr>
                <p:nvPr/>
              </p:nvSpPr>
              <p:spPr bwMode="auto">
                <a:xfrm>
                  <a:off x="8250" y="4639"/>
                  <a:ext cx="60" cy="185"/>
                </a:xfrm>
                <a:custGeom>
                  <a:avLst/>
                  <a:gdLst/>
                  <a:ahLst/>
                  <a:cxnLst>
                    <a:cxn ang="0">
                      <a:pos x="241" y="0"/>
                    </a:cxn>
                    <a:cxn ang="0">
                      <a:pos x="52" y="738"/>
                    </a:cxn>
                    <a:cxn ang="0">
                      <a:pos x="0" y="726"/>
                    </a:cxn>
                    <a:cxn ang="0">
                      <a:pos x="169" y="0"/>
                    </a:cxn>
                    <a:cxn ang="0">
                      <a:pos x="241" y="0"/>
                    </a:cxn>
                  </a:cxnLst>
                  <a:rect l="0" t="0" r="r" b="b"/>
                  <a:pathLst>
                    <a:path w="241" h="738">
                      <a:moveTo>
                        <a:pt x="241" y="0"/>
                      </a:moveTo>
                      <a:lnTo>
                        <a:pt x="52" y="738"/>
                      </a:lnTo>
                      <a:lnTo>
                        <a:pt x="0" y="726"/>
                      </a:lnTo>
                      <a:lnTo>
                        <a:pt x="169" y="0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36319" name="Freeform 95"/>
            <p:cNvSpPr>
              <a:spLocks/>
            </p:cNvSpPr>
            <p:nvPr/>
          </p:nvSpPr>
          <p:spPr bwMode="auto">
            <a:xfrm>
              <a:off x="4040" y="1566"/>
              <a:ext cx="1158" cy="1078"/>
            </a:xfrm>
            <a:custGeom>
              <a:avLst/>
              <a:gdLst/>
              <a:ahLst/>
              <a:cxnLst>
                <a:cxn ang="0">
                  <a:pos x="4" y="1331"/>
                </a:cxn>
                <a:cxn ang="0">
                  <a:pos x="349" y="509"/>
                </a:cxn>
                <a:cxn ang="0">
                  <a:pos x="1384" y="344"/>
                </a:cxn>
                <a:cxn ang="0">
                  <a:pos x="2596" y="170"/>
                </a:cxn>
                <a:cxn ang="0">
                  <a:pos x="2884" y="1364"/>
                </a:cxn>
                <a:cxn ang="0">
                  <a:pos x="2659" y="2144"/>
                </a:cxn>
                <a:cxn ang="0">
                  <a:pos x="2104" y="2504"/>
                </a:cxn>
                <a:cxn ang="0">
                  <a:pos x="1639" y="2579"/>
                </a:cxn>
                <a:cxn ang="0">
                  <a:pos x="1044" y="2630"/>
                </a:cxn>
                <a:cxn ang="0">
                  <a:pos x="346" y="2201"/>
                </a:cxn>
                <a:cxn ang="0">
                  <a:pos x="4" y="133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6320" name="Group 96"/>
            <p:cNvGrpSpPr>
              <a:grpSpLocks/>
            </p:cNvGrpSpPr>
            <p:nvPr/>
          </p:nvGrpSpPr>
          <p:grpSpPr bwMode="auto">
            <a:xfrm>
              <a:off x="4224" y="2346"/>
              <a:ext cx="316" cy="147"/>
              <a:chOff x="3600" y="219"/>
              <a:chExt cx="360" cy="175"/>
            </a:xfrm>
          </p:grpSpPr>
          <p:sp>
            <p:nvSpPr>
              <p:cNvPr id="436321" name="Oval 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322" name="Line 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323" name="Line 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324" name="Rectangle 10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36325" name="Oval 1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6326" name="Group 1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6327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328" name="Line 1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329" name="Line 1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6330" name="Group 1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6331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332" name="Line 1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333" name="Line 1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36334" name="Line 110"/>
            <p:cNvSpPr>
              <a:spLocks noChangeShapeType="1"/>
            </p:cNvSpPr>
            <p:nvPr/>
          </p:nvSpPr>
          <p:spPr bwMode="auto">
            <a:xfrm>
              <a:off x="4243" y="2238"/>
              <a:ext cx="8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335" name="Line 111"/>
            <p:cNvSpPr>
              <a:spLocks noChangeShapeType="1"/>
            </p:cNvSpPr>
            <p:nvPr/>
          </p:nvSpPr>
          <p:spPr bwMode="auto">
            <a:xfrm>
              <a:off x="4375" y="2238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336" name="Line 112"/>
            <p:cNvSpPr>
              <a:spLocks noChangeShapeType="1"/>
            </p:cNvSpPr>
            <p:nvPr/>
          </p:nvSpPr>
          <p:spPr bwMode="auto">
            <a:xfrm>
              <a:off x="4912" y="2133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6337" name="Group 113"/>
            <p:cNvGrpSpPr>
              <a:grpSpLocks/>
            </p:cNvGrpSpPr>
            <p:nvPr/>
          </p:nvGrpSpPr>
          <p:grpSpPr bwMode="auto">
            <a:xfrm>
              <a:off x="4624" y="1836"/>
              <a:ext cx="576" cy="372"/>
              <a:chOff x="10665" y="3225"/>
              <a:chExt cx="1440" cy="930"/>
            </a:xfrm>
          </p:grpSpPr>
          <p:sp>
            <p:nvSpPr>
              <p:cNvPr id="436338" name="Oval 114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6339" name="Group 115"/>
              <p:cNvGrpSpPr>
                <a:grpSpLocks/>
              </p:cNvGrpSpPr>
              <p:nvPr/>
            </p:nvGrpSpPr>
            <p:grpSpPr bwMode="auto">
              <a:xfrm>
                <a:off x="11031" y="3335"/>
                <a:ext cx="565" cy="643"/>
                <a:chOff x="2870" y="1518"/>
                <a:chExt cx="292" cy="320"/>
              </a:xfrm>
            </p:grpSpPr>
            <p:graphicFrame>
              <p:nvGraphicFramePr>
                <p:cNvPr id="436340" name="Object 116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436340" r:id="rId4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436341" name="Object 117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436341" r:id="rId5" imgW="1266840" imgH="1200240" progId="">
                    <p:embed/>
                  </p:oleObj>
                </a:graphicData>
              </a:graphic>
            </p:graphicFrame>
          </p:grpSp>
        </p:grpSp>
        <p:sp>
          <p:nvSpPr>
            <p:cNvPr id="436342" name="Freeform 118"/>
            <p:cNvSpPr>
              <a:spLocks/>
            </p:cNvSpPr>
            <p:nvPr/>
          </p:nvSpPr>
          <p:spPr bwMode="auto">
            <a:xfrm>
              <a:off x="2491" y="2162"/>
              <a:ext cx="1329" cy="788"/>
            </a:xfrm>
            <a:custGeom>
              <a:avLst/>
              <a:gdLst/>
              <a:ahLst/>
              <a:cxnLst>
                <a:cxn ang="0">
                  <a:pos x="596" y="15"/>
                </a:cxn>
                <a:cxn ang="0">
                  <a:pos x="149" y="330"/>
                </a:cxn>
                <a:cxn ang="0">
                  <a:pos x="3" y="1066"/>
                </a:cxn>
                <a:cxn ang="0">
                  <a:pos x="168" y="1606"/>
                </a:cxn>
                <a:cxn ang="0">
                  <a:pos x="609" y="1831"/>
                </a:cxn>
                <a:cxn ang="0">
                  <a:pos x="1083" y="1726"/>
                </a:cxn>
                <a:cxn ang="0">
                  <a:pos x="1548" y="1876"/>
                </a:cxn>
                <a:cxn ang="0">
                  <a:pos x="2373" y="1921"/>
                </a:cxn>
                <a:cxn ang="0">
                  <a:pos x="3243" y="1576"/>
                </a:cxn>
                <a:cxn ang="0">
                  <a:pos x="2859" y="935"/>
                </a:cxn>
                <a:cxn ang="0">
                  <a:pos x="2714" y="444"/>
                </a:cxn>
                <a:cxn ang="0">
                  <a:pos x="1714" y="242"/>
                </a:cxn>
                <a:cxn ang="0">
                  <a:pos x="596" y="1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343" name="Freeform 119"/>
            <p:cNvSpPr>
              <a:spLocks/>
            </p:cNvSpPr>
            <p:nvPr/>
          </p:nvSpPr>
          <p:spPr bwMode="auto">
            <a:xfrm>
              <a:off x="2053" y="3147"/>
              <a:ext cx="1855" cy="574"/>
            </a:xfrm>
            <a:custGeom>
              <a:avLst/>
              <a:gdLst/>
              <a:ahLst/>
              <a:cxnLst>
                <a:cxn ang="0">
                  <a:pos x="339" y="15"/>
                </a:cxn>
                <a:cxn ang="0">
                  <a:pos x="189" y="645"/>
                </a:cxn>
                <a:cxn ang="0">
                  <a:pos x="804" y="1260"/>
                </a:cxn>
                <a:cxn ang="0">
                  <a:pos x="1959" y="1425"/>
                </a:cxn>
                <a:cxn ang="0">
                  <a:pos x="3519" y="1320"/>
                </a:cxn>
                <a:cxn ang="0">
                  <a:pos x="3924" y="975"/>
                </a:cxn>
                <a:cxn ang="0">
                  <a:pos x="4543" y="769"/>
                </a:cxn>
                <a:cxn ang="0">
                  <a:pos x="4249" y="278"/>
                </a:cxn>
                <a:cxn ang="0">
                  <a:pos x="2222" y="76"/>
                </a:cxn>
                <a:cxn ang="0">
                  <a:pos x="339" y="15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36344" name="Object 120"/>
            <p:cNvGraphicFramePr>
              <a:graphicFrameLocks noChangeAspect="1"/>
            </p:cNvGraphicFramePr>
            <p:nvPr/>
          </p:nvGraphicFramePr>
          <p:xfrm>
            <a:off x="2767" y="3262"/>
            <a:ext cx="262" cy="200"/>
          </p:xfrm>
          <a:graphic>
            <a:graphicData uri="http://schemas.openxmlformats.org/presentationml/2006/ole">
              <p:oleObj spid="_x0000_s436344" r:id="rId6" imgW="1305000" imgH="1085760" progId="">
                <p:embed/>
              </p:oleObj>
            </a:graphicData>
          </a:graphic>
        </p:graphicFrame>
        <p:grpSp>
          <p:nvGrpSpPr>
            <p:cNvPr id="436345" name="Group 121"/>
            <p:cNvGrpSpPr>
              <a:grpSpLocks/>
            </p:cNvGrpSpPr>
            <p:nvPr/>
          </p:nvGrpSpPr>
          <p:grpSpPr bwMode="auto">
            <a:xfrm>
              <a:off x="4475" y="2095"/>
              <a:ext cx="320" cy="545"/>
              <a:chOff x="4475" y="2095"/>
              <a:chExt cx="320" cy="545"/>
            </a:xfrm>
          </p:grpSpPr>
          <p:sp>
            <p:nvSpPr>
              <p:cNvPr id="436346" name="Line 122"/>
              <p:cNvSpPr>
                <a:spLocks noChangeShapeType="1"/>
              </p:cNvSpPr>
              <p:nvPr/>
            </p:nvSpPr>
            <p:spPr bwMode="auto">
              <a:xfrm flipV="1">
                <a:off x="4485" y="2106"/>
                <a:ext cx="310" cy="2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36347" name="Group 123"/>
              <p:cNvGrpSpPr>
                <a:grpSpLocks/>
              </p:cNvGrpSpPr>
              <p:nvPr/>
            </p:nvGrpSpPr>
            <p:grpSpPr bwMode="auto">
              <a:xfrm>
                <a:off x="4475" y="2095"/>
                <a:ext cx="257" cy="545"/>
                <a:chOff x="563" y="3500"/>
                <a:chExt cx="257" cy="545"/>
              </a:xfrm>
            </p:grpSpPr>
            <p:sp>
              <p:nvSpPr>
                <p:cNvPr id="436348" name="Oval 124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349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246" cy="5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436350" name="Group 126"/>
            <p:cNvGrpSpPr>
              <a:grpSpLocks/>
            </p:cNvGrpSpPr>
            <p:nvPr/>
          </p:nvGrpSpPr>
          <p:grpSpPr bwMode="auto">
            <a:xfrm>
              <a:off x="2004" y="2418"/>
              <a:ext cx="2196" cy="716"/>
              <a:chOff x="2004" y="2418"/>
              <a:chExt cx="2196" cy="716"/>
            </a:xfrm>
          </p:grpSpPr>
          <p:sp>
            <p:nvSpPr>
              <p:cNvPr id="436351" name="Freeform 127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4" y="306"/>
                  </a:cxn>
                  <a:cxn ang="0">
                    <a:pos x="2196" y="30"/>
                  </a:cxn>
                </a:cxnLst>
                <a:rect l="0" t="0" r="r" b="b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36352" name="Group 128"/>
              <p:cNvGrpSpPr>
                <a:grpSpLocks/>
              </p:cNvGrpSpPr>
              <p:nvPr/>
            </p:nvGrpSpPr>
            <p:grpSpPr bwMode="auto">
              <a:xfrm>
                <a:off x="3027" y="2589"/>
                <a:ext cx="258" cy="545"/>
                <a:chOff x="562" y="3500"/>
                <a:chExt cx="258" cy="545"/>
              </a:xfrm>
            </p:grpSpPr>
            <p:sp>
              <p:nvSpPr>
                <p:cNvPr id="436353" name="Oval 129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354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562" y="3500"/>
                  <a:ext cx="249" cy="5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436355" name="Group 131"/>
            <p:cNvGrpSpPr>
              <a:grpSpLocks/>
            </p:cNvGrpSpPr>
            <p:nvPr/>
          </p:nvGrpSpPr>
          <p:grpSpPr bwMode="auto">
            <a:xfrm>
              <a:off x="3040" y="2157"/>
              <a:ext cx="1955" cy="1270"/>
              <a:chOff x="3040" y="2157"/>
              <a:chExt cx="1955" cy="1270"/>
            </a:xfrm>
          </p:grpSpPr>
          <p:sp>
            <p:nvSpPr>
              <p:cNvPr id="436356" name="Freeform 132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/>
                <a:ahLst/>
                <a:cxnLst>
                  <a:cxn ang="0">
                    <a:pos x="1955" y="0"/>
                  </a:cxn>
                  <a:cxn ang="0">
                    <a:pos x="1077" y="765"/>
                  </a:cxn>
                  <a:cxn ang="0">
                    <a:pos x="0" y="1270"/>
                  </a:cxn>
                </a:cxnLst>
                <a:rect l="0" t="0" r="r" b="b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36357" name="Group 133"/>
              <p:cNvGrpSpPr>
                <a:grpSpLocks/>
              </p:cNvGrpSpPr>
              <p:nvPr/>
            </p:nvGrpSpPr>
            <p:grpSpPr bwMode="auto">
              <a:xfrm>
                <a:off x="3927" y="2835"/>
                <a:ext cx="257" cy="545"/>
                <a:chOff x="563" y="3500"/>
                <a:chExt cx="257" cy="545"/>
              </a:xfrm>
            </p:grpSpPr>
            <p:sp>
              <p:nvSpPr>
                <p:cNvPr id="436358" name="Oval 134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359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246" cy="5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436360" name="Group 136"/>
            <p:cNvGrpSpPr>
              <a:grpSpLocks/>
            </p:cNvGrpSpPr>
            <p:nvPr/>
          </p:nvGrpSpPr>
          <p:grpSpPr bwMode="auto">
            <a:xfrm>
              <a:off x="1881" y="2450"/>
              <a:ext cx="855" cy="818"/>
              <a:chOff x="1881" y="2450"/>
              <a:chExt cx="855" cy="818"/>
            </a:xfrm>
          </p:grpSpPr>
          <p:sp>
            <p:nvSpPr>
              <p:cNvPr id="436361" name="Line 137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36362" name="Group 138"/>
              <p:cNvGrpSpPr>
                <a:grpSpLocks/>
              </p:cNvGrpSpPr>
              <p:nvPr/>
            </p:nvGrpSpPr>
            <p:grpSpPr bwMode="auto">
              <a:xfrm>
                <a:off x="2117" y="2702"/>
                <a:ext cx="257" cy="550"/>
                <a:chOff x="563" y="3500"/>
                <a:chExt cx="257" cy="550"/>
              </a:xfrm>
            </p:grpSpPr>
            <p:sp>
              <p:nvSpPr>
                <p:cNvPr id="436363" name="Oval 139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364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246" cy="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0EEBDFE-7E53-4FA0-B1FF-30C3E303F012}" type="slidenum">
              <a:rPr lang="en-US"/>
              <a:pPr/>
              <a:t>77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228600"/>
            <a:ext cx="8561387" cy="1143000"/>
          </a:xfrm>
        </p:spPr>
        <p:txBody>
          <a:bodyPr/>
          <a:lstStyle/>
          <a:p>
            <a:r>
              <a:rPr lang="en-US" sz="3200"/>
              <a:t>Indirect Routing: moving between networks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r>
              <a:rPr lang="en-US"/>
              <a:t>suppose mobile user moves to another network</a:t>
            </a:r>
          </a:p>
          <a:p>
            <a:pPr lvl="1"/>
            <a:r>
              <a:rPr lang="en-US"/>
              <a:t>registers with new foreign agent</a:t>
            </a:r>
          </a:p>
          <a:p>
            <a:pPr lvl="1"/>
            <a:r>
              <a:rPr lang="en-US"/>
              <a:t>new foreign agent registers with home agent</a:t>
            </a:r>
          </a:p>
          <a:p>
            <a:pPr lvl="1"/>
            <a:r>
              <a:rPr lang="en-US"/>
              <a:t>home agent update care-of-address for mobile</a:t>
            </a:r>
          </a:p>
          <a:p>
            <a:pPr lvl="1"/>
            <a:r>
              <a:rPr lang="en-US"/>
              <a:t>packets continue to be forwarded to mobile (but with new care-of-address)</a:t>
            </a:r>
          </a:p>
          <a:p>
            <a:r>
              <a:rPr lang="en-US"/>
              <a:t>mobility, changing foreign networks transparent: </a:t>
            </a:r>
            <a:r>
              <a:rPr lang="en-US" i="1">
                <a:solidFill>
                  <a:srgbClr val="FF0000"/>
                </a:solidFill>
              </a:rPr>
              <a:t>on going connections can be maintained!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162A8DE1-C04C-466F-96EA-A4588DF37BB3}" type="slidenum">
              <a:rPr lang="en-US"/>
              <a:pPr/>
              <a:t>78</a:t>
            </a:fld>
            <a:endParaRPr lang="en-US"/>
          </a:p>
        </p:txBody>
      </p:sp>
      <p:sp>
        <p:nvSpPr>
          <p:cNvPr id="439298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/>
            <a:ahLst/>
            <a:cxnLst>
              <a:cxn ang="0">
                <a:pos x="550" y="42"/>
              </a:cxn>
              <a:cxn ang="0">
                <a:pos x="82" y="60"/>
              </a:cxn>
              <a:cxn ang="0">
                <a:pos x="58" y="402"/>
              </a:cxn>
              <a:cxn ang="0">
                <a:pos x="28" y="720"/>
              </a:cxn>
              <a:cxn ang="0">
                <a:pos x="112" y="870"/>
              </a:cxn>
              <a:cxn ang="0">
                <a:pos x="538" y="876"/>
              </a:cxn>
              <a:cxn ang="0">
                <a:pos x="640" y="1128"/>
              </a:cxn>
              <a:cxn ang="0">
                <a:pos x="1234" y="1098"/>
              </a:cxn>
              <a:cxn ang="0">
                <a:pos x="1276" y="570"/>
              </a:cxn>
              <a:cxn ang="0">
                <a:pos x="1204" y="342"/>
              </a:cxn>
              <a:cxn ang="0">
                <a:pos x="760" y="288"/>
              </a:cxn>
              <a:cxn ang="0">
                <a:pos x="550" y="42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9299" name="Group 3"/>
          <p:cNvGrpSpPr>
            <a:grpSpLocks/>
          </p:cNvGrpSpPr>
          <p:nvPr/>
        </p:nvGrpSpPr>
        <p:grpSpPr bwMode="auto">
          <a:xfrm>
            <a:off x="2668588" y="3609975"/>
            <a:ext cx="501650" cy="233363"/>
            <a:chOff x="3600" y="219"/>
            <a:chExt cx="360" cy="175"/>
          </a:xfrm>
        </p:grpSpPr>
        <p:sp>
          <p:nvSpPr>
            <p:cNvPr id="439300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301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302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303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9304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9305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9306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307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308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9309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9310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311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312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9313" name="Group 17"/>
          <p:cNvGrpSpPr>
            <a:grpSpLocks/>
          </p:cNvGrpSpPr>
          <p:nvPr/>
        </p:nvGrpSpPr>
        <p:grpSpPr bwMode="auto">
          <a:xfrm>
            <a:off x="1771650" y="3263900"/>
            <a:ext cx="1333500" cy="342900"/>
            <a:chOff x="8025" y="5070"/>
            <a:chExt cx="2100" cy="540"/>
          </a:xfrm>
        </p:grpSpPr>
        <p:sp>
          <p:nvSpPr>
            <p:cNvPr id="439314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315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316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931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Mobility via Direct Routing</a:t>
            </a:r>
          </a:p>
        </p:txBody>
      </p:sp>
      <p:grpSp>
        <p:nvGrpSpPr>
          <p:cNvPr id="439318" name="Group 22"/>
          <p:cNvGrpSpPr>
            <a:grpSpLocks/>
          </p:cNvGrpSpPr>
          <p:nvPr/>
        </p:nvGrpSpPr>
        <p:grpSpPr bwMode="auto">
          <a:xfrm>
            <a:off x="1520825" y="2822575"/>
            <a:ext cx="914400" cy="590550"/>
            <a:chOff x="10665" y="3225"/>
            <a:chExt cx="1440" cy="930"/>
          </a:xfrm>
        </p:grpSpPr>
        <p:sp>
          <p:nvSpPr>
            <p:cNvPr id="439319" name="Oval 2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9320" name="Group 24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439321" name="Freeform 25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/>
                <a:ahLst/>
                <a:cxnLst>
                  <a:cxn ang="0">
                    <a:pos x="298" y="0"/>
                  </a:cxn>
                  <a:cxn ang="0">
                    <a:pos x="263" y="0"/>
                  </a:cxn>
                  <a:cxn ang="0">
                    <a:pos x="219" y="4"/>
                  </a:cxn>
                  <a:cxn ang="0">
                    <a:pos x="167" y="12"/>
                  </a:cxn>
                  <a:cxn ang="0">
                    <a:pos x="116" y="25"/>
                  </a:cxn>
                  <a:cxn ang="0">
                    <a:pos x="67" y="45"/>
                  </a:cxn>
                  <a:cxn ang="0">
                    <a:pos x="29" y="73"/>
                  </a:cxn>
                  <a:cxn ang="0">
                    <a:pos x="6" y="109"/>
                  </a:cxn>
                  <a:cxn ang="0">
                    <a:pos x="0" y="137"/>
                  </a:cxn>
                  <a:cxn ang="0">
                    <a:pos x="3" y="152"/>
                  </a:cxn>
                  <a:cxn ang="0">
                    <a:pos x="13" y="197"/>
                  </a:cxn>
                  <a:cxn ang="0">
                    <a:pos x="39" y="290"/>
                  </a:cxn>
                  <a:cxn ang="0">
                    <a:pos x="76" y="410"/>
                  </a:cxn>
                  <a:cxn ang="0">
                    <a:pos x="123" y="543"/>
                  </a:cxn>
                  <a:cxn ang="0">
                    <a:pos x="176" y="684"/>
                  </a:cxn>
                  <a:cxn ang="0">
                    <a:pos x="235" y="822"/>
                  </a:cxn>
                  <a:cxn ang="0">
                    <a:pos x="293" y="949"/>
                  </a:cxn>
                  <a:cxn ang="0">
                    <a:pos x="352" y="1055"/>
                  </a:cxn>
                  <a:cxn ang="0">
                    <a:pos x="389" y="1109"/>
                  </a:cxn>
                  <a:cxn ang="0">
                    <a:pos x="406" y="1130"/>
                  </a:cxn>
                  <a:cxn ang="0">
                    <a:pos x="436" y="1130"/>
                  </a:cxn>
                  <a:cxn ang="0">
                    <a:pos x="487" y="1111"/>
                  </a:cxn>
                  <a:cxn ang="0">
                    <a:pos x="547" y="1088"/>
                  </a:cxn>
                  <a:cxn ang="0">
                    <a:pos x="609" y="1062"/>
                  </a:cxn>
                  <a:cxn ang="0">
                    <a:pos x="669" y="1036"/>
                  </a:cxn>
                  <a:cxn ang="0">
                    <a:pos x="722" y="1012"/>
                  </a:cxn>
                  <a:cxn ang="0">
                    <a:pos x="762" y="987"/>
                  </a:cxn>
                  <a:cxn ang="0">
                    <a:pos x="785" y="967"/>
                  </a:cxn>
                  <a:cxn ang="0">
                    <a:pos x="756" y="915"/>
                  </a:cxn>
                  <a:cxn ang="0">
                    <a:pos x="687" y="813"/>
                  </a:cxn>
                  <a:cxn ang="0">
                    <a:pos x="612" y="693"/>
                  </a:cxn>
                  <a:cxn ang="0">
                    <a:pos x="537" y="561"/>
                  </a:cxn>
                  <a:cxn ang="0">
                    <a:pos x="467" y="423"/>
                  </a:cxn>
                  <a:cxn ang="0">
                    <a:pos x="404" y="287"/>
                  </a:cxn>
                  <a:cxn ang="0">
                    <a:pos x="352" y="161"/>
                  </a:cxn>
                  <a:cxn ang="0">
                    <a:pos x="318" y="49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22" name="Freeform 26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2"/>
                  </a:cxn>
                  <a:cxn ang="0">
                    <a:pos x="48" y="5"/>
                  </a:cxn>
                  <a:cxn ang="0">
                    <a:pos x="47" y="11"/>
                  </a:cxn>
                  <a:cxn ang="0">
                    <a:pos x="44" y="19"/>
                  </a:cxn>
                  <a:cxn ang="0">
                    <a:pos x="39" y="35"/>
                  </a:cxn>
                  <a:cxn ang="0">
                    <a:pos x="32" y="55"/>
                  </a:cxn>
                  <a:cxn ang="0">
                    <a:pos x="20" y="82"/>
                  </a:cxn>
                  <a:cxn ang="0">
                    <a:pos x="6" y="117"/>
                  </a:cxn>
                  <a:cxn ang="0">
                    <a:pos x="0" y="141"/>
                  </a:cxn>
                  <a:cxn ang="0">
                    <a:pos x="0" y="177"/>
                  </a:cxn>
                  <a:cxn ang="0">
                    <a:pos x="4" y="220"/>
                  </a:cxn>
                  <a:cxn ang="0">
                    <a:pos x="13" y="271"/>
                  </a:cxn>
                  <a:cxn ang="0">
                    <a:pos x="26" y="325"/>
                  </a:cxn>
                  <a:cxn ang="0">
                    <a:pos x="41" y="386"/>
                  </a:cxn>
                  <a:cxn ang="0">
                    <a:pos x="58" y="446"/>
                  </a:cxn>
                  <a:cxn ang="0">
                    <a:pos x="78" y="509"/>
                  </a:cxn>
                  <a:cxn ang="0">
                    <a:pos x="98" y="570"/>
                  </a:cxn>
                  <a:cxn ang="0">
                    <a:pos x="119" y="628"/>
                  </a:cxn>
                  <a:cxn ang="0">
                    <a:pos x="138" y="683"/>
                  </a:cxn>
                  <a:cxn ang="0">
                    <a:pos x="157" y="733"/>
                  </a:cxn>
                  <a:cxn ang="0">
                    <a:pos x="174" y="775"/>
                  </a:cxn>
                  <a:cxn ang="0">
                    <a:pos x="189" y="808"/>
                  </a:cxn>
                  <a:cxn ang="0">
                    <a:pos x="201" y="831"/>
                  </a:cxn>
                  <a:cxn ang="0">
                    <a:pos x="210" y="843"/>
                  </a:cxn>
                  <a:cxn ang="0">
                    <a:pos x="223" y="853"/>
                  </a:cxn>
                  <a:cxn ang="0">
                    <a:pos x="239" y="861"/>
                  </a:cxn>
                  <a:cxn ang="0">
                    <a:pos x="258" y="873"/>
                  </a:cxn>
                  <a:cxn ang="0">
                    <a:pos x="282" y="883"/>
                  </a:cxn>
                  <a:cxn ang="0">
                    <a:pos x="310" y="896"/>
                  </a:cxn>
                  <a:cxn ang="0">
                    <a:pos x="342" y="907"/>
                  </a:cxn>
                  <a:cxn ang="0">
                    <a:pos x="380" y="922"/>
                  </a:cxn>
                  <a:cxn ang="0">
                    <a:pos x="425" y="936"/>
                  </a:cxn>
                  <a:cxn ang="0">
                    <a:pos x="396" y="893"/>
                  </a:cxn>
                  <a:cxn ang="0">
                    <a:pos x="367" y="843"/>
                  </a:cxn>
                  <a:cxn ang="0">
                    <a:pos x="337" y="787"/>
                  </a:cxn>
                  <a:cxn ang="0">
                    <a:pos x="308" y="725"/>
                  </a:cxn>
                  <a:cxn ang="0">
                    <a:pos x="279" y="660"/>
                  </a:cxn>
                  <a:cxn ang="0">
                    <a:pos x="249" y="591"/>
                  </a:cxn>
                  <a:cxn ang="0">
                    <a:pos x="220" y="522"/>
                  </a:cxn>
                  <a:cxn ang="0">
                    <a:pos x="194" y="450"/>
                  </a:cxn>
                  <a:cxn ang="0">
                    <a:pos x="167" y="381"/>
                  </a:cxn>
                  <a:cxn ang="0">
                    <a:pos x="144" y="312"/>
                  </a:cxn>
                  <a:cxn ang="0">
                    <a:pos x="120" y="248"/>
                  </a:cxn>
                  <a:cxn ang="0">
                    <a:pos x="101" y="186"/>
                  </a:cxn>
                  <a:cxn ang="0">
                    <a:pos x="83" y="128"/>
                  </a:cxn>
                  <a:cxn ang="0">
                    <a:pos x="69" y="78"/>
                  </a:cxn>
                  <a:cxn ang="0">
                    <a:pos x="57" y="35"/>
                  </a:cxn>
                  <a:cxn ang="0">
                    <a:pos x="48" y="0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23" name="Freeform 27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/>
                <a:ahLst/>
                <a:cxnLst>
                  <a:cxn ang="0">
                    <a:pos x="26" y="11"/>
                  </a:cxn>
                  <a:cxn ang="0">
                    <a:pos x="13" y="24"/>
                  </a:cxn>
                  <a:cxn ang="0">
                    <a:pos x="4" y="43"/>
                  </a:cxn>
                  <a:cxn ang="0">
                    <a:pos x="0" y="67"/>
                  </a:cxn>
                  <a:cxn ang="0">
                    <a:pos x="0" y="93"/>
                  </a:cxn>
                  <a:cxn ang="0">
                    <a:pos x="3" y="120"/>
                  </a:cxn>
                  <a:cxn ang="0">
                    <a:pos x="10" y="148"/>
                  </a:cxn>
                  <a:cxn ang="0">
                    <a:pos x="20" y="171"/>
                  </a:cxn>
                  <a:cxn ang="0">
                    <a:pos x="35" y="189"/>
                  </a:cxn>
                  <a:cxn ang="0">
                    <a:pos x="51" y="201"/>
                  </a:cxn>
                  <a:cxn ang="0">
                    <a:pos x="70" y="206"/>
                  </a:cxn>
                  <a:cxn ang="0">
                    <a:pos x="91" y="208"/>
                  </a:cxn>
                  <a:cxn ang="0">
                    <a:pos x="111" y="204"/>
                  </a:cxn>
                  <a:cxn ang="0">
                    <a:pos x="130" y="196"/>
                  </a:cxn>
                  <a:cxn ang="0">
                    <a:pos x="148" y="186"/>
                  </a:cxn>
                  <a:cxn ang="0">
                    <a:pos x="163" y="176"/>
                  </a:cxn>
                  <a:cxn ang="0">
                    <a:pos x="174" y="163"/>
                  </a:cxn>
                  <a:cxn ang="0">
                    <a:pos x="189" y="130"/>
                  </a:cxn>
                  <a:cxn ang="0">
                    <a:pos x="192" y="89"/>
                  </a:cxn>
                  <a:cxn ang="0">
                    <a:pos x="185" y="50"/>
                  </a:cxn>
                  <a:cxn ang="0">
                    <a:pos x="166" y="27"/>
                  </a:cxn>
                  <a:cxn ang="0">
                    <a:pos x="152" y="21"/>
                  </a:cxn>
                  <a:cxn ang="0">
                    <a:pos x="138" y="14"/>
                  </a:cxn>
                  <a:cxn ang="0">
                    <a:pos x="122" y="8"/>
                  </a:cxn>
                  <a:cxn ang="0">
                    <a:pos x="104" y="2"/>
                  </a:cxn>
                  <a:cxn ang="0">
                    <a:pos x="85" y="0"/>
                  </a:cxn>
                  <a:cxn ang="0">
                    <a:pos x="66" y="0"/>
                  </a:cxn>
                  <a:cxn ang="0">
                    <a:pos x="47" y="2"/>
                  </a:cxn>
                  <a:cxn ang="0">
                    <a:pos x="26" y="11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24" name="Freeform 28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21" y="44"/>
                  </a:cxn>
                  <a:cxn ang="0">
                    <a:pos x="12" y="60"/>
                  </a:cxn>
                  <a:cxn ang="0">
                    <a:pos x="5" y="79"/>
                  </a:cxn>
                  <a:cxn ang="0">
                    <a:pos x="0" y="97"/>
                  </a:cxn>
                  <a:cxn ang="0">
                    <a:pos x="0" y="116"/>
                  </a:cxn>
                  <a:cxn ang="0">
                    <a:pos x="5" y="135"/>
                  </a:cxn>
                  <a:cxn ang="0">
                    <a:pos x="12" y="152"/>
                  </a:cxn>
                  <a:cxn ang="0">
                    <a:pos x="25" y="169"/>
                  </a:cxn>
                  <a:cxn ang="0">
                    <a:pos x="42" y="187"/>
                  </a:cxn>
                  <a:cxn ang="0">
                    <a:pos x="58" y="202"/>
                  </a:cxn>
                  <a:cxn ang="0">
                    <a:pos x="77" y="220"/>
                  </a:cxn>
                  <a:cxn ang="0">
                    <a:pos x="96" y="233"/>
                  </a:cxn>
                  <a:cxn ang="0">
                    <a:pos x="114" y="244"/>
                  </a:cxn>
                  <a:cxn ang="0">
                    <a:pos x="133" y="251"/>
                  </a:cxn>
                  <a:cxn ang="0">
                    <a:pos x="149" y="251"/>
                  </a:cxn>
                  <a:cxn ang="0">
                    <a:pos x="165" y="246"/>
                  </a:cxn>
                  <a:cxn ang="0">
                    <a:pos x="180" y="237"/>
                  </a:cxn>
                  <a:cxn ang="0">
                    <a:pos x="196" y="228"/>
                  </a:cxn>
                  <a:cxn ang="0">
                    <a:pos x="209" y="220"/>
                  </a:cxn>
                  <a:cxn ang="0">
                    <a:pos x="222" y="212"/>
                  </a:cxn>
                  <a:cxn ang="0">
                    <a:pos x="232" y="202"/>
                  </a:cxn>
                  <a:cxn ang="0">
                    <a:pos x="240" y="191"/>
                  </a:cxn>
                  <a:cxn ang="0">
                    <a:pos x="246" y="178"/>
                  </a:cxn>
                  <a:cxn ang="0">
                    <a:pos x="247" y="162"/>
                  </a:cxn>
                  <a:cxn ang="0">
                    <a:pos x="244" y="142"/>
                  </a:cxn>
                  <a:cxn ang="0">
                    <a:pos x="238" y="120"/>
                  </a:cxn>
                  <a:cxn ang="0">
                    <a:pos x="228" y="96"/>
                  </a:cxn>
                  <a:cxn ang="0">
                    <a:pos x="215" y="72"/>
                  </a:cxn>
                  <a:cxn ang="0">
                    <a:pos x="200" y="50"/>
                  </a:cxn>
                  <a:cxn ang="0">
                    <a:pos x="184" y="30"/>
                  </a:cxn>
                  <a:cxn ang="0">
                    <a:pos x="165" y="16"/>
                  </a:cxn>
                  <a:cxn ang="0">
                    <a:pos x="147" y="7"/>
                  </a:cxn>
                  <a:cxn ang="0">
                    <a:pos x="130" y="3"/>
                  </a:cxn>
                  <a:cxn ang="0">
                    <a:pos x="112" y="0"/>
                  </a:cxn>
                  <a:cxn ang="0">
                    <a:pos x="94" y="1"/>
                  </a:cxn>
                  <a:cxn ang="0">
                    <a:pos x="80" y="3"/>
                  </a:cxn>
                  <a:cxn ang="0">
                    <a:pos x="65" y="7"/>
                  </a:cxn>
                  <a:cxn ang="0">
                    <a:pos x="52" y="13"/>
                  </a:cxn>
                  <a:cxn ang="0">
                    <a:pos x="42" y="20"/>
                  </a:cxn>
                  <a:cxn ang="0">
                    <a:pos x="33" y="29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25" name="Freeform 29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/>
                <a:ahLst/>
                <a:cxnLst>
                  <a:cxn ang="0">
                    <a:pos x="115" y="3"/>
                  </a:cxn>
                  <a:cxn ang="0">
                    <a:pos x="93" y="0"/>
                  </a:cxn>
                  <a:cxn ang="0">
                    <a:pos x="66" y="2"/>
                  </a:cxn>
                  <a:cxn ang="0">
                    <a:pos x="43" y="12"/>
                  </a:cxn>
                  <a:cxn ang="0">
                    <a:pos x="16" y="37"/>
                  </a:cxn>
                  <a:cxn ang="0">
                    <a:pos x="0" y="79"/>
                  </a:cxn>
                  <a:cxn ang="0">
                    <a:pos x="2" y="124"/>
                  </a:cxn>
                  <a:cxn ang="0">
                    <a:pos x="15" y="168"/>
                  </a:cxn>
                  <a:cxn ang="0">
                    <a:pos x="32" y="201"/>
                  </a:cxn>
                  <a:cxn ang="0">
                    <a:pos x="56" y="223"/>
                  </a:cxn>
                  <a:cxn ang="0">
                    <a:pos x="84" y="237"/>
                  </a:cxn>
                  <a:cxn ang="0">
                    <a:pos x="113" y="240"/>
                  </a:cxn>
                  <a:cxn ang="0">
                    <a:pos x="151" y="229"/>
                  </a:cxn>
                  <a:cxn ang="0">
                    <a:pos x="189" y="204"/>
                  </a:cxn>
                  <a:cxn ang="0">
                    <a:pos x="216" y="171"/>
                  </a:cxn>
                  <a:cxn ang="0">
                    <a:pos x="226" y="131"/>
                  </a:cxn>
                  <a:cxn ang="0">
                    <a:pos x="222" y="104"/>
                  </a:cxn>
                  <a:cxn ang="0">
                    <a:pos x="213" y="95"/>
                  </a:cxn>
                  <a:cxn ang="0">
                    <a:pos x="201" y="96"/>
                  </a:cxn>
                  <a:cxn ang="0">
                    <a:pos x="194" y="105"/>
                  </a:cxn>
                  <a:cxn ang="0">
                    <a:pos x="191" y="127"/>
                  </a:cxn>
                  <a:cxn ang="0">
                    <a:pos x="182" y="158"/>
                  </a:cxn>
                  <a:cxn ang="0">
                    <a:pos x="162" y="183"/>
                  </a:cxn>
                  <a:cxn ang="0">
                    <a:pos x="131" y="197"/>
                  </a:cxn>
                  <a:cxn ang="0">
                    <a:pos x="90" y="197"/>
                  </a:cxn>
                  <a:cxn ang="0">
                    <a:pos x="60" y="177"/>
                  </a:cxn>
                  <a:cxn ang="0">
                    <a:pos x="44" y="144"/>
                  </a:cxn>
                  <a:cxn ang="0">
                    <a:pos x="34" y="105"/>
                  </a:cxn>
                  <a:cxn ang="0">
                    <a:pos x="32" y="76"/>
                  </a:cxn>
                  <a:cxn ang="0">
                    <a:pos x="41" y="56"/>
                  </a:cxn>
                  <a:cxn ang="0">
                    <a:pos x="54" y="39"/>
                  </a:cxn>
                  <a:cxn ang="0">
                    <a:pos x="74" y="26"/>
                  </a:cxn>
                  <a:cxn ang="0">
                    <a:pos x="87" y="25"/>
                  </a:cxn>
                  <a:cxn ang="0">
                    <a:pos x="106" y="25"/>
                  </a:cxn>
                  <a:cxn ang="0">
                    <a:pos x="126" y="25"/>
                  </a:cxn>
                  <a:cxn ang="0">
                    <a:pos x="129" y="12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26" name="Freeform 30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/>
                <a:ahLst/>
                <a:cxnLst>
                  <a:cxn ang="0">
                    <a:pos x="60" y="8"/>
                  </a:cxn>
                  <a:cxn ang="0">
                    <a:pos x="34" y="27"/>
                  </a:cxn>
                  <a:cxn ang="0">
                    <a:pos x="15" y="50"/>
                  </a:cxn>
                  <a:cxn ang="0">
                    <a:pos x="3" y="80"/>
                  </a:cxn>
                  <a:cxn ang="0">
                    <a:pos x="0" y="112"/>
                  </a:cxn>
                  <a:cxn ang="0">
                    <a:pos x="6" y="145"/>
                  </a:cxn>
                  <a:cxn ang="0">
                    <a:pos x="18" y="175"/>
                  </a:cxn>
                  <a:cxn ang="0">
                    <a:pos x="37" y="204"/>
                  </a:cxn>
                  <a:cxn ang="0">
                    <a:pos x="65" y="231"/>
                  </a:cxn>
                  <a:cxn ang="0">
                    <a:pos x="101" y="257"/>
                  </a:cxn>
                  <a:cxn ang="0">
                    <a:pos x="142" y="270"/>
                  </a:cxn>
                  <a:cxn ang="0">
                    <a:pos x="185" y="263"/>
                  </a:cxn>
                  <a:cxn ang="0">
                    <a:pos x="219" y="240"/>
                  </a:cxn>
                  <a:cxn ang="0">
                    <a:pos x="244" y="215"/>
                  </a:cxn>
                  <a:cxn ang="0">
                    <a:pos x="263" y="188"/>
                  </a:cxn>
                  <a:cxn ang="0">
                    <a:pos x="276" y="158"/>
                  </a:cxn>
                  <a:cxn ang="0">
                    <a:pos x="279" y="133"/>
                  </a:cxn>
                  <a:cxn ang="0">
                    <a:pos x="273" y="120"/>
                  </a:cxn>
                  <a:cxn ang="0">
                    <a:pos x="258" y="116"/>
                  </a:cxn>
                  <a:cxn ang="0">
                    <a:pos x="245" y="122"/>
                  </a:cxn>
                  <a:cxn ang="0">
                    <a:pos x="241" y="132"/>
                  </a:cxn>
                  <a:cxn ang="0">
                    <a:pos x="235" y="151"/>
                  </a:cxn>
                  <a:cxn ang="0">
                    <a:pos x="220" y="176"/>
                  </a:cxn>
                  <a:cxn ang="0">
                    <a:pos x="198" y="201"/>
                  </a:cxn>
                  <a:cxn ang="0">
                    <a:pos x="154" y="211"/>
                  </a:cxn>
                  <a:cxn ang="0">
                    <a:pos x="100" y="197"/>
                  </a:cxn>
                  <a:cxn ang="0">
                    <a:pos x="59" y="162"/>
                  </a:cxn>
                  <a:cxn ang="0">
                    <a:pos x="40" y="113"/>
                  </a:cxn>
                  <a:cxn ang="0">
                    <a:pos x="44" y="73"/>
                  </a:cxn>
                  <a:cxn ang="0">
                    <a:pos x="60" y="50"/>
                  </a:cxn>
                  <a:cxn ang="0">
                    <a:pos x="81" y="30"/>
                  </a:cxn>
                  <a:cxn ang="0">
                    <a:pos x="103" y="16"/>
                  </a:cxn>
                  <a:cxn ang="0">
                    <a:pos x="109" y="4"/>
                  </a:cxn>
                  <a:cxn ang="0">
                    <a:pos x="88" y="0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27" name="Freeform 31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15" y="72"/>
                  </a:cxn>
                  <a:cxn ang="0">
                    <a:pos x="25" y="75"/>
                  </a:cxn>
                  <a:cxn ang="0">
                    <a:pos x="32" y="75"/>
                  </a:cxn>
                  <a:cxn ang="0">
                    <a:pos x="37" y="73"/>
                  </a:cxn>
                  <a:cxn ang="0">
                    <a:pos x="39" y="72"/>
                  </a:cxn>
                  <a:cxn ang="0">
                    <a:pos x="47" y="71"/>
                  </a:cxn>
                  <a:cxn ang="0">
                    <a:pos x="56" y="66"/>
                  </a:cxn>
                  <a:cxn ang="0">
                    <a:pos x="64" y="60"/>
                  </a:cxn>
                  <a:cxn ang="0">
                    <a:pos x="69" y="56"/>
                  </a:cxn>
                  <a:cxn ang="0">
                    <a:pos x="72" y="52"/>
                  </a:cxn>
                  <a:cxn ang="0">
                    <a:pos x="72" y="49"/>
                  </a:cxn>
                  <a:cxn ang="0">
                    <a:pos x="70" y="45"/>
                  </a:cxn>
                  <a:cxn ang="0">
                    <a:pos x="67" y="40"/>
                  </a:cxn>
                  <a:cxn ang="0">
                    <a:pos x="63" y="39"/>
                  </a:cxn>
                  <a:cxn ang="0">
                    <a:pos x="59" y="38"/>
                  </a:cxn>
                  <a:cxn ang="0">
                    <a:pos x="54" y="39"/>
                  </a:cxn>
                  <a:cxn ang="0">
                    <a:pos x="48" y="42"/>
                  </a:cxn>
                  <a:cxn ang="0">
                    <a:pos x="39" y="46"/>
                  </a:cxn>
                  <a:cxn ang="0">
                    <a:pos x="32" y="50"/>
                  </a:cxn>
                  <a:cxn ang="0">
                    <a:pos x="29" y="52"/>
                  </a:cxn>
                  <a:cxn ang="0">
                    <a:pos x="26" y="43"/>
                  </a:cxn>
                  <a:cxn ang="0">
                    <a:pos x="20" y="25"/>
                  </a:cxn>
                  <a:cxn ang="0">
                    <a:pos x="12" y="7"/>
                  </a:cxn>
                  <a:cxn ang="0">
                    <a:pos x="1" y="0"/>
                  </a:cxn>
                  <a:cxn ang="0">
                    <a:pos x="0" y="17"/>
                  </a:cxn>
                  <a:cxn ang="0">
                    <a:pos x="3" y="39"/>
                  </a:cxn>
                  <a:cxn ang="0">
                    <a:pos x="6" y="58"/>
                  </a:cxn>
                  <a:cxn ang="0">
                    <a:pos x="7" y="65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28" name="Freeform 32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/>
                <a:ahLst/>
                <a:cxnLst>
                  <a:cxn ang="0">
                    <a:pos x="15" y="53"/>
                  </a:cxn>
                  <a:cxn ang="0">
                    <a:pos x="16" y="55"/>
                  </a:cxn>
                  <a:cxn ang="0">
                    <a:pos x="20" y="57"/>
                  </a:cxn>
                  <a:cxn ang="0">
                    <a:pos x="25" y="59"/>
                  </a:cxn>
                  <a:cxn ang="0">
                    <a:pos x="26" y="59"/>
                  </a:cxn>
                  <a:cxn ang="0">
                    <a:pos x="35" y="59"/>
                  </a:cxn>
                  <a:cxn ang="0">
                    <a:pos x="45" y="56"/>
                  </a:cxn>
                  <a:cxn ang="0">
                    <a:pos x="54" y="55"/>
                  </a:cxn>
                  <a:cxn ang="0">
                    <a:pos x="63" y="50"/>
                  </a:cxn>
                  <a:cxn ang="0">
                    <a:pos x="66" y="47"/>
                  </a:cxn>
                  <a:cxn ang="0">
                    <a:pos x="69" y="44"/>
                  </a:cxn>
                  <a:cxn ang="0">
                    <a:pos x="70" y="40"/>
                  </a:cxn>
                  <a:cxn ang="0">
                    <a:pos x="69" y="37"/>
                  </a:cxn>
                  <a:cxn ang="0">
                    <a:pos x="56" y="32"/>
                  </a:cxn>
                  <a:cxn ang="0">
                    <a:pos x="42" y="33"/>
                  </a:cxn>
                  <a:cxn ang="0">
                    <a:pos x="32" y="37"/>
                  </a:cxn>
                  <a:cxn ang="0">
                    <a:pos x="28" y="40"/>
                  </a:cxn>
                  <a:cxn ang="0">
                    <a:pos x="20" y="30"/>
                  </a:cxn>
                  <a:cxn ang="0">
                    <a:pos x="16" y="14"/>
                  </a:cxn>
                  <a:cxn ang="0">
                    <a:pos x="10" y="3"/>
                  </a:cxn>
                  <a:cxn ang="0">
                    <a:pos x="3" y="0"/>
                  </a:cxn>
                  <a:cxn ang="0">
                    <a:pos x="0" y="19"/>
                  </a:cxn>
                  <a:cxn ang="0">
                    <a:pos x="4" y="36"/>
                  </a:cxn>
                  <a:cxn ang="0">
                    <a:pos x="12" y="49"/>
                  </a:cxn>
                  <a:cxn ang="0">
                    <a:pos x="15" y="53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29" name="Freeform 33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/>
                <a:ahLst/>
                <a:cxnLst>
                  <a:cxn ang="0">
                    <a:pos x="4" y="46"/>
                  </a:cxn>
                  <a:cxn ang="0">
                    <a:pos x="9" y="56"/>
                  </a:cxn>
                  <a:cxn ang="0">
                    <a:pos x="21" y="60"/>
                  </a:cxn>
                  <a:cxn ang="0">
                    <a:pos x="31" y="60"/>
                  </a:cxn>
                  <a:cxn ang="0">
                    <a:pos x="35" y="60"/>
                  </a:cxn>
                  <a:cxn ang="0">
                    <a:pos x="44" y="57"/>
                  </a:cxn>
                  <a:cxn ang="0">
                    <a:pos x="54" y="51"/>
                  </a:cxn>
                  <a:cxn ang="0">
                    <a:pos x="62" y="46"/>
                  </a:cxn>
                  <a:cxn ang="0">
                    <a:pos x="65" y="40"/>
                  </a:cxn>
                  <a:cxn ang="0">
                    <a:pos x="63" y="36"/>
                  </a:cxn>
                  <a:cxn ang="0">
                    <a:pos x="60" y="34"/>
                  </a:cxn>
                  <a:cxn ang="0">
                    <a:pos x="56" y="33"/>
                  </a:cxn>
                  <a:cxn ang="0">
                    <a:pos x="51" y="33"/>
                  </a:cxn>
                  <a:cxn ang="0">
                    <a:pos x="26" y="37"/>
                  </a:cxn>
                  <a:cxn ang="0">
                    <a:pos x="24" y="30"/>
                  </a:cxn>
                  <a:cxn ang="0">
                    <a:pos x="18" y="15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2" y="30"/>
                  </a:cxn>
                  <a:cxn ang="0">
                    <a:pos x="3" y="41"/>
                  </a:cxn>
                  <a:cxn ang="0">
                    <a:pos x="4" y="46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30" name="Freeform 34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/>
                <a:ahLst/>
                <a:cxnLst>
                  <a:cxn ang="0">
                    <a:pos x="9" y="46"/>
                  </a:cxn>
                  <a:cxn ang="0">
                    <a:pos x="12" y="47"/>
                  </a:cxn>
                  <a:cxn ang="0">
                    <a:pos x="16" y="47"/>
                  </a:cxn>
                  <a:cxn ang="0">
                    <a:pos x="22" y="47"/>
                  </a:cxn>
                  <a:cxn ang="0">
                    <a:pos x="23" y="47"/>
                  </a:cxn>
                  <a:cxn ang="0">
                    <a:pos x="31" y="46"/>
                  </a:cxn>
                  <a:cxn ang="0">
                    <a:pos x="40" y="45"/>
                  </a:cxn>
                  <a:cxn ang="0">
                    <a:pos x="48" y="42"/>
                  </a:cxn>
                  <a:cxn ang="0">
                    <a:pos x="56" y="37"/>
                  </a:cxn>
                  <a:cxn ang="0">
                    <a:pos x="63" y="34"/>
                  </a:cxn>
                  <a:cxn ang="0">
                    <a:pos x="67" y="30"/>
                  </a:cxn>
                  <a:cxn ang="0">
                    <a:pos x="69" y="26"/>
                  </a:cxn>
                  <a:cxn ang="0">
                    <a:pos x="66" y="20"/>
                  </a:cxn>
                  <a:cxn ang="0">
                    <a:pos x="62" y="17"/>
                  </a:cxn>
                  <a:cxn ang="0">
                    <a:pos x="56" y="17"/>
                  </a:cxn>
                  <a:cxn ang="0">
                    <a:pos x="48" y="17"/>
                  </a:cxn>
                  <a:cxn ang="0">
                    <a:pos x="40" y="19"/>
                  </a:cxn>
                  <a:cxn ang="0">
                    <a:pos x="32" y="22"/>
                  </a:cxn>
                  <a:cxn ang="0">
                    <a:pos x="26" y="23"/>
                  </a:cxn>
                  <a:cxn ang="0">
                    <a:pos x="22" y="26"/>
                  </a:cxn>
                  <a:cxn ang="0">
                    <a:pos x="20" y="26"/>
                  </a:cxn>
                  <a:cxn ang="0">
                    <a:pos x="19" y="22"/>
                  </a:cxn>
                  <a:cxn ang="0">
                    <a:pos x="16" y="14"/>
                  </a:cxn>
                  <a:cxn ang="0">
                    <a:pos x="12" y="7"/>
                  </a:cxn>
                  <a:cxn ang="0">
                    <a:pos x="10" y="4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3" y="26"/>
                  </a:cxn>
                  <a:cxn ang="0">
                    <a:pos x="7" y="40"/>
                  </a:cxn>
                  <a:cxn ang="0">
                    <a:pos x="9" y="46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31" name="Freeform 35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/>
                <a:ahLst/>
                <a:cxnLst>
                  <a:cxn ang="0">
                    <a:pos x="13" y="52"/>
                  </a:cxn>
                  <a:cxn ang="0">
                    <a:pos x="20" y="55"/>
                  </a:cxn>
                  <a:cxn ang="0">
                    <a:pos x="32" y="58"/>
                  </a:cxn>
                  <a:cxn ang="0">
                    <a:pos x="45" y="56"/>
                  </a:cxn>
                  <a:cxn ang="0">
                    <a:pos x="55" y="50"/>
                  </a:cxn>
                  <a:cxn ang="0">
                    <a:pos x="58" y="49"/>
                  </a:cxn>
                  <a:cxn ang="0">
                    <a:pos x="60" y="46"/>
                  </a:cxn>
                  <a:cxn ang="0">
                    <a:pos x="60" y="42"/>
                  </a:cxn>
                  <a:cxn ang="0">
                    <a:pos x="60" y="39"/>
                  </a:cxn>
                  <a:cxn ang="0">
                    <a:pos x="58" y="36"/>
                  </a:cxn>
                  <a:cxn ang="0">
                    <a:pos x="54" y="33"/>
                  </a:cxn>
                  <a:cxn ang="0">
                    <a:pos x="49" y="32"/>
                  </a:cxn>
                  <a:cxn ang="0">
                    <a:pos x="45" y="32"/>
                  </a:cxn>
                  <a:cxn ang="0">
                    <a:pos x="36" y="35"/>
                  </a:cxn>
                  <a:cxn ang="0">
                    <a:pos x="27" y="36"/>
                  </a:cxn>
                  <a:cxn ang="0">
                    <a:pos x="20" y="35"/>
                  </a:cxn>
                  <a:cxn ang="0">
                    <a:pos x="17" y="35"/>
                  </a:cxn>
                  <a:cxn ang="0">
                    <a:pos x="17" y="29"/>
                  </a:cxn>
                  <a:cxn ang="0">
                    <a:pos x="17" y="16"/>
                  </a:cxn>
                  <a:cxn ang="0">
                    <a:pos x="14" y="3"/>
                  </a:cxn>
                  <a:cxn ang="0">
                    <a:pos x="5" y="0"/>
                  </a:cxn>
                  <a:cxn ang="0">
                    <a:pos x="1" y="12"/>
                  </a:cxn>
                  <a:cxn ang="0">
                    <a:pos x="0" y="26"/>
                  </a:cxn>
                  <a:cxn ang="0">
                    <a:pos x="3" y="40"/>
                  </a:cxn>
                  <a:cxn ang="0">
                    <a:pos x="13" y="52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32" name="Freeform 36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/>
                <a:ahLst/>
                <a:cxnLst>
                  <a:cxn ang="0">
                    <a:pos x="19" y="52"/>
                  </a:cxn>
                  <a:cxn ang="0">
                    <a:pos x="31" y="55"/>
                  </a:cxn>
                  <a:cxn ang="0">
                    <a:pos x="43" y="54"/>
                  </a:cxn>
                  <a:cxn ang="0">
                    <a:pos x="53" y="46"/>
                  </a:cxn>
                  <a:cxn ang="0">
                    <a:pos x="59" y="35"/>
                  </a:cxn>
                  <a:cxn ang="0">
                    <a:pos x="57" y="31"/>
                  </a:cxn>
                  <a:cxn ang="0">
                    <a:pos x="54" y="29"/>
                  </a:cxn>
                  <a:cxn ang="0">
                    <a:pos x="49" y="28"/>
                  </a:cxn>
                  <a:cxn ang="0">
                    <a:pos x="44" y="29"/>
                  </a:cxn>
                  <a:cxn ang="0">
                    <a:pos x="41" y="32"/>
                  </a:cxn>
                  <a:cxn ang="0">
                    <a:pos x="38" y="35"/>
                  </a:cxn>
                  <a:cxn ang="0">
                    <a:pos x="34" y="36"/>
                  </a:cxn>
                  <a:cxn ang="0">
                    <a:pos x="31" y="39"/>
                  </a:cxn>
                  <a:cxn ang="0">
                    <a:pos x="28" y="32"/>
                  </a:cxn>
                  <a:cxn ang="0">
                    <a:pos x="21" y="18"/>
                  </a:cxn>
                  <a:cxn ang="0">
                    <a:pos x="10" y="5"/>
                  </a:cxn>
                  <a:cxn ang="0">
                    <a:pos x="0" y="0"/>
                  </a:cxn>
                  <a:cxn ang="0">
                    <a:pos x="2" y="18"/>
                  </a:cxn>
                  <a:cxn ang="0">
                    <a:pos x="9" y="35"/>
                  </a:cxn>
                  <a:cxn ang="0">
                    <a:pos x="16" y="46"/>
                  </a:cxn>
                  <a:cxn ang="0">
                    <a:pos x="19" y="52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33" name="Freeform 37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/>
                <a:ahLst/>
                <a:cxnLst>
                  <a:cxn ang="0">
                    <a:pos x="32" y="75"/>
                  </a:cxn>
                  <a:cxn ang="0">
                    <a:pos x="38" y="76"/>
                  </a:cxn>
                  <a:cxn ang="0">
                    <a:pos x="44" y="76"/>
                  </a:cxn>
                  <a:cxn ang="0">
                    <a:pos x="50" y="76"/>
                  </a:cxn>
                  <a:cxn ang="0">
                    <a:pos x="57" y="75"/>
                  </a:cxn>
                  <a:cxn ang="0">
                    <a:pos x="61" y="72"/>
                  </a:cxn>
                  <a:cxn ang="0">
                    <a:pos x="67" y="67"/>
                  </a:cxn>
                  <a:cxn ang="0">
                    <a:pos x="72" y="64"/>
                  </a:cxn>
                  <a:cxn ang="0">
                    <a:pos x="76" y="59"/>
                  </a:cxn>
                  <a:cxn ang="0">
                    <a:pos x="80" y="56"/>
                  </a:cxn>
                  <a:cxn ang="0">
                    <a:pos x="82" y="52"/>
                  </a:cxn>
                  <a:cxn ang="0">
                    <a:pos x="82" y="47"/>
                  </a:cxn>
                  <a:cxn ang="0">
                    <a:pos x="79" y="43"/>
                  </a:cxn>
                  <a:cxn ang="0">
                    <a:pos x="70" y="39"/>
                  </a:cxn>
                  <a:cxn ang="0">
                    <a:pos x="63" y="37"/>
                  </a:cxn>
                  <a:cxn ang="0">
                    <a:pos x="54" y="39"/>
                  </a:cxn>
                  <a:cxn ang="0">
                    <a:pos x="47" y="41"/>
                  </a:cxn>
                  <a:cxn ang="0">
                    <a:pos x="39" y="44"/>
                  </a:cxn>
                  <a:cxn ang="0">
                    <a:pos x="35" y="49"/>
                  </a:cxn>
                  <a:cxn ang="0">
                    <a:pos x="32" y="50"/>
                  </a:cxn>
                  <a:cxn ang="0">
                    <a:pos x="30" y="52"/>
                  </a:cxn>
                  <a:cxn ang="0">
                    <a:pos x="29" y="43"/>
                  </a:cxn>
                  <a:cxn ang="0">
                    <a:pos x="23" y="23"/>
                  </a:cxn>
                  <a:cxn ang="0">
                    <a:pos x="14" y="6"/>
                  </a:cxn>
                  <a:cxn ang="0">
                    <a:pos x="4" y="0"/>
                  </a:cxn>
                  <a:cxn ang="0">
                    <a:pos x="0" y="17"/>
                  </a:cxn>
                  <a:cxn ang="0">
                    <a:pos x="0" y="31"/>
                  </a:cxn>
                  <a:cxn ang="0">
                    <a:pos x="4" y="44"/>
                  </a:cxn>
                  <a:cxn ang="0">
                    <a:pos x="11" y="54"/>
                  </a:cxn>
                  <a:cxn ang="0">
                    <a:pos x="19" y="63"/>
                  </a:cxn>
                  <a:cxn ang="0">
                    <a:pos x="25" y="70"/>
                  </a:cxn>
                  <a:cxn ang="0">
                    <a:pos x="30" y="73"/>
                  </a:cxn>
                  <a:cxn ang="0">
                    <a:pos x="32" y="7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34" name="Freeform 38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/>
                <a:ahLst/>
                <a:cxnLst>
                  <a:cxn ang="0">
                    <a:pos x="12" y="53"/>
                  </a:cxn>
                  <a:cxn ang="0">
                    <a:pos x="15" y="56"/>
                  </a:cxn>
                  <a:cxn ang="0">
                    <a:pos x="19" y="60"/>
                  </a:cxn>
                  <a:cxn ang="0">
                    <a:pos x="25" y="62"/>
                  </a:cxn>
                  <a:cxn ang="0">
                    <a:pos x="27" y="63"/>
                  </a:cxn>
                  <a:cxn ang="0">
                    <a:pos x="32" y="65"/>
                  </a:cxn>
                  <a:cxn ang="0">
                    <a:pos x="40" y="65"/>
                  </a:cxn>
                  <a:cxn ang="0">
                    <a:pos x="49" y="66"/>
                  </a:cxn>
                  <a:cxn ang="0">
                    <a:pos x="57" y="65"/>
                  </a:cxn>
                  <a:cxn ang="0">
                    <a:pos x="65" y="63"/>
                  </a:cxn>
                  <a:cxn ang="0">
                    <a:pos x="71" y="60"/>
                  </a:cxn>
                  <a:cxn ang="0">
                    <a:pos x="75" y="55"/>
                  </a:cxn>
                  <a:cxn ang="0">
                    <a:pos x="75" y="46"/>
                  </a:cxn>
                  <a:cxn ang="0">
                    <a:pos x="72" y="39"/>
                  </a:cxn>
                  <a:cxn ang="0">
                    <a:pos x="66" y="35"/>
                  </a:cxn>
                  <a:cxn ang="0">
                    <a:pos x="59" y="33"/>
                  </a:cxn>
                  <a:cxn ang="0">
                    <a:pos x="50" y="33"/>
                  </a:cxn>
                  <a:cxn ang="0">
                    <a:pos x="41" y="35"/>
                  </a:cxn>
                  <a:cxn ang="0">
                    <a:pos x="34" y="36"/>
                  </a:cxn>
                  <a:cxn ang="0">
                    <a:pos x="28" y="39"/>
                  </a:cxn>
                  <a:cxn ang="0">
                    <a:pos x="27" y="39"/>
                  </a:cxn>
                  <a:cxn ang="0">
                    <a:pos x="25" y="32"/>
                  </a:cxn>
                  <a:cxn ang="0">
                    <a:pos x="19" y="16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5" y="39"/>
                  </a:cxn>
                  <a:cxn ang="0">
                    <a:pos x="9" y="49"/>
                  </a:cxn>
                  <a:cxn ang="0">
                    <a:pos x="12" y="53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35" name="Freeform 39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/>
                <a:ahLst/>
                <a:cxnLst>
                  <a:cxn ang="0">
                    <a:pos x="3" y="41"/>
                  </a:cxn>
                  <a:cxn ang="0">
                    <a:pos x="4" y="46"/>
                  </a:cxn>
                  <a:cxn ang="0">
                    <a:pos x="10" y="50"/>
                  </a:cxn>
                  <a:cxn ang="0">
                    <a:pos x="14" y="56"/>
                  </a:cxn>
                  <a:cxn ang="0">
                    <a:pos x="16" y="57"/>
                  </a:cxn>
                  <a:cxn ang="0">
                    <a:pos x="23" y="60"/>
                  </a:cxn>
                  <a:cxn ang="0">
                    <a:pos x="32" y="63"/>
                  </a:cxn>
                  <a:cxn ang="0">
                    <a:pos x="42" y="63"/>
                  </a:cxn>
                  <a:cxn ang="0">
                    <a:pos x="54" y="61"/>
                  </a:cxn>
                  <a:cxn ang="0">
                    <a:pos x="64" y="58"/>
                  </a:cxn>
                  <a:cxn ang="0">
                    <a:pos x="72" y="54"/>
                  </a:cxn>
                  <a:cxn ang="0">
                    <a:pos x="75" y="47"/>
                  </a:cxn>
                  <a:cxn ang="0">
                    <a:pos x="73" y="40"/>
                  </a:cxn>
                  <a:cxn ang="0">
                    <a:pos x="67" y="34"/>
                  </a:cxn>
                  <a:cxn ang="0">
                    <a:pos x="60" y="30"/>
                  </a:cxn>
                  <a:cxn ang="0">
                    <a:pos x="53" y="28"/>
                  </a:cxn>
                  <a:cxn ang="0">
                    <a:pos x="45" y="30"/>
                  </a:cxn>
                  <a:cxn ang="0">
                    <a:pos x="36" y="31"/>
                  </a:cxn>
                  <a:cxn ang="0">
                    <a:pos x="31" y="33"/>
                  </a:cxn>
                  <a:cxn ang="0">
                    <a:pos x="26" y="36"/>
                  </a:cxn>
                  <a:cxn ang="0">
                    <a:pos x="25" y="36"/>
                  </a:cxn>
                  <a:cxn ang="0">
                    <a:pos x="23" y="30"/>
                  </a:cxn>
                  <a:cxn ang="0">
                    <a:pos x="17" y="15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" y="28"/>
                  </a:cxn>
                  <a:cxn ang="0">
                    <a:pos x="3" y="38"/>
                  </a:cxn>
                  <a:cxn ang="0">
                    <a:pos x="3" y="41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36" name="Freeform 40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/>
                <a:ahLst/>
                <a:cxnLst>
                  <a:cxn ang="0">
                    <a:pos x="88" y="37"/>
                  </a:cxn>
                  <a:cxn ang="0">
                    <a:pos x="69" y="49"/>
                  </a:cxn>
                  <a:cxn ang="0">
                    <a:pos x="53" y="63"/>
                  </a:cxn>
                  <a:cxn ang="0">
                    <a:pos x="39" y="79"/>
                  </a:cxn>
                  <a:cxn ang="0">
                    <a:pos x="25" y="96"/>
                  </a:cxn>
                  <a:cxn ang="0">
                    <a:pos x="15" y="115"/>
                  </a:cxn>
                  <a:cxn ang="0">
                    <a:pos x="8" y="135"/>
                  </a:cxn>
                  <a:cxn ang="0">
                    <a:pos x="3" y="157"/>
                  </a:cxn>
                  <a:cxn ang="0">
                    <a:pos x="0" y="178"/>
                  </a:cxn>
                  <a:cxn ang="0">
                    <a:pos x="3" y="208"/>
                  </a:cxn>
                  <a:cxn ang="0">
                    <a:pos x="15" y="233"/>
                  </a:cxn>
                  <a:cxn ang="0">
                    <a:pos x="33" y="254"/>
                  </a:cxn>
                  <a:cxn ang="0">
                    <a:pos x="56" y="270"/>
                  </a:cxn>
                  <a:cxn ang="0">
                    <a:pos x="83" y="283"/>
                  </a:cxn>
                  <a:cxn ang="0">
                    <a:pos x="110" y="289"/>
                  </a:cxn>
                  <a:cxn ang="0">
                    <a:pos x="140" y="290"/>
                  </a:cxn>
                  <a:cxn ang="0">
                    <a:pos x="168" y="286"/>
                  </a:cxn>
                  <a:cxn ang="0">
                    <a:pos x="174" y="286"/>
                  </a:cxn>
                  <a:cxn ang="0">
                    <a:pos x="179" y="283"/>
                  </a:cxn>
                  <a:cxn ang="0">
                    <a:pos x="184" y="279"/>
                  </a:cxn>
                  <a:cxn ang="0">
                    <a:pos x="185" y="273"/>
                  </a:cxn>
                  <a:cxn ang="0">
                    <a:pos x="182" y="266"/>
                  </a:cxn>
                  <a:cxn ang="0">
                    <a:pos x="176" y="260"/>
                  </a:cxn>
                  <a:cxn ang="0">
                    <a:pos x="169" y="254"/>
                  </a:cxn>
                  <a:cxn ang="0">
                    <a:pos x="162" y="252"/>
                  </a:cxn>
                  <a:cxn ang="0">
                    <a:pos x="147" y="247"/>
                  </a:cxn>
                  <a:cxn ang="0">
                    <a:pos x="132" y="244"/>
                  </a:cxn>
                  <a:cxn ang="0">
                    <a:pos x="118" y="242"/>
                  </a:cxn>
                  <a:cxn ang="0">
                    <a:pos x="105" y="239"/>
                  </a:cxn>
                  <a:cxn ang="0">
                    <a:pos x="91" y="234"/>
                  </a:cxn>
                  <a:cxn ang="0">
                    <a:pos x="78" y="229"/>
                  </a:cxn>
                  <a:cxn ang="0">
                    <a:pos x="66" y="221"/>
                  </a:cxn>
                  <a:cxn ang="0">
                    <a:pos x="55" y="210"/>
                  </a:cxn>
                  <a:cxn ang="0">
                    <a:pos x="50" y="161"/>
                  </a:cxn>
                  <a:cxn ang="0">
                    <a:pos x="62" y="121"/>
                  </a:cxn>
                  <a:cxn ang="0">
                    <a:pos x="85" y="89"/>
                  </a:cxn>
                  <a:cxn ang="0">
                    <a:pos x="118" y="63"/>
                  </a:cxn>
                  <a:cxn ang="0">
                    <a:pos x="153" y="43"/>
                  </a:cxn>
                  <a:cxn ang="0">
                    <a:pos x="190" y="27"/>
                  </a:cxn>
                  <a:cxn ang="0">
                    <a:pos x="223" y="16"/>
                  </a:cxn>
                  <a:cxn ang="0">
                    <a:pos x="250" y="6"/>
                  </a:cxn>
                  <a:cxn ang="0">
                    <a:pos x="234" y="2"/>
                  </a:cxn>
                  <a:cxn ang="0">
                    <a:pos x="216" y="0"/>
                  </a:cxn>
                  <a:cxn ang="0">
                    <a:pos x="196" y="3"/>
                  </a:cxn>
                  <a:cxn ang="0">
                    <a:pos x="174" y="6"/>
                  </a:cxn>
                  <a:cxn ang="0">
                    <a:pos x="152" y="13"/>
                  </a:cxn>
                  <a:cxn ang="0">
                    <a:pos x="130" y="20"/>
                  </a:cxn>
                  <a:cxn ang="0">
                    <a:pos x="107" y="29"/>
                  </a:cxn>
                  <a:cxn ang="0">
                    <a:pos x="88" y="3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37" name="Freeform 41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/>
                <a:ahLst/>
                <a:cxnLst>
                  <a:cxn ang="0">
                    <a:pos x="135" y="73"/>
                  </a:cxn>
                  <a:cxn ang="0">
                    <a:pos x="141" y="96"/>
                  </a:cxn>
                  <a:cxn ang="0">
                    <a:pos x="140" y="118"/>
                  </a:cxn>
                  <a:cxn ang="0">
                    <a:pos x="129" y="135"/>
                  </a:cxn>
                  <a:cxn ang="0">
                    <a:pos x="115" y="151"/>
                  </a:cxn>
                  <a:cxn ang="0">
                    <a:pos x="97" y="165"/>
                  </a:cxn>
                  <a:cxn ang="0">
                    <a:pos x="76" y="179"/>
                  </a:cxn>
                  <a:cxn ang="0">
                    <a:pos x="56" y="192"/>
                  </a:cxn>
                  <a:cxn ang="0">
                    <a:pos x="38" y="205"/>
                  </a:cxn>
                  <a:cxn ang="0">
                    <a:pos x="35" y="210"/>
                  </a:cxn>
                  <a:cxn ang="0">
                    <a:pos x="34" y="212"/>
                  </a:cxn>
                  <a:cxn ang="0">
                    <a:pos x="34" y="217"/>
                  </a:cxn>
                  <a:cxn ang="0">
                    <a:pos x="35" y="221"/>
                  </a:cxn>
                  <a:cxn ang="0">
                    <a:pos x="40" y="224"/>
                  </a:cxn>
                  <a:cxn ang="0">
                    <a:pos x="44" y="225"/>
                  </a:cxn>
                  <a:cxn ang="0">
                    <a:pos x="47" y="225"/>
                  </a:cxn>
                  <a:cxn ang="0">
                    <a:pos x="51" y="224"/>
                  </a:cxn>
                  <a:cxn ang="0">
                    <a:pos x="75" y="211"/>
                  </a:cxn>
                  <a:cxn ang="0">
                    <a:pos x="97" y="197"/>
                  </a:cxn>
                  <a:cxn ang="0">
                    <a:pos x="117" y="181"/>
                  </a:cxn>
                  <a:cxn ang="0">
                    <a:pos x="137" y="162"/>
                  </a:cxn>
                  <a:cxn ang="0">
                    <a:pos x="150" y="142"/>
                  </a:cxn>
                  <a:cxn ang="0">
                    <a:pos x="159" y="119"/>
                  </a:cxn>
                  <a:cxn ang="0">
                    <a:pos x="160" y="95"/>
                  </a:cxn>
                  <a:cxn ang="0">
                    <a:pos x="154" y="69"/>
                  </a:cxn>
                  <a:cxn ang="0">
                    <a:pos x="141" y="49"/>
                  </a:cxn>
                  <a:cxn ang="0">
                    <a:pos x="122" y="31"/>
                  </a:cxn>
                  <a:cxn ang="0">
                    <a:pos x="98" y="18"/>
                  </a:cxn>
                  <a:cxn ang="0">
                    <a:pos x="72" y="8"/>
                  </a:cxn>
                  <a:cxn ang="0">
                    <a:pos x="46" y="3"/>
                  </a:cxn>
                  <a:cxn ang="0">
                    <a:pos x="24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8" y="11"/>
                  </a:cxn>
                  <a:cxn ang="0">
                    <a:pos x="37" y="17"/>
                  </a:cxn>
                  <a:cxn ang="0">
                    <a:pos x="57" y="23"/>
                  </a:cxn>
                  <a:cxn ang="0">
                    <a:pos x="76" y="29"/>
                  </a:cxn>
                  <a:cxn ang="0">
                    <a:pos x="95" y="36"/>
                  </a:cxn>
                  <a:cxn ang="0">
                    <a:pos x="112" y="46"/>
                  </a:cxn>
                  <a:cxn ang="0">
                    <a:pos x="125" y="57"/>
                  </a:cxn>
                  <a:cxn ang="0">
                    <a:pos x="135" y="73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38" name="Freeform 42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/>
                <a:ahLst/>
                <a:cxnLst>
                  <a:cxn ang="0">
                    <a:pos x="127" y="87"/>
                  </a:cxn>
                  <a:cxn ang="0">
                    <a:pos x="68" y="143"/>
                  </a:cxn>
                  <a:cxn ang="0">
                    <a:pos x="22" y="208"/>
                  </a:cxn>
                  <a:cxn ang="0">
                    <a:pos x="0" y="283"/>
                  </a:cxn>
                  <a:cxn ang="0">
                    <a:pos x="5" y="333"/>
                  </a:cxn>
                  <a:cxn ang="0">
                    <a:pos x="12" y="353"/>
                  </a:cxn>
                  <a:cxn ang="0">
                    <a:pos x="25" y="372"/>
                  </a:cxn>
                  <a:cxn ang="0">
                    <a:pos x="41" y="388"/>
                  </a:cxn>
                  <a:cxn ang="0">
                    <a:pos x="71" y="405"/>
                  </a:cxn>
                  <a:cxn ang="0">
                    <a:pos x="109" y="424"/>
                  </a:cxn>
                  <a:cxn ang="0">
                    <a:pos x="150" y="438"/>
                  </a:cxn>
                  <a:cxn ang="0">
                    <a:pos x="191" y="449"/>
                  </a:cxn>
                  <a:cxn ang="0">
                    <a:pos x="234" y="458"/>
                  </a:cxn>
                  <a:cxn ang="0">
                    <a:pos x="276" y="464"/>
                  </a:cxn>
                  <a:cxn ang="0">
                    <a:pos x="319" y="468"/>
                  </a:cxn>
                  <a:cxn ang="0">
                    <a:pos x="363" y="471"/>
                  </a:cxn>
                  <a:cxn ang="0">
                    <a:pos x="391" y="472"/>
                  </a:cxn>
                  <a:cxn ang="0">
                    <a:pos x="401" y="464"/>
                  </a:cxn>
                  <a:cxn ang="0">
                    <a:pos x="404" y="451"/>
                  </a:cxn>
                  <a:cxn ang="0">
                    <a:pos x="395" y="441"/>
                  </a:cxn>
                  <a:cxn ang="0">
                    <a:pos x="369" y="434"/>
                  </a:cxn>
                  <a:cxn ang="0">
                    <a:pos x="331" y="426"/>
                  </a:cxn>
                  <a:cxn ang="0">
                    <a:pos x="291" y="421"/>
                  </a:cxn>
                  <a:cxn ang="0">
                    <a:pos x="251" y="415"/>
                  </a:cxn>
                  <a:cxn ang="0">
                    <a:pos x="213" y="408"/>
                  </a:cxn>
                  <a:cxn ang="0">
                    <a:pos x="175" y="398"/>
                  </a:cxn>
                  <a:cxn ang="0">
                    <a:pos x="138" y="386"/>
                  </a:cxn>
                  <a:cxn ang="0">
                    <a:pos x="102" y="372"/>
                  </a:cxn>
                  <a:cxn ang="0">
                    <a:pos x="69" y="352"/>
                  </a:cxn>
                  <a:cxn ang="0">
                    <a:pos x="49" y="324"/>
                  </a:cxn>
                  <a:cxn ang="0">
                    <a:pos x="43" y="290"/>
                  </a:cxn>
                  <a:cxn ang="0">
                    <a:pos x="49" y="250"/>
                  </a:cxn>
                  <a:cxn ang="0">
                    <a:pos x="65" y="212"/>
                  </a:cxn>
                  <a:cxn ang="0">
                    <a:pos x="90" y="172"/>
                  </a:cxn>
                  <a:cxn ang="0">
                    <a:pos x="119" y="138"/>
                  </a:cxn>
                  <a:cxn ang="0">
                    <a:pos x="154" y="103"/>
                  </a:cxn>
                  <a:cxn ang="0">
                    <a:pos x="193" y="71"/>
                  </a:cxn>
                  <a:cxn ang="0">
                    <a:pos x="245" y="47"/>
                  </a:cxn>
                  <a:cxn ang="0">
                    <a:pos x="298" y="25"/>
                  </a:cxn>
                  <a:cxn ang="0">
                    <a:pos x="332" y="8"/>
                  </a:cxn>
                  <a:cxn ang="0">
                    <a:pos x="322" y="0"/>
                  </a:cxn>
                  <a:cxn ang="0">
                    <a:pos x="278" y="5"/>
                  </a:cxn>
                  <a:cxn ang="0">
                    <a:pos x="226" y="23"/>
                  </a:cxn>
                  <a:cxn ang="0">
                    <a:pos x="178" y="4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39" name="Freeform 43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/>
                <a:ahLst/>
                <a:cxnLst>
                  <a:cxn ang="0">
                    <a:pos x="294" y="96"/>
                  </a:cxn>
                  <a:cxn ang="0">
                    <a:pos x="310" y="113"/>
                  </a:cxn>
                  <a:cxn ang="0">
                    <a:pos x="320" y="133"/>
                  </a:cxn>
                  <a:cxn ang="0">
                    <a:pos x="325" y="155"/>
                  </a:cxn>
                  <a:cxn ang="0">
                    <a:pos x="325" y="178"/>
                  </a:cxn>
                  <a:cxn ang="0">
                    <a:pos x="322" y="197"/>
                  </a:cxn>
                  <a:cxn ang="0">
                    <a:pos x="316" y="212"/>
                  </a:cxn>
                  <a:cxn ang="0">
                    <a:pos x="306" y="228"/>
                  </a:cxn>
                  <a:cxn ang="0">
                    <a:pos x="295" y="241"/>
                  </a:cxn>
                  <a:cxn ang="0">
                    <a:pos x="282" y="256"/>
                  </a:cxn>
                  <a:cxn ang="0">
                    <a:pos x="269" y="267"/>
                  </a:cxn>
                  <a:cxn ang="0">
                    <a:pos x="256" y="280"/>
                  </a:cxn>
                  <a:cxn ang="0">
                    <a:pos x="243" y="293"/>
                  </a:cxn>
                  <a:cxn ang="0">
                    <a:pos x="240" y="297"/>
                  </a:cxn>
                  <a:cxn ang="0">
                    <a:pos x="240" y="302"/>
                  </a:cxn>
                  <a:cxn ang="0">
                    <a:pos x="240" y="306"/>
                  </a:cxn>
                  <a:cxn ang="0">
                    <a:pos x="243" y="310"/>
                  </a:cxn>
                  <a:cxn ang="0">
                    <a:pos x="247" y="313"/>
                  </a:cxn>
                  <a:cxn ang="0">
                    <a:pos x="253" y="315"/>
                  </a:cxn>
                  <a:cxn ang="0">
                    <a:pos x="257" y="313"/>
                  </a:cxn>
                  <a:cxn ang="0">
                    <a:pos x="262" y="310"/>
                  </a:cxn>
                  <a:cxn ang="0">
                    <a:pos x="291" y="292"/>
                  </a:cxn>
                  <a:cxn ang="0">
                    <a:pos x="316" y="267"/>
                  </a:cxn>
                  <a:cxn ang="0">
                    <a:pos x="335" y="240"/>
                  </a:cxn>
                  <a:cxn ang="0">
                    <a:pos x="348" y="208"/>
                  </a:cxn>
                  <a:cxn ang="0">
                    <a:pos x="354" y="177"/>
                  </a:cxn>
                  <a:cxn ang="0">
                    <a:pos x="351" y="143"/>
                  </a:cxn>
                  <a:cxn ang="0">
                    <a:pos x="339" y="113"/>
                  </a:cxn>
                  <a:cxn ang="0">
                    <a:pos x="316" y="86"/>
                  </a:cxn>
                  <a:cxn ang="0">
                    <a:pos x="298" y="72"/>
                  </a:cxn>
                  <a:cxn ang="0">
                    <a:pos x="278" y="60"/>
                  </a:cxn>
                  <a:cxn ang="0">
                    <a:pos x="256" y="49"/>
                  </a:cxn>
                  <a:cxn ang="0">
                    <a:pos x="231" y="39"/>
                  </a:cxn>
                  <a:cxn ang="0">
                    <a:pos x="206" y="29"/>
                  </a:cxn>
                  <a:cxn ang="0">
                    <a:pos x="181" y="21"/>
                  </a:cxn>
                  <a:cxn ang="0">
                    <a:pos x="155" y="16"/>
                  </a:cxn>
                  <a:cxn ang="0">
                    <a:pos x="130" y="10"/>
                  </a:cxn>
                  <a:cxn ang="0">
                    <a:pos x="105" y="6"/>
                  </a:cxn>
                  <a:cxn ang="0">
                    <a:pos x="83" y="3"/>
                  </a:cxn>
                  <a:cxn ang="0">
                    <a:pos x="61" y="0"/>
                  </a:cxn>
                  <a:cxn ang="0">
                    <a:pos x="43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5" y="3"/>
                  </a:cxn>
                  <a:cxn ang="0">
                    <a:pos x="0" y="6"/>
                  </a:cxn>
                  <a:cxn ang="0">
                    <a:pos x="15" y="8"/>
                  </a:cxn>
                  <a:cxn ang="0">
                    <a:pos x="30" y="10"/>
                  </a:cxn>
                  <a:cxn ang="0">
                    <a:pos x="47" y="13"/>
                  </a:cxn>
                  <a:cxn ang="0">
                    <a:pos x="65" y="16"/>
                  </a:cxn>
                  <a:cxn ang="0">
                    <a:pos x="83" y="20"/>
                  </a:cxn>
                  <a:cxn ang="0">
                    <a:pos x="103" y="23"/>
                  </a:cxn>
                  <a:cxn ang="0">
                    <a:pos x="122" y="27"/>
                  </a:cxn>
                  <a:cxn ang="0">
                    <a:pos x="143" y="31"/>
                  </a:cxn>
                  <a:cxn ang="0">
                    <a:pos x="162" y="37"/>
                  </a:cxn>
                  <a:cxn ang="0">
                    <a:pos x="182" y="43"/>
                  </a:cxn>
                  <a:cxn ang="0">
                    <a:pos x="203" y="49"/>
                  </a:cxn>
                  <a:cxn ang="0">
                    <a:pos x="222" y="56"/>
                  </a:cxn>
                  <a:cxn ang="0">
                    <a:pos x="241" y="64"/>
                  </a:cxn>
                  <a:cxn ang="0">
                    <a:pos x="260" y="75"/>
                  </a:cxn>
                  <a:cxn ang="0">
                    <a:pos x="278" y="85"/>
                  </a:cxn>
                  <a:cxn ang="0">
                    <a:pos x="294" y="96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40" name="Freeform 44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0" y="187"/>
                  </a:cxn>
                  <a:cxn ang="0">
                    <a:pos x="5" y="210"/>
                  </a:cxn>
                  <a:cxn ang="0">
                    <a:pos x="16" y="231"/>
                  </a:cxn>
                  <a:cxn ang="0">
                    <a:pos x="30" y="250"/>
                  </a:cxn>
                  <a:cxn ang="0">
                    <a:pos x="48" y="266"/>
                  </a:cxn>
                  <a:cxn ang="0">
                    <a:pos x="69" y="280"/>
                  </a:cxn>
                  <a:cxn ang="0">
                    <a:pos x="92" y="290"/>
                  </a:cxn>
                  <a:cxn ang="0">
                    <a:pos x="116" y="296"/>
                  </a:cxn>
                  <a:cxn ang="0">
                    <a:pos x="123" y="297"/>
                  </a:cxn>
                  <a:cxn ang="0">
                    <a:pos x="130" y="295"/>
                  </a:cxn>
                  <a:cxn ang="0">
                    <a:pos x="136" y="290"/>
                  </a:cxn>
                  <a:cxn ang="0">
                    <a:pos x="139" y="284"/>
                  </a:cxn>
                  <a:cxn ang="0">
                    <a:pos x="139" y="277"/>
                  </a:cxn>
                  <a:cxn ang="0">
                    <a:pos x="138" y="270"/>
                  </a:cxn>
                  <a:cxn ang="0">
                    <a:pos x="133" y="264"/>
                  </a:cxn>
                  <a:cxn ang="0">
                    <a:pos x="126" y="261"/>
                  </a:cxn>
                  <a:cxn ang="0">
                    <a:pos x="102" y="253"/>
                  </a:cxn>
                  <a:cxn ang="0">
                    <a:pos x="80" y="241"/>
                  </a:cxn>
                  <a:cxn ang="0">
                    <a:pos x="63" y="226"/>
                  </a:cxn>
                  <a:cxn ang="0">
                    <a:pos x="50" y="208"/>
                  </a:cxn>
                  <a:cxn ang="0">
                    <a:pos x="41" y="187"/>
                  </a:cxn>
                  <a:cxn ang="0">
                    <a:pos x="36" y="164"/>
                  </a:cxn>
                  <a:cxn ang="0">
                    <a:pos x="36" y="139"/>
                  </a:cxn>
                  <a:cxn ang="0">
                    <a:pos x="44" y="113"/>
                  </a:cxn>
                  <a:cxn ang="0">
                    <a:pos x="52" y="95"/>
                  </a:cxn>
                  <a:cxn ang="0">
                    <a:pos x="64" y="78"/>
                  </a:cxn>
                  <a:cxn ang="0">
                    <a:pos x="77" y="62"/>
                  </a:cxn>
                  <a:cxn ang="0">
                    <a:pos x="92" y="47"/>
                  </a:cxn>
                  <a:cxn ang="0">
                    <a:pos x="105" y="34"/>
                  </a:cxn>
                  <a:cxn ang="0">
                    <a:pos x="120" y="23"/>
                  </a:cxn>
                  <a:cxn ang="0">
                    <a:pos x="133" y="11"/>
                  </a:cxn>
                  <a:cxn ang="0">
                    <a:pos x="143" y="1"/>
                  </a:cxn>
                  <a:cxn ang="0">
                    <a:pos x="133" y="0"/>
                  </a:cxn>
                  <a:cxn ang="0">
                    <a:pos x="117" y="7"/>
                  </a:cxn>
                  <a:cxn ang="0">
                    <a:pos x="95" y="23"/>
                  </a:cxn>
                  <a:cxn ang="0">
                    <a:pos x="70" y="44"/>
                  </a:cxn>
                  <a:cxn ang="0">
                    <a:pos x="47" y="72"/>
                  </a:cxn>
                  <a:cxn ang="0">
                    <a:pos x="25" y="101"/>
                  </a:cxn>
                  <a:cxn ang="0">
                    <a:pos x="8" y="132"/>
                  </a:cxn>
                  <a:cxn ang="0">
                    <a:pos x="0" y="162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41" name="Freeform 45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/>
                <a:ahLst/>
                <a:cxnLst>
                  <a:cxn ang="0">
                    <a:pos x="260" y="155"/>
                  </a:cxn>
                  <a:cxn ang="0">
                    <a:pos x="275" y="180"/>
                  </a:cxn>
                  <a:cxn ang="0">
                    <a:pos x="282" y="206"/>
                  </a:cxn>
                  <a:cxn ang="0">
                    <a:pos x="278" y="234"/>
                  </a:cxn>
                  <a:cxn ang="0">
                    <a:pos x="262" y="262"/>
                  </a:cxn>
                  <a:cxn ang="0">
                    <a:pos x="237" y="286"/>
                  </a:cxn>
                  <a:cxn ang="0">
                    <a:pos x="209" y="308"/>
                  </a:cxn>
                  <a:cxn ang="0">
                    <a:pos x="180" y="331"/>
                  </a:cxn>
                  <a:cxn ang="0">
                    <a:pos x="162" y="348"/>
                  </a:cxn>
                  <a:cxn ang="0">
                    <a:pos x="156" y="359"/>
                  </a:cxn>
                  <a:cxn ang="0">
                    <a:pos x="152" y="371"/>
                  </a:cxn>
                  <a:cxn ang="0">
                    <a:pos x="153" y="382"/>
                  </a:cxn>
                  <a:cxn ang="0">
                    <a:pos x="163" y="388"/>
                  </a:cxn>
                  <a:cxn ang="0">
                    <a:pos x="175" y="387"/>
                  </a:cxn>
                  <a:cxn ang="0">
                    <a:pos x="194" y="367"/>
                  </a:cxn>
                  <a:cxn ang="0">
                    <a:pos x="227" y="337"/>
                  </a:cxn>
                  <a:cxn ang="0">
                    <a:pos x="260" y="308"/>
                  </a:cxn>
                  <a:cxn ang="0">
                    <a:pos x="290" y="275"/>
                  </a:cxn>
                  <a:cxn ang="0">
                    <a:pos x="307" y="234"/>
                  </a:cxn>
                  <a:cxn ang="0">
                    <a:pos x="304" y="191"/>
                  </a:cxn>
                  <a:cxn ang="0">
                    <a:pos x="285" y="151"/>
                  </a:cxn>
                  <a:cxn ang="0">
                    <a:pos x="253" y="118"/>
                  </a:cxn>
                  <a:cxn ang="0">
                    <a:pos x="222" y="94"/>
                  </a:cxn>
                  <a:cxn ang="0">
                    <a:pos x="191" y="75"/>
                  </a:cxn>
                  <a:cxn ang="0">
                    <a:pos x="159" y="55"/>
                  </a:cxn>
                  <a:cxn ang="0">
                    <a:pos x="124" y="36"/>
                  </a:cxn>
                  <a:cxn ang="0">
                    <a:pos x="92" y="20"/>
                  </a:cxn>
                  <a:cxn ang="0">
                    <a:pos x="59" y="9"/>
                  </a:cxn>
                  <a:cxn ang="0">
                    <a:pos x="31" y="2"/>
                  </a:cxn>
                  <a:cxn ang="0">
                    <a:pos x="9" y="2"/>
                  </a:cxn>
                  <a:cxn ang="0">
                    <a:pos x="11" y="7"/>
                  </a:cxn>
                  <a:cxn ang="0">
                    <a:pos x="36" y="17"/>
                  </a:cxn>
                  <a:cxn ang="0">
                    <a:pos x="65" y="30"/>
                  </a:cxn>
                  <a:cxn ang="0">
                    <a:pos x="99" y="46"/>
                  </a:cxn>
                  <a:cxn ang="0">
                    <a:pos x="134" y="65"/>
                  </a:cxn>
                  <a:cxn ang="0">
                    <a:pos x="169" y="86"/>
                  </a:cxn>
                  <a:cxn ang="0">
                    <a:pos x="205" y="109"/>
                  </a:cxn>
                  <a:cxn ang="0">
                    <a:pos x="235" y="132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42" name="Freeform 46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/>
                <a:ahLst/>
                <a:cxnLst>
                  <a:cxn ang="0">
                    <a:pos x="332" y="65"/>
                  </a:cxn>
                  <a:cxn ang="0">
                    <a:pos x="351" y="123"/>
                  </a:cxn>
                  <a:cxn ang="0">
                    <a:pos x="373" y="181"/>
                  </a:cxn>
                  <a:cxn ang="0">
                    <a:pos x="395" y="237"/>
                  </a:cxn>
                  <a:cxn ang="0">
                    <a:pos x="406" y="273"/>
                  </a:cxn>
                  <a:cxn ang="0">
                    <a:pos x="404" y="284"/>
                  </a:cxn>
                  <a:cxn ang="0">
                    <a:pos x="393" y="292"/>
                  </a:cxn>
                  <a:cxn ang="0">
                    <a:pos x="381" y="289"/>
                  </a:cxn>
                  <a:cxn ang="0">
                    <a:pos x="364" y="251"/>
                  </a:cxn>
                  <a:cxn ang="0">
                    <a:pos x="339" y="171"/>
                  </a:cxn>
                  <a:cxn ang="0">
                    <a:pos x="318" y="93"/>
                  </a:cxn>
                  <a:cxn ang="0">
                    <a:pos x="307" y="42"/>
                  </a:cxn>
                  <a:cxn ang="0">
                    <a:pos x="283" y="34"/>
                  </a:cxn>
                  <a:cxn ang="0">
                    <a:pos x="239" y="39"/>
                  </a:cxn>
                  <a:cxn ang="0">
                    <a:pos x="192" y="50"/>
                  </a:cxn>
                  <a:cxn ang="0">
                    <a:pos x="148" y="65"/>
                  </a:cxn>
                  <a:cxn ang="0">
                    <a:pos x="106" y="83"/>
                  </a:cxn>
                  <a:cxn ang="0">
                    <a:pos x="67" y="103"/>
                  </a:cxn>
                  <a:cxn ang="0">
                    <a:pos x="34" y="122"/>
                  </a:cxn>
                  <a:cxn ang="0">
                    <a:pos x="9" y="141"/>
                  </a:cxn>
                  <a:cxn ang="0">
                    <a:pos x="0" y="133"/>
                  </a:cxn>
                  <a:cxn ang="0">
                    <a:pos x="19" y="102"/>
                  </a:cxn>
                  <a:cxn ang="0">
                    <a:pos x="53" y="70"/>
                  </a:cxn>
                  <a:cxn ang="0">
                    <a:pos x="92" y="43"/>
                  </a:cxn>
                  <a:cxn ang="0">
                    <a:pos x="139" y="23"/>
                  </a:cxn>
                  <a:cxn ang="0">
                    <a:pos x="210" y="8"/>
                  </a:cxn>
                  <a:cxn ang="0">
                    <a:pos x="277" y="1"/>
                  </a:cxn>
                  <a:cxn ang="0">
                    <a:pos x="321" y="0"/>
                  </a:cxn>
                  <a:cxn ang="0">
                    <a:pos x="336" y="1"/>
                  </a:cxn>
                  <a:cxn ang="0">
                    <a:pos x="345" y="11"/>
                  </a:cxn>
                  <a:cxn ang="0">
                    <a:pos x="345" y="26"/>
                  </a:cxn>
                  <a:cxn ang="0">
                    <a:pos x="335" y="34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43" name="Freeform 47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/>
                <a:ahLst/>
                <a:cxnLst>
                  <a:cxn ang="0">
                    <a:pos x="82" y="289"/>
                  </a:cxn>
                  <a:cxn ang="0">
                    <a:pos x="87" y="316"/>
                  </a:cxn>
                  <a:cxn ang="0">
                    <a:pos x="107" y="376"/>
                  </a:cxn>
                  <a:cxn ang="0">
                    <a:pos x="141" y="455"/>
                  </a:cxn>
                  <a:cxn ang="0">
                    <a:pos x="175" y="533"/>
                  </a:cxn>
                  <a:cxn ang="0">
                    <a:pos x="210" y="611"/>
                  </a:cxn>
                  <a:cxn ang="0">
                    <a:pos x="248" y="687"/>
                  </a:cxn>
                  <a:cxn ang="0">
                    <a:pos x="287" y="763"/>
                  </a:cxn>
                  <a:cxn ang="0">
                    <a:pos x="326" y="839"/>
                  </a:cxn>
                  <a:cxn ang="0">
                    <a:pos x="367" y="915"/>
                  </a:cxn>
                  <a:cxn ang="0">
                    <a:pos x="391" y="957"/>
                  </a:cxn>
                  <a:cxn ang="0">
                    <a:pos x="404" y="960"/>
                  </a:cxn>
                  <a:cxn ang="0">
                    <a:pos x="420" y="960"/>
                  </a:cxn>
                  <a:cxn ang="0">
                    <a:pos x="433" y="957"/>
                  </a:cxn>
                  <a:cxn ang="0">
                    <a:pos x="439" y="948"/>
                  </a:cxn>
                  <a:cxn ang="0">
                    <a:pos x="436" y="937"/>
                  </a:cxn>
                  <a:cxn ang="0">
                    <a:pos x="414" y="902"/>
                  </a:cxn>
                  <a:cxn ang="0">
                    <a:pos x="380" y="843"/>
                  </a:cxn>
                  <a:cxn ang="0">
                    <a:pos x="348" y="784"/>
                  </a:cxn>
                  <a:cxn ang="0">
                    <a:pos x="314" y="724"/>
                  </a:cxn>
                  <a:cxn ang="0">
                    <a:pos x="269" y="638"/>
                  </a:cxn>
                  <a:cxn ang="0">
                    <a:pos x="216" y="532"/>
                  </a:cxn>
                  <a:cxn ang="0">
                    <a:pos x="169" y="424"/>
                  </a:cxn>
                  <a:cxn ang="0">
                    <a:pos x="128" y="312"/>
                  </a:cxn>
                  <a:cxn ang="0">
                    <a:pos x="91" y="220"/>
                  </a:cxn>
                  <a:cxn ang="0">
                    <a:pos x="60" y="139"/>
                  </a:cxn>
                  <a:cxn ang="0">
                    <a:pos x="35" y="62"/>
                  </a:cxn>
                  <a:cxn ang="0">
                    <a:pos x="15" y="10"/>
                  </a:cxn>
                  <a:cxn ang="0">
                    <a:pos x="5" y="1"/>
                  </a:cxn>
                  <a:cxn ang="0">
                    <a:pos x="0" y="10"/>
                  </a:cxn>
                  <a:cxn ang="0">
                    <a:pos x="6" y="47"/>
                  </a:cxn>
                  <a:cxn ang="0">
                    <a:pos x="16" y="115"/>
                  </a:cxn>
                  <a:cxn ang="0">
                    <a:pos x="33" y="179"/>
                  </a:cxn>
                  <a:cxn ang="0">
                    <a:pos x="56" y="241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44" name="Freeform 48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/>
                <a:ahLst/>
                <a:cxnLst>
                  <a:cxn ang="0">
                    <a:pos x="2" y="182"/>
                  </a:cxn>
                  <a:cxn ang="0">
                    <a:pos x="0" y="187"/>
                  </a:cxn>
                  <a:cxn ang="0">
                    <a:pos x="0" y="191"/>
                  </a:cxn>
                  <a:cxn ang="0">
                    <a:pos x="2" y="195"/>
                  </a:cxn>
                  <a:cxn ang="0">
                    <a:pos x="6" y="198"/>
                  </a:cxn>
                  <a:cxn ang="0">
                    <a:pos x="30" y="187"/>
                  </a:cxn>
                  <a:cxn ang="0">
                    <a:pos x="52" y="176"/>
                  </a:cxn>
                  <a:cxn ang="0">
                    <a:pos x="75" y="166"/>
                  </a:cxn>
                  <a:cxn ang="0">
                    <a:pos x="99" y="156"/>
                  </a:cxn>
                  <a:cxn ang="0">
                    <a:pos x="124" y="146"/>
                  </a:cxn>
                  <a:cxn ang="0">
                    <a:pos x="147" y="138"/>
                  </a:cxn>
                  <a:cxn ang="0">
                    <a:pos x="171" y="128"/>
                  </a:cxn>
                  <a:cxn ang="0">
                    <a:pos x="194" y="119"/>
                  </a:cxn>
                  <a:cxn ang="0">
                    <a:pos x="218" y="109"/>
                  </a:cxn>
                  <a:cxn ang="0">
                    <a:pos x="241" y="99"/>
                  </a:cxn>
                  <a:cxn ang="0">
                    <a:pos x="265" y="89"/>
                  </a:cxn>
                  <a:cxn ang="0">
                    <a:pos x="287" y="77"/>
                  </a:cxn>
                  <a:cxn ang="0">
                    <a:pos x="310" y="66"/>
                  </a:cxn>
                  <a:cxn ang="0">
                    <a:pos x="332" y="54"/>
                  </a:cxn>
                  <a:cxn ang="0">
                    <a:pos x="354" y="41"/>
                  </a:cxn>
                  <a:cxn ang="0">
                    <a:pos x="376" y="27"/>
                  </a:cxn>
                  <a:cxn ang="0">
                    <a:pos x="381" y="23"/>
                  </a:cxn>
                  <a:cxn ang="0">
                    <a:pos x="382" y="17"/>
                  </a:cxn>
                  <a:cxn ang="0">
                    <a:pos x="382" y="11"/>
                  </a:cxn>
                  <a:cxn ang="0">
                    <a:pos x="379" y="7"/>
                  </a:cxn>
                  <a:cxn ang="0">
                    <a:pos x="375" y="3"/>
                  </a:cxn>
                  <a:cxn ang="0">
                    <a:pos x="369" y="0"/>
                  </a:cxn>
                  <a:cxn ang="0">
                    <a:pos x="363" y="0"/>
                  </a:cxn>
                  <a:cxn ang="0">
                    <a:pos x="359" y="3"/>
                  </a:cxn>
                  <a:cxn ang="0">
                    <a:pos x="335" y="16"/>
                  </a:cxn>
                  <a:cxn ang="0">
                    <a:pos x="309" y="28"/>
                  </a:cxn>
                  <a:cxn ang="0">
                    <a:pos x="281" y="41"/>
                  </a:cxn>
                  <a:cxn ang="0">
                    <a:pos x="253" y="56"/>
                  </a:cxn>
                  <a:cxn ang="0">
                    <a:pos x="223" y="70"/>
                  </a:cxn>
                  <a:cxn ang="0">
                    <a:pos x="193" y="84"/>
                  </a:cxn>
                  <a:cxn ang="0">
                    <a:pos x="163" y="97"/>
                  </a:cxn>
                  <a:cxn ang="0">
                    <a:pos x="135" y="112"/>
                  </a:cxn>
                  <a:cxn ang="0">
                    <a:pos x="107" y="125"/>
                  </a:cxn>
                  <a:cxn ang="0">
                    <a:pos x="83" y="136"/>
                  </a:cxn>
                  <a:cxn ang="0">
                    <a:pos x="61" y="148"/>
                  </a:cxn>
                  <a:cxn ang="0">
                    <a:pos x="40" y="158"/>
                  </a:cxn>
                  <a:cxn ang="0">
                    <a:pos x="24" y="166"/>
                  </a:cxn>
                  <a:cxn ang="0">
                    <a:pos x="12" y="174"/>
                  </a:cxn>
                  <a:cxn ang="0">
                    <a:pos x="5" y="179"/>
                  </a:cxn>
                  <a:cxn ang="0">
                    <a:pos x="2" y="182"/>
                  </a:cxn>
                  <a:cxn ang="0">
                    <a:pos x="2" y="182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45" name="Freeform 49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05" y="1"/>
                  </a:cxn>
                  <a:cxn ang="0">
                    <a:pos x="94" y="0"/>
                  </a:cxn>
                  <a:cxn ang="0">
                    <a:pos x="75" y="1"/>
                  </a:cxn>
                  <a:cxn ang="0">
                    <a:pos x="57" y="4"/>
                  </a:cxn>
                  <a:cxn ang="0">
                    <a:pos x="41" y="13"/>
                  </a:cxn>
                  <a:cxn ang="0">
                    <a:pos x="17" y="34"/>
                  </a:cxn>
                  <a:cxn ang="0">
                    <a:pos x="1" y="76"/>
                  </a:cxn>
                  <a:cxn ang="0">
                    <a:pos x="3" y="121"/>
                  </a:cxn>
                  <a:cxn ang="0">
                    <a:pos x="16" y="167"/>
                  </a:cxn>
                  <a:cxn ang="0">
                    <a:pos x="35" y="200"/>
                  </a:cxn>
                  <a:cxn ang="0">
                    <a:pos x="57" y="223"/>
                  </a:cxn>
                  <a:cxn ang="0">
                    <a:pos x="85" y="236"/>
                  </a:cxn>
                  <a:cxn ang="0">
                    <a:pos x="116" y="240"/>
                  </a:cxn>
                  <a:cxn ang="0">
                    <a:pos x="154" y="228"/>
                  </a:cxn>
                  <a:cxn ang="0">
                    <a:pos x="192" y="204"/>
                  </a:cxn>
                  <a:cxn ang="0">
                    <a:pos x="218" y="171"/>
                  </a:cxn>
                  <a:cxn ang="0">
                    <a:pos x="229" y="131"/>
                  </a:cxn>
                  <a:cxn ang="0">
                    <a:pos x="224" y="103"/>
                  </a:cxn>
                  <a:cxn ang="0">
                    <a:pos x="215" y="95"/>
                  </a:cxn>
                  <a:cxn ang="0">
                    <a:pos x="204" y="95"/>
                  </a:cxn>
                  <a:cxn ang="0">
                    <a:pos x="195" y="105"/>
                  </a:cxn>
                  <a:cxn ang="0">
                    <a:pos x="193" y="126"/>
                  </a:cxn>
                  <a:cxn ang="0">
                    <a:pos x="183" y="158"/>
                  </a:cxn>
                  <a:cxn ang="0">
                    <a:pos x="164" y="181"/>
                  </a:cxn>
                  <a:cxn ang="0">
                    <a:pos x="133" y="195"/>
                  </a:cxn>
                  <a:cxn ang="0">
                    <a:pos x="92" y="197"/>
                  </a:cxn>
                  <a:cxn ang="0">
                    <a:pos x="63" y="177"/>
                  </a:cxn>
                  <a:cxn ang="0">
                    <a:pos x="47" y="142"/>
                  </a:cxn>
                  <a:cxn ang="0">
                    <a:pos x="36" y="103"/>
                  </a:cxn>
                  <a:cxn ang="0">
                    <a:pos x="35" y="73"/>
                  </a:cxn>
                  <a:cxn ang="0">
                    <a:pos x="41" y="50"/>
                  </a:cxn>
                  <a:cxn ang="0">
                    <a:pos x="55" y="33"/>
                  </a:cxn>
                  <a:cxn ang="0">
                    <a:pos x="77" y="21"/>
                  </a:cxn>
                  <a:cxn ang="0">
                    <a:pos x="97" y="19"/>
                  </a:cxn>
                  <a:cxn ang="0">
                    <a:pos x="120" y="19"/>
                  </a:cxn>
                  <a:cxn ang="0">
                    <a:pos x="139" y="20"/>
                  </a:cxn>
                  <a:cxn ang="0">
                    <a:pos x="133" y="9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46" name="Freeform 50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/>
                <a:ahLst/>
                <a:cxnLst>
                  <a:cxn ang="0">
                    <a:pos x="61" y="10"/>
                  </a:cxn>
                  <a:cxn ang="0">
                    <a:pos x="34" y="28"/>
                  </a:cxn>
                  <a:cxn ang="0">
                    <a:pos x="15" y="52"/>
                  </a:cxn>
                  <a:cxn ang="0">
                    <a:pos x="3" y="81"/>
                  </a:cxn>
                  <a:cxn ang="0">
                    <a:pos x="0" y="114"/>
                  </a:cxn>
                  <a:cxn ang="0">
                    <a:pos x="6" y="145"/>
                  </a:cxn>
                  <a:cxn ang="0">
                    <a:pos x="18" y="176"/>
                  </a:cxn>
                  <a:cxn ang="0">
                    <a:pos x="37" y="204"/>
                  </a:cxn>
                  <a:cxn ang="0">
                    <a:pos x="65" y="232"/>
                  </a:cxn>
                  <a:cxn ang="0">
                    <a:pos x="102" y="258"/>
                  </a:cxn>
                  <a:cxn ang="0">
                    <a:pos x="143" y="270"/>
                  </a:cxn>
                  <a:cxn ang="0">
                    <a:pos x="185" y="265"/>
                  </a:cxn>
                  <a:cxn ang="0">
                    <a:pos x="219" y="240"/>
                  </a:cxn>
                  <a:cxn ang="0">
                    <a:pos x="244" y="216"/>
                  </a:cxn>
                  <a:cxn ang="0">
                    <a:pos x="263" y="189"/>
                  </a:cxn>
                  <a:cxn ang="0">
                    <a:pos x="276" y="158"/>
                  </a:cxn>
                  <a:cxn ang="0">
                    <a:pos x="281" y="134"/>
                  </a:cxn>
                  <a:cxn ang="0">
                    <a:pos x="275" y="121"/>
                  </a:cxn>
                  <a:cxn ang="0">
                    <a:pos x="259" y="117"/>
                  </a:cxn>
                  <a:cxn ang="0">
                    <a:pos x="245" y="122"/>
                  </a:cxn>
                  <a:cxn ang="0">
                    <a:pos x="243" y="133"/>
                  </a:cxn>
                  <a:cxn ang="0">
                    <a:pos x="235" y="151"/>
                  </a:cxn>
                  <a:cxn ang="0">
                    <a:pos x="222" y="179"/>
                  </a:cxn>
                  <a:cxn ang="0">
                    <a:pos x="199" y="203"/>
                  </a:cxn>
                  <a:cxn ang="0">
                    <a:pos x="154" y="212"/>
                  </a:cxn>
                  <a:cxn ang="0">
                    <a:pos x="100" y="197"/>
                  </a:cxn>
                  <a:cxn ang="0">
                    <a:pos x="59" y="163"/>
                  </a:cxn>
                  <a:cxn ang="0">
                    <a:pos x="40" y="114"/>
                  </a:cxn>
                  <a:cxn ang="0">
                    <a:pos x="44" y="74"/>
                  </a:cxn>
                  <a:cxn ang="0">
                    <a:pos x="59" y="51"/>
                  </a:cxn>
                  <a:cxn ang="0">
                    <a:pos x="80" y="31"/>
                  </a:cxn>
                  <a:cxn ang="0">
                    <a:pos x="102" y="19"/>
                  </a:cxn>
                  <a:cxn ang="0">
                    <a:pos x="110" y="5"/>
                  </a:cxn>
                  <a:cxn ang="0">
                    <a:pos x="88" y="2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47" name="Freeform 51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4" y="11"/>
                  </a:cxn>
                  <a:cxn ang="0">
                    <a:pos x="15" y="9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48" name="Freeform 52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3"/>
                  </a:cxn>
                  <a:cxn ang="0">
                    <a:pos x="3" y="15"/>
                  </a:cxn>
                  <a:cxn ang="0">
                    <a:pos x="6" y="17"/>
                  </a:cxn>
                  <a:cxn ang="0">
                    <a:pos x="9" y="17"/>
                  </a:cxn>
                  <a:cxn ang="0">
                    <a:pos x="13" y="17"/>
                  </a:cxn>
                  <a:cxn ang="0">
                    <a:pos x="16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7" y="6"/>
                  </a:cxn>
                  <a:cxn ang="0">
                    <a:pos x="16" y="3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49" name="Freeform 53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7" y="7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50" name="Freeform 54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7"/>
                  </a:cxn>
                  <a:cxn ang="0">
                    <a:pos x="7" y="5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51" name="Freeform 55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7" y="6"/>
                  </a:cxn>
                  <a:cxn ang="0">
                    <a:pos x="7" y="4"/>
                  </a:cxn>
                  <a:cxn ang="0">
                    <a:pos x="7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52" name="Freeform 56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5" y="20"/>
                  </a:cxn>
                  <a:cxn ang="0">
                    <a:pos x="10" y="20"/>
                  </a:cxn>
                  <a:cxn ang="0">
                    <a:pos x="14" y="20"/>
                  </a:cxn>
                  <a:cxn ang="0">
                    <a:pos x="17" y="17"/>
                  </a:cxn>
                  <a:cxn ang="0">
                    <a:pos x="20" y="15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7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53" name="Freeform 57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2" y="5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54" name="Freeform 58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5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0"/>
                  </a:cxn>
                  <a:cxn ang="0">
                    <a:pos x="13" y="8"/>
                  </a:cxn>
                  <a:cxn ang="0">
                    <a:pos x="13" y="6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55" name="Freeform 59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56" name="Freeform 60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57" name="Freeform 61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9" y="17"/>
                  </a:cxn>
                  <a:cxn ang="0">
                    <a:pos x="12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2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58" name="Freeform 62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7" y="12"/>
                  </a:cxn>
                  <a:cxn ang="0">
                    <a:pos x="10" y="10"/>
                  </a:cxn>
                  <a:cxn ang="0">
                    <a:pos x="12" y="7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59" name="Freeform 63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15" y="72"/>
                  </a:cxn>
                  <a:cxn ang="0">
                    <a:pos x="25" y="75"/>
                  </a:cxn>
                  <a:cxn ang="0">
                    <a:pos x="32" y="75"/>
                  </a:cxn>
                  <a:cxn ang="0">
                    <a:pos x="37" y="73"/>
                  </a:cxn>
                  <a:cxn ang="0">
                    <a:pos x="38" y="73"/>
                  </a:cxn>
                  <a:cxn ang="0">
                    <a:pos x="44" y="71"/>
                  </a:cxn>
                  <a:cxn ang="0">
                    <a:pos x="50" y="69"/>
                  </a:cxn>
                  <a:cxn ang="0">
                    <a:pos x="59" y="65"/>
                  </a:cxn>
                  <a:cxn ang="0">
                    <a:pos x="65" y="60"/>
                  </a:cxn>
                  <a:cxn ang="0">
                    <a:pos x="71" y="56"/>
                  </a:cxn>
                  <a:cxn ang="0">
                    <a:pos x="74" y="50"/>
                  </a:cxn>
                  <a:cxn ang="0">
                    <a:pos x="72" y="45"/>
                  </a:cxn>
                  <a:cxn ang="0">
                    <a:pos x="59" y="35"/>
                  </a:cxn>
                  <a:cxn ang="0">
                    <a:pos x="46" y="39"/>
                  </a:cxn>
                  <a:cxn ang="0">
                    <a:pos x="35" y="48"/>
                  </a:cxn>
                  <a:cxn ang="0">
                    <a:pos x="31" y="52"/>
                  </a:cxn>
                  <a:cxn ang="0">
                    <a:pos x="29" y="43"/>
                  </a:cxn>
                  <a:cxn ang="0">
                    <a:pos x="24" y="26"/>
                  </a:cxn>
                  <a:cxn ang="0">
                    <a:pos x="13" y="7"/>
                  </a:cxn>
                  <a:cxn ang="0">
                    <a:pos x="2" y="0"/>
                  </a:cxn>
                  <a:cxn ang="0">
                    <a:pos x="0" y="19"/>
                  </a:cxn>
                  <a:cxn ang="0">
                    <a:pos x="3" y="40"/>
                  </a:cxn>
                  <a:cxn ang="0">
                    <a:pos x="6" y="58"/>
                  </a:cxn>
                  <a:cxn ang="0">
                    <a:pos x="7" y="65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60" name="Freeform 64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/>
                <a:ahLst/>
                <a:cxnLst>
                  <a:cxn ang="0">
                    <a:pos x="24" y="59"/>
                  </a:cxn>
                  <a:cxn ang="0">
                    <a:pos x="29" y="59"/>
                  </a:cxn>
                  <a:cxn ang="0">
                    <a:pos x="38" y="57"/>
                  </a:cxn>
                  <a:cxn ang="0">
                    <a:pos x="47" y="56"/>
                  </a:cxn>
                  <a:cxn ang="0">
                    <a:pos x="56" y="54"/>
                  </a:cxn>
                  <a:cxn ang="0">
                    <a:pos x="63" y="52"/>
                  </a:cxn>
                  <a:cxn ang="0">
                    <a:pos x="68" y="47"/>
                  </a:cxn>
                  <a:cxn ang="0">
                    <a:pos x="69" y="43"/>
                  </a:cxn>
                  <a:cxn ang="0">
                    <a:pos x="66" y="37"/>
                  </a:cxn>
                  <a:cxn ang="0">
                    <a:pos x="54" y="32"/>
                  </a:cxn>
                  <a:cxn ang="0">
                    <a:pos x="41" y="33"/>
                  </a:cxn>
                  <a:cxn ang="0">
                    <a:pos x="29" y="37"/>
                  </a:cxn>
                  <a:cxn ang="0">
                    <a:pos x="25" y="40"/>
                  </a:cxn>
                  <a:cxn ang="0">
                    <a:pos x="21" y="29"/>
                  </a:cxn>
                  <a:cxn ang="0">
                    <a:pos x="19" y="13"/>
                  </a:cxn>
                  <a:cxn ang="0">
                    <a:pos x="15" y="1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9" y="44"/>
                  </a:cxn>
                  <a:cxn ang="0">
                    <a:pos x="19" y="56"/>
                  </a:cxn>
                  <a:cxn ang="0">
                    <a:pos x="24" y="59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61" name="Freeform 65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15" y="54"/>
                  </a:cxn>
                  <a:cxn ang="0">
                    <a:pos x="22" y="59"/>
                  </a:cxn>
                  <a:cxn ang="0">
                    <a:pos x="31" y="60"/>
                  </a:cxn>
                  <a:cxn ang="0">
                    <a:pos x="38" y="60"/>
                  </a:cxn>
                  <a:cxn ang="0">
                    <a:pos x="45" y="59"/>
                  </a:cxn>
                  <a:cxn ang="0">
                    <a:pos x="51" y="56"/>
                  </a:cxn>
                  <a:cxn ang="0">
                    <a:pos x="57" y="53"/>
                  </a:cxn>
                  <a:cxn ang="0">
                    <a:pos x="60" y="51"/>
                  </a:cxn>
                  <a:cxn ang="0">
                    <a:pos x="64" y="50"/>
                  </a:cxn>
                  <a:cxn ang="0">
                    <a:pos x="67" y="47"/>
                  </a:cxn>
                  <a:cxn ang="0">
                    <a:pos x="69" y="43"/>
                  </a:cxn>
                  <a:cxn ang="0">
                    <a:pos x="67" y="40"/>
                  </a:cxn>
                  <a:cxn ang="0">
                    <a:pos x="54" y="31"/>
                  </a:cxn>
                  <a:cxn ang="0">
                    <a:pos x="41" y="31"/>
                  </a:cxn>
                  <a:cxn ang="0">
                    <a:pos x="32" y="34"/>
                  </a:cxn>
                  <a:cxn ang="0">
                    <a:pos x="28" y="37"/>
                  </a:cxn>
                  <a:cxn ang="0">
                    <a:pos x="26" y="30"/>
                  </a:cxn>
                  <a:cxn ang="0">
                    <a:pos x="20" y="15"/>
                  </a:cxn>
                  <a:cxn ang="0">
                    <a:pos x="12" y="2"/>
                  </a:cxn>
                  <a:cxn ang="0">
                    <a:pos x="1" y="0"/>
                  </a:cxn>
                  <a:cxn ang="0">
                    <a:pos x="0" y="14"/>
                  </a:cxn>
                  <a:cxn ang="0">
                    <a:pos x="1" y="30"/>
                  </a:cxn>
                  <a:cxn ang="0">
                    <a:pos x="4" y="41"/>
                  </a:cxn>
                  <a:cxn ang="0">
                    <a:pos x="6" y="46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62" name="Freeform 66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/>
                <a:ahLst/>
                <a:cxnLst>
                  <a:cxn ang="0">
                    <a:pos x="12" y="44"/>
                  </a:cxn>
                  <a:cxn ang="0">
                    <a:pos x="19" y="46"/>
                  </a:cxn>
                  <a:cxn ang="0">
                    <a:pos x="31" y="48"/>
                  </a:cxn>
                  <a:cxn ang="0">
                    <a:pos x="43" y="48"/>
                  </a:cxn>
                  <a:cxn ang="0">
                    <a:pos x="56" y="46"/>
                  </a:cxn>
                  <a:cxn ang="0">
                    <a:pos x="66" y="42"/>
                  </a:cxn>
                  <a:cxn ang="0">
                    <a:pos x="74" y="36"/>
                  </a:cxn>
                  <a:cxn ang="0">
                    <a:pos x="75" y="29"/>
                  </a:cxn>
                  <a:cxn ang="0">
                    <a:pos x="71" y="19"/>
                  </a:cxn>
                  <a:cxn ang="0">
                    <a:pos x="66" y="16"/>
                  </a:cxn>
                  <a:cxn ang="0">
                    <a:pos x="59" y="15"/>
                  </a:cxn>
                  <a:cxn ang="0">
                    <a:pos x="52" y="15"/>
                  </a:cxn>
                  <a:cxn ang="0">
                    <a:pos x="43" y="18"/>
                  </a:cxn>
                  <a:cxn ang="0">
                    <a:pos x="35" y="19"/>
                  </a:cxn>
                  <a:cxn ang="0">
                    <a:pos x="30" y="22"/>
                  </a:cxn>
                  <a:cxn ang="0">
                    <a:pos x="25" y="23"/>
                  </a:cxn>
                  <a:cxn ang="0">
                    <a:pos x="24" y="25"/>
                  </a:cxn>
                  <a:cxn ang="0">
                    <a:pos x="22" y="21"/>
                  </a:cxn>
                  <a:cxn ang="0">
                    <a:pos x="19" y="13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5" y="26"/>
                  </a:cxn>
                  <a:cxn ang="0">
                    <a:pos x="9" y="38"/>
                  </a:cxn>
                  <a:cxn ang="0">
                    <a:pos x="12" y="44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63" name="Freeform 67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/>
                <a:ahLst/>
                <a:cxnLst>
                  <a:cxn ang="0">
                    <a:pos x="15" y="53"/>
                  </a:cxn>
                  <a:cxn ang="0">
                    <a:pos x="22" y="54"/>
                  </a:cxn>
                  <a:cxn ang="0">
                    <a:pos x="34" y="57"/>
                  </a:cxn>
                  <a:cxn ang="0">
                    <a:pos x="47" y="56"/>
                  </a:cxn>
                  <a:cxn ang="0">
                    <a:pos x="58" y="50"/>
                  </a:cxn>
                  <a:cxn ang="0">
                    <a:pos x="61" y="48"/>
                  </a:cxn>
                  <a:cxn ang="0">
                    <a:pos x="62" y="46"/>
                  </a:cxn>
                  <a:cxn ang="0">
                    <a:pos x="63" y="43"/>
                  </a:cxn>
                  <a:cxn ang="0">
                    <a:pos x="62" y="40"/>
                  </a:cxn>
                  <a:cxn ang="0">
                    <a:pos x="61" y="36"/>
                  </a:cxn>
                  <a:cxn ang="0">
                    <a:pos x="58" y="33"/>
                  </a:cxn>
                  <a:cxn ang="0">
                    <a:pos x="53" y="31"/>
                  </a:cxn>
                  <a:cxn ang="0">
                    <a:pos x="47" y="33"/>
                  </a:cxn>
                  <a:cxn ang="0">
                    <a:pos x="39" y="36"/>
                  </a:cxn>
                  <a:cxn ang="0">
                    <a:pos x="30" y="36"/>
                  </a:cxn>
                  <a:cxn ang="0">
                    <a:pos x="24" y="36"/>
                  </a:cxn>
                  <a:cxn ang="0">
                    <a:pos x="21" y="36"/>
                  </a:cxn>
                  <a:cxn ang="0">
                    <a:pos x="21" y="30"/>
                  </a:cxn>
                  <a:cxn ang="0">
                    <a:pos x="21" y="17"/>
                  </a:cxn>
                  <a:cxn ang="0">
                    <a:pos x="17" y="4"/>
                  </a:cxn>
                  <a:cxn ang="0">
                    <a:pos x="8" y="0"/>
                  </a:cxn>
                  <a:cxn ang="0">
                    <a:pos x="0" y="18"/>
                  </a:cxn>
                  <a:cxn ang="0">
                    <a:pos x="0" y="34"/>
                  </a:cxn>
                  <a:cxn ang="0">
                    <a:pos x="6" y="46"/>
                  </a:cxn>
                  <a:cxn ang="0">
                    <a:pos x="15" y="53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64" name="Freeform 68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/>
                <a:ahLst/>
                <a:cxnLst>
                  <a:cxn ang="0">
                    <a:pos x="24" y="52"/>
                  </a:cxn>
                  <a:cxn ang="0">
                    <a:pos x="32" y="57"/>
                  </a:cxn>
                  <a:cxn ang="0">
                    <a:pos x="41" y="55"/>
                  </a:cxn>
                  <a:cxn ang="0">
                    <a:pos x="50" y="52"/>
                  </a:cxn>
                  <a:cxn ang="0">
                    <a:pos x="59" y="48"/>
                  </a:cxn>
                  <a:cxn ang="0">
                    <a:pos x="63" y="45"/>
                  </a:cxn>
                  <a:cxn ang="0">
                    <a:pos x="65" y="42"/>
                  </a:cxn>
                  <a:cxn ang="0">
                    <a:pos x="65" y="38"/>
                  </a:cxn>
                  <a:cxn ang="0">
                    <a:pos x="63" y="34"/>
                  </a:cxn>
                  <a:cxn ang="0">
                    <a:pos x="53" y="28"/>
                  </a:cxn>
                  <a:cxn ang="0">
                    <a:pos x="46" y="29"/>
                  </a:cxn>
                  <a:cxn ang="0">
                    <a:pos x="40" y="35"/>
                  </a:cxn>
                  <a:cxn ang="0">
                    <a:pos x="35" y="39"/>
                  </a:cxn>
                  <a:cxn ang="0">
                    <a:pos x="32" y="32"/>
                  </a:cxn>
                  <a:cxn ang="0">
                    <a:pos x="25" y="18"/>
                  </a:cxn>
                  <a:cxn ang="0">
                    <a:pos x="16" y="5"/>
                  </a:cxn>
                  <a:cxn ang="0">
                    <a:pos x="6" y="0"/>
                  </a:cxn>
                  <a:cxn ang="0">
                    <a:pos x="0" y="21"/>
                  </a:cxn>
                  <a:cxn ang="0">
                    <a:pos x="7" y="36"/>
                  </a:cxn>
                  <a:cxn ang="0">
                    <a:pos x="18" y="48"/>
                  </a:cxn>
                  <a:cxn ang="0">
                    <a:pos x="24" y="52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65" name="Freeform 69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/>
                <a:ahLst/>
                <a:cxnLst>
                  <a:cxn ang="0">
                    <a:pos x="16" y="67"/>
                  </a:cxn>
                  <a:cxn ang="0">
                    <a:pos x="19" y="70"/>
                  </a:cxn>
                  <a:cxn ang="0">
                    <a:pos x="23" y="73"/>
                  </a:cxn>
                  <a:cxn ang="0">
                    <a:pos x="31" y="77"/>
                  </a:cxn>
                  <a:cxn ang="0">
                    <a:pos x="38" y="79"/>
                  </a:cxn>
                  <a:cxn ang="0">
                    <a:pos x="47" y="80"/>
                  </a:cxn>
                  <a:cxn ang="0">
                    <a:pos x="57" y="77"/>
                  </a:cxn>
                  <a:cxn ang="0">
                    <a:pos x="66" y="70"/>
                  </a:cxn>
                  <a:cxn ang="0">
                    <a:pos x="73" y="59"/>
                  </a:cxn>
                  <a:cxn ang="0">
                    <a:pos x="76" y="54"/>
                  </a:cxn>
                  <a:cxn ang="0">
                    <a:pos x="78" y="50"/>
                  </a:cxn>
                  <a:cxn ang="0">
                    <a:pos x="79" y="46"/>
                  </a:cxn>
                  <a:cxn ang="0">
                    <a:pos x="78" y="43"/>
                  </a:cxn>
                  <a:cxn ang="0">
                    <a:pos x="70" y="39"/>
                  </a:cxn>
                  <a:cxn ang="0">
                    <a:pos x="61" y="37"/>
                  </a:cxn>
                  <a:cxn ang="0">
                    <a:pos x="53" y="39"/>
                  </a:cxn>
                  <a:cxn ang="0">
                    <a:pos x="45" y="40"/>
                  </a:cxn>
                  <a:cxn ang="0">
                    <a:pos x="39" y="44"/>
                  </a:cxn>
                  <a:cxn ang="0">
                    <a:pos x="34" y="47"/>
                  </a:cxn>
                  <a:cxn ang="0">
                    <a:pos x="31" y="50"/>
                  </a:cxn>
                  <a:cxn ang="0">
                    <a:pos x="29" y="52"/>
                  </a:cxn>
                  <a:cxn ang="0">
                    <a:pos x="28" y="43"/>
                  </a:cxn>
                  <a:cxn ang="0">
                    <a:pos x="22" y="24"/>
                  </a:cxn>
                  <a:cxn ang="0">
                    <a:pos x="13" y="6"/>
                  </a:cxn>
                  <a:cxn ang="0">
                    <a:pos x="1" y="0"/>
                  </a:cxn>
                  <a:cxn ang="0">
                    <a:pos x="0" y="24"/>
                  </a:cxn>
                  <a:cxn ang="0">
                    <a:pos x="6" y="46"/>
                  </a:cxn>
                  <a:cxn ang="0">
                    <a:pos x="13" y="62"/>
                  </a:cxn>
                  <a:cxn ang="0">
                    <a:pos x="16" y="6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66" name="Freeform 70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/>
                <a:ahLst/>
                <a:cxnLst>
                  <a:cxn ang="0">
                    <a:pos x="13" y="54"/>
                  </a:cxn>
                  <a:cxn ang="0">
                    <a:pos x="16" y="56"/>
                  </a:cxn>
                  <a:cxn ang="0">
                    <a:pos x="20" y="59"/>
                  </a:cxn>
                  <a:cxn ang="0">
                    <a:pos x="26" y="61"/>
                  </a:cxn>
                  <a:cxn ang="0">
                    <a:pos x="34" y="64"/>
                  </a:cxn>
                  <a:cxn ang="0">
                    <a:pos x="41" y="67"/>
                  </a:cxn>
                  <a:cxn ang="0">
                    <a:pos x="50" y="67"/>
                  </a:cxn>
                  <a:cxn ang="0">
                    <a:pos x="59" y="67"/>
                  </a:cxn>
                  <a:cxn ang="0">
                    <a:pos x="66" y="64"/>
                  </a:cxn>
                  <a:cxn ang="0">
                    <a:pos x="72" y="61"/>
                  </a:cxn>
                  <a:cxn ang="0">
                    <a:pos x="76" y="57"/>
                  </a:cxn>
                  <a:cxn ang="0">
                    <a:pos x="79" y="53"/>
                  </a:cxn>
                  <a:cxn ang="0">
                    <a:pos x="78" y="47"/>
                  </a:cxn>
                  <a:cxn ang="0">
                    <a:pos x="72" y="41"/>
                  </a:cxn>
                  <a:cxn ang="0">
                    <a:pos x="65" y="37"/>
                  </a:cxn>
                  <a:cxn ang="0">
                    <a:pos x="56" y="36"/>
                  </a:cxn>
                  <a:cxn ang="0">
                    <a:pos x="48" y="36"/>
                  </a:cxn>
                  <a:cxn ang="0">
                    <a:pos x="40" y="37"/>
                  </a:cxn>
                  <a:cxn ang="0">
                    <a:pos x="34" y="38"/>
                  </a:cxn>
                  <a:cxn ang="0">
                    <a:pos x="29" y="40"/>
                  </a:cxn>
                  <a:cxn ang="0">
                    <a:pos x="28" y="40"/>
                  </a:cxn>
                  <a:cxn ang="0">
                    <a:pos x="26" y="33"/>
                  </a:cxn>
                  <a:cxn ang="0">
                    <a:pos x="22" y="17"/>
                  </a:cxn>
                  <a:cxn ang="0">
                    <a:pos x="15" y="4"/>
                  </a:cxn>
                  <a:cxn ang="0">
                    <a:pos x="3" y="0"/>
                  </a:cxn>
                  <a:cxn ang="0">
                    <a:pos x="0" y="21"/>
                  </a:cxn>
                  <a:cxn ang="0">
                    <a:pos x="4" y="38"/>
                  </a:cxn>
                  <a:cxn ang="0">
                    <a:pos x="10" y="50"/>
                  </a:cxn>
                  <a:cxn ang="0">
                    <a:pos x="13" y="54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67" name="Freeform 71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17" y="60"/>
                  </a:cxn>
                  <a:cxn ang="0">
                    <a:pos x="27" y="62"/>
                  </a:cxn>
                  <a:cxn ang="0">
                    <a:pos x="40" y="62"/>
                  </a:cxn>
                  <a:cxn ang="0">
                    <a:pos x="53" y="60"/>
                  </a:cxn>
                  <a:cxn ang="0">
                    <a:pos x="65" y="58"/>
                  </a:cxn>
                  <a:cxn ang="0">
                    <a:pos x="72" y="55"/>
                  </a:cxn>
                  <a:cxn ang="0">
                    <a:pos x="77" y="49"/>
                  </a:cxn>
                  <a:cxn ang="0">
                    <a:pos x="75" y="42"/>
                  </a:cxn>
                  <a:cxn ang="0">
                    <a:pos x="69" y="36"/>
                  </a:cxn>
                  <a:cxn ang="0">
                    <a:pos x="62" y="33"/>
                  </a:cxn>
                  <a:cxn ang="0">
                    <a:pos x="53" y="32"/>
                  </a:cxn>
                  <a:cxn ang="0">
                    <a:pos x="46" y="32"/>
                  </a:cxn>
                  <a:cxn ang="0">
                    <a:pos x="39" y="33"/>
                  </a:cxn>
                  <a:cxn ang="0">
                    <a:pos x="33" y="35"/>
                  </a:cxn>
                  <a:cxn ang="0">
                    <a:pos x="28" y="37"/>
                  </a:cxn>
                  <a:cxn ang="0">
                    <a:pos x="27" y="37"/>
                  </a:cxn>
                  <a:cxn ang="0">
                    <a:pos x="25" y="30"/>
                  </a:cxn>
                  <a:cxn ang="0">
                    <a:pos x="21" y="16"/>
                  </a:cxn>
                  <a:cxn ang="0">
                    <a:pos x="14" y="3"/>
                  </a:cxn>
                  <a:cxn ang="0">
                    <a:pos x="2" y="0"/>
                  </a:cxn>
                  <a:cxn ang="0">
                    <a:pos x="0" y="17"/>
                  </a:cxn>
                  <a:cxn ang="0">
                    <a:pos x="3" y="36"/>
                  </a:cxn>
                  <a:cxn ang="0">
                    <a:pos x="8" y="52"/>
                  </a:cxn>
                  <a:cxn ang="0">
                    <a:pos x="9" y="58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68" name="Freeform 72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/>
                <a:ahLst/>
                <a:cxnLst>
                  <a:cxn ang="0">
                    <a:pos x="12" y="150"/>
                  </a:cxn>
                  <a:cxn ang="0">
                    <a:pos x="16" y="241"/>
                  </a:cxn>
                  <a:cxn ang="0">
                    <a:pos x="46" y="346"/>
                  </a:cxn>
                  <a:cxn ang="0">
                    <a:pos x="84" y="465"/>
                  </a:cxn>
                  <a:cxn ang="0">
                    <a:pos x="122" y="583"/>
                  </a:cxn>
                  <a:cxn ang="0">
                    <a:pos x="163" y="699"/>
                  </a:cxn>
                  <a:cxn ang="0">
                    <a:pos x="195" y="778"/>
                  </a:cxn>
                  <a:cxn ang="0">
                    <a:pos x="228" y="810"/>
                  </a:cxn>
                  <a:cxn ang="0">
                    <a:pos x="269" y="830"/>
                  </a:cxn>
                  <a:cxn ang="0">
                    <a:pos x="316" y="842"/>
                  </a:cxn>
                  <a:cxn ang="0">
                    <a:pos x="348" y="843"/>
                  </a:cxn>
                  <a:cxn ang="0">
                    <a:pos x="361" y="833"/>
                  </a:cxn>
                  <a:cxn ang="0">
                    <a:pos x="366" y="816"/>
                  </a:cxn>
                  <a:cxn ang="0">
                    <a:pos x="354" y="803"/>
                  </a:cxn>
                  <a:cxn ang="0">
                    <a:pos x="329" y="796"/>
                  </a:cxn>
                  <a:cxn ang="0">
                    <a:pos x="295" y="788"/>
                  </a:cxn>
                  <a:cxn ang="0">
                    <a:pos x="264" y="778"/>
                  </a:cxn>
                  <a:cxn ang="0">
                    <a:pos x="239" y="757"/>
                  </a:cxn>
                  <a:cxn ang="0">
                    <a:pos x="217" y="708"/>
                  </a:cxn>
                  <a:cxn ang="0">
                    <a:pos x="194" y="643"/>
                  </a:cxn>
                  <a:cxn ang="0">
                    <a:pos x="172" y="577"/>
                  </a:cxn>
                  <a:cxn ang="0">
                    <a:pos x="151" y="511"/>
                  </a:cxn>
                  <a:cxn ang="0">
                    <a:pos x="126" y="435"/>
                  </a:cxn>
                  <a:cxn ang="0">
                    <a:pos x="94" y="349"/>
                  </a:cxn>
                  <a:cxn ang="0">
                    <a:pos x="65" y="263"/>
                  </a:cxn>
                  <a:cxn ang="0">
                    <a:pos x="49" y="175"/>
                  </a:cxn>
                  <a:cxn ang="0">
                    <a:pos x="46" y="110"/>
                  </a:cxn>
                  <a:cxn ang="0">
                    <a:pos x="35" y="67"/>
                  </a:cxn>
                  <a:cxn ang="0">
                    <a:pos x="21" y="27"/>
                  </a:cxn>
                  <a:cxn ang="0">
                    <a:pos x="6" y="1"/>
                  </a:cxn>
                  <a:cxn ang="0">
                    <a:pos x="5" y="17"/>
                  </a:cxn>
                  <a:cxn ang="0">
                    <a:pos x="13" y="76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69" name="Freeform 73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88" y="18"/>
                  </a:cxn>
                  <a:cxn ang="0">
                    <a:pos x="87" y="13"/>
                  </a:cxn>
                  <a:cxn ang="0">
                    <a:pos x="84" y="7"/>
                  </a:cxn>
                  <a:cxn ang="0">
                    <a:pos x="77" y="3"/>
                  </a:cxn>
                  <a:cxn ang="0">
                    <a:pos x="71" y="0"/>
                  </a:cxn>
                  <a:cxn ang="0">
                    <a:pos x="62" y="0"/>
                  </a:cxn>
                  <a:cxn ang="0">
                    <a:pos x="55" y="1"/>
                  </a:cxn>
                  <a:cxn ang="0">
                    <a:pos x="47" y="5"/>
                  </a:cxn>
                  <a:cxn ang="0">
                    <a:pos x="41" y="11"/>
                  </a:cxn>
                  <a:cxn ang="0">
                    <a:pos x="34" y="20"/>
                  </a:cxn>
                  <a:cxn ang="0">
                    <a:pos x="25" y="31"/>
                  </a:cxn>
                  <a:cxn ang="0">
                    <a:pos x="16" y="43"/>
                  </a:cxn>
                  <a:cxn ang="0">
                    <a:pos x="9" y="56"/>
                  </a:cxn>
                  <a:cxn ang="0">
                    <a:pos x="3" y="69"/>
                  </a:cxn>
                  <a:cxn ang="0">
                    <a:pos x="0" y="79"/>
                  </a:cxn>
                  <a:cxn ang="0">
                    <a:pos x="3" y="87"/>
                  </a:cxn>
                  <a:cxn ang="0">
                    <a:pos x="15" y="80"/>
                  </a:cxn>
                  <a:cxn ang="0">
                    <a:pos x="27" y="70"/>
                  </a:cxn>
                  <a:cxn ang="0">
                    <a:pos x="40" y="60"/>
                  </a:cxn>
                  <a:cxn ang="0">
                    <a:pos x="52" y="50"/>
                  </a:cxn>
                  <a:cxn ang="0">
                    <a:pos x="63" y="41"/>
                  </a:cxn>
                  <a:cxn ang="0">
                    <a:pos x="72" y="33"/>
                  </a:cxn>
                  <a:cxn ang="0">
                    <a:pos x="80" y="27"/>
                  </a:cxn>
                  <a:cxn ang="0">
                    <a:pos x="84" y="23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70" name="Freeform 74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/>
                <a:ahLst/>
                <a:cxnLst>
                  <a:cxn ang="0">
                    <a:pos x="92" y="23"/>
                  </a:cxn>
                  <a:cxn ang="0">
                    <a:pos x="96" y="21"/>
                  </a:cxn>
                  <a:cxn ang="0">
                    <a:pos x="99" y="18"/>
                  </a:cxn>
                  <a:cxn ang="0">
                    <a:pos x="101" y="14"/>
                  </a:cxn>
                  <a:cxn ang="0">
                    <a:pos x="102" y="10"/>
                  </a:cxn>
                  <a:cxn ang="0">
                    <a:pos x="101" y="5"/>
                  </a:cxn>
                  <a:cxn ang="0">
                    <a:pos x="98" y="1"/>
                  </a:cxn>
                  <a:cxn ang="0">
                    <a:pos x="93" y="0"/>
                  </a:cxn>
                  <a:cxn ang="0">
                    <a:pos x="88" y="0"/>
                  </a:cxn>
                  <a:cxn ang="0">
                    <a:pos x="76" y="2"/>
                  </a:cxn>
                  <a:cxn ang="0">
                    <a:pos x="61" y="7"/>
                  </a:cxn>
                  <a:cxn ang="0">
                    <a:pos x="46" y="10"/>
                  </a:cxn>
                  <a:cxn ang="0">
                    <a:pos x="33" y="11"/>
                  </a:cxn>
                  <a:cxn ang="0">
                    <a:pos x="20" y="15"/>
                  </a:cxn>
                  <a:cxn ang="0">
                    <a:pos x="10" y="18"/>
                  </a:cxn>
                  <a:cxn ang="0">
                    <a:pos x="2" y="23"/>
                  </a:cxn>
                  <a:cxn ang="0">
                    <a:pos x="0" y="28"/>
                  </a:cxn>
                  <a:cxn ang="0">
                    <a:pos x="10" y="28"/>
                  </a:cxn>
                  <a:cxn ang="0">
                    <a:pos x="20" y="28"/>
                  </a:cxn>
                  <a:cxn ang="0">
                    <a:pos x="32" y="27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7" y="24"/>
                  </a:cxn>
                  <a:cxn ang="0">
                    <a:pos x="80" y="24"/>
                  </a:cxn>
                  <a:cxn ang="0">
                    <a:pos x="92" y="23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71" name="Freeform 75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29" y="36"/>
                  </a:cxn>
                  <a:cxn ang="0">
                    <a:pos x="135" y="32"/>
                  </a:cxn>
                  <a:cxn ang="0">
                    <a:pos x="139" y="28"/>
                  </a:cxn>
                  <a:cxn ang="0">
                    <a:pos x="142" y="20"/>
                  </a:cxn>
                  <a:cxn ang="0">
                    <a:pos x="141" y="15"/>
                  </a:cxn>
                  <a:cxn ang="0">
                    <a:pos x="138" y="9"/>
                  </a:cxn>
                  <a:cxn ang="0">
                    <a:pos x="133" y="5"/>
                  </a:cxn>
                  <a:cxn ang="0">
                    <a:pos x="126" y="3"/>
                  </a:cxn>
                  <a:cxn ang="0">
                    <a:pos x="108" y="3"/>
                  </a:cxn>
                  <a:cxn ang="0">
                    <a:pos x="88" y="3"/>
                  </a:cxn>
                  <a:cxn ang="0">
                    <a:pos x="67" y="2"/>
                  </a:cxn>
                  <a:cxn ang="0">
                    <a:pos x="47" y="2"/>
                  </a:cxn>
                  <a:cxn ang="0">
                    <a:pos x="29" y="0"/>
                  </a:cxn>
                  <a:cxn ang="0">
                    <a:pos x="13" y="2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10" y="12"/>
                  </a:cxn>
                  <a:cxn ang="0">
                    <a:pos x="22" y="16"/>
                  </a:cxn>
                  <a:cxn ang="0">
                    <a:pos x="38" y="19"/>
                  </a:cxn>
                  <a:cxn ang="0">
                    <a:pos x="54" y="22"/>
                  </a:cxn>
                  <a:cxn ang="0">
                    <a:pos x="72" y="25"/>
                  </a:cxn>
                  <a:cxn ang="0">
                    <a:pos x="89" y="29"/>
                  </a:cxn>
                  <a:cxn ang="0">
                    <a:pos x="107" y="32"/>
                  </a:cxn>
                  <a:cxn ang="0">
                    <a:pos x="123" y="36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72" name="Freeform 76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/>
                <a:ahLst/>
                <a:cxnLst>
                  <a:cxn ang="0">
                    <a:pos x="108" y="298"/>
                  </a:cxn>
                  <a:cxn ang="0">
                    <a:pos x="132" y="338"/>
                  </a:cxn>
                  <a:cxn ang="0">
                    <a:pos x="157" y="377"/>
                  </a:cxn>
                  <a:cxn ang="0">
                    <a:pos x="182" y="414"/>
                  </a:cxn>
                  <a:cxn ang="0">
                    <a:pos x="208" y="451"/>
                  </a:cxn>
                  <a:cxn ang="0">
                    <a:pos x="235" y="487"/>
                  </a:cxn>
                  <a:cxn ang="0">
                    <a:pos x="263" y="523"/>
                  </a:cxn>
                  <a:cxn ang="0">
                    <a:pos x="292" y="559"/>
                  </a:cxn>
                  <a:cxn ang="0">
                    <a:pos x="321" y="594"/>
                  </a:cxn>
                  <a:cxn ang="0">
                    <a:pos x="326" y="598"/>
                  </a:cxn>
                  <a:cxn ang="0">
                    <a:pos x="332" y="601"/>
                  </a:cxn>
                  <a:cxn ang="0">
                    <a:pos x="337" y="601"/>
                  </a:cxn>
                  <a:cxn ang="0">
                    <a:pos x="343" y="598"/>
                  </a:cxn>
                  <a:cxn ang="0">
                    <a:pos x="349" y="594"/>
                  </a:cxn>
                  <a:cxn ang="0">
                    <a:pos x="351" y="588"/>
                  </a:cxn>
                  <a:cxn ang="0">
                    <a:pos x="351" y="582"/>
                  </a:cxn>
                  <a:cxn ang="0">
                    <a:pos x="349" y="576"/>
                  </a:cxn>
                  <a:cxn ang="0">
                    <a:pos x="327" y="538"/>
                  </a:cxn>
                  <a:cxn ang="0">
                    <a:pos x="304" y="499"/>
                  </a:cxn>
                  <a:cxn ang="0">
                    <a:pos x="279" y="463"/>
                  </a:cxn>
                  <a:cxn ang="0">
                    <a:pos x="252" y="427"/>
                  </a:cxn>
                  <a:cxn ang="0">
                    <a:pos x="224" y="391"/>
                  </a:cxn>
                  <a:cxn ang="0">
                    <a:pos x="198" y="355"/>
                  </a:cxn>
                  <a:cxn ang="0">
                    <a:pos x="172" y="319"/>
                  </a:cxn>
                  <a:cxn ang="0">
                    <a:pos x="147" y="280"/>
                  </a:cxn>
                  <a:cxn ang="0">
                    <a:pos x="125" y="242"/>
                  </a:cxn>
                  <a:cxn ang="0">
                    <a:pos x="101" y="197"/>
                  </a:cxn>
                  <a:cxn ang="0">
                    <a:pos x="79" y="150"/>
                  </a:cxn>
                  <a:cxn ang="0">
                    <a:pos x="59" y="104"/>
                  </a:cxn>
                  <a:cxn ang="0">
                    <a:pos x="38" y="62"/>
                  </a:cxn>
                  <a:cxn ang="0">
                    <a:pos x="22" y="29"/>
                  </a:cxn>
                  <a:cxn ang="0">
                    <a:pos x="9" y="7"/>
                  </a:cxn>
                  <a:cxn ang="0">
                    <a:pos x="0" y="0"/>
                  </a:cxn>
                  <a:cxn ang="0">
                    <a:pos x="4" y="17"/>
                  </a:cxn>
                  <a:cxn ang="0">
                    <a:pos x="13" y="45"/>
                  </a:cxn>
                  <a:cxn ang="0">
                    <a:pos x="23" y="82"/>
                  </a:cxn>
                  <a:cxn ang="0">
                    <a:pos x="38" y="124"/>
                  </a:cxn>
                  <a:cxn ang="0">
                    <a:pos x="54" y="170"/>
                  </a:cxn>
                  <a:cxn ang="0">
                    <a:pos x="70" y="216"/>
                  </a:cxn>
                  <a:cxn ang="0">
                    <a:pos x="89" y="259"/>
                  </a:cxn>
                  <a:cxn ang="0">
                    <a:pos x="108" y="298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73" name="Freeform 77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/>
                <a:ahLst/>
                <a:cxnLst>
                  <a:cxn ang="0">
                    <a:pos x="746" y="0"/>
                  </a:cxn>
                  <a:cxn ang="0">
                    <a:pos x="763" y="0"/>
                  </a:cxn>
                  <a:cxn ang="0">
                    <a:pos x="798" y="1"/>
                  </a:cxn>
                  <a:cxn ang="0">
                    <a:pos x="848" y="2"/>
                  </a:cxn>
                  <a:cxn ang="0">
                    <a:pos x="912" y="5"/>
                  </a:cxn>
                  <a:cxn ang="0">
                    <a:pos x="987" y="10"/>
                  </a:cxn>
                  <a:cxn ang="0">
                    <a:pos x="1074" y="16"/>
                  </a:cxn>
                  <a:cxn ang="0">
                    <a:pos x="1171" y="27"/>
                  </a:cxn>
                  <a:cxn ang="0">
                    <a:pos x="1275" y="39"/>
                  </a:cxn>
                  <a:cxn ang="0">
                    <a:pos x="1386" y="56"/>
                  </a:cxn>
                  <a:cxn ang="0">
                    <a:pos x="1502" y="75"/>
                  </a:cxn>
                  <a:cxn ang="0">
                    <a:pos x="1620" y="100"/>
                  </a:cxn>
                  <a:cxn ang="0">
                    <a:pos x="1742" y="129"/>
                  </a:cxn>
                  <a:cxn ang="0">
                    <a:pos x="1865" y="164"/>
                  </a:cxn>
                  <a:cxn ang="0">
                    <a:pos x="1987" y="204"/>
                  </a:cxn>
                  <a:cxn ang="0">
                    <a:pos x="2105" y="250"/>
                  </a:cxn>
                  <a:cxn ang="0">
                    <a:pos x="1975" y="1184"/>
                  </a:cxn>
                  <a:cxn ang="0">
                    <a:pos x="1990" y="1191"/>
                  </a:cxn>
                  <a:cxn ang="0">
                    <a:pos x="2020" y="1219"/>
                  </a:cxn>
                  <a:cxn ang="0">
                    <a:pos x="2035" y="1282"/>
                  </a:cxn>
                  <a:cxn ang="0">
                    <a:pos x="2011" y="1394"/>
                  </a:cxn>
                  <a:cxn ang="0">
                    <a:pos x="1636" y="1835"/>
                  </a:cxn>
                  <a:cxn ang="0">
                    <a:pos x="1510" y="1979"/>
                  </a:cxn>
                  <a:cxn ang="0">
                    <a:pos x="1490" y="1977"/>
                  </a:cxn>
                  <a:cxn ang="0">
                    <a:pos x="1451" y="1972"/>
                  </a:cxn>
                  <a:cxn ang="0">
                    <a:pos x="1397" y="1965"/>
                  </a:cxn>
                  <a:cxn ang="0">
                    <a:pos x="1328" y="1955"/>
                  </a:cxn>
                  <a:cxn ang="0">
                    <a:pos x="1246" y="1943"/>
                  </a:cxn>
                  <a:cxn ang="0">
                    <a:pos x="1152" y="1927"/>
                  </a:cxn>
                  <a:cxn ang="0">
                    <a:pos x="1049" y="1907"/>
                  </a:cxn>
                  <a:cxn ang="0">
                    <a:pos x="937" y="1884"/>
                  </a:cxn>
                  <a:cxn ang="0">
                    <a:pos x="818" y="1856"/>
                  </a:cxn>
                  <a:cxn ang="0">
                    <a:pos x="696" y="1824"/>
                  </a:cxn>
                  <a:cxn ang="0">
                    <a:pos x="572" y="1787"/>
                  </a:cxn>
                  <a:cxn ang="0">
                    <a:pos x="445" y="1747"/>
                  </a:cxn>
                  <a:cxn ang="0">
                    <a:pos x="319" y="1700"/>
                  </a:cxn>
                  <a:cxn ang="0">
                    <a:pos x="196" y="1647"/>
                  </a:cxn>
                  <a:cxn ang="0">
                    <a:pos x="76" y="1590"/>
                  </a:cxn>
                  <a:cxn ang="0">
                    <a:pos x="18" y="1554"/>
                  </a:cxn>
                  <a:cxn ang="0">
                    <a:pos x="8" y="1514"/>
                  </a:cxn>
                  <a:cxn ang="0">
                    <a:pos x="0" y="1456"/>
                  </a:cxn>
                  <a:cxn ang="0">
                    <a:pos x="3" y="1396"/>
                  </a:cxn>
                  <a:cxn ang="0">
                    <a:pos x="443" y="1002"/>
                  </a:cxn>
                  <a:cxn ang="0">
                    <a:pos x="440" y="989"/>
                  </a:cxn>
                  <a:cxn ang="0">
                    <a:pos x="445" y="953"/>
                  </a:cxn>
                  <a:cxn ang="0">
                    <a:pos x="471" y="902"/>
                  </a:cxn>
                  <a:cxn ang="0">
                    <a:pos x="534" y="845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74" name="Freeform 78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244" y="214"/>
                  </a:cxn>
                  <a:cxn ang="0">
                    <a:pos x="1067" y="930"/>
                  </a:cxn>
                  <a:cxn ang="0">
                    <a:pos x="0" y="688"/>
                  </a:cxn>
                  <a:cxn ang="0">
                    <a:pos x="164" y="0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75" name="Freeform 79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952" y="153"/>
                  </a:cxn>
                  <a:cxn ang="0">
                    <a:pos x="200" y="108"/>
                  </a:cxn>
                  <a:cxn ang="0">
                    <a:pos x="0" y="366"/>
                  </a:cxn>
                  <a:cxn ang="0">
                    <a:pos x="112" y="0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76" name="Freeform 80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259" y="288"/>
                  </a:cxn>
                  <a:cxn ang="0">
                    <a:pos x="1226" y="337"/>
                  </a:cxn>
                  <a:cxn ang="0">
                    <a:pos x="0" y="32"/>
                  </a:cxn>
                  <a:cxn ang="0">
                    <a:pos x="40" y="0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77" name="Freeform 81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265" y="286"/>
                  </a:cxn>
                  <a:cxn ang="0">
                    <a:pos x="1226" y="342"/>
                  </a:cxn>
                  <a:cxn ang="0">
                    <a:pos x="0" y="37"/>
                  </a:cxn>
                  <a:cxn ang="0">
                    <a:pos x="46" y="0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78" name="Freeform 82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264" y="287"/>
                  </a:cxn>
                  <a:cxn ang="0">
                    <a:pos x="1224" y="344"/>
                  </a:cxn>
                  <a:cxn ang="0">
                    <a:pos x="0" y="37"/>
                  </a:cxn>
                  <a:cxn ang="0">
                    <a:pos x="45" y="0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79" name="Freeform 83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3" y="1"/>
                  </a:cxn>
                  <a:cxn ang="0">
                    <a:pos x="40" y="0"/>
                  </a:cxn>
                  <a:cxn ang="0">
                    <a:pos x="62" y="0"/>
                  </a:cxn>
                  <a:cxn ang="0">
                    <a:pos x="90" y="3"/>
                  </a:cxn>
                  <a:cxn ang="0">
                    <a:pos x="120" y="8"/>
                  </a:cxn>
                  <a:cxn ang="0">
                    <a:pos x="148" y="18"/>
                  </a:cxn>
                  <a:cxn ang="0">
                    <a:pos x="173" y="34"/>
                  </a:cxn>
                  <a:cxn ang="0">
                    <a:pos x="190" y="57"/>
                  </a:cxn>
                  <a:cxn ang="0">
                    <a:pos x="190" y="58"/>
                  </a:cxn>
                  <a:cxn ang="0">
                    <a:pos x="190" y="62"/>
                  </a:cxn>
                  <a:cxn ang="0">
                    <a:pos x="189" y="68"/>
                  </a:cxn>
                  <a:cxn ang="0">
                    <a:pos x="187" y="74"/>
                  </a:cxn>
                  <a:cxn ang="0">
                    <a:pos x="181" y="78"/>
                  </a:cxn>
                  <a:cxn ang="0">
                    <a:pos x="173" y="79"/>
                  </a:cxn>
                  <a:cxn ang="0">
                    <a:pos x="160" y="78"/>
                  </a:cxn>
                  <a:cxn ang="0">
                    <a:pos x="143" y="71"/>
                  </a:cxn>
                  <a:cxn ang="0">
                    <a:pos x="143" y="69"/>
                  </a:cxn>
                  <a:cxn ang="0">
                    <a:pos x="142" y="65"/>
                  </a:cxn>
                  <a:cxn ang="0">
                    <a:pos x="139" y="58"/>
                  </a:cxn>
                  <a:cxn ang="0">
                    <a:pos x="130" y="50"/>
                  </a:cxn>
                  <a:cxn ang="0">
                    <a:pos x="116" y="42"/>
                  </a:cxn>
                  <a:cxn ang="0">
                    <a:pos x="94" y="35"/>
                  </a:cxn>
                  <a:cxn ang="0">
                    <a:pos x="63" y="32"/>
                  </a:cxn>
                  <a:cxn ang="0">
                    <a:pos x="22" y="32"/>
                  </a:cxn>
                  <a:cxn ang="0">
                    <a:pos x="20" y="32"/>
                  </a:cxn>
                  <a:cxn ang="0">
                    <a:pos x="15" y="30"/>
                  </a:cxn>
                  <a:cxn ang="0">
                    <a:pos x="9" y="27"/>
                  </a:cxn>
                  <a:cxn ang="0">
                    <a:pos x="5" y="24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6" y="8"/>
                  </a:cxn>
                  <a:cxn ang="0">
                    <a:pos x="18" y="1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80" name="Freeform 84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54" y="61"/>
                  </a:cxn>
                  <a:cxn ang="0">
                    <a:pos x="64" y="63"/>
                  </a:cxn>
                  <a:cxn ang="0">
                    <a:pos x="74" y="63"/>
                  </a:cxn>
                  <a:cxn ang="0">
                    <a:pos x="83" y="63"/>
                  </a:cxn>
                  <a:cxn ang="0">
                    <a:pos x="91" y="61"/>
                  </a:cxn>
                  <a:cxn ang="0">
                    <a:pos x="97" y="57"/>
                  </a:cxn>
                  <a:cxn ang="0">
                    <a:pos x="102" y="54"/>
                  </a:cxn>
                  <a:cxn ang="0">
                    <a:pos x="106" y="48"/>
                  </a:cxn>
                  <a:cxn ang="0">
                    <a:pos x="107" y="43"/>
                  </a:cxn>
                  <a:cxn ang="0">
                    <a:pos x="106" y="37"/>
                  </a:cxn>
                  <a:cxn ang="0">
                    <a:pos x="102" y="30"/>
                  </a:cxn>
                  <a:cxn ang="0">
                    <a:pos x="97" y="24"/>
                  </a:cxn>
                  <a:cxn ang="0">
                    <a:pos x="90" y="19"/>
                  </a:cxn>
                  <a:cxn ang="0">
                    <a:pos x="82" y="13"/>
                  </a:cxn>
                  <a:cxn ang="0">
                    <a:pos x="74" y="9"/>
                  </a:cxn>
                  <a:cxn ang="0">
                    <a:pos x="63" y="4"/>
                  </a:cxn>
                  <a:cxn ang="0">
                    <a:pos x="53" y="2"/>
                  </a:cxn>
                  <a:cxn ang="0">
                    <a:pos x="42" y="0"/>
                  </a:cxn>
                  <a:cxn ang="0">
                    <a:pos x="32" y="0"/>
                  </a:cxn>
                  <a:cxn ang="0">
                    <a:pos x="23" y="1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3" y="10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9" y="38"/>
                  </a:cxn>
                  <a:cxn ang="0">
                    <a:pos x="16" y="44"/>
                  </a:cxn>
                  <a:cxn ang="0">
                    <a:pos x="25" y="49"/>
                  </a:cxn>
                  <a:cxn ang="0">
                    <a:pos x="33" y="54"/>
                  </a:cxn>
                  <a:cxn ang="0">
                    <a:pos x="43" y="58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81" name="Freeform 85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/>
                <a:ahLst/>
                <a:cxnLst>
                  <a:cxn ang="0">
                    <a:pos x="1466" y="407"/>
                  </a:cxn>
                  <a:cxn ang="0">
                    <a:pos x="1446" y="405"/>
                  </a:cxn>
                  <a:cxn ang="0">
                    <a:pos x="1408" y="400"/>
                  </a:cxn>
                  <a:cxn ang="0">
                    <a:pos x="1353" y="393"/>
                  </a:cxn>
                  <a:cxn ang="0">
                    <a:pos x="1285" y="383"/>
                  </a:cxn>
                  <a:cxn ang="0">
                    <a:pos x="1203" y="370"/>
                  </a:cxn>
                  <a:cxn ang="0">
                    <a:pos x="1110" y="354"/>
                  </a:cxn>
                  <a:cxn ang="0">
                    <a:pos x="1008" y="335"/>
                  </a:cxn>
                  <a:cxn ang="0">
                    <a:pos x="898" y="311"/>
                  </a:cxn>
                  <a:cxn ang="0">
                    <a:pos x="782" y="284"/>
                  </a:cxn>
                  <a:cxn ang="0">
                    <a:pos x="663" y="253"/>
                  </a:cxn>
                  <a:cxn ang="0">
                    <a:pos x="541" y="217"/>
                  </a:cxn>
                  <a:cxn ang="0">
                    <a:pos x="417" y="178"/>
                  </a:cxn>
                  <a:cxn ang="0">
                    <a:pos x="296" y="133"/>
                  </a:cxn>
                  <a:cxn ang="0">
                    <a:pos x="178" y="84"/>
                  </a:cxn>
                  <a:cxn ang="0">
                    <a:pos x="64" y="29"/>
                  </a:cxn>
                  <a:cxn ang="0">
                    <a:pos x="7" y="4"/>
                  </a:cxn>
                  <a:cxn ang="0">
                    <a:pos x="3" y="33"/>
                  </a:cxn>
                  <a:cxn ang="0">
                    <a:pos x="0" y="79"/>
                  </a:cxn>
                  <a:cxn ang="0">
                    <a:pos x="10" y="125"/>
                  </a:cxn>
                  <a:cxn ang="0">
                    <a:pos x="23" y="144"/>
                  </a:cxn>
                  <a:cxn ang="0">
                    <a:pos x="33" y="150"/>
                  </a:cxn>
                  <a:cxn ang="0">
                    <a:pos x="54" y="161"/>
                  </a:cxn>
                  <a:cxn ang="0">
                    <a:pos x="86" y="177"/>
                  </a:cxn>
                  <a:cxn ang="0">
                    <a:pos x="128" y="197"/>
                  </a:cxn>
                  <a:cxn ang="0">
                    <a:pos x="182" y="221"/>
                  </a:cxn>
                  <a:cxn ang="0">
                    <a:pos x="247" y="248"/>
                  </a:cxn>
                  <a:cxn ang="0">
                    <a:pos x="322" y="277"/>
                  </a:cxn>
                  <a:cxn ang="0">
                    <a:pos x="410" y="308"/>
                  </a:cxn>
                  <a:cxn ang="0">
                    <a:pos x="508" y="339"/>
                  </a:cxn>
                  <a:cxn ang="0">
                    <a:pos x="618" y="371"/>
                  </a:cxn>
                  <a:cxn ang="0">
                    <a:pos x="740" y="402"/>
                  </a:cxn>
                  <a:cxn ang="0">
                    <a:pos x="874" y="433"/>
                  </a:cxn>
                  <a:cxn ang="0">
                    <a:pos x="1018" y="462"/>
                  </a:cxn>
                  <a:cxn ang="0">
                    <a:pos x="1176" y="490"/>
                  </a:cxn>
                  <a:cxn ang="0">
                    <a:pos x="1346" y="514"/>
                  </a:cxn>
                  <a:cxn ang="0">
                    <a:pos x="1436" y="523"/>
                  </a:cxn>
                  <a:cxn ang="0">
                    <a:pos x="1447" y="506"/>
                  </a:cxn>
                  <a:cxn ang="0">
                    <a:pos x="1461" y="474"/>
                  </a:cxn>
                  <a:cxn ang="0">
                    <a:pos x="1469" y="432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82" name="Freeform 86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" y="0"/>
                  </a:cxn>
                  <a:cxn ang="0">
                    <a:pos x="41" y="3"/>
                  </a:cxn>
                  <a:cxn ang="0">
                    <a:pos x="30" y="7"/>
                  </a:cxn>
                  <a:cxn ang="0">
                    <a:pos x="17" y="15"/>
                  </a:cxn>
                  <a:cxn ang="0">
                    <a:pos x="7" y="26"/>
                  </a:cxn>
                  <a:cxn ang="0">
                    <a:pos x="1" y="43"/>
                  </a:cxn>
                  <a:cxn ang="0">
                    <a:pos x="0" y="65"/>
                  </a:cxn>
                  <a:cxn ang="0">
                    <a:pos x="7" y="94"/>
                  </a:cxn>
                  <a:cxn ang="0">
                    <a:pos x="98" y="120"/>
                  </a:cxn>
                  <a:cxn ang="0">
                    <a:pos x="97" y="114"/>
                  </a:cxn>
                  <a:cxn ang="0">
                    <a:pos x="97" y="102"/>
                  </a:cxn>
                  <a:cxn ang="0">
                    <a:pos x="97" y="84"/>
                  </a:cxn>
                  <a:cxn ang="0">
                    <a:pos x="101" y="64"/>
                  </a:cxn>
                  <a:cxn ang="0">
                    <a:pos x="108" y="44"/>
                  </a:cxn>
                  <a:cxn ang="0">
                    <a:pos x="121" y="30"/>
                  </a:cxn>
                  <a:cxn ang="0">
                    <a:pos x="141" y="22"/>
                  </a:cxn>
                  <a:cxn ang="0">
                    <a:pos x="170" y="25"/>
                  </a:cxn>
                  <a:cxn ang="0">
                    <a:pos x="53" y="0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83" name="Freeform 87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" y="0"/>
                  </a:cxn>
                  <a:cxn ang="0">
                    <a:pos x="41" y="3"/>
                  </a:cxn>
                  <a:cxn ang="0">
                    <a:pos x="29" y="7"/>
                  </a:cxn>
                  <a:cxn ang="0">
                    <a:pos x="18" y="14"/>
                  </a:cxn>
                  <a:cxn ang="0">
                    <a:pos x="7" y="25"/>
                  </a:cxn>
                  <a:cxn ang="0">
                    <a:pos x="0" y="42"/>
                  </a:cxn>
                  <a:cxn ang="0">
                    <a:pos x="0" y="65"/>
                  </a:cxn>
                  <a:cxn ang="0">
                    <a:pos x="7" y="94"/>
                  </a:cxn>
                  <a:cxn ang="0">
                    <a:pos x="97" y="119"/>
                  </a:cxn>
                  <a:cxn ang="0">
                    <a:pos x="96" y="114"/>
                  </a:cxn>
                  <a:cxn ang="0">
                    <a:pos x="96" y="101"/>
                  </a:cxn>
                  <a:cxn ang="0">
                    <a:pos x="96" y="83"/>
                  </a:cxn>
                  <a:cxn ang="0">
                    <a:pos x="100" y="62"/>
                  </a:cxn>
                  <a:cxn ang="0">
                    <a:pos x="107" y="44"/>
                  </a:cxn>
                  <a:cxn ang="0">
                    <a:pos x="120" y="30"/>
                  </a:cxn>
                  <a:cxn ang="0">
                    <a:pos x="141" y="22"/>
                  </a:cxn>
                  <a:cxn ang="0">
                    <a:pos x="170" y="25"/>
                  </a:cxn>
                  <a:cxn ang="0">
                    <a:pos x="53" y="0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84" name="Freeform 88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697" y="200"/>
                  </a:cxn>
                  <a:cxn ang="0">
                    <a:pos x="730" y="156"/>
                  </a:cxn>
                  <a:cxn ang="0">
                    <a:pos x="33" y="0"/>
                  </a:cxn>
                  <a:cxn ang="0">
                    <a:pos x="0" y="44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85" name="Freeform 89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696" y="187"/>
                  </a:cxn>
                  <a:cxn ang="0">
                    <a:pos x="703" y="157"/>
                  </a:cxn>
                  <a:cxn ang="0">
                    <a:pos x="6" y="0"/>
                  </a:cxn>
                  <a:cxn ang="0">
                    <a:pos x="0" y="30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86" name="Freeform 90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86" y="388"/>
                  </a:cxn>
                  <a:cxn ang="0">
                    <a:pos x="124" y="388"/>
                  </a:cxn>
                  <a:cxn ang="0">
                    <a:pos x="424" y="0"/>
                  </a:cxn>
                  <a:cxn ang="0">
                    <a:pos x="130" y="282"/>
                  </a:cxn>
                  <a:cxn ang="0">
                    <a:pos x="66" y="289"/>
                  </a:cxn>
                  <a:cxn ang="0">
                    <a:pos x="0" y="358"/>
                  </a:cxn>
                  <a:cxn ang="0">
                    <a:pos x="0" y="508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87" name="Freeform 91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6" y="245"/>
                  </a:cxn>
                  <a:cxn ang="0">
                    <a:pos x="1184" y="244"/>
                  </a:cxn>
                  <a:cxn ang="0">
                    <a:pos x="1180" y="242"/>
                  </a:cxn>
                  <a:cxn ang="0">
                    <a:pos x="1172" y="239"/>
                  </a:cxn>
                  <a:cxn ang="0">
                    <a:pos x="1161" y="233"/>
                  </a:cxn>
                  <a:cxn ang="0">
                    <a:pos x="1147" y="228"/>
                  </a:cxn>
                  <a:cxn ang="0">
                    <a:pos x="1130" y="222"/>
                  </a:cxn>
                  <a:cxn ang="0">
                    <a:pos x="1112" y="214"/>
                  </a:cxn>
                  <a:cxn ang="0">
                    <a:pos x="1091" y="205"/>
                  </a:cxn>
                  <a:cxn ang="0">
                    <a:pos x="1066" y="196"/>
                  </a:cxn>
                  <a:cxn ang="0">
                    <a:pos x="1039" y="187"/>
                  </a:cxn>
                  <a:cxn ang="0">
                    <a:pos x="1010" y="177"/>
                  </a:cxn>
                  <a:cxn ang="0">
                    <a:pos x="979" y="166"/>
                  </a:cxn>
                  <a:cxn ang="0">
                    <a:pos x="945" y="154"/>
                  </a:cxn>
                  <a:cxn ang="0">
                    <a:pos x="910" y="143"/>
                  </a:cxn>
                  <a:cxn ang="0">
                    <a:pos x="871" y="132"/>
                  </a:cxn>
                  <a:cxn ang="0">
                    <a:pos x="832" y="121"/>
                  </a:cxn>
                  <a:cxn ang="0">
                    <a:pos x="790" y="108"/>
                  </a:cxn>
                  <a:cxn ang="0">
                    <a:pos x="747" y="97"/>
                  </a:cxn>
                  <a:cxn ang="0">
                    <a:pos x="702" y="86"/>
                  </a:cxn>
                  <a:cxn ang="0">
                    <a:pos x="655" y="74"/>
                  </a:cxn>
                  <a:cxn ang="0">
                    <a:pos x="607" y="64"/>
                  </a:cxn>
                  <a:cxn ang="0">
                    <a:pos x="557" y="54"/>
                  </a:cxn>
                  <a:cxn ang="0">
                    <a:pos x="506" y="45"/>
                  </a:cxn>
                  <a:cxn ang="0">
                    <a:pos x="454" y="36"/>
                  </a:cxn>
                  <a:cxn ang="0">
                    <a:pos x="400" y="28"/>
                  </a:cxn>
                  <a:cxn ang="0">
                    <a:pos x="346" y="20"/>
                  </a:cxn>
                  <a:cxn ang="0">
                    <a:pos x="290" y="15"/>
                  </a:cxn>
                  <a:cxn ang="0">
                    <a:pos x="233" y="9"/>
                  </a:cxn>
                  <a:cxn ang="0">
                    <a:pos x="176" y="4"/>
                  </a:cxn>
                  <a:cxn ang="0">
                    <a:pos x="118" y="2"/>
                  </a:cxn>
                  <a:cxn ang="0">
                    <a:pos x="60" y="0"/>
                  </a:cxn>
                  <a:cxn ang="0">
                    <a:pos x="0" y="0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88" name="Freeform 92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52" y="738"/>
                  </a:cxn>
                  <a:cxn ang="0">
                    <a:pos x="0" y="726"/>
                  </a:cxn>
                  <a:cxn ang="0">
                    <a:pos x="169" y="0"/>
                  </a:cxn>
                  <a:cxn ang="0">
                    <a:pos x="241" y="0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9389" name="Freeform 93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/>
            <a:ahLst/>
            <a:cxnLst>
              <a:cxn ang="0">
                <a:pos x="4" y="1331"/>
              </a:cxn>
              <a:cxn ang="0">
                <a:pos x="349" y="509"/>
              </a:cxn>
              <a:cxn ang="0">
                <a:pos x="1384" y="344"/>
              </a:cxn>
              <a:cxn ang="0">
                <a:pos x="2596" y="170"/>
              </a:cxn>
              <a:cxn ang="0">
                <a:pos x="2884" y="1364"/>
              </a:cxn>
              <a:cxn ang="0">
                <a:pos x="2659" y="2144"/>
              </a:cxn>
              <a:cxn ang="0">
                <a:pos x="2104" y="2504"/>
              </a:cxn>
              <a:cxn ang="0">
                <a:pos x="1639" y="2579"/>
              </a:cxn>
              <a:cxn ang="0">
                <a:pos x="1044" y="2630"/>
              </a:cxn>
              <a:cxn ang="0">
                <a:pos x="346" y="2201"/>
              </a:cxn>
              <a:cxn ang="0">
                <a:pos x="4" y="133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9390" name="Group 94"/>
          <p:cNvGrpSpPr>
            <a:grpSpLocks/>
          </p:cNvGrpSpPr>
          <p:nvPr/>
        </p:nvGrpSpPr>
        <p:grpSpPr bwMode="auto">
          <a:xfrm>
            <a:off x="6689725" y="3692525"/>
            <a:ext cx="501650" cy="233363"/>
            <a:chOff x="3600" y="219"/>
            <a:chExt cx="360" cy="175"/>
          </a:xfrm>
        </p:grpSpPr>
        <p:sp>
          <p:nvSpPr>
            <p:cNvPr id="439391" name="Oval 9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392" name="Line 9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393" name="Line 9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394" name="Rectangle 98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9395" name="Oval 9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9396" name="Group 10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9397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398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399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9400" name="Group 10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9401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402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403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9404" name="Line 108"/>
          <p:cNvSpPr>
            <a:spLocks noChangeShapeType="1"/>
          </p:cNvSpPr>
          <p:nvPr/>
        </p:nvSpPr>
        <p:spPr bwMode="auto">
          <a:xfrm>
            <a:off x="6735763" y="355282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405" name="Line 109"/>
          <p:cNvSpPr>
            <a:spLocks noChangeShapeType="1"/>
          </p:cNvSpPr>
          <p:nvPr/>
        </p:nvSpPr>
        <p:spPr bwMode="auto">
          <a:xfrm>
            <a:off x="6945313" y="35528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406" name="Line 110"/>
          <p:cNvSpPr>
            <a:spLocks noChangeShapeType="1"/>
          </p:cNvSpPr>
          <p:nvPr/>
        </p:nvSpPr>
        <p:spPr bwMode="auto">
          <a:xfrm>
            <a:off x="7797800" y="33861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9407" name="Group 111"/>
          <p:cNvGrpSpPr>
            <a:grpSpLocks/>
          </p:cNvGrpSpPr>
          <p:nvPr/>
        </p:nvGrpSpPr>
        <p:grpSpPr bwMode="auto">
          <a:xfrm>
            <a:off x="7340600" y="2914650"/>
            <a:ext cx="914400" cy="590550"/>
            <a:chOff x="10665" y="3225"/>
            <a:chExt cx="1440" cy="930"/>
          </a:xfrm>
        </p:grpSpPr>
        <p:sp>
          <p:nvSpPr>
            <p:cNvPr id="439408" name="Oval 112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9409" name="Group 113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439410" name="Object 1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39410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439411" name="Object 1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39411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439412" name="Freeform 116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/>
            <a:ahLst/>
            <a:cxnLst>
              <a:cxn ang="0">
                <a:pos x="596" y="15"/>
              </a:cxn>
              <a:cxn ang="0">
                <a:pos x="149" y="330"/>
              </a:cxn>
              <a:cxn ang="0">
                <a:pos x="3" y="1066"/>
              </a:cxn>
              <a:cxn ang="0">
                <a:pos x="168" y="1606"/>
              </a:cxn>
              <a:cxn ang="0">
                <a:pos x="609" y="1831"/>
              </a:cxn>
              <a:cxn ang="0">
                <a:pos x="1083" y="1726"/>
              </a:cxn>
              <a:cxn ang="0">
                <a:pos x="1548" y="1876"/>
              </a:cxn>
              <a:cxn ang="0">
                <a:pos x="2373" y="1921"/>
              </a:cxn>
              <a:cxn ang="0">
                <a:pos x="3243" y="1576"/>
              </a:cxn>
              <a:cxn ang="0">
                <a:pos x="2859" y="935"/>
              </a:cxn>
              <a:cxn ang="0">
                <a:pos x="2714" y="444"/>
              </a:cxn>
              <a:cxn ang="0">
                <a:pos x="1714" y="242"/>
              </a:cxn>
              <a:cxn ang="0">
                <a:pos x="596" y="1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9413" name="Text Box 117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439414" name="Freeform 118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/>
            <a:ahLst/>
            <a:cxnLst>
              <a:cxn ang="0">
                <a:pos x="339" y="15"/>
              </a:cxn>
              <a:cxn ang="0">
                <a:pos x="189" y="645"/>
              </a:cxn>
              <a:cxn ang="0">
                <a:pos x="804" y="1260"/>
              </a:cxn>
              <a:cxn ang="0">
                <a:pos x="1959" y="1425"/>
              </a:cxn>
              <a:cxn ang="0">
                <a:pos x="3519" y="1320"/>
              </a:cxn>
              <a:cxn ang="0">
                <a:pos x="3924" y="975"/>
              </a:cxn>
              <a:cxn ang="0">
                <a:pos x="4543" y="769"/>
              </a:cxn>
              <a:cxn ang="0">
                <a:pos x="4249" y="278"/>
              </a:cxn>
              <a:cxn ang="0">
                <a:pos x="2222" y="76"/>
              </a:cxn>
              <a:cxn ang="0">
                <a:pos x="339" y="15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9415" name="Object 119"/>
          <p:cNvGraphicFramePr>
            <a:graphicFrameLocks noChangeAspect="1"/>
          </p:cNvGraphicFramePr>
          <p:nvPr/>
        </p:nvGraphicFramePr>
        <p:xfrm>
          <a:off x="4392613" y="5178425"/>
          <a:ext cx="415925" cy="317500"/>
        </p:xfrm>
        <a:graphic>
          <a:graphicData uri="http://schemas.openxmlformats.org/presentationml/2006/ole">
            <p:oleObj spid="_x0000_s439415" r:id="rId6" imgW="1305000" imgH="1085760" progId="">
              <p:embed/>
            </p:oleObj>
          </a:graphicData>
        </a:graphic>
      </p:graphicFrame>
      <p:sp>
        <p:nvSpPr>
          <p:cNvPr id="439416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home</a:t>
            </a:r>
          </a:p>
          <a:p>
            <a:r>
              <a:rPr lang="en-US" sz="2000"/>
              <a:t>network</a:t>
            </a:r>
          </a:p>
        </p:txBody>
      </p:sp>
      <p:sp>
        <p:nvSpPr>
          <p:cNvPr id="439417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visited</a:t>
            </a:r>
          </a:p>
          <a:p>
            <a:r>
              <a:rPr lang="en-US" sz="2000"/>
              <a:t>network</a:t>
            </a:r>
          </a:p>
        </p:txBody>
      </p:sp>
      <p:sp>
        <p:nvSpPr>
          <p:cNvPr id="439418" name="Line 122"/>
          <p:cNvSpPr>
            <a:spLocks noChangeShapeType="1"/>
          </p:cNvSpPr>
          <p:nvPr/>
        </p:nvSpPr>
        <p:spPr bwMode="auto">
          <a:xfrm flipV="1">
            <a:off x="7056438" y="3343275"/>
            <a:ext cx="555625" cy="301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439419" name="Group 123"/>
          <p:cNvGrpSpPr>
            <a:grpSpLocks/>
          </p:cNvGrpSpPr>
          <p:nvPr/>
        </p:nvGrpSpPr>
        <p:grpSpPr bwMode="auto">
          <a:xfrm>
            <a:off x="7191375" y="3278188"/>
            <a:ext cx="339725" cy="366712"/>
            <a:chOff x="618" y="3500"/>
            <a:chExt cx="214" cy="231"/>
          </a:xfrm>
        </p:grpSpPr>
        <p:sp>
          <p:nvSpPr>
            <p:cNvPr id="439420" name="Oval 1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421" name="Text Box 125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439422" name="Freeform 126"/>
          <p:cNvSpPr>
            <a:spLocks/>
          </p:cNvSpPr>
          <p:nvPr/>
        </p:nvSpPr>
        <p:spPr bwMode="auto">
          <a:xfrm>
            <a:off x="3181350" y="3838575"/>
            <a:ext cx="1311275" cy="1238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6" y="780"/>
              </a:cxn>
            </a:cxnLst>
            <a:rect l="0" t="0" r="r" b="b"/>
            <a:pathLst>
              <a:path w="826" h="780">
                <a:moveTo>
                  <a:pt x="0" y="0"/>
                </a:moveTo>
                <a:cubicBezTo>
                  <a:pt x="138" y="130"/>
                  <a:pt x="654" y="618"/>
                  <a:pt x="826" y="78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439423" name="Group 127"/>
          <p:cNvGrpSpPr>
            <a:grpSpLocks/>
          </p:cNvGrpSpPr>
          <p:nvPr/>
        </p:nvGrpSpPr>
        <p:grpSpPr bwMode="auto">
          <a:xfrm>
            <a:off x="3460750" y="3998913"/>
            <a:ext cx="339725" cy="366712"/>
            <a:chOff x="618" y="3500"/>
            <a:chExt cx="214" cy="231"/>
          </a:xfrm>
        </p:grpSpPr>
        <p:sp>
          <p:nvSpPr>
            <p:cNvPr id="439424" name="Oval 1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425" name="Text Box 1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439426" name="Freeform 130"/>
          <p:cNvSpPr>
            <a:spLocks/>
          </p:cNvSpPr>
          <p:nvPr/>
        </p:nvSpPr>
        <p:spPr bwMode="auto">
          <a:xfrm>
            <a:off x="4826000" y="3424238"/>
            <a:ext cx="3103563" cy="2016125"/>
          </a:xfrm>
          <a:custGeom>
            <a:avLst/>
            <a:gdLst/>
            <a:ahLst/>
            <a:cxnLst>
              <a:cxn ang="0">
                <a:pos x="1955" y="0"/>
              </a:cxn>
              <a:cxn ang="0">
                <a:pos x="634" y="653"/>
              </a:cxn>
              <a:cxn ang="0">
                <a:pos x="0" y="1270"/>
              </a:cxn>
            </a:cxnLst>
            <a:rect l="0" t="0" r="r" b="b"/>
            <a:pathLst>
              <a:path w="1955" h="1270">
                <a:moveTo>
                  <a:pt x="1955" y="0"/>
                </a:moveTo>
                <a:cubicBezTo>
                  <a:pt x="1735" y="109"/>
                  <a:pt x="982" y="424"/>
                  <a:pt x="634" y="653"/>
                </a:cubicBezTo>
                <a:cubicBezTo>
                  <a:pt x="286" y="882"/>
                  <a:pt x="132" y="1142"/>
                  <a:pt x="0" y="127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439427" name="Group 131"/>
          <p:cNvGrpSpPr>
            <a:grpSpLocks/>
          </p:cNvGrpSpPr>
          <p:nvPr/>
        </p:nvGrpSpPr>
        <p:grpSpPr bwMode="auto">
          <a:xfrm>
            <a:off x="6321425" y="4500563"/>
            <a:ext cx="339725" cy="366712"/>
            <a:chOff x="618" y="3500"/>
            <a:chExt cx="214" cy="231"/>
          </a:xfrm>
        </p:grpSpPr>
        <p:sp>
          <p:nvSpPr>
            <p:cNvPr id="439428" name="Oval 132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429" name="Text Box 133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439430" name="Line 134"/>
          <p:cNvSpPr>
            <a:spLocks noChangeShapeType="1"/>
          </p:cNvSpPr>
          <p:nvPr/>
        </p:nvSpPr>
        <p:spPr bwMode="auto">
          <a:xfrm flipH="1" flipV="1">
            <a:off x="2986088" y="3889375"/>
            <a:ext cx="1357312" cy="12985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439431" name="Group 135"/>
          <p:cNvGrpSpPr>
            <a:grpSpLocks/>
          </p:cNvGrpSpPr>
          <p:nvPr/>
        </p:nvGrpSpPr>
        <p:grpSpPr bwMode="auto">
          <a:xfrm>
            <a:off x="3668713" y="4541838"/>
            <a:ext cx="320675" cy="366712"/>
            <a:chOff x="618" y="3500"/>
            <a:chExt cx="202" cy="231"/>
          </a:xfrm>
        </p:grpSpPr>
        <p:sp>
          <p:nvSpPr>
            <p:cNvPr id="439432" name="Oval 1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433" name="Text Box 137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439434" name="Text Box 138"/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correspondent requests, receives foreign address of mobile</a:t>
            </a:r>
          </a:p>
        </p:txBody>
      </p:sp>
      <p:sp>
        <p:nvSpPr>
          <p:cNvPr id="439435" name="Line 139"/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9436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correspondent forwards to foreign agent</a:t>
            </a:r>
          </a:p>
        </p:txBody>
      </p:sp>
      <p:sp>
        <p:nvSpPr>
          <p:cNvPr id="439437" name="Line 141"/>
          <p:cNvSpPr>
            <a:spLocks noChangeShapeType="1"/>
          </p:cNvSpPr>
          <p:nvPr/>
        </p:nvSpPr>
        <p:spPr bwMode="auto">
          <a:xfrm>
            <a:off x="4210050" y="2695575"/>
            <a:ext cx="1150938" cy="149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439438" name="Group 142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439439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foreign agent receives packets, forwards to mobile</a:t>
              </a:r>
            </a:p>
          </p:txBody>
        </p:sp>
        <p:sp>
          <p:nvSpPr>
            <p:cNvPr id="439440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39441" name="Group 145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439442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mobile replies directly to correspondent</a:t>
              </a:r>
            </a:p>
          </p:txBody>
        </p:sp>
        <p:sp>
          <p:nvSpPr>
            <p:cNvPr id="439443" name="Line 147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39444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9445" name="Freeform 149"/>
          <p:cNvSpPr>
            <a:spLocks/>
          </p:cNvSpPr>
          <p:nvPr/>
        </p:nvSpPr>
        <p:spPr bwMode="auto">
          <a:xfrm>
            <a:off x="4695825" y="3830638"/>
            <a:ext cx="1909763" cy="1416050"/>
          </a:xfrm>
          <a:custGeom>
            <a:avLst/>
            <a:gdLst/>
            <a:ahLst/>
            <a:cxnLst>
              <a:cxn ang="0">
                <a:pos x="0" y="892"/>
              </a:cxn>
              <a:cxn ang="0">
                <a:pos x="548" y="358"/>
              </a:cxn>
              <a:cxn ang="0">
                <a:pos x="1203" y="0"/>
              </a:cxn>
            </a:cxnLst>
            <a:rect l="0" t="0" r="r" b="b"/>
            <a:pathLst>
              <a:path w="1203" h="892">
                <a:moveTo>
                  <a:pt x="0" y="892"/>
                </a:moveTo>
                <a:cubicBezTo>
                  <a:pt x="91" y="803"/>
                  <a:pt x="348" y="507"/>
                  <a:pt x="548" y="358"/>
                </a:cubicBezTo>
                <a:cubicBezTo>
                  <a:pt x="816" y="202"/>
                  <a:pt x="1067" y="75"/>
                  <a:pt x="1203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439446" name="Group 150"/>
          <p:cNvGrpSpPr>
            <a:grpSpLocks/>
          </p:cNvGrpSpPr>
          <p:nvPr/>
        </p:nvGrpSpPr>
        <p:grpSpPr bwMode="auto">
          <a:xfrm>
            <a:off x="5356225" y="4187825"/>
            <a:ext cx="339725" cy="366713"/>
            <a:chOff x="618" y="3500"/>
            <a:chExt cx="214" cy="231"/>
          </a:xfrm>
        </p:grpSpPr>
        <p:sp>
          <p:nvSpPr>
            <p:cNvPr id="439447" name="Oval 151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448" name="Text Box 152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E555DF1-CFD4-4C93-A8E2-9F5B208941B5}" type="slidenum">
              <a:rPr lang="en-US"/>
              <a:pPr/>
              <a:t>79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r>
              <a:rPr lang="en-US" sz="3200"/>
              <a:t>Mobility via Direct Routing: comments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r>
              <a:rPr lang="en-US"/>
              <a:t>overcome triangle routing problem</a:t>
            </a:r>
          </a:p>
          <a:p>
            <a:r>
              <a:rPr lang="en-US">
                <a:solidFill>
                  <a:srgbClr val="FF0000"/>
                </a:solidFill>
              </a:rPr>
              <a:t>non-transparent to correspondent:</a:t>
            </a:r>
            <a:r>
              <a:rPr lang="en-US"/>
              <a:t> correspondent must get care-of-address from home agent</a:t>
            </a:r>
          </a:p>
          <a:p>
            <a:pPr lvl="1"/>
            <a:r>
              <a:rPr lang="en-US"/>
              <a:t>what if mobile changes visited network?</a:t>
            </a:r>
          </a:p>
        </p:txBody>
      </p:sp>
      <p:grpSp>
        <p:nvGrpSpPr>
          <p:cNvPr id="440324" name="Group 4"/>
          <p:cNvGrpSpPr>
            <a:grpSpLocks/>
          </p:cNvGrpSpPr>
          <p:nvPr/>
        </p:nvGrpSpPr>
        <p:grpSpPr bwMode="auto">
          <a:xfrm>
            <a:off x="2311400" y="3952875"/>
            <a:ext cx="4967288" cy="1938338"/>
            <a:chOff x="958" y="1566"/>
            <a:chExt cx="4242" cy="2155"/>
          </a:xfrm>
        </p:grpSpPr>
        <p:sp>
          <p:nvSpPr>
            <p:cNvPr id="440325" name="Freeform 5"/>
            <p:cNvSpPr>
              <a:spLocks/>
            </p:cNvSpPr>
            <p:nvPr/>
          </p:nvSpPr>
          <p:spPr bwMode="auto">
            <a:xfrm>
              <a:off x="1016" y="1648"/>
              <a:ext cx="1176" cy="1001"/>
            </a:xfrm>
            <a:custGeom>
              <a:avLst/>
              <a:gdLst/>
              <a:ahLst/>
              <a:cxnLst>
                <a:cxn ang="0">
                  <a:pos x="550" y="42"/>
                </a:cxn>
                <a:cxn ang="0">
                  <a:pos x="82" y="60"/>
                </a:cxn>
                <a:cxn ang="0">
                  <a:pos x="58" y="402"/>
                </a:cxn>
                <a:cxn ang="0">
                  <a:pos x="28" y="720"/>
                </a:cxn>
                <a:cxn ang="0">
                  <a:pos x="112" y="870"/>
                </a:cxn>
                <a:cxn ang="0">
                  <a:pos x="538" y="876"/>
                </a:cxn>
                <a:cxn ang="0">
                  <a:pos x="640" y="1128"/>
                </a:cxn>
                <a:cxn ang="0">
                  <a:pos x="1234" y="1098"/>
                </a:cxn>
                <a:cxn ang="0">
                  <a:pos x="1276" y="570"/>
                </a:cxn>
                <a:cxn ang="0">
                  <a:pos x="1204" y="342"/>
                </a:cxn>
                <a:cxn ang="0">
                  <a:pos x="760" y="288"/>
                </a:cxn>
                <a:cxn ang="0">
                  <a:pos x="550" y="42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326" name="Group 6"/>
            <p:cNvGrpSpPr>
              <a:grpSpLocks/>
            </p:cNvGrpSpPr>
            <p:nvPr/>
          </p:nvGrpSpPr>
          <p:grpSpPr bwMode="auto">
            <a:xfrm>
              <a:off x="1681" y="2274"/>
              <a:ext cx="316" cy="147"/>
              <a:chOff x="3600" y="219"/>
              <a:chExt cx="360" cy="175"/>
            </a:xfrm>
          </p:grpSpPr>
          <p:sp>
            <p:nvSpPr>
              <p:cNvPr id="440327" name="Oval 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28" name="Line 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29" name="Line 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30" name="Rectangle 1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0331" name="Oval 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0332" name="Group 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033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334" name="Line 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335" name="Line 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0336" name="Group 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033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338" name="Line 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339" name="Line 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0340" name="Group 20"/>
            <p:cNvGrpSpPr>
              <a:grpSpLocks/>
            </p:cNvGrpSpPr>
            <p:nvPr/>
          </p:nvGrpSpPr>
          <p:grpSpPr bwMode="auto">
            <a:xfrm>
              <a:off x="1116" y="2056"/>
              <a:ext cx="840" cy="216"/>
              <a:chOff x="8025" y="5070"/>
              <a:chExt cx="2100" cy="540"/>
            </a:xfrm>
          </p:grpSpPr>
          <p:sp>
            <p:nvSpPr>
              <p:cNvPr id="440341" name="Line 21"/>
              <p:cNvSpPr>
                <a:spLocks noChangeShapeType="1"/>
              </p:cNvSpPr>
              <p:nvPr/>
            </p:nvSpPr>
            <p:spPr bwMode="auto">
              <a:xfrm>
                <a:off x="8025" y="5325"/>
                <a:ext cx="21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42" name="Line 22"/>
              <p:cNvSpPr>
                <a:spLocks noChangeShapeType="1"/>
              </p:cNvSpPr>
              <p:nvPr/>
            </p:nvSpPr>
            <p:spPr bwMode="auto">
              <a:xfrm>
                <a:off x="8355" y="507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43" name="Line 23"/>
              <p:cNvSpPr>
                <a:spLocks noChangeShapeType="1"/>
              </p:cNvSpPr>
              <p:nvPr/>
            </p:nvSpPr>
            <p:spPr bwMode="auto">
              <a:xfrm>
                <a:off x="9765" y="534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344" name="Group 24"/>
            <p:cNvGrpSpPr>
              <a:grpSpLocks/>
            </p:cNvGrpSpPr>
            <p:nvPr/>
          </p:nvGrpSpPr>
          <p:grpSpPr bwMode="auto">
            <a:xfrm>
              <a:off x="958" y="1778"/>
              <a:ext cx="576" cy="372"/>
              <a:chOff x="10665" y="3225"/>
              <a:chExt cx="1440" cy="930"/>
            </a:xfrm>
          </p:grpSpPr>
          <p:sp>
            <p:nvSpPr>
              <p:cNvPr id="440345" name="Oval 25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0346" name="Group 26"/>
              <p:cNvGrpSpPr>
                <a:grpSpLocks/>
              </p:cNvGrpSpPr>
              <p:nvPr/>
            </p:nvGrpSpPr>
            <p:grpSpPr bwMode="auto">
              <a:xfrm>
                <a:off x="11038" y="3281"/>
                <a:ext cx="618" cy="667"/>
                <a:chOff x="8023" y="4451"/>
                <a:chExt cx="618" cy="667"/>
              </a:xfrm>
            </p:grpSpPr>
            <p:sp>
              <p:nvSpPr>
                <p:cNvPr id="440347" name="Freeform 27"/>
                <p:cNvSpPr>
                  <a:spLocks/>
                </p:cNvSpPr>
                <p:nvPr/>
              </p:nvSpPr>
              <p:spPr bwMode="auto">
                <a:xfrm>
                  <a:off x="8279" y="4653"/>
                  <a:ext cx="263" cy="380"/>
                </a:xfrm>
                <a:custGeom>
                  <a:avLst/>
                  <a:gdLst/>
                  <a:ahLst/>
                  <a:cxnLst>
                    <a:cxn ang="0">
                      <a:pos x="298" y="0"/>
                    </a:cxn>
                    <a:cxn ang="0">
                      <a:pos x="263" y="0"/>
                    </a:cxn>
                    <a:cxn ang="0">
                      <a:pos x="219" y="4"/>
                    </a:cxn>
                    <a:cxn ang="0">
                      <a:pos x="167" y="12"/>
                    </a:cxn>
                    <a:cxn ang="0">
                      <a:pos x="116" y="25"/>
                    </a:cxn>
                    <a:cxn ang="0">
                      <a:pos x="67" y="45"/>
                    </a:cxn>
                    <a:cxn ang="0">
                      <a:pos x="29" y="73"/>
                    </a:cxn>
                    <a:cxn ang="0">
                      <a:pos x="6" y="109"/>
                    </a:cxn>
                    <a:cxn ang="0">
                      <a:pos x="0" y="137"/>
                    </a:cxn>
                    <a:cxn ang="0">
                      <a:pos x="3" y="152"/>
                    </a:cxn>
                    <a:cxn ang="0">
                      <a:pos x="13" y="197"/>
                    </a:cxn>
                    <a:cxn ang="0">
                      <a:pos x="39" y="290"/>
                    </a:cxn>
                    <a:cxn ang="0">
                      <a:pos x="76" y="410"/>
                    </a:cxn>
                    <a:cxn ang="0">
                      <a:pos x="123" y="543"/>
                    </a:cxn>
                    <a:cxn ang="0">
                      <a:pos x="176" y="684"/>
                    </a:cxn>
                    <a:cxn ang="0">
                      <a:pos x="235" y="822"/>
                    </a:cxn>
                    <a:cxn ang="0">
                      <a:pos x="293" y="949"/>
                    </a:cxn>
                    <a:cxn ang="0">
                      <a:pos x="352" y="1055"/>
                    </a:cxn>
                    <a:cxn ang="0">
                      <a:pos x="389" y="1109"/>
                    </a:cxn>
                    <a:cxn ang="0">
                      <a:pos x="406" y="1130"/>
                    </a:cxn>
                    <a:cxn ang="0">
                      <a:pos x="436" y="1130"/>
                    </a:cxn>
                    <a:cxn ang="0">
                      <a:pos x="487" y="1111"/>
                    </a:cxn>
                    <a:cxn ang="0">
                      <a:pos x="547" y="1088"/>
                    </a:cxn>
                    <a:cxn ang="0">
                      <a:pos x="609" y="1062"/>
                    </a:cxn>
                    <a:cxn ang="0">
                      <a:pos x="669" y="1036"/>
                    </a:cxn>
                    <a:cxn ang="0">
                      <a:pos x="722" y="1012"/>
                    </a:cxn>
                    <a:cxn ang="0">
                      <a:pos x="762" y="987"/>
                    </a:cxn>
                    <a:cxn ang="0">
                      <a:pos x="785" y="967"/>
                    </a:cxn>
                    <a:cxn ang="0">
                      <a:pos x="756" y="915"/>
                    </a:cxn>
                    <a:cxn ang="0">
                      <a:pos x="687" y="813"/>
                    </a:cxn>
                    <a:cxn ang="0">
                      <a:pos x="612" y="693"/>
                    </a:cxn>
                    <a:cxn ang="0">
                      <a:pos x="537" y="561"/>
                    </a:cxn>
                    <a:cxn ang="0">
                      <a:pos x="467" y="423"/>
                    </a:cxn>
                    <a:cxn ang="0">
                      <a:pos x="404" y="287"/>
                    </a:cxn>
                    <a:cxn ang="0">
                      <a:pos x="352" y="161"/>
                    </a:cxn>
                    <a:cxn ang="0">
                      <a:pos x="318" y="49"/>
                    </a:cxn>
                  </a:cxnLst>
                  <a:rect l="0" t="0" r="r" b="b"/>
                  <a:pathLst>
                    <a:path w="788" h="1138">
                      <a:moveTo>
                        <a:pt x="310" y="2"/>
                      </a:moveTo>
                      <a:lnTo>
                        <a:pt x="298" y="0"/>
                      </a:lnTo>
                      <a:lnTo>
                        <a:pt x="282" y="0"/>
                      </a:lnTo>
                      <a:lnTo>
                        <a:pt x="263" y="0"/>
                      </a:lnTo>
                      <a:lnTo>
                        <a:pt x="242" y="2"/>
                      </a:lnTo>
                      <a:lnTo>
                        <a:pt x="219" y="4"/>
                      </a:lnTo>
                      <a:lnTo>
                        <a:pt x="192" y="7"/>
                      </a:lnTo>
                      <a:lnTo>
                        <a:pt x="167" y="12"/>
                      </a:lnTo>
                      <a:lnTo>
                        <a:pt x="141" y="17"/>
                      </a:lnTo>
                      <a:lnTo>
                        <a:pt x="116" y="25"/>
                      </a:lnTo>
                      <a:lnTo>
                        <a:pt x="91" y="35"/>
                      </a:lnTo>
                      <a:lnTo>
                        <a:pt x="67" y="45"/>
                      </a:lnTo>
                      <a:lnTo>
                        <a:pt x="47" y="58"/>
                      </a:lnTo>
                      <a:lnTo>
                        <a:pt x="29" y="73"/>
                      </a:lnTo>
                      <a:lnTo>
                        <a:pt x="16" y="91"/>
                      </a:lnTo>
                      <a:lnTo>
                        <a:pt x="6" y="109"/>
                      </a:lnTo>
                      <a:lnTo>
                        <a:pt x="0" y="131"/>
                      </a:lnTo>
                      <a:lnTo>
                        <a:pt x="0" y="137"/>
                      </a:lnTo>
                      <a:lnTo>
                        <a:pt x="1" y="144"/>
                      </a:lnTo>
                      <a:lnTo>
                        <a:pt x="3" y="152"/>
                      </a:lnTo>
                      <a:lnTo>
                        <a:pt x="4" y="162"/>
                      </a:lnTo>
                      <a:lnTo>
                        <a:pt x="13" y="197"/>
                      </a:lnTo>
                      <a:lnTo>
                        <a:pt x="25" y="240"/>
                      </a:lnTo>
                      <a:lnTo>
                        <a:pt x="39" y="290"/>
                      </a:lnTo>
                      <a:lnTo>
                        <a:pt x="57" y="348"/>
                      </a:lnTo>
                      <a:lnTo>
                        <a:pt x="76" y="410"/>
                      </a:lnTo>
                      <a:lnTo>
                        <a:pt x="100" y="474"/>
                      </a:lnTo>
                      <a:lnTo>
                        <a:pt x="123" y="543"/>
                      </a:lnTo>
                      <a:lnTo>
                        <a:pt x="150" y="612"/>
                      </a:lnTo>
                      <a:lnTo>
                        <a:pt x="176" y="684"/>
                      </a:lnTo>
                      <a:lnTo>
                        <a:pt x="205" y="753"/>
                      </a:lnTo>
                      <a:lnTo>
                        <a:pt x="235" y="822"/>
                      </a:lnTo>
                      <a:lnTo>
                        <a:pt x="264" y="887"/>
                      </a:lnTo>
                      <a:lnTo>
                        <a:pt x="293" y="949"/>
                      </a:lnTo>
                      <a:lnTo>
                        <a:pt x="323" y="1005"/>
                      </a:lnTo>
                      <a:lnTo>
                        <a:pt x="352" y="1055"/>
                      </a:lnTo>
                      <a:lnTo>
                        <a:pt x="381" y="1098"/>
                      </a:lnTo>
                      <a:lnTo>
                        <a:pt x="389" y="1109"/>
                      </a:lnTo>
                      <a:lnTo>
                        <a:pt x="398" y="1120"/>
                      </a:lnTo>
                      <a:lnTo>
                        <a:pt x="406" y="1130"/>
                      </a:lnTo>
                      <a:lnTo>
                        <a:pt x="414" y="1138"/>
                      </a:lnTo>
                      <a:lnTo>
                        <a:pt x="436" y="1130"/>
                      </a:lnTo>
                      <a:lnTo>
                        <a:pt x="461" y="1121"/>
                      </a:lnTo>
                      <a:lnTo>
                        <a:pt x="487" y="1111"/>
                      </a:lnTo>
                      <a:lnTo>
                        <a:pt x="517" y="1099"/>
                      </a:lnTo>
                      <a:lnTo>
                        <a:pt x="547" y="1088"/>
                      </a:lnTo>
                      <a:lnTo>
                        <a:pt x="578" y="1075"/>
                      </a:lnTo>
                      <a:lnTo>
                        <a:pt x="609" y="1062"/>
                      </a:lnTo>
                      <a:lnTo>
                        <a:pt x="640" y="1049"/>
                      </a:lnTo>
                      <a:lnTo>
                        <a:pt x="669" y="1036"/>
                      </a:lnTo>
                      <a:lnTo>
                        <a:pt x="697" y="1023"/>
                      </a:lnTo>
                      <a:lnTo>
                        <a:pt x="722" y="1012"/>
                      </a:lnTo>
                      <a:lnTo>
                        <a:pt x="744" y="999"/>
                      </a:lnTo>
                      <a:lnTo>
                        <a:pt x="762" y="987"/>
                      </a:lnTo>
                      <a:lnTo>
                        <a:pt x="775" y="977"/>
                      </a:lnTo>
                      <a:lnTo>
                        <a:pt x="785" y="967"/>
                      </a:lnTo>
                      <a:lnTo>
                        <a:pt x="788" y="959"/>
                      </a:lnTo>
                      <a:lnTo>
                        <a:pt x="756" y="915"/>
                      </a:lnTo>
                      <a:lnTo>
                        <a:pt x="722" y="868"/>
                      </a:lnTo>
                      <a:lnTo>
                        <a:pt x="687" y="813"/>
                      </a:lnTo>
                      <a:lnTo>
                        <a:pt x="650" y="755"/>
                      </a:lnTo>
                      <a:lnTo>
                        <a:pt x="612" y="693"/>
                      </a:lnTo>
                      <a:lnTo>
                        <a:pt x="575" y="627"/>
                      </a:lnTo>
                      <a:lnTo>
                        <a:pt x="537" y="561"/>
                      </a:lnTo>
                      <a:lnTo>
                        <a:pt x="500" y="492"/>
                      </a:lnTo>
                      <a:lnTo>
                        <a:pt x="467" y="423"/>
                      </a:lnTo>
                      <a:lnTo>
                        <a:pt x="433" y="354"/>
                      </a:lnTo>
                      <a:lnTo>
                        <a:pt x="404" y="287"/>
                      </a:lnTo>
                      <a:lnTo>
                        <a:pt x="376" y="223"/>
                      </a:lnTo>
                      <a:lnTo>
                        <a:pt x="352" y="161"/>
                      </a:lnTo>
                      <a:lnTo>
                        <a:pt x="333" y="102"/>
                      </a:lnTo>
                      <a:lnTo>
                        <a:pt x="318" y="49"/>
                      </a:lnTo>
                      <a:lnTo>
                        <a:pt x="310" y="2"/>
                      </a:lnTo>
                      <a:close/>
                    </a:path>
                  </a:pathLst>
                </a:custGeom>
                <a:solidFill>
                  <a:srgbClr val="F4FCEA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48" name="Freeform 28"/>
                <p:cNvSpPr>
                  <a:spLocks/>
                </p:cNvSpPr>
                <p:nvPr/>
              </p:nvSpPr>
              <p:spPr bwMode="auto">
                <a:xfrm>
                  <a:off x="8264" y="4707"/>
                  <a:ext cx="142" cy="31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48" y="2"/>
                    </a:cxn>
                    <a:cxn ang="0">
                      <a:pos x="48" y="5"/>
                    </a:cxn>
                    <a:cxn ang="0">
                      <a:pos x="47" y="11"/>
                    </a:cxn>
                    <a:cxn ang="0">
                      <a:pos x="44" y="19"/>
                    </a:cxn>
                    <a:cxn ang="0">
                      <a:pos x="39" y="35"/>
                    </a:cxn>
                    <a:cxn ang="0">
                      <a:pos x="32" y="55"/>
                    </a:cxn>
                    <a:cxn ang="0">
                      <a:pos x="20" y="82"/>
                    </a:cxn>
                    <a:cxn ang="0">
                      <a:pos x="6" y="117"/>
                    </a:cxn>
                    <a:cxn ang="0">
                      <a:pos x="0" y="141"/>
                    </a:cxn>
                    <a:cxn ang="0">
                      <a:pos x="0" y="177"/>
                    </a:cxn>
                    <a:cxn ang="0">
                      <a:pos x="4" y="220"/>
                    </a:cxn>
                    <a:cxn ang="0">
                      <a:pos x="13" y="271"/>
                    </a:cxn>
                    <a:cxn ang="0">
                      <a:pos x="26" y="325"/>
                    </a:cxn>
                    <a:cxn ang="0">
                      <a:pos x="41" y="386"/>
                    </a:cxn>
                    <a:cxn ang="0">
                      <a:pos x="58" y="446"/>
                    </a:cxn>
                    <a:cxn ang="0">
                      <a:pos x="78" y="509"/>
                    </a:cxn>
                    <a:cxn ang="0">
                      <a:pos x="98" y="570"/>
                    </a:cxn>
                    <a:cxn ang="0">
                      <a:pos x="119" y="628"/>
                    </a:cxn>
                    <a:cxn ang="0">
                      <a:pos x="138" y="683"/>
                    </a:cxn>
                    <a:cxn ang="0">
                      <a:pos x="157" y="733"/>
                    </a:cxn>
                    <a:cxn ang="0">
                      <a:pos x="174" y="775"/>
                    </a:cxn>
                    <a:cxn ang="0">
                      <a:pos x="189" y="808"/>
                    </a:cxn>
                    <a:cxn ang="0">
                      <a:pos x="201" y="831"/>
                    </a:cxn>
                    <a:cxn ang="0">
                      <a:pos x="210" y="843"/>
                    </a:cxn>
                    <a:cxn ang="0">
                      <a:pos x="223" y="853"/>
                    </a:cxn>
                    <a:cxn ang="0">
                      <a:pos x="239" y="861"/>
                    </a:cxn>
                    <a:cxn ang="0">
                      <a:pos x="258" y="873"/>
                    </a:cxn>
                    <a:cxn ang="0">
                      <a:pos x="282" y="883"/>
                    </a:cxn>
                    <a:cxn ang="0">
                      <a:pos x="310" y="896"/>
                    </a:cxn>
                    <a:cxn ang="0">
                      <a:pos x="342" y="907"/>
                    </a:cxn>
                    <a:cxn ang="0">
                      <a:pos x="380" y="922"/>
                    </a:cxn>
                    <a:cxn ang="0">
                      <a:pos x="425" y="936"/>
                    </a:cxn>
                    <a:cxn ang="0">
                      <a:pos x="396" y="893"/>
                    </a:cxn>
                    <a:cxn ang="0">
                      <a:pos x="367" y="843"/>
                    </a:cxn>
                    <a:cxn ang="0">
                      <a:pos x="337" y="787"/>
                    </a:cxn>
                    <a:cxn ang="0">
                      <a:pos x="308" y="725"/>
                    </a:cxn>
                    <a:cxn ang="0">
                      <a:pos x="279" y="660"/>
                    </a:cxn>
                    <a:cxn ang="0">
                      <a:pos x="249" y="591"/>
                    </a:cxn>
                    <a:cxn ang="0">
                      <a:pos x="220" y="522"/>
                    </a:cxn>
                    <a:cxn ang="0">
                      <a:pos x="194" y="450"/>
                    </a:cxn>
                    <a:cxn ang="0">
                      <a:pos x="167" y="381"/>
                    </a:cxn>
                    <a:cxn ang="0">
                      <a:pos x="144" y="312"/>
                    </a:cxn>
                    <a:cxn ang="0">
                      <a:pos x="120" y="248"/>
                    </a:cxn>
                    <a:cxn ang="0">
                      <a:pos x="101" y="186"/>
                    </a:cxn>
                    <a:cxn ang="0">
                      <a:pos x="83" y="128"/>
                    </a:cxn>
                    <a:cxn ang="0">
                      <a:pos x="69" y="78"/>
                    </a:cxn>
                    <a:cxn ang="0">
                      <a:pos x="57" y="35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425" h="936">
                      <a:moveTo>
                        <a:pt x="48" y="0"/>
                      </a:moveTo>
                      <a:lnTo>
                        <a:pt x="48" y="2"/>
                      </a:lnTo>
                      <a:lnTo>
                        <a:pt x="48" y="5"/>
                      </a:lnTo>
                      <a:lnTo>
                        <a:pt x="47" y="11"/>
                      </a:lnTo>
                      <a:lnTo>
                        <a:pt x="44" y="19"/>
                      </a:lnTo>
                      <a:lnTo>
                        <a:pt x="39" y="35"/>
                      </a:lnTo>
                      <a:lnTo>
                        <a:pt x="32" y="55"/>
                      </a:lnTo>
                      <a:lnTo>
                        <a:pt x="20" y="82"/>
                      </a:lnTo>
                      <a:lnTo>
                        <a:pt x="6" y="117"/>
                      </a:lnTo>
                      <a:lnTo>
                        <a:pt x="0" y="141"/>
                      </a:lnTo>
                      <a:lnTo>
                        <a:pt x="0" y="177"/>
                      </a:lnTo>
                      <a:lnTo>
                        <a:pt x="4" y="220"/>
                      </a:lnTo>
                      <a:lnTo>
                        <a:pt x="13" y="271"/>
                      </a:lnTo>
                      <a:lnTo>
                        <a:pt x="26" y="325"/>
                      </a:lnTo>
                      <a:lnTo>
                        <a:pt x="41" y="386"/>
                      </a:lnTo>
                      <a:lnTo>
                        <a:pt x="58" y="446"/>
                      </a:lnTo>
                      <a:lnTo>
                        <a:pt x="78" y="509"/>
                      </a:lnTo>
                      <a:lnTo>
                        <a:pt x="98" y="570"/>
                      </a:lnTo>
                      <a:lnTo>
                        <a:pt x="119" y="628"/>
                      </a:lnTo>
                      <a:lnTo>
                        <a:pt x="138" y="683"/>
                      </a:lnTo>
                      <a:lnTo>
                        <a:pt x="157" y="733"/>
                      </a:lnTo>
                      <a:lnTo>
                        <a:pt x="174" y="775"/>
                      </a:lnTo>
                      <a:lnTo>
                        <a:pt x="189" y="808"/>
                      </a:lnTo>
                      <a:lnTo>
                        <a:pt x="201" y="831"/>
                      </a:lnTo>
                      <a:lnTo>
                        <a:pt x="210" y="843"/>
                      </a:lnTo>
                      <a:lnTo>
                        <a:pt x="223" y="853"/>
                      </a:lnTo>
                      <a:lnTo>
                        <a:pt x="239" y="861"/>
                      </a:lnTo>
                      <a:lnTo>
                        <a:pt x="258" y="873"/>
                      </a:lnTo>
                      <a:lnTo>
                        <a:pt x="282" y="883"/>
                      </a:lnTo>
                      <a:lnTo>
                        <a:pt x="310" y="896"/>
                      </a:lnTo>
                      <a:lnTo>
                        <a:pt x="342" y="907"/>
                      </a:lnTo>
                      <a:lnTo>
                        <a:pt x="380" y="922"/>
                      </a:lnTo>
                      <a:lnTo>
                        <a:pt x="425" y="936"/>
                      </a:lnTo>
                      <a:lnTo>
                        <a:pt x="396" y="893"/>
                      </a:lnTo>
                      <a:lnTo>
                        <a:pt x="367" y="843"/>
                      </a:lnTo>
                      <a:lnTo>
                        <a:pt x="337" y="787"/>
                      </a:lnTo>
                      <a:lnTo>
                        <a:pt x="308" y="725"/>
                      </a:lnTo>
                      <a:lnTo>
                        <a:pt x="279" y="660"/>
                      </a:lnTo>
                      <a:lnTo>
                        <a:pt x="249" y="591"/>
                      </a:lnTo>
                      <a:lnTo>
                        <a:pt x="220" y="522"/>
                      </a:lnTo>
                      <a:lnTo>
                        <a:pt x="194" y="450"/>
                      </a:lnTo>
                      <a:lnTo>
                        <a:pt x="167" y="381"/>
                      </a:lnTo>
                      <a:lnTo>
                        <a:pt x="144" y="312"/>
                      </a:lnTo>
                      <a:lnTo>
                        <a:pt x="120" y="248"/>
                      </a:lnTo>
                      <a:lnTo>
                        <a:pt x="101" y="186"/>
                      </a:lnTo>
                      <a:lnTo>
                        <a:pt x="83" y="128"/>
                      </a:lnTo>
                      <a:lnTo>
                        <a:pt x="69" y="78"/>
                      </a:lnTo>
                      <a:lnTo>
                        <a:pt x="57" y="3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49" name="Freeform 29"/>
                <p:cNvSpPr>
                  <a:spLocks/>
                </p:cNvSpPr>
                <p:nvPr/>
              </p:nvSpPr>
              <p:spPr bwMode="auto">
                <a:xfrm>
                  <a:off x="8310" y="4696"/>
                  <a:ext cx="64" cy="69"/>
                </a:xfrm>
                <a:custGeom>
                  <a:avLst/>
                  <a:gdLst/>
                  <a:ahLst/>
                  <a:cxnLst>
                    <a:cxn ang="0">
                      <a:pos x="26" y="11"/>
                    </a:cxn>
                    <a:cxn ang="0">
                      <a:pos x="13" y="24"/>
                    </a:cxn>
                    <a:cxn ang="0">
                      <a:pos x="4" y="43"/>
                    </a:cxn>
                    <a:cxn ang="0">
                      <a:pos x="0" y="67"/>
                    </a:cxn>
                    <a:cxn ang="0">
                      <a:pos x="0" y="93"/>
                    </a:cxn>
                    <a:cxn ang="0">
                      <a:pos x="3" y="120"/>
                    </a:cxn>
                    <a:cxn ang="0">
                      <a:pos x="10" y="148"/>
                    </a:cxn>
                    <a:cxn ang="0">
                      <a:pos x="20" y="171"/>
                    </a:cxn>
                    <a:cxn ang="0">
                      <a:pos x="35" y="189"/>
                    </a:cxn>
                    <a:cxn ang="0">
                      <a:pos x="51" y="201"/>
                    </a:cxn>
                    <a:cxn ang="0">
                      <a:pos x="70" y="206"/>
                    </a:cxn>
                    <a:cxn ang="0">
                      <a:pos x="91" y="208"/>
                    </a:cxn>
                    <a:cxn ang="0">
                      <a:pos x="111" y="204"/>
                    </a:cxn>
                    <a:cxn ang="0">
                      <a:pos x="130" y="196"/>
                    </a:cxn>
                    <a:cxn ang="0">
                      <a:pos x="148" y="186"/>
                    </a:cxn>
                    <a:cxn ang="0">
                      <a:pos x="163" y="176"/>
                    </a:cxn>
                    <a:cxn ang="0">
                      <a:pos x="174" y="163"/>
                    </a:cxn>
                    <a:cxn ang="0">
                      <a:pos x="189" y="130"/>
                    </a:cxn>
                    <a:cxn ang="0">
                      <a:pos x="192" y="89"/>
                    </a:cxn>
                    <a:cxn ang="0">
                      <a:pos x="185" y="50"/>
                    </a:cxn>
                    <a:cxn ang="0">
                      <a:pos x="166" y="27"/>
                    </a:cxn>
                    <a:cxn ang="0">
                      <a:pos x="152" y="21"/>
                    </a:cxn>
                    <a:cxn ang="0">
                      <a:pos x="138" y="14"/>
                    </a:cxn>
                    <a:cxn ang="0">
                      <a:pos x="122" y="8"/>
                    </a:cxn>
                    <a:cxn ang="0">
                      <a:pos x="104" y="2"/>
                    </a:cxn>
                    <a:cxn ang="0">
                      <a:pos x="85" y="0"/>
                    </a:cxn>
                    <a:cxn ang="0">
                      <a:pos x="66" y="0"/>
                    </a:cxn>
                    <a:cxn ang="0">
                      <a:pos x="47" y="2"/>
                    </a:cxn>
                    <a:cxn ang="0">
                      <a:pos x="26" y="11"/>
                    </a:cxn>
                  </a:cxnLst>
                  <a:rect l="0" t="0" r="r" b="b"/>
                  <a:pathLst>
                    <a:path w="192" h="208">
                      <a:moveTo>
                        <a:pt x="26" y="11"/>
                      </a:moveTo>
                      <a:lnTo>
                        <a:pt x="13" y="24"/>
                      </a:lnTo>
                      <a:lnTo>
                        <a:pt x="4" y="43"/>
                      </a:lnTo>
                      <a:lnTo>
                        <a:pt x="0" y="67"/>
                      </a:lnTo>
                      <a:lnTo>
                        <a:pt x="0" y="93"/>
                      </a:lnTo>
                      <a:lnTo>
                        <a:pt x="3" y="120"/>
                      </a:lnTo>
                      <a:lnTo>
                        <a:pt x="10" y="148"/>
                      </a:lnTo>
                      <a:lnTo>
                        <a:pt x="20" y="171"/>
                      </a:lnTo>
                      <a:lnTo>
                        <a:pt x="35" y="189"/>
                      </a:lnTo>
                      <a:lnTo>
                        <a:pt x="51" y="201"/>
                      </a:lnTo>
                      <a:lnTo>
                        <a:pt x="70" y="206"/>
                      </a:lnTo>
                      <a:lnTo>
                        <a:pt x="91" y="208"/>
                      </a:lnTo>
                      <a:lnTo>
                        <a:pt x="111" y="204"/>
                      </a:lnTo>
                      <a:lnTo>
                        <a:pt x="130" y="196"/>
                      </a:lnTo>
                      <a:lnTo>
                        <a:pt x="148" y="186"/>
                      </a:lnTo>
                      <a:lnTo>
                        <a:pt x="163" y="176"/>
                      </a:lnTo>
                      <a:lnTo>
                        <a:pt x="174" y="163"/>
                      </a:lnTo>
                      <a:lnTo>
                        <a:pt x="189" y="130"/>
                      </a:lnTo>
                      <a:lnTo>
                        <a:pt x="192" y="89"/>
                      </a:lnTo>
                      <a:lnTo>
                        <a:pt x="185" y="50"/>
                      </a:lnTo>
                      <a:lnTo>
                        <a:pt x="166" y="27"/>
                      </a:lnTo>
                      <a:lnTo>
                        <a:pt x="152" y="21"/>
                      </a:lnTo>
                      <a:lnTo>
                        <a:pt x="138" y="14"/>
                      </a:lnTo>
                      <a:lnTo>
                        <a:pt x="122" y="8"/>
                      </a:lnTo>
                      <a:lnTo>
                        <a:pt x="104" y="2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47" y="2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50" name="Freeform 30"/>
                <p:cNvSpPr>
                  <a:spLocks/>
                </p:cNvSpPr>
                <p:nvPr/>
              </p:nvSpPr>
              <p:spPr bwMode="auto">
                <a:xfrm>
                  <a:off x="8406" y="4895"/>
                  <a:ext cx="82" cy="84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21" y="44"/>
                    </a:cxn>
                    <a:cxn ang="0">
                      <a:pos x="12" y="60"/>
                    </a:cxn>
                    <a:cxn ang="0">
                      <a:pos x="5" y="79"/>
                    </a:cxn>
                    <a:cxn ang="0">
                      <a:pos x="0" y="97"/>
                    </a:cxn>
                    <a:cxn ang="0">
                      <a:pos x="0" y="116"/>
                    </a:cxn>
                    <a:cxn ang="0">
                      <a:pos x="5" y="135"/>
                    </a:cxn>
                    <a:cxn ang="0">
                      <a:pos x="12" y="152"/>
                    </a:cxn>
                    <a:cxn ang="0">
                      <a:pos x="25" y="169"/>
                    </a:cxn>
                    <a:cxn ang="0">
                      <a:pos x="42" y="187"/>
                    </a:cxn>
                    <a:cxn ang="0">
                      <a:pos x="58" y="202"/>
                    </a:cxn>
                    <a:cxn ang="0">
                      <a:pos x="77" y="220"/>
                    </a:cxn>
                    <a:cxn ang="0">
                      <a:pos x="96" y="233"/>
                    </a:cxn>
                    <a:cxn ang="0">
                      <a:pos x="114" y="244"/>
                    </a:cxn>
                    <a:cxn ang="0">
                      <a:pos x="133" y="251"/>
                    </a:cxn>
                    <a:cxn ang="0">
                      <a:pos x="149" y="251"/>
                    </a:cxn>
                    <a:cxn ang="0">
                      <a:pos x="165" y="246"/>
                    </a:cxn>
                    <a:cxn ang="0">
                      <a:pos x="180" y="237"/>
                    </a:cxn>
                    <a:cxn ang="0">
                      <a:pos x="196" y="228"/>
                    </a:cxn>
                    <a:cxn ang="0">
                      <a:pos x="209" y="220"/>
                    </a:cxn>
                    <a:cxn ang="0">
                      <a:pos x="222" y="212"/>
                    </a:cxn>
                    <a:cxn ang="0">
                      <a:pos x="232" y="202"/>
                    </a:cxn>
                    <a:cxn ang="0">
                      <a:pos x="240" y="191"/>
                    </a:cxn>
                    <a:cxn ang="0">
                      <a:pos x="246" y="178"/>
                    </a:cxn>
                    <a:cxn ang="0">
                      <a:pos x="247" y="162"/>
                    </a:cxn>
                    <a:cxn ang="0">
                      <a:pos x="244" y="142"/>
                    </a:cxn>
                    <a:cxn ang="0">
                      <a:pos x="238" y="120"/>
                    </a:cxn>
                    <a:cxn ang="0">
                      <a:pos x="228" y="96"/>
                    </a:cxn>
                    <a:cxn ang="0">
                      <a:pos x="215" y="72"/>
                    </a:cxn>
                    <a:cxn ang="0">
                      <a:pos x="200" y="50"/>
                    </a:cxn>
                    <a:cxn ang="0">
                      <a:pos x="184" y="30"/>
                    </a:cxn>
                    <a:cxn ang="0">
                      <a:pos x="165" y="16"/>
                    </a:cxn>
                    <a:cxn ang="0">
                      <a:pos x="147" y="7"/>
                    </a:cxn>
                    <a:cxn ang="0">
                      <a:pos x="130" y="3"/>
                    </a:cxn>
                    <a:cxn ang="0">
                      <a:pos x="112" y="0"/>
                    </a:cxn>
                    <a:cxn ang="0">
                      <a:pos x="94" y="1"/>
                    </a:cxn>
                    <a:cxn ang="0">
                      <a:pos x="80" y="3"/>
                    </a:cxn>
                    <a:cxn ang="0">
                      <a:pos x="65" y="7"/>
                    </a:cxn>
                    <a:cxn ang="0">
                      <a:pos x="52" y="13"/>
                    </a:cxn>
                    <a:cxn ang="0">
                      <a:pos x="42" y="20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247" h="251">
                      <a:moveTo>
                        <a:pt x="33" y="29"/>
                      </a:moveTo>
                      <a:lnTo>
                        <a:pt x="21" y="44"/>
                      </a:lnTo>
                      <a:lnTo>
                        <a:pt x="12" y="60"/>
                      </a:lnTo>
                      <a:lnTo>
                        <a:pt x="5" y="79"/>
                      </a:lnTo>
                      <a:lnTo>
                        <a:pt x="0" y="97"/>
                      </a:lnTo>
                      <a:lnTo>
                        <a:pt x="0" y="116"/>
                      </a:lnTo>
                      <a:lnTo>
                        <a:pt x="5" y="135"/>
                      </a:lnTo>
                      <a:lnTo>
                        <a:pt x="12" y="152"/>
                      </a:lnTo>
                      <a:lnTo>
                        <a:pt x="25" y="169"/>
                      </a:lnTo>
                      <a:lnTo>
                        <a:pt x="42" y="187"/>
                      </a:lnTo>
                      <a:lnTo>
                        <a:pt x="58" y="202"/>
                      </a:lnTo>
                      <a:lnTo>
                        <a:pt x="77" y="220"/>
                      </a:lnTo>
                      <a:lnTo>
                        <a:pt x="96" y="233"/>
                      </a:lnTo>
                      <a:lnTo>
                        <a:pt x="114" y="244"/>
                      </a:lnTo>
                      <a:lnTo>
                        <a:pt x="133" y="251"/>
                      </a:lnTo>
                      <a:lnTo>
                        <a:pt x="149" y="251"/>
                      </a:lnTo>
                      <a:lnTo>
                        <a:pt x="165" y="246"/>
                      </a:lnTo>
                      <a:lnTo>
                        <a:pt x="180" y="237"/>
                      </a:lnTo>
                      <a:lnTo>
                        <a:pt x="196" y="228"/>
                      </a:lnTo>
                      <a:lnTo>
                        <a:pt x="209" y="220"/>
                      </a:lnTo>
                      <a:lnTo>
                        <a:pt x="222" y="212"/>
                      </a:lnTo>
                      <a:lnTo>
                        <a:pt x="232" y="202"/>
                      </a:lnTo>
                      <a:lnTo>
                        <a:pt x="240" y="191"/>
                      </a:lnTo>
                      <a:lnTo>
                        <a:pt x="246" y="178"/>
                      </a:lnTo>
                      <a:lnTo>
                        <a:pt x="247" y="162"/>
                      </a:lnTo>
                      <a:lnTo>
                        <a:pt x="244" y="142"/>
                      </a:lnTo>
                      <a:lnTo>
                        <a:pt x="238" y="120"/>
                      </a:lnTo>
                      <a:lnTo>
                        <a:pt x="228" y="96"/>
                      </a:lnTo>
                      <a:lnTo>
                        <a:pt x="215" y="72"/>
                      </a:lnTo>
                      <a:lnTo>
                        <a:pt x="200" y="50"/>
                      </a:lnTo>
                      <a:lnTo>
                        <a:pt x="184" y="30"/>
                      </a:lnTo>
                      <a:lnTo>
                        <a:pt x="165" y="16"/>
                      </a:lnTo>
                      <a:lnTo>
                        <a:pt x="147" y="7"/>
                      </a:lnTo>
                      <a:lnTo>
                        <a:pt x="130" y="3"/>
                      </a:lnTo>
                      <a:lnTo>
                        <a:pt x="112" y="0"/>
                      </a:lnTo>
                      <a:lnTo>
                        <a:pt x="94" y="1"/>
                      </a:lnTo>
                      <a:lnTo>
                        <a:pt x="80" y="3"/>
                      </a:lnTo>
                      <a:lnTo>
                        <a:pt x="65" y="7"/>
                      </a:lnTo>
                      <a:lnTo>
                        <a:pt x="52" y="13"/>
                      </a:lnTo>
                      <a:lnTo>
                        <a:pt x="42" y="20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51" name="Freeform 31"/>
                <p:cNvSpPr>
                  <a:spLocks/>
                </p:cNvSpPr>
                <p:nvPr/>
              </p:nvSpPr>
              <p:spPr bwMode="auto">
                <a:xfrm>
                  <a:off x="8313" y="4687"/>
                  <a:ext cx="75" cy="80"/>
                </a:xfrm>
                <a:custGeom>
                  <a:avLst/>
                  <a:gdLst/>
                  <a:ahLst/>
                  <a:cxnLst>
                    <a:cxn ang="0">
                      <a:pos x="115" y="3"/>
                    </a:cxn>
                    <a:cxn ang="0">
                      <a:pos x="93" y="0"/>
                    </a:cxn>
                    <a:cxn ang="0">
                      <a:pos x="66" y="2"/>
                    </a:cxn>
                    <a:cxn ang="0">
                      <a:pos x="43" y="12"/>
                    </a:cxn>
                    <a:cxn ang="0">
                      <a:pos x="16" y="37"/>
                    </a:cxn>
                    <a:cxn ang="0">
                      <a:pos x="0" y="79"/>
                    </a:cxn>
                    <a:cxn ang="0">
                      <a:pos x="2" y="124"/>
                    </a:cxn>
                    <a:cxn ang="0">
                      <a:pos x="15" y="168"/>
                    </a:cxn>
                    <a:cxn ang="0">
                      <a:pos x="32" y="201"/>
                    </a:cxn>
                    <a:cxn ang="0">
                      <a:pos x="56" y="223"/>
                    </a:cxn>
                    <a:cxn ang="0">
                      <a:pos x="84" y="237"/>
                    </a:cxn>
                    <a:cxn ang="0">
                      <a:pos x="113" y="240"/>
                    </a:cxn>
                    <a:cxn ang="0">
                      <a:pos x="151" y="229"/>
                    </a:cxn>
                    <a:cxn ang="0">
                      <a:pos x="189" y="204"/>
                    </a:cxn>
                    <a:cxn ang="0">
                      <a:pos x="216" y="171"/>
                    </a:cxn>
                    <a:cxn ang="0">
                      <a:pos x="226" y="131"/>
                    </a:cxn>
                    <a:cxn ang="0">
                      <a:pos x="222" y="104"/>
                    </a:cxn>
                    <a:cxn ang="0">
                      <a:pos x="213" y="95"/>
                    </a:cxn>
                    <a:cxn ang="0">
                      <a:pos x="201" y="96"/>
                    </a:cxn>
                    <a:cxn ang="0">
                      <a:pos x="194" y="105"/>
                    </a:cxn>
                    <a:cxn ang="0">
                      <a:pos x="191" y="127"/>
                    </a:cxn>
                    <a:cxn ang="0">
                      <a:pos x="182" y="158"/>
                    </a:cxn>
                    <a:cxn ang="0">
                      <a:pos x="162" y="183"/>
                    </a:cxn>
                    <a:cxn ang="0">
                      <a:pos x="131" y="197"/>
                    </a:cxn>
                    <a:cxn ang="0">
                      <a:pos x="90" y="197"/>
                    </a:cxn>
                    <a:cxn ang="0">
                      <a:pos x="60" y="177"/>
                    </a:cxn>
                    <a:cxn ang="0">
                      <a:pos x="44" y="144"/>
                    </a:cxn>
                    <a:cxn ang="0">
                      <a:pos x="34" y="105"/>
                    </a:cxn>
                    <a:cxn ang="0">
                      <a:pos x="32" y="76"/>
                    </a:cxn>
                    <a:cxn ang="0">
                      <a:pos x="41" y="56"/>
                    </a:cxn>
                    <a:cxn ang="0">
                      <a:pos x="54" y="39"/>
                    </a:cxn>
                    <a:cxn ang="0">
                      <a:pos x="74" y="26"/>
                    </a:cxn>
                    <a:cxn ang="0">
                      <a:pos x="87" y="25"/>
                    </a:cxn>
                    <a:cxn ang="0">
                      <a:pos x="106" y="25"/>
                    </a:cxn>
                    <a:cxn ang="0">
                      <a:pos x="126" y="25"/>
                    </a:cxn>
                    <a:cxn ang="0">
                      <a:pos x="129" y="12"/>
                    </a:cxn>
                  </a:cxnLst>
                  <a:rect l="0" t="0" r="r" b="b"/>
                  <a:pathLst>
                    <a:path w="226" h="240">
                      <a:moveTo>
                        <a:pt x="125" y="6"/>
                      </a:moveTo>
                      <a:lnTo>
                        <a:pt x="115" y="3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79" y="0"/>
                      </a:lnTo>
                      <a:lnTo>
                        <a:pt x="66" y="2"/>
                      </a:lnTo>
                      <a:lnTo>
                        <a:pt x="54" y="6"/>
                      </a:lnTo>
                      <a:lnTo>
                        <a:pt x="43" y="12"/>
                      </a:lnTo>
                      <a:lnTo>
                        <a:pt x="32" y="19"/>
                      </a:lnTo>
                      <a:lnTo>
                        <a:pt x="16" y="37"/>
                      </a:lnTo>
                      <a:lnTo>
                        <a:pt x="6" y="58"/>
                      </a:lnTo>
                      <a:lnTo>
                        <a:pt x="0" y="79"/>
                      </a:lnTo>
                      <a:lnTo>
                        <a:pt x="0" y="101"/>
                      </a:lnTo>
                      <a:lnTo>
                        <a:pt x="2" y="124"/>
                      </a:lnTo>
                      <a:lnTo>
                        <a:pt x="7" y="145"/>
                      </a:lnTo>
                      <a:lnTo>
                        <a:pt x="15" y="168"/>
                      </a:lnTo>
                      <a:lnTo>
                        <a:pt x="24" y="188"/>
                      </a:lnTo>
                      <a:lnTo>
                        <a:pt x="32" y="201"/>
                      </a:lnTo>
                      <a:lnTo>
                        <a:pt x="43" y="213"/>
                      </a:lnTo>
                      <a:lnTo>
                        <a:pt x="56" y="223"/>
                      </a:lnTo>
                      <a:lnTo>
                        <a:pt x="69" y="231"/>
                      </a:lnTo>
                      <a:lnTo>
                        <a:pt x="84" y="237"/>
                      </a:lnTo>
                      <a:lnTo>
                        <a:pt x="98" y="240"/>
                      </a:lnTo>
                      <a:lnTo>
                        <a:pt x="113" y="240"/>
                      </a:lnTo>
                      <a:lnTo>
                        <a:pt x="129" y="237"/>
                      </a:lnTo>
                      <a:lnTo>
                        <a:pt x="151" y="229"/>
                      </a:lnTo>
                      <a:lnTo>
                        <a:pt x="172" y="219"/>
                      </a:lnTo>
                      <a:lnTo>
                        <a:pt x="189" y="204"/>
                      </a:lnTo>
                      <a:lnTo>
                        <a:pt x="206" y="188"/>
                      </a:lnTo>
                      <a:lnTo>
                        <a:pt x="216" y="171"/>
                      </a:lnTo>
                      <a:lnTo>
                        <a:pt x="223" y="152"/>
                      </a:lnTo>
                      <a:lnTo>
                        <a:pt x="226" y="131"/>
                      </a:lnTo>
                      <a:lnTo>
                        <a:pt x="223" y="109"/>
                      </a:lnTo>
                      <a:lnTo>
                        <a:pt x="222" y="104"/>
                      </a:lnTo>
                      <a:lnTo>
                        <a:pt x="219" y="98"/>
                      </a:lnTo>
                      <a:lnTo>
                        <a:pt x="213" y="95"/>
                      </a:lnTo>
                      <a:lnTo>
                        <a:pt x="207" y="95"/>
                      </a:lnTo>
                      <a:lnTo>
                        <a:pt x="201" y="96"/>
                      </a:lnTo>
                      <a:lnTo>
                        <a:pt x="197" y="99"/>
                      </a:lnTo>
                      <a:lnTo>
                        <a:pt x="194" y="105"/>
                      </a:lnTo>
                      <a:lnTo>
                        <a:pt x="192" y="111"/>
                      </a:lnTo>
                      <a:lnTo>
                        <a:pt x="191" y="127"/>
                      </a:lnTo>
                      <a:lnTo>
                        <a:pt x="188" y="142"/>
                      </a:lnTo>
                      <a:lnTo>
                        <a:pt x="182" y="158"/>
                      </a:lnTo>
                      <a:lnTo>
                        <a:pt x="173" y="171"/>
                      </a:lnTo>
                      <a:lnTo>
                        <a:pt x="162" y="183"/>
                      </a:lnTo>
                      <a:lnTo>
                        <a:pt x="147" y="191"/>
                      </a:lnTo>
                      <a:lnTo>
                        <a:pt x="131" y="197"/>
                      </a:lnTo>
                      <a:lnTo>
                        <a:pt x="110" y="200"/>
                      </a:lnTo>
                      <a:lnTo>
                        <a:pt x="90" y="197"/>
                      </a:lnTo>
                      <a:lnTo>
                        <a:pt x="74" y="190"/>
                      </a:lnTo>
                      <a:lnTo>
                        <a:pt x="60" y="177"/>
                      </a:lnTo>
                      <a:lnTo>
                        <a:pt x="51" y="161"/>
                      </a:lnTo>
                      <a:lnTo>
                        <a:pt x="44" y="144"/>
                      </a:lnTo>
                      <a:lnTo>
                        <a:pt x="38" y="124"/>
                      </a:lnTo>
                      <a:lnTo>
                        <a:pt x="34" y="105"/>
                      </a:lnTo>
                      <a:lnTo>
                        <a:pt x="32" y="86"/>
                      </a:lnTo>
                      <a:lnTo>
                        <a:pt x="32" y="76"/>
                      </a:lnTo>
                      <a:lnTo>
                        <a:pt x="35" y="66"/>
                      </a:lnTo>
                      <a:lnTo>
                        <a:pt x="41" y="56"/>
                      </a:lnTo>
                      <a:lnTo>
                        <a:pt x="47" y="46"/>
                      </a:lnTo>
                      <a:lnTo>
                        <a:pt x="54" y="39"/>
                      </a:lnTo>
                      <a:lnTo>
                        <a:pt x="63" y="32"/>
                      </a:lnTo>
                      <a:lnTo>
                        <a:pt x="74" y="26"/>
                      </a:lnTo>
                      <a:lnTo>
                        <a:pt x="84" y="25"/>
                      </a:lnTo>
                      <a:lnTo>
                        <a:pt x="87" y="25"/>
                      </a:lnTo>
                      <a:lnTo>
                        <a:pt x="94" y="23"/>
                      </a:lnTo>
                      <a:lnTo>
                        <a:pt x="106" y="25"/>
                      </a:lnTo>
                      <a:lnTo>
                        <a:pt x="119" y="26"/>
                      </a:lnTo>
                      <a:lnTo>
                        <a:pt x="126" y="25"/>
                      </a:lnTo>
                      <a:lnTo>
                        <a:pt x="131" y="19"/>
                      </a:lnTo>
                      <a:lnTo>
                        <a:pt x="129" y="12"/>
                      </a:lnTo>
                      <a:lnTo>
                        <a:pt x="12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52" name="Freeform 32"/>
                <p:cNvSpPr>
                  <a:spLocks/>
                </p:cNvSpPr>
                <p:nvPr/>
              </p:nvSpPr>
              <p:spPr bwMode="auto">
                <a:xfrm>
                  <a:off x="8412" y="4892"/>
                  <a:ext cx="93" cy="90"/>
                </a:xfrm>
                <a:custGeom>
                  <a:avLst/>
                  <a:gdLst/>
                  <a:ahLst/>
                  <a:cxnLst>
                    <a:cxn ang="0">
                      <a:pos x="60" y="8"/>
                    </a:cxn>
                    <a:cxn ang="0">
                      <a:pos x="34" y="27"/>
                    </a:cxn>
                    <a:cxn ang="0">
                      <a:pos x="15" y="50"/>
                    </a:cxn>
                    <a:cxn ang="0">
                      <a:pos x="3" y="80"/>
                    </a:cxn>
                    <a:cxn ang="0">
                      <a:pos x="0" y="112"/>
                    </a:cxn>
                    <a:cxn ang="0">
                      <a:pos x="6" y="145"/>
                    </a:cxn>
                    <a:cxn ang="0">
                      <a:pos x="18" y="175"/>
                    </a:cxn>
                    <a:cxn ang="0">
                      <a:pos x="37" y="204"/>
                    </a:cxn>
                    <a:cxn ang="0">
                      <a:pos x="65" y="231"/>
                    </a:cxn>
                    <a:cxn ang="0">
                      <a:pos x="101" y="257"/>
                    </a:cxn>
                    <a:cxn ang="0">
                      <a:pos x="142" y="270"/>
                    </a:cxn>
                    <a:cxn ang="0">
                      <a:pos x="185" y="263"/>
                    </a:cxn>
                    <a:cxn ang="0">
                      <a:pos x="219" y="240"/>
                    </a:cxn>
                    <a:cxn ang="0">
                      <a:pos x="244" y="215"/>
                    </a:cxn>
                    <a:cxn ang="0">
                      <a:pos x="263" y="188"/>
                    </a:cxn>
                    <a:cxn ang="0">
                      <a:pos x="276" y="158"/>
                    </a:cxn>
                    <a:cxn ang="0">
                      <a:pos x="279" y="133"/>
                    </a:cxn>
                    <a:cxn ang="0">
                      <a:pos x="273" y="120"/>
                    </a:cxn>
                    <a:cxn ang="0">
                      <a:pos x="258" y="116"/>
                    </a:cxn>
                    <a:cxn ang="0">
                      <a:pos x="245" y="122"/>
                    </a:cxn>
                    <a:cxn ang="0">
                      <a:pos x="241" y="132"/>
                    </a:cxn>
                    <a:cxn ang="0">
                      <a:pos x="235" y="151"/>
                    </a:cxn>
                    <a:cxn ang="0">
                      <a:pos x="220" y="176"/>
                    </a:cxn>
                    <a:cxn ang="0">
                      <a:pos x="198" y="201"/>
                    </a:cxn>
                    <a:cxn ang="0">
                      <a:pos x="154" y="211"/>
                    </a:cxn>
                    <a:cxn ang="0">
                      <a:pos x="100" y="197"/>
                    </a:cxn>
                    <a:cxn ang="0">
                      <a:pos x="59" y="162"/>
                    </a:cxn>
                    <a:cxn ang="0">
                      <a:pos x="40" y="113"/>
                    </a:cxn>
                    <a:cxn ang="0">
                      <a:pos x="44" y="73"/>
                    </a:cxn>
                    <a:cxn ang="0">
                      <a:pos x="60" y="50"/>
                    </a:cxn>
                    <a:cxn ang="0">
                      <a:pos x="81" y="30"/>
                    </a:cxn>
                    <a:cxn ang="0">
                      <a:pos x="103" y="16"/>
                    </a:cxn>
                    <a:cxn ang="0">
                      <a:pos x="109" y="4"/>
                    </a:cxn>
                    <a:cxn ang="0">
                      <a:pos x="88" y="0"/>
                    </a:cxn>
                  </a:cxnLst>
                  <a:rect l="0" t="0" r="r" b="b"/>
                  <a:pathLst>
                    <a:path w="279" h="270">
                      <a:moveTo>
                        <a:pt x="75" y="3"/>
                      </a:moveTo>
                      <a:lnTo>
                        <a:pt x="60" y="8"/>
                      </a:lnTo>
                      <a:lnTo>
                        <a:pt x="47" y="17"/>
                      </a:lnTo>
                      <a:lnTo>
                        <a:pt x="34" y="27"/>
                      </a:lnTo>
                      <a:lnTo>
                        <a:pt x="24" y="39"/>
                      </a:lnTo>
                      <a:lnTo>
                        <a:pt x="15" y="50"/>
                      </a:lnTo>
                      <a:lnTo>
                        <a:pt x="7" y="64"/>
                      </a:lnTo>
                      <a:lnTo>
                        <a:pt x="3" y="80"/>
                      </a:lnTo>
                      <a:lnTo>
                        <a:pt x="0" y="96"/>
                      </a:lnTo>
                      <a:lnTo>
                        <a:pt x="0" y="112"/>
                      </a:lnTo>
                      <a:lnTo>
                        <a:pt x="2" y="129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5"/>
                      </a:lnTo>
                      <a:lnTo>
                        <a:pt x="27" y="189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1"/>
                      </a:lnTo>
                      <a:lnTo>
                        <a:pt x="82" y="244"/>
                      </a:lnTo>
                      <a:lnTo>
                        <a:pt x="101" y="257"/>
                      </a:lnTo>
                      <a:lnTo>
                        <a:pt x="122" y="266"/>
                      </a:lnTo>
                      <a:lnTo>
                        <a:pt x="142" y="270"/>
                      </a:lnTo>
                      <a:lnTo>
                        <a:pt x="165" y="270"/>
                      </a:lnTo>
                      <a:lnTo>
                        <a:pt x="185" y="263"/>
                      </a:lnTo>
                      <a:lnTo>
                        <a:pt x="206" y="250"/>
                      </a:lnTo>
                      <a:lnTo>
                        <a:pt x="219" y="240"/>
                      </a:lnTo>
                      <a:lnTo>
                        <a:pt x="232" y="228"/>
                      </a:lnTo>
                      <a:lnTo>
                        <a:pt x="244" y="215"/>
                      </a:lnTo>
                      <a:lnTo>
                        <a:pt x="254" y="202"/>
                      </a:lnTo>
                      <a:lnTo>
                        <a:pt x="263" y="188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79" y="133"/>
                      </a:lnTo>
                      <a:lnTo>
                        <a:pt x="278" y="126"/>
                      </a:lnTo>
                      <a:lnTo>
                        <a:pt x="273" y="120"/>
                      </a:lnTo>
                      <a:lnTo>
                        <a:pt x="266" y="116"/>
                      </a:lnTo>
                      <a:lnTo>
                        <a:pt x="258" y="116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1" y="129"/>
                      </a:lnTo>
                      <a:lnTo>
                        <a:pt x="241" y="132"/>
                      </a:lnTo>
                      <a:lnTo>
                        <a:pt x="238" y="139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0" y="176"/>
                      </a:lnTo>
                      <a:lnTo>
                        <a:pt x="210" y="191"/>
                      </a:lnTo>
                      <a:lnTo>
                        <a:pt x="198" y="201"/>
                      </a:lnTo>
                      <a:lnTo>
                        <a:pt x="182" y="210"/>
                      </a:lnTo>
                      <a:lnTo>
                        <a:pt x="154" y="211"/>
                      </a:lnTo>
                      <a:lnTo>
                        <a:pt x="126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2"/>
                      </a:lnTo>
                      <a:lnTo>
                        <a:pt x="46" y="139"/>
                      </a:lnTo>
                      <a:lnTo>
                        <a:pt x="40" y="113"/>
                      </a:lnTo>
                      <a:lnTo>
                        <a:pt x="40" y="86"/>
                      </a:lnTo>
                      <a:lnTo>
                        <a:pt x="44" y="73"/>
                      </a:lnTo>
                      <a:lnTo>
                        <a:pt x="50" y="62"/>
                      </a:lnTo>
                      <a:lnTo>
                        <a:pt x="60" y="50"/>
                      </a:lnTo>
                      <a:lnTo>
                        <a:pt x="71" y="39"/>
                      </a:lnTo>
                      <a:lnTo>
                        <a:pt x="81" y="30"/>
                      </a:lnTo>
                      <a:lnTo>
                        <a:pt x="93" y="21"/>
                      </a:lnTo>
                      <a:lnTo>
                        <a:pt x="103" y="16"/>
                      </a:lnTo>
                      <a:lnTo>
                        <a:pt x="112" y="11"/>
                      </a:lnTo>
                      <a:lnTo>
                        <a:pt x="109" y="4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5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53" name="Freeform 33"/>
                <p:cNvSpPr>
                  <a:spLocks/>
                </p:cNvSpPr>
                <p:nvPr/>
              </p:nvSpPr>
              <p:spPr bwMode="auto">
                <a:xfrm>
                  <a:off x="8347" y="4786"/>
                  <a:ext cx="24" cy="25"/>
                </a:xfrm>
                <a:custGeom>
                  <a:avLst/>
                  <a:gdLst/>
                  <a:ahLst/>
                  <a:cxnLst>
                    <a:cxn ang="0">
                      <a:pos x="7" y="65"/>
                    </a:cxn>
                    <a:cxn ang="0">
                      <a:pos x="15" y="72"/>
                    </a:cxn>
                    <a:cxn ang="0">
                      <a:pos x="25" y="75"/>
                    </a:cxn>
                    <a:cxn ang="0">
                      <a:pos x="32" y="75"/>
                    </a:cxn>
                    <a:cxn ang="0">
                      <a:pos x="37" y="73"/>
                    </a:cxn>
                    <a:cxn ang="0">
                      <a:pos x="39" y="72"/>
                    </a:cxn>
                    <a:cxn ang="0">
                      <a:pos x="47" y="71"/>
                    </a:cxn>
                    <a:cxn ang="0">
                      <a:pos x="56" y="66"/>
                    </a:cxn>
                    <a:cxn ang="0">
                      <a:pos x="64" y="60"/>
                    </a:cxn>
                    <a:cxn ang="0">
                      <a:pos x="69" y="56"/>
                    </a:cxn>
                    <a:cxn ang="0">
                      <a:pos x="72" y="52"/>
                    </a:cxn>
                    <a:cxn ang="0">
                      <a:pos x="72" y="49"/>
                    </a:cxn>
                    <a:cxn ang="0">
                      <a:pos x="70" y="45"/>
                    </a:cxn>
                    <a:cxn ang="0">
                      <a:pos x="67" y="40"/>
                    </a:cxn>
                    <a:cxn ang="0">
                      <a:pos x="63" y="39"/>
                    </a:cxn>
                    <a:cxn ang="0">
                      <a:pos x="59" y="38"/>
                    </a:cxn>
                    <a:cxn ang="0">
                      <a:pos x="54" y="39"/>
                    </a:cxn>
                    <a:cxn ang="0">
                      <a:pos x="48" y="42"/>
                    </a:cxn>
                    <a:cxn ang="0">
                      <a:pos x="39" y="46"/>
                    </a:cxn>
                    <a:cxn ang="0">
                      <a:pos x="32" y="50"/>
                    </a:cxn>
                    <a:cxn ang="0">
                      <a:pos x="29" y="52"/>
                    </a:cxn>
                    <a:cxn ang="0">
                      <a:pos x="26" y="43"/>
                    </a:cxn>
                    <a:cxn ang="0">
                      <a:pos x="20" y="25"/>
                    </a:cxn>
                    <a:cxn ang="0">
                      <a:pos x="12" y="7"/>
                    </a:cxn>
                    <a:cxn ang="0">
                      <a:pos x="1" y="0"/>
                    </a:cxn>
                    <a:cxn ang="0">
                      <a:pos x="0" y="17"/>
                    </a:cxn>
                    <a:cxn ang="0">
                      <a:pos x="3" y="39"/>
                    </a:cxn>
                    <a:cxn ang="0">
                      <a:pos x="6" y="58"/>
                    </a:cxn>
                    <a:cxn ang="0">
                      <a:pos x="7" y="65"/>
                    </a:cxn>
                  </a:cxnLst>
                  <a:rect l="0" t="0" r="r" b="b"/>
                  <a:pathLst>
                    <a:path w="72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9" y="72"/>
                      </a:lnTo>
                      <a:lnTo>
                        <a:pt x="47" y="71"/>
                      </a:lnTo>
                      <a:lnTo>
                        <a:pt x="56" y="66"/>
                      </a:lnTo>
                      <a:lnTo>
                        <a:pt x="64" y="60"/>
                      </a:lnTo>
                      <a:lnTo>
                        <a:pt x="69" y="56"/>
                      </a:lnTo>
                      <a:lnTo>
                        <a:pt x="72" y="52"/>
                      </a:lnTo>
                      <a:lnTo>
                        <a:pt x="72" y="49"/>
                      </a:lnTo>
                      <a:lnTo>
                        <a:pt x="70" y="45"/>
                      </a:lnTo>
                      <a:lnTo>
                        <a:pt x="67" y="40"/>
                      </a:lnTo>
                      <a:lnTo>
                        <a:pt x="63" y="39"/>
                      </a:lnTo>
                      <a:lnTo>
                        <a:pt x="59" y="38"/>
                      </a:lnTo>
                      <a:lnTo>
                        <a:pt x="54" y="39"/>
                      </a:lnTo>
                      <a:lnTo>
                        <a:pt x="48" y="42"/>
                      </a:lnTo>
                      <a:lnTo>
                        <a:pt x="39" y="46"/>
                      </a:lnTo>
                      <a:lnTo>
                        <a:pt x="32" y="50"/>
                      </a:lnTo>
                      <a:lnTo>
                        <a:pt x="29" y="52"/>
                      </a:lnTo>
                      <a:lnTo>
                        <a:pt x="26" y="43"/>
                      </a:lnTo>
                      <a:lnTo>
                        <a:pt x="20" y="25"/>
                      </a:lnTo>
                      <a:lnTo>
                        <a:pt x="12" y="7"/>
                      </a:lnTo>
                      <a:lnTo>
                        <a:pt x="1" y="0"/>
                      </a:lnTo>
                      <a:lnTo>
                        <a:pt x="0" y="17"/>
                      </a:lnTo>
                      <a:lnTo>
                        <a:pt x="3" y="39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54" name="Freeform 34"/>
                <p:cNvSpPr>
                  <a:spLocks/>
                </p:cNvSpPr>
                <p:nvPr/>
              </p:nvSpPr>
              <p:spPr bwMode="auto">
                <a:xfrm>
                  <a:off x="8370" y="4780"/>
                  <a:ext cx="23" cy="20"/>
                </a:xfrm>
                <a:custGeom>
                  <a:avLst/>
                  <a:gdLst/>
                  <a:ahLst/>
                  <a:cxnLst>
                    <a:cxn ang="0">
                      <a:pos x="15" y="53"/>
                    </a:cxn>
                    <a:cxn ang="0">
                      <a:pos x="16" y="55"/>
                    </a:cxn>
                    <a:cxn ang="0">
                      <a:pos x="20" y="57"/>
                    </a:cxn>
                    <a:cxn ang="0">
                      <a:pos x="25" y="59"/>
                    </a:cxn>
                    <a:cxn ang="0">
                      <a:pos x="26" y="59"/>
                    </a:cxn>
                    <a:cxn ang="0">
                      <a:pos x="35" y="59"/>
                    </a:cxn>
                    <a:cxn ang="0">
                      <a:pos x="45" y="56"/>
                    </a:cxn>
                    <a:cxn ang="0">
                      <a:pos x="54" y="55"/>
                    </a:cxn>
                    <a:cxn ang="0">
                      <a:pos x="63" y="50"/>
                    </a:cxn>
                    <a:cxn ang="0">
                      <a:pos x="66" y="47"/>
                    </a:cxn>
                    <a:cxn ang="0">
                      <a:pos x="69" y="44"/>
                    </a:cxn>
                    <a:cxn ang="0">
                      <a:pos x="70" y="40"/>
                    </a:cxn>
                    <a:cxn ang="0">
                      <a:pos x="69" y="37"/>
                    </a:cxn>
                    <a:cxn ang="0">
                      <a:pos x="56" y="32"/>
                    </a:cxn>
                    <a:cxn ang="0">
                      <a:pos x="42" y="33"/>
                    </a:cxn>
                    <a:cxn ang="0">
                      <a:pos x="32" y="37"/>
                    </a:cxn>
                    <a:cxn ang="0">
                      <a:pos x="28" y="40"/>
                    </a:cxn>
                    <a:cxn ang="0">
                      <a:pos x="20" y="30"/>
                    </a:cxn>
                    <a:cxn ang="0">
                      <a:pos x="16" y="14"/>
                    </a:cxn>
                    <a:cxn ang="0">
                      <a:pos x="10" y="3"/>
                    </a:cxn>
                    <a:cxn ang="0">
                      <a:pos x="3" y="0"/>
                    </a:cxn>
                    <a:cxn ang="0">
                      <a:pos x="0" y="19"/>
                    </a:cxn>
                    <a:cxn ang="0">
                      <a:pos x="4" y="36"/>
                    </a:cxn>
                    <a:cxn ang="0">
                      <a:pos x="12" y="49"/>
                    </a:cxn>
                    <a:cxn ang="0">
                      <a:pos x="15" y="53"/>
                    </a:cxn>
                  </a:cxnLst>
                  <a:rect l="0" t="0" r="r" b="b"/>
                  <a:pathLst>
                    <a:path w="70" h="59">
                      <a:moveTo>
                        <a:pt x="15" y="53"/>
                      </a:moveTo>
                      <a:lnTo>
                        <a:pt x="16" y="55"/>
                      </a:lnTo>
                      <a:lnTo>
                        <a:pt x="20" y="57"/>
                      </a:lnTo>
                      <a:lnTo>
                        <a:pt x="25" y="59"/>
                      </a:lnTo>
                      <a:lnTo>
                        <a:pt x="26" y="59"/>
                      </a:lnTo>
                      <a:lnTo>
                        <a:pt x="35" y="59"/>
                      </a:lnTo>
                      <a:lnTo>
                        <a:pt x="45" y="56"/>
                      </a:lnTo>
                      <a:lnTo>
                        <a:pt x="54" y="55"/>
                      </a:lnTo>
                      <a:lnTo>
                        <a:pt x="63" y="50"/>
                      </a:lnTo>
                      <a:lnTo>
                        <a:pt x="66" y="47"/>
                      </a:lnTo>
                      <a:lnTo>
                        <a:pt x="69" y="44"/>
                      </a:lnTo>
                      <a:lnTo>
                        <a:pt x="70" y="40"/>
                      </a:lnTo>
                      <a:lnTo>
                        <a:pt x="69" y="37"/>
                      </a:lnTo>
                      <a:lnTo>
                        <a:pt x="56" y="32"/>
                      </a:lnTo>
                      <a:lnTo>
                        <a:pt x="42" y="33"/>
                      </a:lnTo>
                      <a:lnTo>
                        <a:pt x="32" y="37"/>
                      </a:lnTo>
                      <a:lnTo>
                        <a:pt x="28" y="40"/>
                      </a:lnTo>
                      <a:lnTo>
                        <a:pt x="20" y="30"/>
                      </a:lnTo>
                      <a:lnTo>
                        <a:pt x="16" y="14"/>
                      </a:lnTo>
                      <a:lnTo>
                        <a:pt x="10" y="3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4" y="36"/>
                      </a:lnTo>
                      <a:lnTo>
                        <a:pt x="12" y="49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55" name="Freeform 35"/>
                <p:cNvSpPr>
                  <a:spLocks/>
                </p:cNvSpPr>
                <p:nvPr/>
              </p:nvSpPr>
              <p:spPr bwMode="auto">
                <a:xfrm>
                  <a:off x="8390" y="4771"/>
                  <a:ext cx="22" cy="20"/>
                </a:xfrm>
                <a:custGeom>
                  <a:avLst/>
                  <a:gdLst/>
                  <a:ahLst/>
                  <a:cxnLst>
                    <a:cxn ang="0">
                      <a:pos x="4" y="46"/>
                    </a:cxn>
                    <a:cxn ang="0">
                      <a:pos x="9" y="56"/>
                    </a:cxn>
                    <a:cxn ang="0">
                      <a:pos x="21" y="60"/>
                    </a:cxn>
                    <a:cxn ang="0">
                      <a:pos x="31" y="60"/>
                    </a:cxn>
                    <a:cxn ang="0">
                      <a:pos x="35" y="60"/>
                    </a:cxn>
                    <a:cxn ang="0">
                      <a:pos x="44" y="57"/>
                    </a:cxn>
                    <a:cxn ang="0">
                      <a:pos x="54" y="51"/>
                    </a:cxn>
                    <a:cxn ang="0">
                      <a:pos x="62" y="46"/>
                    </a:cxn>
                    <a:cxn ang="0">
                      <a:pos x="65" y="40"/>
                    </a:cxn>
                    <a:cxn ang="0">
                      <a:pos x="63" y="36"/>
                    </a:cxn>
                    <a:cxn ang="0">
                      <a:pos x="60" y="34"/>
                    </a:cxn>
                    <a:cxn ang="0">
                      <a:pos x="56" y="33"/>
                    </a:cxn>
                    <a:cxn ang="0">
                      <a:pos x="51" y="33"/>
                    </a:cxn>
                    <a:cxn ang="0">
                      <a:pos x="26" y="37"/>
                    </a:cxn>
                    <a:cxn ang="0">
                      <a:pos x="24" y="30"/>
                    </a:cxn>
                    <a:cxn ang="0">
                      <a:pos x="18" y="15"/>
                    </a:cxn>
                    <a:cxn ang="0">
                      <a:pos x="9" y="2"/>
                    </a:cxn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2" y="30"/>
                    </a:cxn>
                    <a:cxn ang="0">
                      <a:pos x="3" y="41"/>
                    </a:cxn>
                    <a:cxn ang="0">
                      <a:pos x="4" y="46"/>
                    </a:cxn>
                  </a:cxnLst>
                  <a:rect l="0" t="0" r="r" b="b"/>
                  <a:pathLst>
                    <a:path w="65" h="60">
                      <a:moveTo>
                        <a:pt x="4" y="46"/>
                      </a:moveTo>
                      <a:lnTo>
                        <a:pt x="9" y="56"/>
                      </a:lnTo>
                      <a:lnTo>
                        <a:pt x="21" y="60"/>
                      </a:lnTo>
                      <a:lnTo>
                        <a:pt x="31" y="60"/>
                      </a:lnTo>
                      <a:lnTo>
                        <a:pt x="35" y="60"/>
                      </a:lnTo>
                      <a:lnTo>
                        <a:pt x="44" y="57"/>
                      </a:lnTo>
                      <a:lnTo>
                        <a:pt x="54" y="51"/>
                      </a:lnTo>
                      <a:lnTo>
                        <a:pt x="62" y="46"/>
                      </a:lnTo>
                      <a:lnTo>
                        <a:pt x="65" y="40"/>
                      </a:lnTo>
                      <a:lnTo>
                        <a:pt x="63" y="36"/>
                      </a:lnTo>
                      <a:lnTo>
                        <a:pt x="60" y="34"/>
                      </a:lnTo>
                      <a:lnTo>
                        <a:pt x="56" y="33"/>
                      </a:lnTo>
                      <a:lnTo>
                        <a:pt x="51" y="33"/>
                      </a:lnTo>
                      <a:lnTo>
                        <a:pt x="26" y="37"/>
                      </a:lnTo>
                      <a:lnTo>
                        <a:pt x="24" y="30"/>
                      </a:lnTo>
                      <a:lnTo>
                        <a:pt x="18" y="15"/>
                      </a:lnTo>
                      <a:lnTo>
                        <a:pt x="9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30"/>
                      </a:lnTo>
                      <a:lnTo>
                        <a:pt x="3" y="41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56" name="Freeform 36"/>
                <p:cNvSpPr>
                  <a:spLocks/>
                </p:cNvSpPr>
                <p:nvPr/>
              </p:nvSpPr>
              <p:spPr bwMode="auto">
                <a:xfrm>
                  <a:off x="8362" y="4825"/>
                  <a:ext cx="23" cy="16"/>
                </a:xfrm>
                <a:custGeom>
                  <a:avLst/>
                  <a:gdLst/>
                  <a:ahLst/>
                  <a:cxnLst>
                    <a:cxn ang="0">
                      <a:pos x="9" y="46"/>
                    </a:cxn>
                    <a:cxn ang="0">
                      <a:pos x="12" y="47"/>
                    </a:cxn>
                    <a:cxn ang="0">
                      <a:pos x="16" y="47"/>
                    </a:cxn>
                    <a:cxn ang="0">
                      <a:pos x="22" y="47"/>
                    </a:cxn>
                    <a:cxn ang="0">
                      <a:pos x="23" y="47"/>
                    </a:cxn>
                    <a:cxn ang="0">
                      <a:pos x="31" y="46"/>
                    </a:cxn>
                    <a:cxn ang="0">
                      <a:pos x="40" y="45"/>
                    </a:cxn>
                    <a:cxn ang="0">
                      <a:pos x="48" y="42"/>
                    </a:cxn>
                    <a:cxn ang="0">
                      <a:pos x="56" y="37"/>
                    </a:cxn>
                    <a:cxn ang="0">
                      <a:pos x="63" y="34"/>
                    </a:cxn>
                    <a:cxn ang="0">
                      <a:pos x="67" y="30"/>
                    </a:cxn>
                    <a:cxn ang="0">
                      <a:pos x="69" y="26"/>
                    </a:cxn>
                    <a:cxn ang="0">
                      <a:pos x="66" y="20"/>
                    </a:cxn>
                    <a:cxn ang="0">
                      <a:pos x="62" y="17"/>
                    </a:cxn>
                    <a:cxn ang="0">
                      <a:pos x="56" y="17"/>
                    </a:cxn>
                    <a:cxn ang="0">
                      <a:pos x="48" y="17"/>
                    </a:cxn>
                    <a:cxn ang="0">
                      <a:pos x="40" y="19"/>
                    </a:cxn>
                    <a:cxn ang="0">
                      <a:pos x="32" y="22"/>
                    </a:cxn>
                    <a:cxn ang="0">
                      <a:pos x="26" y="23"/>
                    </a:cxn>
                    <a:cxn ang="0">
                      <a:pos x="22" y="26"/>
                    </a:cxn>
                    <a:cxn ang="0">
                      <a:pos x="20" y="26"/>
                    </a:cxn>
                    <a:cxn ang="0">
                      <a:pos x="19" y="22"/>
                    </a:cxn>
                    <a:cxn ang="0">
                      <a:pos x="16" y="14"/>
                    </a:cxn>
                    <a:cxn ang="0">
                      <a:pos x="12" y="7"/>
                    </a:cxn>
                    <a:cxn ang="0">
                      <a:pos x="10" y="4"/>
                    </a:cxn>
                    <a:cxn ang="0">
                      <a:pos x="7" y="1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1"/>
                    </a:cxn>
                    <a:cxn ang="0">
                      <a:pos x="3" y="26"/>
                    </a:cxn>
                    <a:cxn ang="0">
                      <a:pos x="7" y="40"/>
                    </a:cxn>
                    <a:cxn ang="0">
                      <a:pos x="9" y="46"/>
                    </a:cxn>
                  </a:cxnLst>
                  <a:rect l="0" t="0" r="r" b="b"/>
                  <a:pathLst>
                    <a:path w="69" h="47">
                      <a:moveTo>
                        <a:pt x="9" y="46"/>
                      </a:moveTo>
                      <a:lnTo>
                        <a:pt x="12" y="47"/>
                      </a:lnTo>
                      <a:lnTo>
                        <a:pt x="16" y="47"/>
                      </a:lnTo>
                      <a:lnTo>
                        <a:pt x="22" y="47"/>
                      </a:lnTo>
                      <a:lnTo>
                        <a:pt x="23" y="47"/>
                      </a:lnTo>
                      <a:lnTo>
                        <a:pt x="31" y="46"/>
                      </a:lnTo>
                      <a:lnTo>
                        <a:pt x="40" y="45"/>
                      </a:lnTo>
                      <a:lnTo>
                        <a:pt x="48" y="42"/>
                      </a:lnTo>
                      <a:lnTo>
                        <a:pt x="56" y="37"/>
                      </a:lnTo>
                      <a:lnTo>
                        <a:pt x="63" y="34"/>
                      </a:lnTo>
                      <a:lnTo>
                        <a:pt x="67" y="30"/>
                      </a:lnTo>
                      <a:lnTo>
                        <a:pt x="69" y="26"/>
                      </a:lnTo>
                      <a:lnTo>
                        <a:pt x="66" y="20"/>
                      </a:lnTo>
                      <a:lnTo>
                        <a:pt x="62" y="17"/>
                      </a:lnTo>
                      <a:lnTo>
                        <a:pt x="56" y="17"/>
                      </a:lnTo>
                      <a:lnTo>
                        <a:pt x="48" y="17"/>
                      </a:lnTo>
                      <a:lnTo>
                        <a:pt x="40" y="19"/>
                      </a:lnTo>
                      <a:lnTo>
                        <a:pt x="32" y="22"/>
                      </a:lnTo>
                      <a:lnTo>
                        <a:pt x="26" y="23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6" y="14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3" y="26"/>
                      </a:lnTo>
                      <a:lnTo>
                        <a:pt x="7" y="40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57" name="Freeform 37"/>
                <p:cNvSpPr>
                  <a:spLocks/>
                </p:cNvSpPr>
                <p:nvPr/>
              </p:nvSpPr>
              <p:spPr bwMode="auto">
                <a:xfrm>
                  <a:off x="8390" y="4813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13" y="52"/>
                    </a:cxn>
                    <a:cxn ang="0">
                      <a:pos x="20" y="55"/>
                    </a:cxn>
                    <a:cxn ang="0">
                      <a:pos x="32" y="58"/>
                    </a:cxn>
                    <a:cxn ang="0">
                      <a:pos x="45" y="56"/>
                    </a:cxn>
                    <a:cxn ang="0">
                      <a:pos x="55" y="50"/>
                    </a:cxn>
                    <a:cxn ang="0">
                      <a:pos x="58" y="49"/>
                    </a:cxn>
                    <a:cxn ang="0">
                      <a:pos x="60" y="46"/>
                    </a:cxn>
                    <a:cxn ang="0">
                      <a:pos x="60" y="42"/>
                    </a:cxn>
                    <a:cxn ang="0">
                      <a:pos x="60" y="39"/>
                    </a:cxn>
                    <a:cxn ang="0">
                      <a:pos x="58" y="36"/>
                    </a:cxn>
                    <a:cxn ang="0">
                      <a:pos x="54" y="33"/>
                    </a:cxn>
                    <a:cxn ang="0">
                      <a:pos x="49" y="32"/>
                    </a:cxn>
                    <a:cxn ang="0">
                      <a:pos x="45" y="32"/>
                    </a:cxn>
                    <a:cxn ang="0">
                      <a:pos x="36" y="35"/>
                    </a:cxn>
                    <a:cxn ang="0">
                      <a:pos x="27" y="36"/>
                    </a:cxn>
                    <a:cxn ang="0">
                      <a:pos x="20" y="35"/>
                    </a:cxn>
                    <a:cxn ang="0">
                      <a:pos x="17" y="35"/>
                    </a:cxn>
                    <a:cxn ang="0">
                      <a:pos x="17" y="29"/>
                    </a:cxn>
                    <a:cxn ang="0">
                      <a:pos x="17" y="16"/>
                    </a:cxn>
                    <a:cxn ang="0">
                      <a:pos x="14" y="3"/>
                    </a:cxn>
                    <a:cxn ang="0">
                      <a:pos x="5" y="0"/>
                    </a:cxn>
                    <a:cxn ang="0">
                      <a:pos x="1" y="12"/>
                    </a:cxn>
                    <a:cxn ang="0">
                      <a:pos x="0" y="26"/>
                    </a:cxn>
                    <a:cxn ang="0">
                      <a:pos x="3" y="40"/>
                    </a:cxn>
                    <a:cxn ang="0">
                      <a:pos x="13" y="52"/>
                    </a:cxn>
                  </a:cxnLst>
                  <a:rect l="0" t="0" r="r" b="b"/>
                  <a:pathLst>
                    <a:path w="60" h="58">
                      <a:moveTo>
                        <a:pt x="13" y="52"/>
                      </a:moveTo>
                      <a:lnTo>
                        <a:pt x="20" y="55"/>
                      </a:lnTo>
                      <a:lnTo>
                        <a:pt x="32" y="58"/>
                      </a:lnTo>
                      <a:lnTo>
                        <a:pt x="45" y="56"/>
                      </a:lnTo>
                      <a:lnTo>
                        <a:pt x="55" y="50"/>
                      </a:lnTo>
                      <a:lnTo>
                        <a:pt x="58" y="49"/>
                      </a:lnTo>
                      <a:lnTo>
                        <a:pt x="60" y="46"/>
                      </a:lnTo>
                      <a:lnTo>
                        <a:pt x="60" y="42"/>
                      </a:lnTo>
                      <a:lnTo>
                        <a:pt x="60" y="39"/>
                      </a:lnTo>
                      <a:lnTo>
                        <a:pt x="58" y="36"/>
                      </a:lnTo>
                      <a:lnTo>
                        <a:pt x="54" y="33"/>
                      </a:lnTo>
                      <a:lnTo>
                        <a:pt x="49" y="32"/>
                      </a:lnTo>
                      <a:lnTo>
                        <a:pt x="45" y="32"/>
                      </a:lnTo>
                      <a:lnTo>
                        <a:pt x="36" y="35"/>
                      </a:lnTo>
                      <a:lnTo>
                        <a:pt x="27" y="36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7" y="29"/>
                      </a:lnTo>
                      <a:lnTo>
                        <a:pt x="17" y="16"/>
                      </a:lnTo>
                      <a:lnTo>
                        <a:pt x="14" y="3"/>
                      </a:lnTo>
                      <a:lnTo>
                        <a:pt x="5" y="0"/>
                      </a:lnTo>
                      <a:lnTo>
                        <a:pt x="1" y="12"/>
                      </a:lnTo>
                      <a:lnTo>
                        <a:pt x="0" y="26"/>
                      </a:lnTo>
                      <a:lnTo>
                        <a:pt x="3" y="4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58" name="Freeform 38"/>
                <p:cNvSpPr>
                  <a:spLocks/>
                </p:cNvSpPr>
                <p:nvPr/>
              </p:nvSpPr>
              <p:spPr bwMode="auto">
                <a:xfrm>
                  <a:off x="8411" y="4806"/>
                  <a:ext cx="20" cy="18"/>
                </a:xfrm>
                <a:custGeom>
                  <a:avLst/>
                  <a:gdLst/>
                  <a:ahLst/>
                  <a:cxnLst>
                    <a:cxn ang="0">
                      <a:pos x="19" y="52"/>
                    </a:cxn>
                    <a:cxn ang="0">
                      <a:pos x="31" y="55"/>
                    </a:cxn>
                    <a:cxn ang="0">
                      <a:pos x="43" y="54"/>
                    </a:cxn>
                    <a:cxn ang="0">
                      <a:pos x="53" y="46"/>
                    </a:cxn>
                    <a:cxn ang="0">
                      <a:pos x="59" y="35"/>
                    </a:cxn>
                    <a:cxn ang="0">
                      <a:pos x="57" y="31"/>
                    </a:cxn>
                    <a:cxn ang="0">
                      <a:pos x="54" y="29"/>
                    </a:cxn>
                    <a:cxn ang="0">
                      <a:pos x="49" y="28"/>
                    </a:cxn>
                    <a:cxn ang="0">
                      <a:pos x="44" y="29"/>
                    </a:cxn>
                    <a:cxn ang="0">
                      <a:pos x="41" y="32"/>
                    </a:cxn>
                    <a:cxn ang="0">
                      <a:pos x="38" y="35"/>
                    </a:cxn>
                    <a:cxn ang="0">
                      <a:pos x="34" y="36"/>
                    </a:cxn>
                    <a:cxn ang="0">
                      <a:pos x="31" y="39"/>
                    </a:cxn>
                    <a:cxn ang="0">
                      <a:pos x="28" y="32"/>
                    </a:cxn>
                    <a:cxn ang="0">
                      <a:pos x="21" y="18"/>
                    </a:cxn>
                    <a:cxn ang="0">
                      <a:pos x="10" y="5"/>
                    </a:cxn>
                    <a:cxn ang="0">
                      <a:pos x="0" y="0"/>
                    </a:cxn>
                    <a:cxn ang="0">
                      <a:pos x="2" y="18"/>
                    </a:cxn>
                    <a:cxn ang="0">
                      <a:pos x="9" y="35"/>
                    </a:cxn>
                    <a:cxn ang="0">
                      <a:pos x="16" y="46"/>
                    </a:cxn>
                    <a:cxn ang="0">
                      <a:pos x="19" y="52"/>
                    </a:cxn>
                  </a:cxnLst>
                  <a:rect l="0" t="0" r="r" b="b"/>
                  <a:pathLst>
                    <a:path w="59" h="55">
                      <a:moveTo>
                        <a:pt x="19" y="52"/>
                      </a:moveTo>
                      <a:lnTo>
                        <a:pt x="31" y="55"/>
                      </a:lnTo>
                      <a:lnTo>
                        <a:pt x="43" y="54"/>
                      </a:lnTo>
                      <a:lnTo>
                        <a:pt x="53" y="46"/>
                      </a:lnTo>
                      <a:lnTo>
                        <a:pt x="59" y="35"/>
                      </a:lnTo>
                      <a:lnTo>
                        <a:pt x="57" y="31"/>
                      </a:lnTo>
                      <a:lnTo>
                        <a:pt x="54" y="29"/>
                      </a:lnTo>
                      <a:lnTo>
                        <a:pt x="49" y="28"/>
                      </a:lnTo>
                      <a:lnTo>
                        <a:pt x="44" y="29"/>
                      </a:lnTo>
                      <a:lnTo>
                        <a:pt x="41" y="32"/>
                      </a:lnTo>
                      <a:lnTo>
                        <a:pt x="38" y="35"/>
                      </a:lnTo>
                      <a:lnTo>
                        <a:pt x="34" y="36"/>
                      </a:lnTo>
                      <a:lnTo>
                        <a:pt x="31" y="39"/>
                      </a:lnTo>
                      <a:lnTo>
                        <a:pt x="28" y="32"/>
                      </a:lnTo>
                      <a:lnTo>
                        <a:pt x="21" y="18"/>
                      </a:ln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2" y="18"/>
                      </a:lnTo>
                      <a:lnTo>
                        <a:pt x="9" y="35"/>
                      </a:lnTo>
                      <a:lnTo>
                        <a:pt x="16" y="46"/>
                      </a:ln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59" name="Freeform 39"/>
                <p:cNvSpPr>
                  <a:spLocks/>
                </p:cNvSpPr>
                <p:nvPr/>
              </p:nvSpPr>
              <p:spPr bwMode="auto">
                <a:xfrm>
                  <a:off x="8374" y="4857"/>
                  <a:ext cx="27" cy="25"/>
                </a:xfrm>
                <a:custGeom>
                  <a:avLst/>
                  <a:gdLst/>
                  <a:ahLst/>
                  <a:cxnLst>
                    <a:cxn ang="0">
                      <a:pos x="32" y="75"/>
                    </a:cxn>
                    <a:cxn ang="0">
                      <a:pos x="38" y="76"/>
                    </a:cxn>
                    <a:cxn ang="0">
                      <a:pos x="44" y="76"/>
                    </a:cxn>
                    <a:cxn ang="0">
                      <a:pos x="50" y="76"/>
                    </a:cxn>
                    <a:cxn ang="0">
                      <a:pos x="57" y="75"/>
                    </a:cxn>
                    <a:cxn ang="0">
                      <a:pos x="61" y="72"/>
                    </a:cxn>
                    <a:cxn ang="0">
                      <a:pos x="67" y="67"/>
                    </a:cxn>
                    <a:cxn ang="0">
                      <a:pos x="72" y="64"/>
                    </a:cxn>
                    <a:cxn ang="0">
                      <a:pos x="76" y="59"/>
                    </a:cxn>
                    <a:cxn ang="0">
                      <a:pos x="80" y="56"/>
                    </a:cxn>
                    <a:cxn ang="0">
                      <a:pos x="82" y="52"/>
                    </a:cxn>
                    <a:cxn ang="0">
                      <a:pos x="82" y="47"/>
                    </a:cxn>
                    <a:cxn ang="0">
                      <a:pos x="79" y="43"/>
                    </a:cxn>
                    <a:cxn ang="0">
                      <a:pos x="70" y="39"/>
                    </a:cxn>
                    <a:cxn ang="0">
                      <a:pos x="63" y="37"/>
                    </a:cxn>
                    <a:cxn ang="0">
                      <a:pos x="54" y="39"/>
                    </a:cxn>
                    <a:cxn ang="0">
                      <a:pos x="47" y="41"/>
                    </a:cxn>
                    <a:cxn ang="0">
                      <a:pos x="39" y="44"/>
                    </a:cxn>
                    <a:cxn ang="0">
                      <a:pos x="35" y="49"/>
                    </a:cxn>
                    <a:cxn ang="0">
                      <a:pos x="32" y="50"/>
                    </a:cxn>
                    <a:cxn ang="0">
                      <a:pos x="30" y="52"/>
                    </a:cxn>
                    <a:cxn ang="0">
                      <a:pos x="29" y="43"/>
                    </a:cxn>
                    <a:cxn ang="0">
                      <a:pos x="23" y="23"/>
                    </a:cxn>
                    <a:cxn ang="0">
                      <a:pos x="14" y="6"/>
                    </a:cxn>
                    <a:cxn ang="0">
                      <a:pos x="4" y="0"/>
                    </a:cxn>
                    <a:cxn ang="0">
                      <a:pos x="0" y="17"/>
                    </a:cxn>
                    <a:cxn ang="0">
                      <a:pos x="0" y="31"/>
                    </a:cxn>
                    <a:cxn ang="0">
                      <a:pos x="4" y="44"/>
                    </a:cxn>
                    <a:cxn ang="0">
                      <a:pos x="11" y="54"/>
                    </a:cxn>
                    <a:cxn ang="0">
                      <a:pos x="19" y="63"/>
                    </a:cxn>
                    <a:cxn ang="0">
                      <a:pos x="25" y="70"/>
                    </a:cxn>
                    <a:cxn ang="0">
                      <a:pos x="30" y="73"/>
                    </a:cxn>
                    <a:cxn ang="0">
                      <a:pos x="32" y="75"/>
                    </a:cxn>
                  </a:cxnLst>
                  <a:rect l="0" t="0" r="r" b="b"/>
                  <a:pathLst>
                    <a:path w="82" h="76">
                      <a:moveTo>
                        <a:pt x="32" y="75"/>
                      </a:moveTo>
                      <a:lnTo>
                        <a:pt x="38" y="76"/>
                      </a:lnTo>
                      <a:lnTo>
                        <a:pt x="44" y="76"/>
                      </a:lnTo>
                      <a:lnTo>
                        <a:pt x="50" y="76"/>
                      </a:lnTo>
                      <a:lnTo>
                        <a:pt x="57" y="75"/>
                      </a:lnTo>
                      <a:lnTo>
                        <a:pt x="61" y="72"/>
                      </a:lnTo>
                      <a:lnTo>
                        <a:pt x="67" y="67"/>
                      </a:lnTo>
                      <a:lnTo>
                        <a:pt x="72" y="64"/>
                      </a:lnTo>
                      <a:lnTo>
                        <a:pt x="76" y="59"/>
                      </a:lnTo>
                      <a:lnTo>
                        <a:pt x="80" y="56"/>
                      </a:lnTo>
                      <a:lnTo>
                        <a:pt x="82" y="52"/>
                      </a:lnTo>
                      <a:lnTo>
                        <a:pt x="82" y="47"/>
                      </a:lnTo>
                      <a:lnTo>
                        <a:pt x="79" y="43"/>
                      </a:lnTo>
                      <a:lnTo>
                        <a:pt x="70" y="39"/>
                      </a:lnTo>
                      <a:lnTo>
                        <a:pt x="63" y="37"/>
                      </a:lnTo>
                      <a:lnTo>
                        <a:pt x="54" y="39"/>
                      </a:lnTo>
                      <a:lnTo>
                        <a:pt x="47" y="41"/>
                      </a:lnTo>
                      <a:lnTo>
                        <a:pt x="39" y="44"/>
                      </a:lnTo>
                      <a:lnTo>
                        <a:pt x="35" y="49"/>
                      </a:lnTo>
                      <a:lnTo>
                        <a:pt x="32" y="50"/>
                      </a:lnTo>
                      <a:lnTo>
                        <a:pt x="30" y="52"/>
                      </a:lnTo>
                      <a:lnTo>
                        <a:pt x="29" y="43"/>
                      </a:lnTo>
                      <a:lnTo>
                        <a:pt x="23" y="23"/>
                      </a:ln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17"/>
                      </a:lnTo>
                      <a:lnTo>
                        <a:pt x="0" y="31"/>
                      </a:lnTo>
                      <a:lnTo>
                        <a:pt x="4" y="44"/>
                      </a:lnTo>
                      <a:lnTo>
                        <a:pt x="11" y="54"/>
                      </a:lnTo>
                      <a:lnTo>
                        <a:pt x="19" y="63"/>
                      </a:lnTo>
                      <a:lnTo>
                        <a:pt x="25" y="70"/>
                      </a:lnTo>
                      <a:lnTo>
                        <a:pt x="30" y="73"/>
                      </a:lnTo>
                      <a:lnTo>
                        <a:pt x="32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60" name="Freeform 40"/>
                <p:cNvSpPr>
                  <a:spLocks/>
                </p:cNvSpPr>
                <p:nvPr/>
              </p:nvSpPr>
              <p:spPr bwMode="auto">
                <a:xfrm>
                  <a:off x="8404" y="4847"/>
                  <a:ext cx="25" cy="22"/>
                </a:xfrm>
                <a:custGeom>
                  <a:avLst/>
                  <a:gdLst/>
                  <a:ahLst/>
                  <a:cxnLst>
                    <a:cxn ang="0">
                      <a:pos x="12" y="53"/>
                    </a:cxn>
                    <a:cxn ang="0">
                      <a:pos x="15" y="56"/>
                    </a:cxn>
                    <a:cxn ang="0">
                      <a:pos x="19" y="60"/>
                    </a:cxn>
                    <a:cxn ang="0">
                      <a:pos x="25" y="62"/>
                    </a:cxn>
                    <a:cxn ang="0">
                      <a:pos x="27" y="63"/>
                    </a:cxn>
                    <a:cxn ang="0">
                      <a:pos x="32" y="65"/>
                    </a:cxn>
                    <a:cxn ang="0">
                      <a:pos x="40" y="65"/>
                    </a:cxn>
                    <a:cxn ang="0">
                      <a:pos x="49" y="66"/>
                    </a:cxn>
                    <a:cxn ang="0">
                      <a:pos x="57" y="65"/>
                    </a:cxn>
                    <a:cxn ang="0">
                      <a:pos x="65" y="63"/>
                    </a:cxn>
                    <a:cxn ang="0">
                      <a:pos x="71" y="60"/>
                    </a:cxn>
                    <a:cxn ang="0">
                      <a:pos x="75" y="55"/>
                    </a:cxn>
                    <a:cxn ang="0">
                      <a:pos x="75" y="46"/>
                    </a:cxn>
                    <a:cxn ang="0">
                      <a:pos x="72" y="39"/>
                    </a:cxn>
                    <a:cxn ang="0">
                      <a:pos x="66" y="35"/>
                    </a:cxn>
                    <a:cxn ang="0">
                      <a:pos x="59" y="33"/>
                    </a:cxn>
                    <a:cxn ang="0">
                      <a:pos x="50" y="33"/>
                    </a:cxn>
                    <a:cxn ang="0">
                      <a:pos x="41" y="35"/>
                    </a:cxn>
                    <a:cxn ang="0">
                      <a:pos x="34" y="36"/>
                    </a:cxn>
                    <a:cxn ang="0">
                      <a:pos x="28" y="39"/>
                    </a:cxn>
                    <a:cxn ang="0">
                      <a:pos x="27" y="39"/>
                    </a:cxn>
                    <a:cxn ang="0">
                      <a:pos x="25" y="32"/>
                    </a:cxn>
                    <a:cxn ang="0">
                      <a:pos x="19" y="16"/>
                    </a:cxn>
                    <a:cxn ang="0">
                      <a:pos x="10" y="3"/>
                    </a:cxn>
                    <a:cxn ang="0">
                      <a:pos x="0" y="0"/>
                    </a:cxn>
                    <a:cxn ang="0">
                      <a:pos x="0" y="22"/>
                    </a:cxn>
                    <a:cxn ang="0">
                      <a:pos x="5" y="39"/>
                    </a:cxn>
                    <a:cxn ang="0">
                      <a:pos x="9" y="49"/>
                    </a:cxn>
                    <a:cxn ang="0">
                      <a:pos x="12" y="53"/>
                    </a:cxn>
                  </a:cxnLst>
                  <a:rect l="0" t="0" r="r" b="b"/>
                  <a:pathLst>
                    <a:path w="75" h="66">
                      <a:moveTo>
                        <a:pt x="12" y="53"/>
                      </a:moveTo>
                      <a:lnTo>
                        <a:pt x="15" y="56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27" y="63"/>
                      </a:lnTo>
                      <a:lnTo>
                        <a:pt x="32" y="65"/>
                      </a:lnTo>
                      <a:lnTo>
                        <a:pt x="40" y="65"/>
                      </a:lnTo>
                      <a:lnTo>
                        <a:pt x="49" y="66"/>
                      </a:lnTo>
                      <a:lnTo>
                        <a:pt x="57" y="65"/>
                      </a:lnTo>
                      <a:lnTo>
                        <a:pt x="65" y="63"/>
                      </a:lnTo>
                      <a:lnTo>
                        <a:pt x="71" y="60"/>
                      </a:lnTo>
                      <a:lnTo>
                        <a:pt x="75" y="55"/>
                      </a:lnTo>
                      <a:lnTo>
                        <a:pt x="75" y="46"/>
                      </a:lnTo>
                      <a:lnTo>
                        <a:pt x="72" y="39"/>
                      </a:lnTo>
                      <a:lnTo>
                        <a:pt x="66" y="35"/>
                      </a:lnTo>
                      <a:lnTo>
                        <a:pt x="59" y="33"/>
                      </a:lnTo>
                      <a:lnTo>
                        <a:pt x="50" y="33"/>
                      </a:lnTo>
                      <a:lnTo>
                        <a:pt x="41" y="35"/>
                      </a:lnTo>
                      <a:lnTo>
                        <a:pt x="34" y="36"/>
                      </a:lnTo>
                      <a:lnTo>
                        <a:pt x="28" y="39"/>
                      </a:lnTo>
                      <a:lnTo>
                        <a:pt x="27" y="39"/>
                      </a:lnTo>
                      <a:lnTo>
                        <a:pt x="25" y="32"/>
                      </a:lnTo>
                      <a:lnTo>
                        <a:pt x="19" y="16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" y="39"/>
                      </a:lnTo>
                      <a:lnTo>
                        <a:pt x="9" y="49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61" name="Freeform 41"/>
                <p:cNvSpPr>
                  <a:spLocks/>
                </p:cNvSpPr>
                <p:nvPr/>
              </p:nvSpPr>
              <p:spPr bwMode="auto">
                <a:xfrm>
                  <a:off x="8434" y="4844"/>
                  <a:ext cx="25" cy="21"/>
                </a:xfrm>
                <a:custGeom>
                  <a:avLst/>
                  <a:gdLst/>
                  <a:ahLst/>
                  <a:cxnLst>
                    <a:cxn ang="0">
                      <a:pos x="3" y="41"/>
                    </a:cxn>
                    <a:cxn ang="0">
                      <a:pos x="4" y="46"/>
                    </a:cxn>
                    <a:cxn ang="0">
                      <a:pos x="10" y="50"/>
                    </a:cxn>
                    <a:cxn ang="0">
                      <a:pos x="14" y="56"/>
                    </a:cxn>
                    <a:cxn ang="0">
                      <a:pos x="16" y="57"/>
                    </a:cxn>
                    <a:cxn ang="0">
                      <a:pos x="23" y="60"/>
                    </a:cxn>
                    <a:cxn ang="0">
                      <a:pos x="32" y="63"/>
                    </a:cxn>
                    <a:cxn ang="0">
                      <a:pos x="42" y="63"/>
                    </a:cxn>
                    <a:cxn ang="0">
                      <a:pos x="54" y="61"/>
                    </a:cxn>
                    <a:cxn ang="0">
                      <a:pos x="64" y="58"/>
                    </a:cxn>
                    <a:cxn ang="0">
                      <a:pos x="72" y="54"/>
                    </a:cxn>
                    <a:cxn ang="0">
                      <a:pos x="75" y="47"/>
                    </a:cxn>
                    <a:cxn ang="0">
                      <a:pos x="73" y="40"/>
                    </a:cxn>
                    <a:cxn ang="0">
                      <a:pos x="67" y="34"/>
                    </a:cxn>
                    <a:cxn ang="0">
                      <a:pos x="60" y="30"/>
                    </a:cxn>
                    <a:cxn ang="0">
                      <a:pos x="53" y="28"/>
                    </a:cxn>
                    <a:cxn ang="0">
                      <a:pos x="45" y="30"/>
                    </a:cxn>
                    <a:cxn ang="0">
                      <a:pos x="36" y="31"/>
                    </a:cxn>
                    <a:cxn ang="0">
                      <a:pos x="31" y="33"/>
                    </a:cxn>
                    <a:cxn ang="0">
                      <a:pos x="26" y="36"/>
                    </a:cxn>
                    <a:cxn ang="0">
                      <a:pos x="25" y="36"/>
                    </a:cxn>
                    <a:cxn ang="0">
                      <a:pos x="23" y="30"/>
                    </a:cxn>
                    <a:cxn ang="0">
                      <a:pos x="17" y="15"/>
                    </a:cxn>
                    <a:cxn ang="0">
                      <a:pos x="10" y="2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1" y="28"/>
                    </a:cxn>
                    <a:cxn ang="0">
                      <a:pos x="3" y="38"/>
                    </a:cxn>
                    <a:cxn ang="0">
                      <a:pos x="3" y="41"/>
                    </a:cxn>
                  </a:cxnLst>
                  <a:rect l="0" t="0" r="r" b="b"/>
                  <a:pathLst>
                    <a:path w="75" h="63">
                      <a:moveTo>
                        <a:pt x="3" y="41"/>
                      </a:moveTo>
                      <a:lnTo>
                        <a:pt x="4" y="46"/>
                      </a:lnTo>
                      <a:lnTo>
                        <a:pt x="10" y="50"/>
                      </a:lnTo>
                      <a:lnTo>
                        <a:pt x="14" y="56"/>
                      </a:lnTo>
                      <a:lnTo>
                        <a:pt x="16" y="57"/>
                      </a:lnTo>
                      <a:lnTo>
                        <a:pt x="23" y="60"/>
                      </a:lnTo>
                      <a:lnTo>
                        <a:pt x="32" y="63"/>
                      </a:lnTo>
                      <a:lnTo>
                        <a:pt x="42" y="63"/>
                      </a:lnTo>
                      <a:lnTo>
                        <a:pt x="54" y="61"/>
                      </a:lnTo>
                      <a:lnTo>
                        <a:pt x="64" y="58"/>
                      </a:lnTo>
                      <a:lnTo>
                        <a:pt x="72" y="54"/>
                      </a:lnTo>
                      <a:lnTo>
                        <a:pt x="75" y="47"/>
                      </a:lnTo>
                      <a:lnTo>
                        <a:pt x="73" y="40"/>
                      </a:lnTo>
                      <a:lnTo>
                        <a:pt x="67" y="34"/>
                      </a:lnTo>
                      <a:lnTo>
                        <a:pt x="60" y="30"/>
                      </a:lnTo>
                      <a:lnTo>
                        <a:pt x="53" y="28"/>
                      </a:lnTo>
                      <a:lnTo>
                        <a:pt x="45" y="30"/>
                      </a:lnTo>
                      <a:lnTo>
                        <a:pt x="36" y="31"/>
                      </a:lnTo>
                      <a:lnTo>
                        <a:pt x="31" y="33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3" y="30"/>
                      </a:lnTo>
                      <a:lnTo>
                        <a:pt x="17" y="1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28"/>
                      </a:lnTo>
                      <a:lnTo>
                        <a:pt x="3" y="38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62" name="Freeform 42"/>
                <p:cNvSpPr>
                  <a:spLocks/>
                </p:cNvSpPr>
                <p:nvPr/>
              </p:nvSpPr>
              <p:spPr bwMode="auto">
                <a:xfrm>
                  <a:off x="8126" y="4482"/>
                  <a:ext cx="83" cy="97"/>
                </a:xfrm>
                <a:custGeom>
                  <a:avLst/>
                  <a:gdLst/>
                  <a:ahLst/>
                  <a:cxnLst>
                    <a:cxn ang="0">
                      <a:pos x="88" y="37"/>
                    </a:cxn>
                    <a:cxn ang="0">
                      <a:pos x="69" y="49"/>
                    </a:cxn>
                    <a:cxn ang="0">
                      <a:pos x="53" y="63"/>
                    </a:cxn>
                    <a:cxn ang="0">
                      <a:pos x="39" y="79"/>
                    </a:cxn>
                    <a:cxn ang="0">
                      <a:pos x="25" y="96"/>
                    </a:cxn>
                    <a:cxn ang="0">
                      <a:pos x="15" y="115"/>
                    </a:cxn>
                    <a:cxn ang="0">
                      <a:pos x="8" y="135"/>
                    </a:cxn>
                    <a:cxn ang="0">
                      <a:pos x="3" y="157"/>
                    </a:cxn>
                    <a:cxn ang="0">
                      <a:pos x="0" y="178"/>
                    </a:cxn>
                    <a:cxn ang="0">
                      <a:pos x="3" y="208"/>
                    </a:cxn>
                    <a:cxn ang="0">
                      <a:pos x="15" y="233"/>
                    </a:cxn>
                    <a:cxn ang="0">
                      <a:pos x="33" y="254"/>
                    </a:cxn>
                    <a:cxn ang="0">
                      <a:pos x="56" y="270"/>
                    </a:cxn>
                    <a:cxn ang="0">
                      <a:pos x="83" y="283"/>
                    </a:cxn>
                    <a:cxn ang="0">
                      <a:pos x="110" y="289"/>
                    </a:cxn>
                    <a:cxn ang="0">
                      <a:pos x="140" y="290"/>
                    </a:cxn>
                    <a:cxn ang="0">
                      <a:pos x="168" y="286"/>
                    </a:cxn>
                    <a:cxn ang="0">
                      <a:pos x="174" y="286"/>
                    </a:cxn>
                    <a:cxn ang="0">
                      <a:pos x="179" y="283"/>
                    </a:cxn>
                    <a:cxn ang="0">
                      <a:pos x="184" y="279"/>
                    </a:cxn>
                    <a:cxn ang="0">
                      <a:pos x="185" y="273"/>
                    </a:cxn>
                    <a:cxn ang="0">
                      <a:pos x="182" y="266"/>
                    </a:cxn>
                    <a:cxn ang="0">
                      <a:pos x="176" y="260"/>
                    </a:cxn>
                    <a:cxn ang="0">
                      <a:pos x="169" y="254"/>
                    </a:cxn>
                    <a:cxn ang="0">
                      <a:pos x="162" y="252"/>
                    </a:cxn>
                    <a:cxn ang="0">
                      <a:pos x="147" y="247"/>
                    </a:cxn>
                    <a:cxn ang="0">
                      <a:pos x="132" y="244"/>
                    </a:cxn>
                    <a:cxn ang="0">
                      <a:pos x="118" y="242"/>
                    </a:cxn>
                    <a:cxn ang="0">
                      <a:pos x="105" y="239"/>
                    </a:cxn>
                    <a:cxn ang="0">
                      <a:pos x="91" y="234"/>
                    </a:cxn>
                    <a:cxn ang="0">
                      <a:pos x="78" y="229"/>
                    </a:cxn>
                    <a:cxn ang="0">
                      <a:pos x="66" y="221"/>
                    </a:cxn>
                    <a:cxn ang="0">
                      <a:pos x="55" y="210"/>
                    </a:cxn>
                    <a:cxn ang="0">
                      <a:pos x="50" y="161"/>
                    </a:cxn>
                    <a:cxn ang="0">
                      <a:pos x="62" y="121"/>
                    </a:cxn>
                    <a:cxn ang="0">
                      <a:pos x="85" y="89"/>
                    </a:cxn>
                    <a:cxn ang="0">
                      <a:pos x="118" y="63"/>
                    </a:cxn>
                    <a:cxn ang="0">
                      <a:pos x="153" y="43"/>
                    </a:cxn>
                    <a:cxn ang="0">
                      <a:pos x="190" y="27"/>
                    </a:cxn>
                    <a:cxn ang="0">
                      <a:pos x="223" y="16"/>
                    </a:cxn>
                    <a:cxn ang="0">
                      <a:pos x="250" y="6"/>
                    </a:cxn>
                    <a:cxn ang="0">
                      <a:pos x="234" y="2"/>
                    </a:cxn>
                    <a:cxn ang="0">
                      <a:pos x="216" y="0"/>
                    </a:cxn>
                    <a:cxn ang="0">
                      <a:pos x="196" y="3"/>
                    </a:cxn>
                    <a:cxn ang="0">
                      <a:pos x="174" y="6"/>
                    </a:cxn>
                    <a:cxn ang="0">
                      <a:pos x="152" y="13"/>
                    </a:cxn>
                    <a:cxn ang="0">
                      <a:pos x="130" y="20"/>
                    </a:cxn>
                    <a:cxn ang="0">
                      <a:pos x="107" y="29"/>
                    </a:cxn>
                    <a:cxn ang="0">
                      <a:pos x="88" y="37"/>
                    </a:cxn>
                  </a:cxnLst>
                  <a:rect l="0" t="0" r="r" b="b"/>
                  <a:pathLst>
                    <a:path w="250" h="290">
                      <a:moveTo>
                        <a:pt x="88" y="37"/>
                      </a:moveTo>
                      <a:lnTo>
                        <a:pt x="69" y="49"/>
                      </a:lnTo>
                      <a:lnTo>
                        <a:pt x="53" y="63"/>
                      </a:lnTo>
                      <a:lnTo>
                        <a:pt x="39" y="79"/>
                      </a:lnTo>
                      <a:lnTo>
                        <a:pt x="25" y="96"/>
                      </a:lnTo>
                      <a:lnTo>
                        <a:pt x="15" y="115"/>
                      </a:lnTo>
                      <a:lnTo>
                        <a:pt x="8" y="135"/>
                      </a:lnTo>
                      <a:lnTo>
                        <a:pt x="3" y="157"/>
                      </a:lnTo>
                      <a:lnTo>
                        <a:pt x="0" y="178"/>
                      </a:lnTo>
                      <a:lnTo>
                        <a:pt x="3" y="208"/>
                      </a:lnTo>
                      <a:lnTo>
                        <a:pt x="15" y="233"/>
                      </a:lnTo>
                      <a:lnTo>
                        <a:pt x="33" y="254"/>
                      </a:lnTo>
                      <a:lnTo>
                        <a:pt x="56" y="270"/>
                      </a:lnTo>
                      <a:lnTo>
                        <a:pt x="83" y="283"/>
                      </a:lnTo>
                      <a:lnTo>
                        <a:pt x="110" y="289"/>
                      </a:lnTo>
                      <a:lnTo>
                        <a:pt x="140" y="290"/>
                      </a:lnTo>
                      <a:lnTo>
                        <a:pt x="168" y="286"/>
                      </a:lnTo>
                      <a:lnTo>
                        <a:pt x="174" y="286"/>
                      </a:lnTo>
                      <a:lnTo>
                        <a:pt x="179" y="283"/>
                      </a:lnTo>
                      <a:lnTo>
                        <a:pt x="184" y="279"/>
                      </a:lnTo>
                      <a:lnTo>
                        <a:pt x="185" y="273"/>
                      </a:lnTo>
                      <a:lnTo>
                        <a:pt x="182" y="266"/>
                      </a:lnTo>
                      <a:lnTo>
                        <a:pt x="176" y="260"/>
                      </a:lnTo>
                      <a:lnTo>
                        <a:pt x="169" y="254"/>
                      </a:lnTo>
                      <a:lnTo>
                        <a:pt x="162" y="252"/>
                      </a:lnTo>
                      <a:lnTo>
                        <a:pt x="147" y="247"/>
                      </a:lnTo>
                      <a:lnTo>
                        <a:pt x="132" y="244"/>
                      </a:lnTo>
                      <a:lnTo>
                        <a:pt x="118" y="242"/>
                      </a:lnTo>
                      <a:lnTo>
                        <a:pt x="105" y="239"/>
                      </a:lnTo>
                      <a:lnTo>
                        <a:pt x="91" y="234"/>
                      </a:lnTo>
                      <a:lnTo>
                        <a:pt x="78" y="229"/>
                      </a:lnTo>
                      <a:lnTo>
                        <a:pt x="66" y="221"/>
                      </a:lnTo>
                      <a:lnTo>
                        <a:pt x="55" y="210"/>
                      </a:lnTo>
                      <a:lnTo>
                        <a:pt x="50" y="161"/>
                      </a:lnTo>
                      <a:lnTo>
                        <a:pt x="62" y="121"/>
                      </a:lnTo>
                      <a:lnTo>
                        <a:pt x="85" y="89"/>
                      </a:lnTo>
                      <a:lnTo>
                        <a:pt x="118" y="63"/>
                      </a:lnTo>
                      <a:lnTo>
                        <a:pt x="153" y="43"/>
                      </a:lnTo>
                      <a:lnTo>
                        <a:pt x="190" y="27"/>
                      </a:lnTo>
                      <a:lnTo>
                        <a:pt x="223" y="16"/>
                      </a:lnTo>
                      <a:lnTo>
                        <a:pt x="250" y="6"/>
                      </a:lnTo>
                      <a:lnTo>
                        <a:pt x="234" y="2"/>
                      </a:lnTo>
                      <a:lnTo>
                        <a:pt x="216" y="0"/>
                      </a:lnTo>
                      <a:lnTo>
                        <a:pt x="196" y="3"/>
                      </a:lnTo>
                      <a:lnTo>
                        <a:pt x="174" y="6"/>
                      </a:lnTo>
                      <a:lnTo>
                        <a:pt x="152" y="13"/>
                      </a:lnTo>
                      <a:lnTo>
                        <a:pt x="130" y="20"/>
                      </a:lnTo>
                      <a:lnTo>
                        <a:pt x="107" y="29"/>
                      </a:lnTo>
                      <a:lnTo>
                        <a:pt x="88" y="3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63" name="Freeform 43"/>
                <p:cNvSpPr>
                  <a:spLocks/>
                </p:cNvSpPr>
                <p:nvPr/>
              </p:nvSpPr>
              <p:spPr bwMode="auto">
                <a:xfrm>
                  <a:off x="8268" y="4481"/>
                  <a:ext cx="53" cy="75"/>
                </a:xfrm>
                <a:custGeom>
                  <a:avLst/>
                  <a:gdLst/>
                  <a:ahLst/>
                  <a:cxnLst>
                    <a:cxn ang="0">
                      <a:pos x="135" y="73"/>
                    </a:cxn>
                    <a:cxn ang="0">
                      <a:pos x="141" y="96"/>
                    </a:cxn>
                    <a:cxn ang="0">
                      <a:pos x="140" y="118"/>
                    </a:cxn>
                    <a:cxn ang="0">
                      <a:pos x="129" y="135"/>
                    </a:cxn>
                    <a:cxn ang="0">
                      <a:pos x="115" y="151"/>
                    </a:cxn>
                    <a:cxn ang="0">
                      <a:pos x="97" y="165"/>
                    </a:cxn>
                    <a:cxn ang="0">
                      <a:pos x="76" y="179"/>
                    </a:cxn>
                    <a:cxn ang="0">
                      <a:pos x="56" y="192"/>
                    </a:cxn>
                    <a:cxn ang="0">
                      <a:pos x="38" y="205"/>
                    </a:cxn>
                    <a:cxn ang="0">
                      <a:pos x="35" y="210"/>
                    </a:cxn>
                    <a:cxn ang="0">
                      <a:pos x="34" y="212"/>
                    </a:cxn>
                    <a:cxn ang="0">
                      <a:pos x="34" y="217"/>
                    </a:cxn>
                    <a:cxn ang="0">
                      <a:pos x="35" y="221"/>
                    </a:cxn>
                    <a:cxn ang="0">
                      <a:pos x="40" y="224"/>
                    </a:cxn>
                    <a:cxn ang="0">
                      <a:pos x="44" y="225"/>
                    </a:cxn>
                    <a:cxn ang="0">
                      <a:pos x="47" y="225"/>
                    </a:cxn>
                    <a:cxn ang="0">
                      <a:pos x="51" y="224"/>
                    </a:cxn>
                    <a:cxn ang="0">
                      <a:pos x="75" y="211"/>
                    </a:cxn>
                    <a:cxn ang="0">
                      <a:pos x="97" y="197"/>
                    </a:cxn>
                    <a:cxn ang="0">
                      <a:pos x="117" y="181"/>
                    </a:cxn>
                    <a:cxn ang="0">
                      <a:pos x="137" y="162"/>
                    </a:cxn>
                    <a:cxn ang="0">
                      <a:pos x="150" y="142"/>
                    </a:cxn>
                    <a:cxn ang="0">
                      <a:pos x="159" y="119"/>
                    </a:cxn>
                    <a:cxn ang="0">
                      <a:pos x="160" y="95"/>
                    </a:cxn>
                    <a:cxn ang="0">
                      <a:pos x="154" y="69"/>
                    </a:cxn>
                    <a:cxn ang="0">
                      <a:pos x="141" y="49"/>
                    </a:cxn>
                    <a:cxn ang="0">
                      <a:pos x="122" y="31"/>
                    </a:cxn>
                    <a:cxn ang="0">
                      <a:pos x="98" y="18"/>
                    </a:cxn>
                    <a:cxn ang="0">
                      <a:pos x="72" y="8"/>
                    </a:cxn>
                    <a:cxn ang="0">
                      <a:pos x="46" y="3"/>
                    </a:cxn>
                    <a:cxn ang="0">
                      <a:pos x="24" y="0"/>
                    </a:cxn>
                    <a:cxn ang="0">
                      <a:pos x="7" y="0"/>
                    </a:cxn>
                    <a:cxn ang="0">
                      <a:pos x="0" y="4"/>
                    </a:cxn>
                    <a:cxn ang="0">
                      <a:pos x="18" y="11"/>
                    </a:cxn>
                    <a:cxn ang="0">
                      <a:pos x="37" y="17"/>
                    </a:cxn>
                    <a:cxn ang="0">
                      <a:pos x="57" y="23"/>
                    </a:cxn>
                    <a:cxn ang="0">
                      <a:pos x="76" y="29"/>
                    </a:cxn>
                    <a:cxn ang="0">
                      <a:pos x="95" y="36"/>
                    </a:cxn>
                    <a:cxn ang="0">
                      <a:pos x="112" y="46"/>
                    </a:cxn>
                    <a:cxn ang="0">
                      <a:pos x="125" y="57"/>
                    </a:cxn>
                    <a:cxn ang="0">
                      <a:pos x="135" y="73"/>
                    </a:cxn>
                  </a:cxnLst>
                  <a:rect l="0" t="0" r="r" b="b"/>
                  <a:pathLst>
                    <a:path w="160" h="225">
                      <a:moveTo>
                        <a:pt x="135" y="73"/>
                      </a:moveTo>
                      <a:lnTo>
                        <a:pt x="141" y="96"/>
                      </a:lnTo>
                      <a:lnTo>
                        <a:pt x="140" y="118"/>
                      </a:lnTo>
                      <a:lnTo>
                        <a:pt x="129" y="135"/>
                      </a:lnTo>
                      <a:lnTo>
                        <a:pt x="115" y="151"/>
                      </a:lnTo>
                      <a:lnTo>
                        <a:pt x="97" y="165"/>
                      </a:lnTo>
                      <a:lnTo>
                        <a:pt x="76" y="179"/>
                      </a:lnTo>
                      <a:lnTo>
                        <a:pt x="56" y="192"/>
                      </a:lnTo>
                      <a:lnTo>
                        <a:pt x="38" y="205"/>
                      </a:lnTo>
                      <a:lnTo>
                        <a:pt x="35" y="210"/>
                      </a:lnTo>
                      <a:lnTo>
                        <a:pt x="34" y="212"/>
                      </a:lnTo>
                      <a:lnTo>
                        <a:pt x="34" y="217"/>
                      </a:lnTo>
                      <a:lnTo>
                        <a:pt x="35" y="221"/>
                      </a:lnTo>
                      <a:lnTo>
                        <a:pt x="40" y="224"/>
                      </a:lnTo>
                      <a:lnTo>
                        <a:pt x="44" y="225"/>
                      </a:lnTo>
                      <a:lnTo>
                        <a:pt x="47" y="225"/>
                      </a:lnTo>
                      <a:lnTo>
                        <a:pt x="51" y="224"/>
                      </a:lnTo>
                      <a:lnTo>
                        <a:pt x="75" y="211"/>
                      </a:lnTo>
                      <a:lnTo>
                        <a:pt x="97" y="197"/>
                      </a:lnTo>
                      <a:lnTo>
                        <a:pt x="117" y="181"/>
                      </a:lnTo>
                      <a:lnTo>
                        <a:pt x="137" y="162"/>
                      </a:lnTo>
                      <a:lnTo>
                        <a:pt x="150" y="142"/>
                      </a:lnTo>
                      <a:lnTo>
                        <a:pt x="159" y="119"/>
                      </a:lnTo>
                      <a:lnTo>
                        <a:pt x="160" y="95"/>
                      </a:lnTo>
                      <a:lnTo>
                        <a:pt x="154" y="69"/>
                      </a:lnTo>
                      <a:lnTo>
                        <a:pt x="141" y="49"/>
                      </a:lnTo>
                      <a:lnTo>
                        <a:pt x="122" y="31"/>
                      </a:lnTo>
                      <a:lnTo>
                        <a:pt x="98" y="18"/>
                      </a:lnTo>
                      <a:lnTo>
                        <a:pt x="72" y="8"/>
                      </a:lnTo>
                      <a:lnTo>
                        <a:pt x="46" y="3"/>
                      </a:lnTo>
                      <a:lnTo>
                        <a:pt x="24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8" y="11"/>
                      </a:lnTo>
                      <a:lnTo>
                        <a:pt x="37" y="17"/>
                      </a:lnTo>
                      <a:lnTo>
                        <a:pt x="57" y="23"/>
                      </a:lnTo>
                      <a:lnTo>
                        <a:pt x="76" y="29"/>
                      </a:lnTo>
                      <a:lnTo>
                        <a:pt x="95" y="36"/>
                      </a:lnTo>
                      <a:lnTo>
                        <a:pt x="112" y="46"/>
                      </a:lnTo>
                      <a:lnTo>
                        <a:pt x="125" y="57"/>
                      </a:lnTo>
                      <a:lnTo>
                        <a:pt x="135" y="7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64" name="Freeform 44"/>
                <p:cNvSpPr>
                  <a:spLocks/>
                </p:cNvSpPr>
                <p:nvPr/>
              </p:nvSpPr>
              <p:spPr bwMode="auto">
                <a:xfrm>
                  <a:off x="8073" y="4463"/>
                  <a:ext cx="135" cy="158"/>
                </a:xfrm>
                <a:custGeom>
                  <a:avLst/>
                  <a:gdLst/>
                  <a:ahLst/>
                  <a:cxnLst>
                    <a:cxn ang="0">
                      <a:pos x="127" y="87"/>
                    </a:cxn>
                    <a:cxn ang="0">
                      <a:pos x="68" y="143"/>
                    </a:cxn>
                    <a:cxn ang="0">
                      <a:pos x="22" y="208"/>
                    </a:cxn>
                    <a:cxn ang="0">
                      <a:pos x="0" y="283"/>
                    </a:cxn>
                    <a:cxn ang="0">
                      <a:pos x="5" y="333"/>
                    </a:cxn>
                    <a:cxn ang="0">
                      <a:pos x="12" y="353"/>
                    </a:cxn>
                    <a:cxn ang="0">
                      <a:pos x="25" y="372"/>
                    </a:cxn>
                    <a:cxn ang="0">
                      <a:pos x="41" y="388"/>
                    </a:cxn>
                    <a:cxn ang="0">
                      <a:pos x="71" y="405"/>
                    </a:cxn>
                    <a:cxn ang="0">
                      <a:pos x="109" y="424"/>
                    </a:cxn>
                    <a:cxn ang="0">
                      <a:pos x="150" y="438"/>
                    </a:cxn>
                    <a:cxn ang="0">
                      <a:pos x="191" y="449"/>
                    </a:cxn>
                    <a:cxn ang="0">
                      <a:pos x="234" y="458"/>
                    </a:cxn>
                    <a:cxn ang="0">
                      <a:pos x="276" y="464"/>
                    </a:cxn>
                    <a:cxn ang="0">
                      <a:pos x="319" y="468"/>
                    </a:cxn>
                    <a:cxn ang="0">
                      <a:pos x="363" y="471"/>
                    </a:cxn>
                    <a:cxn ang="0">
                      <a:pos x="391" y="472"/>
                    </a:cxn>
                    <a:cxn ang="0">
                      <a:pos x="401" y="464"/>
                    </a:cxn>
                    <a:cxn ang="0">
                      <a:pos x="404" y="451"/>
                    </a:cxn>
                    <a:cxn ang="0">
                      <a:pos x="395" y="441"/>
                    </a:cxn>
                    <a:cxn ang="0">
                      <a:pos x="369" y="434"/>
                    </a:cxn>
                    <a:cxn ang="0">
                      <a:pos x="331" y="426"/>
                    </a:cxn>
                    <a:cxn ang="0">
                      <a:pos x="291" y="421"/>
                    </a:cxn>
                    <a:cxn ang="0">
                      <a:pos x="251" y="415"/>
                    </a:cxn>
                    <a:cxn ang="0">
                      <a:pos x="213" y="408"/>
                    </a:cxn>
                    <a:cxn ang="0">
                      <a:pos x="175" y="398"/>
                    </a:cxn>
                    <a:cxn ang="0">
                      <a:pos x="138" y="386"/>
                    </a:cxn>
                    <a:cxn ang="0">
                      <a:pos x="102" y="372"/>
                    </a:cxn>
                    <a:cxn ang="0">
                      <a:pos x="69" y="352"/>
                    </a:cxn>
                    <a:cxn ang="0">
                      <a:pos x="49" y="324"/>
                    </a:cxn>
                    <a:cxn ang="0">
                      <a:pos x="43" y="290"/>
                    </a:cxn>
                    <a:cxn ang="0">
                      <a:pos x="49" y="250"/>
                    </a:cxn>
                    <a:cxn ang="0">
                      <a:pos x="65" y="212"/>
                    </a:cxn>
                    <a:cxn ang="0">
                      <a:pos x="90" y="172"/>
                    </a:cxn>
                    <a:cxn ang="0">
                      <a:pos x="119" y="138"/>
                    </a:cxn>
                    <a:cxn ang="0">
                      <a:pos x="154" y="103"/>
                    </a:cxn>
                    <a:cxn ang="0">
                      <a:pos x="193" y="71"/>
                    </a:cxn>
                    <a:cxn ang="0">
                      <a:pos x="245" y="47"/>
                    </a:cxn>
                    <a:cxn ang="0">
                      <a:pos x="298" y="25"/>
                    </a:cxn>
                    <a:cxn ang="0">
                      <a:pos x="332" y="8"/>
                    </a:cxn>
                    <a:cxn ang="0">
                      <a:pos x="322" y="0"/>
                    </a:cxn>
                    <a:cxn ang="0">
                      <a:pos x="278" y="5"/>
                    </a:cxn>
                    <a:cxn ang="0">
                      <a:pos x="226" y="23"/>
                    </a:cxn>
                    <a:cxn ang="0">
                      <a:pos x="178" y="47"/>
                    </a:cxn>
                  </a:cxnLst>
                  <a:rect l="0" t="0" r="r" b="b"/>
                  <a:pathLst>
                    <a:path w="404" h="472">
                      <a:moveTo>
                        <a:pt x="157" y="61"/>
                      </a:moveTo>
                      <a:lnTo>
                        <a:pt x="127" y="87"/>
                      </a:lnTo>
                      <a:lnTo>
                        <a:pt x="96" y="113"/>
                      </a:lnTo>
                      <a:lnTo>
                        <a:pt x="68" y="143"/>
                      </a:lnTo>
                      <a:lnTo>
                        <a:pt x="43" y="175"/>
                      </a:lnTo>
                      <a:lnTo>
                        <a:pt x="22" y="208"/>
                      </a:lnTo>
                      <a:lnTo>
                        <a:pt x="8" y="244"/>
                      </a:lnTo>
                      <a:lnTo>
                        <a:pt x="0" y="283"/>
                      </a:lnTo>
                      <a:lnTo>
                        <a:pt x="2" y="323"/>
                      </a:lnTo>
                      <a:lnTo>
                        <a:pt x="5" y="333"/>
                      </a:lnTo>
                      <a:lnTo>
                        <a:pt x="8" y="344"/>
                      </a:lnTo>
                      <a:lnTo>
                        <a:pt x="12" y="353"/>
                      </a:lnTo>
                      <a:lnTo>
                        <a:pt x="18" y="363"/>
                      </a:lnTo>
                      <a:lnTo>
                        <a:pt x="25" y="372"/>
                      </a:lnTo>
                      <a:lnTo>
                        <a:pt x="34" y="380"/>
                      </a:lnTo>
                      <a:lnTo>
                        <a:pt x="41" y="388"/>
                      </a:lnTo>
                      <a:lnTo>
                        <a:pt x="52" y="393"/>
                      </a:lnTo>
                      <a:lnTo>
                        <a:pt x="71" y="405"/>
                      </a:lnTo>
                      <a:lnTo>
                        <a:pt x="90" y="415"/>
                      </a:lnTo>
                      <a:lnTo>
                        <a:pt x="109" y="424"/>
                      </a:lnTo>
                      <a:lnTo>
                        <a:pt x="129" y="431"/>
                      </a:lnTo>
                      <a:lnTo>
                        <a:pt x="150" y="438"/>
                      </a:lnTo>
                      <a:lnTo>
                        <a:pt x="171" y="444"/>
                      </a:lnTo>
                      <a:lnTo>
                        <a:pt x="191" y="449"/>
                      </a:lnTo>
                      <a:lnTo>
                        <a:pt x="212" y="454"/>
                      </a:lnTo>
                      <a:lnTo>
                        <a:pt x="234" y="458"/>
                      </a:lnTo>
                      <a:lnTo>
                        <a:pt x="254" y="461"/>
                      </a:lnTo>
                      <a:lnTo>
                        <a:pt x="276" y="464"/>
                      </a:lnTo>
                      <a:lnTo>
                        <a:pt x="298" y="467"/>
                      </a:lnTo>
                      <a:lnTo>
                        <a:pt x="319" y="468"/>
                      </a:lnTo>
                      <a:lnTo>
                        <a:pt x="341" y="470"/>
                      </a:lnTo>
                      <a:lnTo>
                        <a:pt x="363" y="471"/>
                      </a:lnTo>
                      <a:lnTo>
                        <a:pt x="383" y="472"/>
                      </a:lnTo>
                      <a:lnTo>
                        <a:pt x="391" y="472"/>
                      </a:lnTo>
                      <a:lnTo>
                        <a:pt x="397" y="470"/>
                      </a:lnTo>
                      <a:lnTo>
                        <a:pt x="401" y="464"/>
                      </a:lnTo>
                      <a:lnTo>
                        <a:pt x="404" y="458"/>
                      </a:lnTo>
                      <a:lnTo>
                        <a:pt x="404" y="451"/>
                      </a:lnTo>
                      <a:lnTo>
                        <a:pt x="401" y="445"/>
                      </a:lnTo>
                      <a:lnTo>
                        <a:pt x="395" y="441"/>
                      </a:lnTo>
                      <a:lnTo>
                        <a:pt x="388" y="438"/>
                      </a:lnTo>
                      <a:lnTo>
                        <a:pt x="369" y="434"/>
                      </a:lnTo>
                      <a:lnTo>
                        <a:pt x="350" y="431"/>
                      </a:lnTo>
                      <a:lnTo>
                        <a:pt x="331" y="426"/>
                      </a:lnTo>
                      <a:lnTo>
                        <a:pt x="310" y="424"/>
                      </a:lnTo>
                      <a:lnTo>
                        <a:pt x="291" y="421"/>
                      </a:lnTo>
                      <a:lnTo>
                        <a:pt x="272" y="418"/>
                      </a:lnTo>
                      <a:lnTo>
                        <a:pt x="251" y="415"/>
                      </a:lnTo>
                      <a:lnTo>
                        <a:pt x="232" y="411"/>
                      </a:lnTo>
                      <a:lnTo>
                        <a:pt x="213" y="408"/>
                      </a:lnTo>
                      <a:lnTo>
                        <a:pt x="194" y="403"/>
                      </a:lnTo>
                      <a:lnTo>
                        <a:pt x="175" y="398"/>
                      </a:lnTo>
                      <a:lnTo>
                        <a:pt x="156" y="393"/>
                      </a:lnTo>
                      <a:lnTo>
                        <a:pt x="138" y="386"/>
                      </a:lnTo>
                      <a:lnTo>
                        <a:pt x="119" y="379"/>
                      </a:lnTo>
                      <a:lnTo>
                        <a:pt x="102" y="372"/>
                      </a:lnTo>
                      <a:lnTo>
                        <a:pt x="84" y="362"/>
                      </a:lnTo>
                      <a:lnTo>
                        <a:pt x="69" y="352"/>
                      </a:lnTo>
                      <a:lnTo>
                        <a:pt x="58" y="339"/>
                      </a:lnTo>
                      <a:lnTo>
                        <a:pt x="49" y="324"/>
                      </a:lnTo>
                      <a:lnTo>
                        <a:pt x="44" y="307"/>
                      </a:lnTo>
                      <a:lnTo>
                        <a:pt x="43" y="290"/>
                      </a:lnTo>
                      <a:lnTo>
                        <a:pt x="44" y="270"/>
                      </a:lnTo>
                      <a:lnTo>
                        <a:pt x="49" y="250"/>
                      </a:lnTo>
                      <a:lnTo>
                        <a:pt x="55" y="234"/>
                      </a:lnTo>
                      <a:lnTo>
                        <a:pt x="65" y="212"/>
                      </a:lnTo>
                      <a:lnTo>
                        <a:pt x="77" y="191"/>
                      </a:lnTo>
                      <a:lnTo>
                        <a:pt x="90" y="172"/>
                      </a:lnTo>
                      <a:lnTo>
                        <a:pt x="104" y="155"/>
                      </a:lnTo>
                      <a:lnTo>
                        <a:pt x="119" y="138"/>
                      </a:lnTo>
                      <a:lnTo>
                        <a:pt x="135" y="120"/>
                      </a:lnTo>
                      <a:lnTo>
                        <a:pt x="154" y="103"/>
                      </a:lnTo>
                      <a:lnTo>
                        <a:pt x="173" y="86"/>
                      </a:lnTo>
                      <a:lnTo>
                        <a:pt x="193" y="71"/>
                      </a:lnTo>
                      <a:lnTo>
                        <a:pt x="218" y="59"/>
                      </a:lnTo>
                      <a:lnTo>
                        <a:pt x="245" y="47"/>
                      </a:lnTo>
                      <a:lnTo>
                        <a:pt x="273" y="36"/>
                      </a:lnTo>
                      <a:lnTo>
                        <a:pt x="298" y="25"/>
                      </a:lnTo>
                      <a:lnTo>
                        <a:pt x="319" y="17"/>
                      </a:lnTo>
                      <a:lnTo>
                        <a:pt x="332" y="8"/>
                      </a:lnTo>
                      <a:lnTo>
                        <a:pt x="336" y="2"/>
                      </a:lnTo>
                      <a:lnTo>
                        <a:pt x="322" y="0"/>
                      </a:lnTo>
                      <a:lnTo>
                        <a:pt x="301" y="1"/>
                      </a:lnTo>
                      <a:lnTo>
                        <a:pt x="278" y="5"/>
                      </a:lnTo>
                      <a:lnTo>
                        <a:pt x="253" y="13"/>
                      </a:lnTo>
                      <a:lnTo>
                        <a:pt x="226" y="23"/>
                      </a:lnTo>
                      <a:lnTo>
                        <a:pt x="201" y="34"/>
                      </a:lnTo>
                      <a:lnTo>
                        <a:pt x="178" y="47"/>
                      </a:lnTo>
                      <a:lnTo>
                        <a:pt x="157" y="61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65" name="Freeform 45"/>
                <p:cNvSpPr>
                  <a:spLocks/>
                </p:cNvSpPr>
                <p:nvPr/>
              </p:nvSpPr>
              <p:spPr bwMode="auto">
                <a:xfrm>
                  <a:off x="8263" y="4458"/>
                  <a:ext cx="118" cy="105"/>
                </a:xfrm>
                <a:custGeom>
                  <a:avLst/>
                  <a:gdLst/>
                  <a:ahLst/>
                  <a:cxnLst>
                    <a:cxn ang="0">
                      <a:pos x="294" y="96"/>
                    </a:cxn>
                    <a:cxn ang="0">
                      <a:pos x="310" y="113"/>
                    </a:cxn>
                    <a:cxn ang="0">
                      <a:pos x="320" y="133"/>
                    </a:cxn>
                    <a:cxn ang="0">
                      <a:pos x="325" y="155"/>
                    </a:cxn>
                    <a:cxn ang="0">
                      <a:pos x="325" y="178"/>
                    </a:cxn>
                    <a:cxn ang="0">
                      <a:pos x="322" y="197"/>
                    </a:cxn>
                    <a:cxn ang="0">
                      <a:pos x="316" y="212"/>
                    </a:cxn>
                    <a:cxn ang="0">
                      <a:pos x="306" y="228"/>
                    </a:cxn>
                    <a:cxn ang="0">
                      <a:pos x="295" y="241"/>
                    </a:cxn>
                    <a:cxn ang="0">
                      <a:pos x="282" y="256"/>
                    </a:cxn>
                    <a:cxn ang="0">
                      <a:pos x="269" y="267"/>
                    </a:cxn>
                    <a:cxn ang="0">
                      <a:pos x="256" y="280"/>
                    </a:cxn>
                    <a:cxn ang="0">
                      <a:pos x="243" y="293"/>
                    </a:cxn>
                    <a:cxn ang="0">
                      <a:pos x="240" y="297"/>
                    </a:cxn>
                    <a:cxn ang="0">
                      <a:pos x="240" y="302"/>
                    </a:cxn>
                    <a:cxn ang="0">
                      <a:pos x="240" y="306"/>
                    </a:cxn>
                    <a:cxn ang="0">
                      <a:pos x="243" y="310"/>
                    </a:cxn>
                    <a:cxn ang="0">
                      <a:pos x="247" y="313"/>
                    </a:cxn>
                    <a:cxn ang="0">
                      <a:pos x="253" y="315"/>
                    </a:cxn>
                    <a:cxn ang="0">
                      <a:pos x="257" y="313"/>
                    </a:cxn>
                    <a:cxn ang="0">
                      <a:pos x="262" y="310"/>
                    </a:cxn>
                    <a:cxn ang="0">
                      <a:pos x="291" y="292"/>
                    </a:cxn>
                    <a:cxn ang="0">
                      <a:pos x="316" y="267"/>
                    </a:cxn>
                    <a:cxn ang="0">
                      <a:pos x="335" y="240"/>
                    </a:cxn>
                    <a:cxn ang="0">
                      <a:pos x="348" y="208"/>
                    </a:cxn>
                    <a:cxn ang="0">
                      <a:pos x="354" y="177"/>
                    </a:cxn>
                    <a:cxn ang="0">
                      <a:pos x="351" y="143"/>
                    </a:cxn>
                    <a:cxn ang="0">
                      <a:pos x="339" y="113"/>
                    </a:cxn>
                    <a:cxn ang="0">
                      <a:pos x="316" y="86"/>
                    </a:cxn>
                    <a:cxn ang="0">
                      <a:pos x="298" y="72"/>
                    </a:cxn>
                    <a:cxn ang="0">
                      <a:pos x="278" y="60"/>
                    </a:cxn>
                    <a:cxn ang="0">
                      <a:pos x="256" y="49"/>
                    </a:cxn>
                    <a:cxn ang="0">
                      <a:pos x="231" y="39"/>
                    </a:cxn>
                    <a:cxn ang="0">
                      <a:pos x="206" y="29"/>
                    </a:cxn>
                    <a:cxn ang="0">
                      <a:pos x="181" y="21"/>
                    </a:cxn>
                    <a:cxn ang="0">
                      <a:pos x="155" y="16"/>
                    </a:cxn>
                    <a:cxn ang="0">
                      <a:pos x="130" y="10"/>
                    </a:cxn>
                    <a:cxn ang="0">
                      <a:pos x="105" y="6"/>
                    </a:cxn>
                    <a:cxn ang="0">
                      <a:pos x="83" y="3"/>
                    </a:cxn>
                    <a:cxn ang="0">
                      <a:pos x="61" y="0"/>
                    </a:cxn>
                    <a:cxn ang="0">
                      <a:pos x="43" y="0"/>
                    </a:cxn>
                    <a:cxn ang="0">
                      <a:pos x="27" y="0"/>
                    </a:cxn>
                    <a:cxn ang="0">
                      <a:pos x="14" y="0"/>
                    </a:cxn>
                    <a:cxn ang="0">
                      <a:pos x="5" y="3"/>
                    </a:cxn>
                    <a:cxn ang="0">
                      <a:pos x="0" y="6"/>
                    </a:cxn>
                    <a:cxn ang="0">
                      <a:pos x="15" y="8"/>
                    </a:cxn>
                    <a:cxn ang="0">
                      <a:pos x="30" y="10"/>
                    </a:cxn>
                    <a:cxn ang="0">
                      <a:pos x="47" y="13"/>
                    </a:cxn>
                    <a:cxn ang="0">
                      <a:pos x="65" y="16"/>
                    </a:cxn>
                    <a:cxn ang="0">
                      <a:pos x="83" y="20"/>
                    </a:cxn>
                    <a:cxn ang="0">
                      <a:pos x="103" y="23"/>
                    </a:cxn>
                    <a:cxn ang="0">
                      <a:pos x="122" y="27"/>
                    </a:cxn>
                    <a:cxn ang="0">
                      <a:pos x="143" y="31"/>
                    </a:cxn>
                    <a:cxn ang="0">
                      <a:pos x="162" y="37"/>
                    </a:cxn>
                    <a:cxn ang="0">
                      <a:pos x="182" y="43"/>
                    </a:cxn>
                    <a:cxn ang="0">
                      <a:pos x="203" y="49"/>
                    </a:cxn>
                    <a:cxn ang="0">
                      <a:pos x="222" y="56"/>
                    </a:cxn>
                    <a:cxn ang="0">
                      <a:pos x="241" y="64"/>
                    </a:cxn>
                    <a:cxn ang="0">
                      <a:pos x="260" y="75"/>
                    </a:cxn>
                    <a:cxn ang="0">
                      <a:pos x="278" y="85"/>
                    </a:cxn>
                    <a:cxn ang="0">
                      <a:pos x="294" y="96"/>
                    </a:cxn>
                  </a:cxnLst>
                  <a:rect l="0" t="0" r="r" b="b"/>
                  <a:pathLst>
                    <a:path w="354" h="315">
                      <a:moveTo>
                        <a:pt x="294" y="96"/>
                      </a:moveTo>
                      <a:lnTo>
                        <a:pt x="310" y="113"/>
                      </a:lnTo>
                      <a:lnTo>
                        <a:pt x="320" y="133"/>
                      </a:lnTo>
                      <a:lnTo>
                        <a:pt x="325" y="155"/>
                      </a:lnTo>
                      <a:lnTo>
                        <a:pt x="325" y="178"/>
                      </a:lnTo>
                      <a:lnTo>
                        <a:pt x="322" y="197"/>
                      </a:lnTo>
                      <a:lnTo>
                        <a:pt x="316" y="212"/>
                      </a:lnTo>
                      <a:lnTo>
                        <a:pt x="306" y="228"/>
                      </a:lnTo>
                      <a:lnTo>
                        <a:pt x="295" y="241"/>
                      </a:lnTo>
                      <a:lnTo>
                        <a:pt x="282" y="256"/>
                      </a:lnTo>
                      <a:lnTo>
                        <a:pt x="269" y="267"/>
                      </a:lnTo>
                      <a:lnTo>
                        <a:pt x="256" y="280"/>
                      </a:lnTo>
                      <a:lnTo>
                        <a:pt x="243" y="293"/>
                      </a:lnTo>
                      <a:lnTo>
                        <a:pt x="240" y="297"/>
                      </a:lnTo>
                      <a:lnTo>
                        <a:pt x="240" y="302"/>
                      </a:lnTo>
                      <a:lnTo>
                        <a:pt x="240" y="306"/>
                      </a:lnTo>
                      <a:lnTo>
                        <a:pt x="243" y="310"/>
                      </a:lnTo>
                      <a:lnTo>
                        <a:pt x="247" y="313"/>
                      </a:lnTo>
                      <a:lnTo>
                        <a:pt x="253" y="315"/>
                      </a:lnTo>
                      <a:lnTo>
                        <a:pt x="257" y="313"/>
                      </a:lnTo>
                      <a:lnTo>
                        <a:pt x="262" y="310"/>
                      </a:lnTo>
                      <a:lnTo>
                        <a:pt x="291" y="292"/>
                      </a:lnTo>
                      <a:lnTo>
                        <a:pt x="316" y="267"/>
                      </a:lnTo>
                      <a:lnTo>
                        <a:pt x="335" y="240"/>
                      </a:lnTo>
                      <a:lnTo>
                        <a:pt x="348" y="208"/>
                      </a:lnTo>
                      <a:lnTo>
                        <a:pt x="354" y="177"/>
                      </a:lnTo>
                      <a:lnTo>
                        <a:pt x="351" y="143"/>
                      </a:lnTo>
                      <a:lnTo>
                        <a:pt x="339" y="113"/>
                      </a:lnTo>
                      <a:lnTo>
                        <a:pt x="316" y="86"/>
                      </a:lnTo>
                      <a:lnTo>
                        <a:pt x="298" y="72"/>
                      </a:lnTo>
                      <a:lnTo>
                        <a:pt x="278" y="60"/>
                      </a:lnTo>
                      <a:lnTo>
                        <a:pt x="256" y="49"/>
                      </a:lnTo>
                      <a:lnTo>
                        <a:pt x="231" y="39"/>
                      </a:lnTo>
                      <a:lnTo>
                        <a:pt x="206" y="29"/>
                      </a:lnTo>
                      <a:lnTo>
                        <a:pt x="181" y="21"/>
                      </a:lnTo>
                      <a:lnTo>
                        <a:pt x="155" y="16"/>
                      </a:lnTo>
                      <a:lnTo>
                        <a:pt x="130" y="10"/>
                      </a:lnTo>
                      <a:lnTo>
                        <a:pt x="105" y="6"/>
                      </a:lnTo>
                      <a:lnTo>
                        <a:pt x="83" y="3"/>
                      </a:lnTo>
                      <a:lnTo>
                        <a:pt x="61" y="0"/>
                      </a:lnTo>
                      <a:lnTo>
                        <a:pt x="43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5" y="3"/>
                      </a:lnTo>
                      <a:lnTo>
                        <a:pt x="0" y="6"/>
                      </a:lnTo>
                      <a:lnTo>
                        <a:pt x="15" y="8"/>
                      </a:lnTo>
                      <a:lnTo>
                        <a:pt x="30" y="10"/>
                      </a:lnTo>
                      <a:lnTo>
                        <a:pt x="47" y="13"/>
                      </a:lnTo>
                      <a:lnTo>
                        <a:pt x="65" y="16"/>
                      </a:lnTo>
                      <a:lnTo>
                        <a:pt x="83" y="20"/>
                      </a:lnTo>
                      <a:lnTo>
                        <a:pt x="103" y="23"/>
                      </a:lnTo>
                      <a:lnTo>
                        <a:pt x="122" y="27"/>
                      </a:lnTo>
                      <a:lnTo>
                        <a:pt x="143" y="31"/>
                      </a:lnTo>
                      <a:lnTo>
                        <a:pt x="162" y="37"/>
                      </a:lnTo>
                      <a:lnTo>
                        <a:pt x="182" y="43"/>
                      </a:lnTo>
                      <a:lnTo>
                        <a:pt x="203" y="49"/>
                      </a:lnTo>
                      <a:lnTo>
                        <a:pt x="222" y="56"/>
                      </a:lnTo>
                      <a:lnTo>
                        <a:pt x="241" y="64"/>
                      </a:lnTo>
                      <a:lnTo>
                        <a:pt x="260" y="75"/>
                      </a:lnTo>
                      <a:lnTo>
                        <a:pt x="278" y="85"/>
                      </a:lnTo>
                      <a:lnTo>
                        <a:pt x="294" y="9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66" name="Freeform 46"/>
                <p:cNvSpPr>
                  <a:spLocks/>
                </p:cNvSpPr>
                <p:nvPr/>
              </p:nvSpPr>
              <p:spPr bwMode="auto">
                <a:xfrm>
                  <a:off x="8023" y="4506"/>
                  <a:ext cx="47" cy="99"/>
                </a:xfrm>
                <a:custGeom>
                  <a:avLst/>
                  <a:gdLst/>
                  <a:ahLst/>
                  <a:cxnLst>
                    <a:cxn ang="0">
                      <a:pos x="0" y="162"/>
                    </a:cxn>
                    <a:cxn ang="0">
                      <a:pos x="0" y="187"/>
                    </a:cxn>
                    <a:cxn ang="0">
                      <a:pos x="5" y="210"/>
                    </a:cxn>
                    <a:cxn ang="0">
                      <a:pos x="16" y="231"/>
                    </a:cxn>
                    <a:cxn ang="0">
                      <a:pos x="30" y="250"/>
                    </a:cxn>
                    <a:cxn ang="0">
                      <a:pos x="48" y="266"/>
                    </a:cxn>
                    <a:cxn ang="0">
                      <a:pos x="69" y="280"/>
                    </a:cxn>
                    <a:cxn ang="0">
                      <a:pos x="92" y="290"/>
                    </a:cxn>
                    <a:cxn ang="0">
                      <a:pos x="116" y="296"/>
                    </a:cxn>
                    <a:cxn ang="0">
                      <a:pos x="123" y="297"/>
                    </a:cxn>
                    <a:cxn ang="0">
                      <a:pos x="130" y="295"/>
                    </a:cxn>
                    <a:cxn ang="0">
                      <a:pos x="136" y="290"/>
                    </a:cxn>
                    <a:cxn ang="0">
                      <a:pos x="139" y="284"/>
                    </a:cxn>
                    <a:cxn ang="0">
                      <a:pos x="139" y="277"/>
                    </a:cxn>
                    <a:cxn ang="0">
                      <a:pos x="138" y="270"/>
                    </a:cxn>
                    <a:cxn ang="0">
                      <a:pos x="133" y="264"/>
                    </a:cxn>
                    <a:cxn ang="0">
                      <a:pos x="126" y="261"/>
                    </a:cxn>
                    <a:cxn ang="0">
                      <a:pos x="102" y="253"/>
                    </a:cxn>
                    <a:cxn ang="0">
                      <a:pos x="80" y="241"/>
                    </a:cxn>
                    <a:cxn ang="0">
                      <a:pos x="63" y="226"/>
                    </a:cxn>
                    <a:cxn ang="0">
                      <a:pos x="50" y="208"/>
                    </a:cxn>
                    <a:cxn ang="0">
                      <a:pos x="41" y="187"/>
                    </a:cxn>
                    <a:cxn ang="0">
                      <a:pos x="36" y="164"/>
                    </a:cxn>
                    <a:cxn ang="0">
                      <a:pos x="36" y="139"/>
                    </a:cxn>
                    <a:cxn ang="0">
                      <a:pos x="44" y="113"/>
                    </a:cxn>
                    <a:cxn ang="0">
                      <a:pos x="52" y="95"/>
                    </a:cxn>
                    <a:cxn ang="0">
                      <a:pos x="64" y="78"/>
                    </a:cxn>
                    <a:cxn ang="0">
                      <a:pos x="77" y="62"/>
                    </a:cxn>
                    <a:cxn ang="0">
                      <a:pos x="92" y="47"/>
                    </a:cxn>
                    <a:cxn ang="0">
                      <a:pos x="105" y="34"/>
                    </a:cxn>
                    <a:cxn ang="0">
                      <a:pos x="120" y="23"/>
                    </a:cxn>
                    <a:cxn ang="0">
                      <a:pos x="133" y="11"/>
                    </a:cxn>
                    <a:cxn ang="0">
                      <a:pos x="143" y="1"/>
                    </a:cxn>
                    <a:cxn ang="0">
                      <a:pos x="133" y="0"/>
                    </a:cxn>
                    <a:cxn ang="0">
                      <a:pos x="117" y="7"/>
                    </a:cxn>
                    <a:cxn ang="0">
                      <a:pos x="95" y="23"/>
                    </a:cxn>
                    <a:cxn ang="0">
                      <a:pos x="70" y="44"/>
                    </a:cxn>
                    <a:cxn ang="0">
                      <a:pos x="47" y="72"/>
                    </a:cxn>
                    <a:cxn ang="0">
                      <a:pos x="25" y="101"/>
                    </a:cxn>
                    <a:cxn ang="0">
                      <a:pos x="8" y="132"/>
                    </a:cxn>
                    <a:cxn ang="0">
                      <a:pos x="0" y="162"/>
                    </a:cxn>
                  </a:cxnLst>
                  <a:rect l="0" t="0" r="r" b="b"/>
                  <a:pathLst>
                    <a:path w="143" h="297">
                      <a:moveTo>
                        <a:pt x="0" y="162"/>
                      </a:moveTo>
                      <a:lnTo>
                        <a:pt x="0" y="187"/>
                      </a:lnTo>
                      <a:lnTo>
                        <a:pt x="5" y="210"/>
                      </a:lnTo>
                      <a:lnTo>
                        <a:pt x="16" y="231"/>
                      </a:lnTo>
                      <a:lnTo>
                        <a:pt x="30" y="250"/>
                      </a:lnTo>
                      <a:lnTo>
                        <a:pt x="48" y="266"/>
                      </a:lnTo>
                      <a:lnTo>
                        <a:pt x="69" y="280"/>
                      </a:lnTo>
                      <a:lnTo>
                        <a:pt x="92" y="290"/>
                      </a:lnTo>
                      <a:lnTo>
                        <a:pt x="116" y="296"/>
                      </a:lnTo>
                      <a:lnTo>
                        <a:pt x="123" y="297"/>
                      </a:lnTo>
                      <a:lnTo>
                        <a:pt x="130" y="295"/>
                      </a:lnTo>
                      <a:lnTo>
                        <a:pt x="136" y="290"/>
                      </a:lnTo>
                      <a:lnTo>
                        <a:pt x="139" y="284"/>
                      </a:lnTo>
                      <a:lnTo>
                        <a:pt x="139" y="277"/>
                      </a:lnTo>
                      <a:lnTo>
                        <a:pt x="138" y="270"/>
                      </a:lnTo>
                      <a:lnTo>
                        <a:pt x="133" y="264"/>
                      </a:lnTo>
                      <a:lnTo>
                        <a:pt x="126" y="261"/>
                      </a:lnTo>
                      <a:lnTo>
                        <a:pt x="102" y="253"/>
                      </a:lnTo>
                      <a:lnTo>
                        <a:pt x="80" y="241"/>
                      </a:lnTo>
                      <a:lnTo>
                        <a:pt x="63" y="226"/>
                      </a:lnTo>
                      <a:lnTo>
                        <a:pt x="50" y="208"/>
                      </a:lnTo>
                      <a:lnTo>
                        <a:pt x="41" y="187"/>
                      </a:lnTo>
                      <a:lnTo>
                        <a:pt x="36" y="164"/>
                      </a:lnTo>
                      <a:lnTo>
                        <a:pt x="36" y="139"/>
                      </a:lnTo>
                      <a:lnTo>
                        <a:pt x="44" y="113"/>
                      </a:lnTo>
                      <a:lnTo>
                        <a:pt x="52" y="95"/>
                      </a:lnTo>
                      <a:lnTo>
                        <a:pt x="64" y="78"/>
                      </a:lnTo>
                      <a:lnTo>
                        <a:pt x="77" y="62"/>
                      </a:lnTo>
                      <a:lnTo>
                        <a:pt x="92" y="47"/>
                      </a:lnTo>
                      <a:lnTo>
                        <a:pt x="105" y="34"/>
                      </a:lnTo>
                      <a:lnTo>
                        <a:pt x="120" y="23"/>
                      </a:lnTo>
                      <a:lnTo>
                        <a:pt x="133" y="11"/>
                      </a:lnTo>
                      <a:lnTo>
                        <a:pt x="143" y="1"/>
                      </a:lnTo>
                      <a:lnTo>
                        <a:pt x="133" y="0"/>
                      </a:lnTo>
                      <a:lnTo>
                        <a:pt x="117" y="7"/>
                      </a:lnTo>
                      <a:lnTo>
                        <a:pt x="95" y="23"/>
                      </a:lnTo>
                      <a:lnTo>
                        <a:pt x="70" y="44"/>
                      </a:lnTo>
                      <a:lnTo>
                        <a:pt x="47" y="72"/>
                      </a:lnTo>
                      <a:lnTo>
                        <a:pt x="25" y="101"/>
                      </a:lnTo>
                      <a:lnTo>
                        <a:pt x="8" y="132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67" name="Freeform 47"/>
                <p:cNvSpPr>
                  <a:spLocks/>
                </p:cNvSpPr>
                <p:nvPr/>
              </p:nvSpPr>
              <p:spPr bwMode="auto">
                <a:xfrm>
                  <a:off x="8360" y="4451"/>
                  <a:ext cx="103" cy="129"/>
                </a:xfrm>
                <a:custGeom>
                  <a:avLst/>
                  <a:gdLst/>
                  <a:ahLst/>
                  <a:cxnLst>
                    <a:cxn ang="0">
                      <a:pos x="260" y="155"/>
                    </a:cxn>
                    <a:cxn ang="0">
                      <a:pos x="275" y="180"/>
                    </a:cxn>
                    <a:cxn ang="0">
                      <a:pos x="282" y="206"/>
                    </a:cxn>
                    <a:cxn ang="0">
                      <a:pos x="278" y="234"/>
                    </a:cxn>
                    <a:cxn ang="0">
                      <a:pos x="262" y="262"/>
                    </a:cxn>
                    <a:cxn ang="0">
                      <a:pos x="237" y="286"/>
                    </a:cxn>
                    <a:cxn ang="0">
                      <a:pos x="209" y="308"/>
                    </a:cxn>
                    <a:cxn ang="0">
                      <a:pos x="180" y="331"/>
                    </a:cxn>
                    <a:cxn ang="0">
                      <a:pos x="162" y="348"/>
                    </a:cxn>
                    <a:cxn ang="0">
                      <a:pos x="156" y="359"/>
                    </a:cxn>
                    <a:cxn ang="0">
                      <a:pos x="152" y="371"/>
                    </a:cxn>
                    <a:cxn ang="0">
                      <a:pos x="153" y="382"/>
                    </a:cxn>
                    <a:cxn ang="0">
                      <a:pos x="163" y="388"/>
                    </a:cxn>
                    <a:cxn ang="0">
                      <a:pos x="175" y="387"/>
                    </a:cxn>
                    <a:cxn ang="0">
                      <a:pos x="194" y="367"/>
                    </a:cxn>
                    <a:cxn ang="0">
                      <a:pos x="227" y="337"/>
                    </a:cxn>
                    <a:cxn ang="0">
                      <a:pos x="260" y="308"/>
                    </a:cxn>
                    <a:cxn ang="0">
                      <a:pos x="290" y="275"/>
                    </a:cxn>
                    <a:cxn ang="0">
                      <a:pos x="307" y="234"/>
                    </a:cxn>
                    <a:cxn ang="0">
                      <a:pos x="304" y="191"/>
                    </a:cxn>
                    <a:cxn ang="0">
                      <a:pos x="285" y="151"/>
                    </a:cxn>
                    <a:cxn ang="0">
                      <a:pos x="253" y="118"/>
                    </a:cxn>
                    <a:cxn ang="0">
                      <a:pos x="222" y="94"/>
                    </a:cxn>
                    <a:cxn ang="0">
                      <a:pos x="191" y="75"/>
                    </a:cxn>
                    <a:cxn ang="0">
                      <a:pos x="159" y="55"/>
                    </a:cxn>
                    <a:cxn ang="0">
                      <a:pos x="124" y="36"/>
                    </a:cxn>
                    <a:cxn ang="0">
                      <a:pos x="92" y="20"/>
                    </a:cxn>
                    <a:cxn ang="0">
                      <a:pos x="59" y="9"/>
                    </a:cxn>
                    <a:cxn ang="0">
                      <a:pos x="31" y="2"/>
                    </a:cxn>
                    <a:cxn ang="0">
                      <a:pos x="9" y="2"/>
                    </a:cxn>
                    <a:cxn ang="0">
                      <a:pos x="11" y="7"/>
                    </a:cxn>
                    <a:cxn ang="0">
                      <a:pos x="36" y="17"/>
                    </a:cxn>
                    <a:cxn ang="0">
                      <a:pos x="65" y="30"/>
                    </a:cxn>
                    <a:cxn ang="0">
                      <a:pos x="99" y="46"/>
                    </a:cxn>
                    <a:cxn ang="0">
                      <a:pos x="134" y="65"/>
                    </a:cxn>
                    <a:cxn ang="0">
                      <a:pos x="169" y="86"/>
                    </a:cxn>
                    <a:cxn ang="0">
                      <a:pos x="205" y="109"/>
                    </a:cxn>
                    <a:cxn ang="0">
                      <a:pos x="235" y="132"/>
                    </a:cxn>
                  </a:cxnLst>
                  <a:rect l="0" t="0" r="r" b="b"/>
                  <a:pathLst>
                    <a:path w="309" h="388">
                      <a:moveTo>
                        <a:pt x="250" y="145"/>
                      </a:moveTo>
                      <a:lnTo>
                        <a:pt x="260" y="155"/>
                      </a:lnTo>
                      <a:lnTo>
                        <a:pt x="269" y="167"/>
                      </a:lnTo>
                      <a:lnTo>
                        <a:pt x="275" y="180"/>
                      </a:lnTo>
                      <a:lnTo>
                        <a:pt x="281" y="193"/>
                      </a:lnTo>
                      <a:lnTo>
                        <a:pt x="282" y="206"/>
                      </a:lnTo>
                      <a:lnTo>
                        <a:pt x="282" y="220"/>
                      </a:lnTo>
                      <a:lnTo>
                        <a:pt x="278" y="234"/>
                      </a:lnTo>
                      <a:lnTo>
                        <a:pt x="272" y="247"/>
                      </a:lnTo>
                      <a:lnTo>
                        <a:pt x="262" y="262"/>
                      </a:lnTo>
                      <a:lnTo>
                        <a:pt x="250" y="275"/>
                      </a:lnTo>
                      <a:lnTo>
                        <a:pt x="237" y="286"/>
                      </a:lnTo>
                      <a:lnTo>
                        <a:pt x="222" y="298"/>
                      </a:lnTo>
                      <a:lnTo>
                        <a:pt x="209" y="308"/>
                      </a:lnTo>
                      <a:lnTo>
                        <a:pt x="194" y="319"/>
                      </a:lnTo>
                      <a:lnTo>
                        <a:pt x="180" y="331"/>
                      </a:lnTo>
                      <a:lnTo>
                        <a:pt x="166" y="344"/>
                      </a:lnTo>
                      <a:lnTo>
                        <a:pt x="162" y="348"/>
                      </a:lnTo>
                      <a:lnTo>
                        <a:pt x="159" y="354"/>
                      </a:lnTo>
                      <a:lnTo>
                        <a:pt x="156" y="359"/>
                      </a:lnTo>
                      <a:lnTo>
                        <a:pt x="153" y="365"/>
                      </a:lnTo>
                      <a:lnTo>
                        <a:pt x="152" y="371"/>
                      </a:lnTo>
                      <a:lnTo>
                        <a:pt x="152" y="377"/>
                      </a:lnTo>
                      <a:lnTo>
                        <a:pt x="153" y="382"/>
                      </a:lnTo>
                      <a:lnTo>
                        <a:pt x="158" y="387"/>
                      </a:lnTo>
                      <a:lnTo>
                        <a:pt x="163" y="388"/>
                      </a:lnTo>
                      <a:lnTo>
                        <a:pt x="169" y="388"/>
                      </a:lnTo>
                      <a:lnTo>
                        <a:pt x="175" y="387"/>
                      </a:lnTo>
                      <a:lnTo>
                        <a:pt x="180" y="382"/>
                      </a:lnTo>
                      <a:lnTo>
                        <a:pt x="194" y="367"/>
                      </a:lnTo>
                      <a:lnTo>
                        <a:pt x="210" y="351"/>
                      </a:lnTo>
                      <a:lnTo>
                        <a:pt x="227" y="337"/>
                      </a:lnTo>
                      <a:lnTo>
                        <a:pt x="244" y="322"/>
                      </a:lnTo>
                      <a:lnTo>
                        <a:pt x="260" y="308"/>
                      </a:lnTo>
                      <a:lnTo>
                        <a:pt x="275" y="292"/>
                      </a:lnTo>
                      <a:lnTo>
                        <a:pt x="290" y="275"/>
                      </a:lnTo>
                      <a:lnTo>
                        <a:pt x="300" y="256"/>
                      </a:lnTo>
                      <a:lnTo>
                        <a:pt x="307" y="234"/>
                      </a:lnTo>
                      <a:lnTo>
                        <a:pt x="309" y="213"/>
                      </a:lnTo>
                      <a:lnTo>
                        <a:pt x="304" y="191"/>
                      </a:lnTo>
                      <a:lnTo>
                        <a:pt x="297" y="171"/>
                      </a:lnTo>
                      <a:lnTo>
                        <a:pt x="285" y="151"/>
                      </a:lnTo>
                      <a:lnTo>
                        <a:pt x="271" y="134"/>
                      </a:lnTo>
                      <a:lnTo>
                        <a:pt x="253" y="118"/>
                      </a:lnTo>
                      <a:lnTo>
                        <a:pt x="235" y="104"/>
                      </a:lnTo>
                      <a:lnTo>
                        <a:pt x="222" y="94"/>
                      </a:lnTo>
                      <a:lnTo>
                        <a:pt x="207" y="85"/>
                      </a:lnTo>
                      <a:lnTo>
                        <a:pt x="191" y="75"/>
                      </a:lnTo>
                      <a:lnTo>
                        <a:pt x="175" y="65"/>
                      </a:lnTo>
                      <a:lnTo>
                        <a:pt x="159" y="55"/>
                      </a:lnTo>
                      <a:lnTo>
                        <a:pt x="141" y="45"/>
                      </a:lnTo>
                      <a:lnTo>
                        <a:pt x="124" y="36"/>
                      </a:lnTo>
                      <a:lnTo>
                        <a:pt x="108" y="28"/>
                      </a:lnTo>
                      <a:lnTo>
                        <a:pt x="92" y="20"/>
                      </a:lnTo>
                      <a:lnTo>
                        <a:pt x="75" y="13"/>
                      </a:lnTo>
                      <a:lnTo>
                        <a:pt x="59" y="9"/>
                      </a:lnTo>
                      <a:lnTo>
                        <a:pt x="45" y="5"/>
                      </a:lnTo>
                      <a:lnTo>
                        <a:pt x="31" y="2"/>
                      </a:lnTo>
                      <a:lnTo>
                        <a:pt x="20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11" y="7"/>
                      </a:lnTo>
                      <a:lnTo>
                        <a:pt x="23" y="12"/>
                      </a:lnTo>
                      <a:lnTo>
                        <a:pt x="36" y="17"/>
                      </a:lnTo>
                      <a:lnTo>
                        <a:pt x="49" y="23"/>
                      </a:lnTo>
                      <a:lnTo>
                        <a:pt x="65" y="30"/>
                      </a:lnTo>
                      <a:lnTo>
                        <a:pt x="81" y="38"/>
                      </a:lnTo>
                      <a:lnTo>
                        <a:pt x="99" y="46"/>
                      </a:lnTo>
                      <a:lnTo>
                        <a:pt x="116" y="55"/>
                      </a:lnTo>
                      <a:lnTo>
                        <a:pt x="134" y="65"/>
                      </a:lnTo>
                      <a:lnTo>
                        <a:pt x="152" y="75"/>
                      </a:lnTo>
                      <a:lnTo>
                        <a:pt x="169" y="86"/>
                      </a:lnTo>
                      <a:lnTo>
                        <a:pt x="187" y="98"/>
                      </a:lnTo>
                      <a:lnTo>
                        <a:pt x="205" y="109"/>
                      </a:lnTo>
                      <a:lnTo>
                        <a:pt x="221" y="121"/>
                      </a:lnTo>
                      <a:lnTo>
                        <a:pt x="235" y="132"/>
                      </a:lnTo>
                      <a:lnTo>
                        <a:pt x="250" y="145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68" name="Freeform 48"/>
                <p:cNvSpPr>
                  <a:spLocks/>
                </p:cNvSpPr>
                <p:nvPr/>
              </p:nvSpPr>
              <p:spPr bwMode="auto">
                <a:xfrm>
                  <a:off x="8279" y="4648"/>
                  <a:ext cx="135" cy="97"/>
                </a:xfrm>
                <a:custGeom>
                  <a:avLst/>
                  <a:gdLst/>
                  <a:ahLst/>
                  <a:cxnLst>
                    <a:cxn ang="0">
                      <a:pos x="332" y="65"/>
                    </a:cxn>
                    <a:cxn ang="0">
                      <a:pos x="351" y="123"/>
                    </a:cxn>
                    <a:cxn ang="0">
                      <a:pos x="373" y="181"/>
                    </a:cxn>
                    <a:cxn ang="0">
                      <a:pos x="395" y="237"/>
                    </a:cxn>
                    <a:cxn ang="0">
                      <a:pos x="406" y="273"/>
                    </a:cxn>
                    <a:cxn ang="0">
                      <a:pos x="404" y="284"/>
                    </a:cxn>
                    <a:cxn ang="0">
                      <a:pos x="393" y="292"/>
                    </a:cxn>
                    <a:cxn ang="0">
                      <a:pos x="381" y="289"/>
                    </a:cxn>
                    <a:cxn ang="0">
                      <a:pos x="364" y="251"/>
                    </a:cxn>
                    <a:cxn ang="0">
                      <a:pos x="339" y="171"/>
                    </a:cxn>
                    <a:cxn ang="0">
                      <a:pos x="318" y="93"/>
                    </a:cxn>
                    <a:cxn ang="0">
                      <a:pos x="307" y="42"/>
                    </a:cxn>
                    <a:cxn ang="0">
                      <a:pos x="283" y="34"/>
                    </a:cxn>
                    <a:cxn ang="0">
                      <a:pos x="239" y="39"/>
                    </a:cxn>
                    <a:cxn ang="0">
                      <a:pos x="192" y="50"/>
                    </a:cxn>
                    <a:cxn ang="0">
                      <a:pos x="148" y="65"/>
                    </a:cxn>
                    <a:cxn ang="0">
                      <a:pos x="106" y="83"/>
                    </a:cxn>
                    <a:cxn ang="0">
                      <a:pos x="67" y="103"/>
                    </a:cxn>
                    <a:cxn ang="0">
                      <a:pos x="34" y="122"/>
                    </a:cxn>
                    <a:cxn ang="0">
                      <a:pos x="9" y="141"/>
                    </a:cxn>
                    <a:cxn ang="0">
                      <a:pos x="0" y="133"/>
                    </a:cxn>
                    <a:cxn ang="0">
                      <a:pos x="19" y="102"/>
                    </a:cxn>
                    <a:cxn ang="0">
                      <a:pos x="53" y="70"/>
                    </a:cxn>
                    <a:cxn ang="0">
                      <a:pos x="92" y="43"/>
                    </a:cxn>
                    <a:cxn ang="0">
                      <a:pos x="139" y="23"/>
                    </a:cxn>
                    <a:cxn ang="0">
                      <a:pos x="210" y="8"/>
                    </a:cxn>
                    <a:cxn ang="0">
                      <a:pos x="277" y="1"/>
                    </a:cxn>
                    <a:cxn ang="0">
                      <a:pos x="321" y="0"/>
                    </a:cxn>
                    <a:cxn ang="0">
                      <a:pos x="336" y="1"/>
                    </a:cxn>
                    <a:cxn ang="0">
                      <a:pos x="345" y="11"/>
                    </a:cxn>
                    <a:cxn ang="0">
                      <a:pos x="345" y="26"/>
                    </a:cxn>
                    <a:cxn ang="0">
                      <a:pos x="335" y="34"/>
                    </a:cxn>
                  </a:cxnLst>
                  <a:rect l="0" t="0" r="r" b="b"/>
                  <a:pathLst>
                    <a:path w="406" h="292">
                      <a:moveTo>
                        <a:pt x="326" y="36"/>
                      </a:moveTo>
                      <a:lnTo>
                        <a:pt x="332" y="65"/>
                      </a:lnTo>
                      <a:lnTo>
                        <a:pt x="340" y="93"/>
                      </a:lnTo>
                      <a:lnTo>
                        <a:pt x="351" y="123"/>
                      </a:lnTo>
                      <a:lnTo>
                        <a:pt x="361" y="152"/>
                      </a:lnTo>
                      <a:lnTo>
                        <a:pt x="373" y="181"/>
                      </a:lnTo>
                      <a:lnTo>
                        <a:pt x="384" y="210"/>
                      </a:lnTo>
                      <a:lnTo>
                        <a:pt x="395" y="237"/>
                      </a:lnTo>
                      <a:lnTo>
                        <a:pt x="405" y="266"/>
                      </a:lnTo>
                      <a:lnTo>
                        <a:pt x="406" y="273"/>
                      </a:lnTo>
                      <a:lnTo>
                        <a:pt x="406" y="279"/>
                      </a:lnTo>
                      <a:lnTo>
                        <a:pt x="404" y="284"/>
                      </a:lnTo>
                      <a:lnTo>
                        <a:pt x="399" y="289"/>
                      </a:lnTo>
                      <a:lnTo>
                        <a:pt x="393" y="292"/>
                      </a:lnTo>
                      <a:lnTo>
                        <a:pt x="387" y="292"/>
                      </a:lnTo>
                      <a:lnTo>
                        <a:pt x="381" y="289"/>
                      </a:lnTo>
                      <a:lnTo>
                        <a:pt x="377" y="283"/>
                      </a:lnTo>
                      <a:lnTo>
                        <a:pt x="364" y="251"/>
                      </a:lnTo>
                      <a:lnTo>
                        <a:pt x="352" y="213"/>
                      </a:lnTo>
                      <a:lnTo>
                        <a:pt x="339" y="171"/>
                      </a:lnTo>
                      <a:lnTo>
                        <a:pt x="329" y="131"/>
                      </a:lnTo>
                      <a:lnTo>
                        <a:pt x="318" y="93"/>
                      </a:lnTo>
                      <a:lnTo>
                        <a:pt x="311" y="63"/>
                      </a:lnTo>
                      <a:lnTo>
                        <a:pt x="307" y="42"/>
                      </a:lnTo>
                      <a:lnTo>
                        <a:pt x="305" y="34"/>
                      </a:lnTo>
                      <a:lnTo>
                        <a:pt x="283" y="34"/>
                      </a:lnTo>
                      <a:lnTo>
                        <a:pt x="261" y="36"/>
                      </a:lnTo>
                      <a:lnTo>
                        <a:pt x="239" y="39"/>
                      </a:lnTo>
                      <a:lnTo>
                        <a:pt x="216" y="43"/>
                      </a:lnTo>
                      <a:lnTo>
                        <a:pt x="192" y="50"/>
                      </a:lnTo>
                      <a:lnTo>
                        <a:pt x="170" y="57"/>
                      </a:lnTo>
                      <a:lnTo>
                        <a:pt x="148" y="65"/>
                      </a:lnTo>
                      <a:lnTo>
                        <a:pt x="126" y="73"/>
                      </a:lnTo>
                      <a:lnTo>
                        <a:pt x="106" y="83"/>
                      </a:lnTo>
                      <a:lnTo>
                        <a:pt x="85" y="93"/>
                      </a:lnTo>
                      <a:lnTo>
                        <a:pt x="67" y="103"/>
                      </a:lnTo>
                      <a:lnTo>
                        <a:pt x="50" y="113"/>
                      </a:lnTo>
                      <a:lnTo>
                        <a:pt x="34" y="122"/>
                      </a:lnTo>
                      <a:lnTo>
                        <a:pt x="20" y="132"/>
                      </a:lnTo>
                      <a:lnTo>
                        <a:pt x="9" y="141"/>
                      </a:lnTo>
                      <a:lnTo>
                        <a:pt x="0" y="148"/>
                      </a:lnTo>
                      <a:lnTo>
                        <a:pt x="0" y="133"/>
                      </a:lnTo>
                      <a:lnTo>
                        <a:pt x="7" y="118"/>
                      </a:lnTo>
                      <a:lnTo>
                        <a:pt x="19" y="102"/>
                      </a:lnTo>
                      <a:lnTo>
                        <a:pt x="35" y="86"/>
                      </a:lnTo>
                      <a:lnTo>
                        <a:pt x="53" y="70"/>
                      </a:lnTo>
                      <a:lnTo>
                        <a:pt x="73" y="54"/>
                      </a:lnTo>
                      <a:lnTo>
                        <a:pt x="92" y="43"/>
                      </a:lnTo>
                      <a:lnTo>
                        <a:pt x="111" y="33"/>
                      </a:lnTo>
                      <a:lnTo>
                        <a:pt x="139" y="23"/>
                      </a:lnTo>
                      <a:lnTo>
                        <a:pt x="173" y="14"/>
                      </a:lnTo>
                      <a:lnTo>
                        <a:pt x="210" y="8"/>
                      </a:lnTo>
                      <a:lnTo>
                        <a:pt x="245" y="4"/>
                      </a:lnTo>
                      <a:lnTo>
                        <a:pt x="277" y="1"/>
                      </a:lnTo>
                      <a:lnTo>
                        <a:pt x="304" y="0"/>
                      </a:lnTo>
                      <a:lnTo>
                        <a:pt x="321" y="0"/>
                      </a:lnTo>
                      <a:lnTo>
                        <a:pt x="329" y="0"/>
                      </a:lnTo>
                      <a:lnTo>
                        <a:pt x="336" y="1"/>
                      </a:lnTo>
                      <a:lnTo>
                        <a:pt x="342" y="6"/>
                      </a:lnTo>
                      <a:lnTo>
                        <a:pt x="345" y="11"/>
                      </a:lnTo>
                      <a:lnTo>
                        <a:pt x="346" y="19"/>
                      </a:lnTo>
                      <a:lnTo>
                        <a:pt x="345" y="26"/>
                      </a:lnTo>
                      <a:lnTo>
                        <a:pt x="340" y="31"/>
                      </a:lnTo>
                      <a:lnTo>
                        <a:pt x="335" y="34"/>
                      </a:lnTo>
                      <a:lnTo>
                        <a:pt x="32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69" name="Freeform 49"/>
                <p:cNvSpPr>
                  <a:spLocks/>
                </p:cNvSpPr>
                <p:nvPr/>
              </p:nvSpPr>
              <p:spPr bwMode="auto">
                <a:xfrm>
                  <a:off x="8272" y="4697"/>
                  <a:ext cx="146" cy="320"/>
                </a:xfrm>
                <a:custGeom>
                  <a:avLst/>
                  <a:gdLst/>
                  <a:ahLst/>
                  <a:cxnLst>
                    <a:cxn ang="0">
                      <a:pos x="82" y="289"/>
                    </a:cxn>
                    <a:cxn ang="0">
                      <a:pos x="87" y="316"/>
                    </a:cxn>
                    <a:cxn ang="0">
                      <a:pos x="107" y="376"/>
                    </a:cxn>
                    <a:cxn ang="0">
                      <a:pos x="141" y="455"/>
                    </a:cxn>
                    <a:cxn ang="0">
                      <a:pos x="175" y="533"/>
                    </a:cxn>
                    <a:cxn ang="0">
                      <a:pos x="210" y="611"/>
                    </a:cxn>
                    <a:cxn ang="0">
                      <a:pos x="248" y="687"/>
                    </a:cxn>
                    <a:cxn ang="0">
                      <a:pos x="287" y="763"/>
                    </a:cxn>
                    <a:cxn ang="0">
                      <a:pos x="326" y="839"/>
                    </a:cxn>
                    <a:cxn ang="0">
                      <a:pos x="367" y="915"/>
                    </a:cxn>
                    <a:cxn ang="0">
                      <a:pos x="391" y="957"/>
                    </a:cxn>
                    <a:cxn ang="0">
                      <a:pos x="404" y="960"/>
                    </a:cxn>
                    <a:cxn ang="0">
                      <a:pos x="420" y="960"/>
                    </a:cxn>
                    <a:cxn ang="0">
                      <a:pos x="433" y="957"/>
                    </a:cxn>
                    <a:cxn ang="0">
                      <a:pos x="439" y="948"/>
                    </a:cxn>
                    <a:cxn ang="0">
                      <a:pos x="436" y="937"/>
                    </a:cxn>
                    <a:cxn ang="0">
                      <a:pos x="414" y="902"/>
                    </a:cxn>
                    <a:cxn ang="0">
                      <a:pos x="380" y="843"/>
                    </a:cxn>
                    <a:cxn ang="0">
                      <a:pos x="348" y="784"/>
                    </a:cxn>
                    <a:cxn ang="0">
                      <a:pos x="314" y="724"/>
                    </a:cxn>
                    <a:cxn ang="0">
                      <a:pos x="269" y="638"/>
                    </a:cxn>
                    <a:cxn ang="0">
                      <a:pos x="216" y="532"/>
                    </a:cxn>
                    <a:cxn ang="0">
                      <a:pos x="169" y="424"/>
                    </a:cxn>
                    <a:cxn ang="0">
                      <a:pos x="128" y="312"/>
                    </a:cxn>
                    <a:cxn ang="0">
                      <a:pos x="91" y="220"/>
                    </a:cxn>
                    <a:cxn ang="0">
                      <a:pos x="60" y="139"/>
                    </a:cxn>
                    <a:cxn ang="0">
                      <a:pos x="35" y="62"/>
                    </a:cxn>
                    <a:cxn ang="0">
                      <a:pos x="15" y="10"/>
                    </a:cxn>
                    <a:cxn ang="0">
                      <a:pos x="5" y="1"/>
                    </a:cxn>
                    <a:cxn ang="0">
                      <a:pos x="0" y="10"/>
                    </a:cxn>
                    <a:cxn ang="0">
                      <a:pos x="6" y="47"/>
                    </a:cxn>
                    <a:cxn ang="0">
                      <a:pos x="16" y="115"/>
                    </a:cxn>
                    <a:cxn ang="0">
                      <a:pos x="33" y="179"/>
                    </a:cxn>
                    <a:cxn ang="0">
                      <a:pos x="56" y="241"/>
                    </a:cxn>
                  </a:cxnLst>
                  <a:rect l="0" t="0" r="r" b="b"/>
                  <a:pathLst>
                    <a:path w="439" h="960">
                      <a:moveTo>
                        <a:pt x="72" y="270"/>
                      </a:moveTo>
                      <a:lnTo>
                        <a:pt x="82" y="289"/>
                      </a:lnTo>
                      <a:lnTo>
                        <a:pt x="85" y="302"/>
                      </a:lnTo>
                      <a:lnTo>
                        <a:pt x="87" y="316"/>
                      </a:lnTo>
                      <a:lnTo>
                        <a:pt x="93" y="336"/>
                      </a:lnTo>
                      <a:lnTo>
                        <a:pt x="107" y="376"/>
                      </a:lnTo>
                      <a:lnTo>
                        <a:pt x="124" y="417"/>
                      </a:lnTo>
                      <a:lnTo>
                        <a:pt x="141" y="455"/>
                      </a:lnTo>
                      <a:lnTo>
                        <a:pt x="157" y="494"/>
                      </a:lnTo>
                      <a:lnTo>
                        <a:pt x="175" y="533"/>
                      </a:lnTo>
                      <a:lnTo>
                        <a:pt x="193" y="572"/>
                      </a:lnTo>
                      <a:lnTo>
                        <a:pt x="210" y="611"/>
                      </a:lnTo>
                      <a:lnTo>
                        <a:pt x="229" y="649"/>
                      </a:lnTo>
                      <a:lnTo>
                        <a:pt x="248" y="687"/>
                      </a:lnTo>
                      <a:lnTo>
                        <a:pt x="267" y="726"/>
                      </a:lnTo>
                      <a:lnTo>
                        <a:pt x="287" y="763"/>
                      </a:lnTo>
                      <a:lnTo>
                        <a:pt x="307" y="802"/>
                      </a:lnTo>
                      <a:lnTo>
                        <a:pt x="326" y="839"/>
                      </a:lnTo>
                      <a:lnTo>
                        <a:pt x="347" y="878"/>
                      </a:lnTo>
                      <a:lnTo>
                        <a:pt x="367" y="915"/>
                      </a:lnTo>
                      <a:lnTo>
                        <a:pt x="388" y="954"/>
                      </a:lnTo>
                      <a:lnTo>
                        <a:pt x="391" y="957"/>
                      </a:lnTo>
                      <a:lnTo>
                        <a:pt x="397" y="958"/>
                      </a:lnTo>
                      <a:lnTo>
                        <a:pt x="404" y="960"/>
                      </a:lnTo>
                      <a:lnTo>
                        <a:pt x="413" y="960"/>
                      </a:lnTo>
                      <a:lnTo>
                        <a:pt x="420" y="960"/>
                      </a:lnTo>
                      <a:lnTo>
                        <a:pt x="427" y="958"/>
                      </a:lnTo>
                      <a:lnTo>
                        <a:pt x="433" y="957"/>
                      </a:lnTo>
                      <a:lnTo>
                        <a:pt x="436" y="954"/>
                      </a:lnTo>
                      <a:lnTo>
                        <a:pt x="439" y="948"/>
                      </a:lnTo>
                      <a:lnTo>
                        <a:pt x="439" y="943"/>
                      </a:lnTo>
                      <a:lnTo>
                        <a:pt x="436" y="937"/>
                      </a:lnTo>
                      <a:lnTo>
                        <a:pt x="432" y="932"/>
                      </a:lnTo>
                      <a:lnTo>
                        <a:pt x="414" y="902"/>
                      </a:lnTo>
                      <a:lnTo>
                        <a:pt x="398" y="874"/>
                      </a:lnTo>
                      <a:lnTo>
                        <a:pt x="380" y="843"/>
                      </a:lnTo>
                      <a:lnTo>
                        <a:pt x="364" y="813"/>
                      </a:lnTo>
                      <a:lnTo>
                        <a:pt x="348" y="784"/>
                      </a:lnTo>
                      <a:lnTo>
                        <a:pt x="332" y="754"/>
                      </a:lnTo>
                      <a:lnTo>
                        <a:pt x="314" y="724"/>
                      </a:lnTo>
                      <a:lnTo>
                        <a:pt x="298" y="694"/>
                      </a:lnTo>
                      <a:lnTo>
                        <a:pt x="269" y="638"/>
                      </a:lnTo>
                      <a:lnTo>
                        <a:pt x="242" y="585"/>
                      </a:lnTo>
                      <a:lnTo>
                        <a:pt x="216" y="532"/>
                      </a:lnTo>
                      <a:lnTo>
                        <a:pt x="193" y="477"/>
                      </a:lnTo>
                      <a:lnTo>
                        <a:pt x="169" y="424"/>
                      </a:lnTo>
                      <a:lnTo>
                        <a:pt x="149" y="369"/>
                      </a:lnTo>
                      <a:lnTo>
                        <a:pt x="128" y="312"/>
                      </a:lnTo>
                      <a:lnTo>
                        <a:pt x="107" y="253"/>
                      </a:lnTo>
                      <a:lnTo>
                        <a:pt x="91" y="220"/>
                      </a:lnTo>
                      <a:lnTo>
                        <a:pt x="75" y="181"/>
                      </a:lnTo>
                      <a:lnTo>
                        <a:pt x="60" y="139"/>
                      </a:lnTo>
                      <a:lnTo>
                        <a:pt x="47" y="99"/>
                      </a:lnTo>
                      <a:lnTo>
                        <a:pt x="35" y="62"/>
                      </a:lnTo>
                      <a:lnTo>
                        <a:pt x="25" y="31"/>
                      </a:lnTo>
                      <a:lnTo>
                        <a:pt x="15" y="1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6" y="47"/>
                      </a:lnTo>
                      <a:lnTo>
                        <a:pt x="11" y="82"/>
                      </a:lnTo>
                      <a:lnTo>
                        <a:pt x="16" y="115"/>
                      </a:lnTo>
                      <a:lnTo>
                        <a:pt x="24" y="146"/>
                      </a:lnTo>
                      <a:lnTo>
                        <a:pt x="33" y="179"/>
                      </a:lnTo>
                      <a:lnTo>
                        <a:pt x="43" y="211"/>
                      </a:lnTo>
                      <a:lnTo>
                        <a:pt x="56" y="241"/>
                      </a:lnTo>
                      <a:lnTo>
                        <a:pt x="72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70" name="Freeform 50"/>
                <p:cNvSpPr>
                  <a:spLocks/>
                </p:cNvSpPr>
                <p:nvPr/>
              </p:nvSpPr>
              <p:spPr bwMode="auto">
                <a:xfrm>
                  <a:off x="8416" y="4972"/>
                  <a:ext cx="128" cy="66"/>
                </a:xfrm>
                <a:custGeom>
                  <a:avLst/>
                  <a:gdLst/>
                  <a:ahLst/>
                  <a:cxnLst>
                    <a:cxn ang="0">
                      <a:pos x="2" y="182"/>
                    </a:cxn>
                    <a:cxn ang="0">
                      <a:pos x="0" y="187"/>
                    </a:cxn>
                    <a:cxn ang="0">
                      <a:pos x="0" y="191"/>
                    </a:cxn>
                    <a:cxn ang="0">
                      <a:pos x="2" y="195"/>
                    </a:cxn>
                    <a:cxn ang="0">
                      <a:pos x="6" y="198"/>
                    </a:cxn>
                    <a:cxn ang="0">
                      <a:pos x="30" y="187"/>
                    </a:cxn>
                    <a:cxn ang="0">
                      <a:pos x="52" y="176"/>
                    </a:cxn>
                    <a:cxn ang="0">
                      <a:pos x="75" y="166"/>
                    </a:cxn>
                    <a:cxn ang="0">
                      <a:pos x="99" y="156"/>
                    </a:cxn>
                    <a:cxn ang="0">
                      <a:pos x="124" y="146"/>
                    </a:cxn>
                    <a:cxn ang="0">
                      <a:pos x="147" y="138"/>
                    </a:cxn>
                    <a:cxn ang="0">
                      <a:pos x="171" y="128"/>
                    </a:cxn>
                    <a:cxn ang="0">
                      <a:pos x="194" y="119"/>
                    </a:cxn>
                    <a:cxn ang="0">
                      <a:pos x="218" y="109"/>
                    </a:cxn>
                    <a:cxn ang="0">
                      <a:pos x="241" y="99"/>
                    </a:cxn>
                    <a:cxn ang="0">
                      <a:pos x="265" y="89"/>
                    </a:cxn>
                    <a:cxn ang="0">
                      <a:pos x="287" y="77"/>
                    </a:cxn>
                    <a:cxn ang="0">
                      <a:pos x="310" y="66"/>
                    </a:cxn>
                    <a:cxn ang="0">
                      <a:pos x="332" y="54"/>
                    </a:cxn>
                    <a:cxn ang="0">
                      <a:pos x="354" y="41"/>
                    </a:cxn>
                    <a:cxn ang="0">
                      <a:pos x="376" y="27"/>
                    </a:cxn>
                    <a:cxn ang="0">
                      <a:pos x="381" y="23"/>
                    </a:cxn>
                    <a:cxn ang="0">
                      <a:pos x="382" y="17"/>
                    </a:cxn>
                    <a:cxn ang="0">
                      <a:pos x="382" y="11"/>
                    </a:cxn>
                    <a:cxn ang="0">
                      <a:pos x="379" y="7"/>
                    </a:cxn>
                    <a:cxn ang="0">
                      <a:pos x="375" y="3"/>
                    </a:cxn>
                    <a:cxn ang="0">
                      <a:pos x="369" y="0"/>
                    </a:cxn>
                    <a:cxn ang="0">
                      <a:pos x="363" y="0"/>
                    </a:cxn>
                    <a:cxn ang="0">
                      <a:pos x="359" y="3"/>
                    </a:cxn>
                    <a:cxn ang="0">
                      <a:pos x="335" y="16"/>
                    </a:cxn>
                    <a:cxn ang="0">
                      <a:pos x="309" y="28"/>
                    </a:cxn>
                    <a:cxn ang="0">
                      <a:pos x="281" y="41"/>
                    </a:cxn>
                    <a:cxn ang="0">
                      <a:pos x="253" y="56"/>
                    </a:cxn>
                    <a:cxn ang="0">
                      <a:pos x="223" y="70"/>
                    </a:cxn>
                    <a:cxn ang="0">
                      <a:pos x="193" y="84"/>
                    </a:cxn>
                    <a:cxn ang="0">
                      <a:pos x="163" y="97"/>
                    </a:cxn>
                    <a:cxn ang="0">
                      <a:pos x="135" y="112"/>
                    </a:cxn>
                    <a:cxn ang="0">
                      <a:pos x="107" y="125"/>
                    </a:cxn>
                    <a:cxn ang="0">
                      <a:pos x="83" y="136"/>
                    </a:cxn>
                    <a:cxn ang="0">
                      <a:pos x="61" y="148"/>
                    </a:cxn>
                    <a:cxn ang="0">
                      <a:pos x="40" y="158"/>
                    </a:cxn>
                    <a:cxn ang="0">
                      <a:pos x="24" y="166"/>
                    </a:cxn>
                    <a:cxn ang="0">
                      <a:pos x="12" y="174"/>
                    </a:cxn>
                    <a:cxn ang="0">
                      <a:pos x="5" y="179"/>
                    </a:cxn>
                    <a:cxn ang="0">
                      <a:pos x="2" y="182"/>
                    </a:cxn>
                    <a:cxn ang="0">
                      <a:pos x="2" y="182"/>
                    </a:cxn>
                  </a:cxnLst>
                  <a:rect l="0" t="0" r="r" b="b"/>
                  <a:pathLst>
                    <a:path w="382" h="198">
                      <a:moveTo>
                        <a:pt x="2" y="182"/>
                      </a:moveTo>
                      <a:lnTo>
                        <a:pt x="0" y="187"/>
                      </a:lnTo>
                      <a:lnTo>
                        <a:pt x="0" y="191"/>
                      </a:lnTo>
                      <a:lnTo>
                        <a:pt x="2" y="195"/>
                      </a:lnTo>
                      <a:lnTo>
                        <a:pt x="6" y="198"/>
                      </a:lnTo>
                      <a:lnTo>
                        <a:pt x="30" y="187"/>
                      </a:lnTo>
                      <a:lnTo>
                        <a:pt x="52" y="176"/>
                      </a:lnTo>
                      <a:lnTo>
                        <a:pt x="75" y="166"/>
                      </a:lnTo>
                      <a:lnTo>
                        <a:pt x="99" y="156"/>
                      </a:lnTo>
                      <a:lnTo>
                        <a:pt x="124" y="146"/>
                      </a:lnTo>
                      <a:lnTo>
                        <a:pt x="147" y="138"/>
                      </a:lnTo>
                      <a:lnTo>
                        <a:pt x="171" y="128"/>
                      </a:lnTo>
                      <a:lnTo>
                        <a:pt x="194" y="119"/>
                      </a:lnTo>
                      <a:lnTo>
                        <a:pt x="218" y="109"/>
                      </a:lnTo>
                      <a:lnTo>
                        <a:pt x="241" y="99"/>
                      </a:lnTo>
                      <a:lnTo>
                        <a:pt x="265" y="89"/>
                      </a:lnTo>
                      <a:lnTo>
                        <a:pt x="287" y="77"/>
                      </a:lnTo>
                      <a:lnTo>
                        <a:pt x="310" y="66"/>
                      </a:lnTo>
                      <a:lnTo>
                        <a:pt x="332" y="54"/>
                      </a:lnTo>
                      <a:lnTo>
                        <a:pt x="354" y="41"/>
                      </a:lnTo>
                      <a:lnTo>
                        <a:pt x="376" y="27"/>
                      </a:lnTo>
                      <a:lnTo>
                        <a:pt x="381" y="23"/>
                      </a:lnTo>
                      <a:lnTo>
                        <a:pt x="382" y="17"/>
                      </a:lnTo>
                      <a:lnTo>
                        <a:pt x="382" y="11"/>
                      </a:lnTo>
                      <a:lnTo>
                        <a:pt x="379" y="7"/>
                      </a:lnTo>
                      <a:lnTo>
                        <a:pt x="375" y="3"/>
                      </a:lnTo>
                      <a:lnTo>
                        <a:pt x="369" y="0"/>
                      </a:lnTo>
                      <a:lnTo>
                        <a:pt x="363" y="0"/>
                      </a:lnTo>
                      <a:lnTo>
                        <a:pt x="359" y="3"/>
                      </a:lnTo>
                      <a:lnTo>
                        <a:pt x="335" y="16"/>
                      </a:lnTo>
                      <a:lnTo>
                        <a:pt x="309" y="28"/>
                      </a:lnTo>
                      <a:lnTo>
                        <a:pt x="281" y="41"/>
                      </a:lnTo>
                      <a:lnTo>
                        <a:pt x="253" y="56"/>
                      </a:lnTo>
                      <a:lnTo>
                        <a:pt x="223" y="70"/>
                      </a:lnTo>
                      <a:lnTo>
                        <a:pt x="193" y="84"/>
                      </a:lnTo>
                      <a:lnTo>
                        <a:pt x="163" y="97"/>
                      </a:lnTo>
                      <a:lnTo>
                        <a:pt x="135" y="112"/>
                      </a:lnTo>
                      <a:lnTo>
                        <a:pt x="107" y="125"/>
                      </a:lnTo>
                      <a:lnTo>
                        <a:pt x="83" y="136"/>
                      </a:lnTo>
                      <a:lnTo>
                        <a:pt x="61" y="148"/>
                      </a:lnTo>
                      <a:lnTo>
                        <a:pt x="40" y="158"/>
                      </a:lnTo>
                      <a:lnTo>
                        <a:pt x="24" y="166"/>
                      </a:lnTo>
                      <a:lnTo>
                        <a:pt x="12" y="174"/>
                      </a:lnTo>
                      <a:lnTo>
                        <a:pt x="5" y="179"/>
                      </a:lnTo>
                      <a:lnTo>
                        <a:pt x="2" y="182"/>
                      </a:lnTo>
                      <a:lnTo>
                        <a:pt x="2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71" name="Freeform 51"/>
                <p:cNvSpPr>
                  <a:spLocks/>
                </p:cNvSpPr>
                <p:nvPr/>
              </p:nvSpPr>
              <p:spPr bwMode="auto">
                <a:xfrm>
                  <a:off x="8304" y="4693"/>
                  <a:ext cx="76" cy="80"/>
                </a:xfrm>
                <a:custGeom>
                  <a:avLst/>
                  <a:gdLst/>
                  <a:ahLst/>
                  <a:cxnLst>
                    <a:cxn ang="0">
                      <a:pos x="119" y="3"/>
                    </a:cxn>
                    <a:cxn ang="0">
                      <a:pos x="105" y="1"/>
                    </a:cxn>
                    <a:cxn ang="0">
                      <a:pos x="94" y="0"/>
                    </a:cxn>
                    <a:cxn ang="0">
                      <a:pos x="75" y="1"/>
                    </a:cxn>
                    <a:cxn ang="0">
                      <a:pos x="57" y="4"/>
                    </a:cxn>
                    <a:cxn ang="0">
                      <a:pos x="41" y="13"/>
                    </a:cxn>
                    <a:cxn ang="0">
                      <a:pos x="17" y="34"/>
                    </a:cxn>
                    <a:cxn ang="0">
                      <a:pos x="1" y="76"/>
                    </a:cxn>
                    <a:cxn ang="0">
                      <a:pos x="3" y="121"/>
                    </a:cxn>
                    <a:cxn ang="0">
                      <a:pos x="16" y="167"/>
                    </a:cxn>
                    <a:cxn ang="0">
                      <a:pos x="35" y="200"/>
                    </a:cxn>
                    <a:cxn ang="0">
                      <a:pos x="57" y="223"/>
                    </a:cxn>
                    <a:cxn ang="0">
                      <a:pos x="85" y="236"/>
                    </a:cxn>
                    <a:cxn ang="0">
                      <a:pos x="116" y="240"/>
                    </a:cxn>
                    <a:cxn ang="0">
                      <a:pos x="154" y="228"/>
                    </a:cxn>
                    <a:cxn ang="0">
                      <a:pos x="192" y="204"/>
                    </a:cxn>
                    <a:cxn ang="0">
                      <a:pos x="218" y="171"/>
                    </a:cxn>
                    <a:cxn ang="0">
                      <a:pos x="229" y="131"/>
                    </a:cxn>
                    <a:cxn ang="0">
                      <a:pos x="224" y="103"/>
                    </a:cxn>
                    <a:cxn ang="0">
                      <a:pos x="215" y="95"/>
                    </a:cxn>
                    <a:cxn ang="0">
                      <a:pos x="204" y="95"/>
                    </a:cxn>
                    <a:cxn ang="0">
                      <a:pos x="195" y="105"/>
                    </a:cxn>
                    <a:cxn ang="0">
                      <a:pos x="193" y="126"/>
                    </a:cxn>
                    <a:cxn ang="0">
                      <a:pos x="183" y="158"/>
                    </a:cxn>
                    <a:cxn ang="0">
                      <a:pos x="164" y="181"/>
                    </a:cxn>
                    <a:cxn ang="0">
                      <a:pos x="133" y="195"/>
                    </a:cxn>
                    <a:cxn ang="0">
                      <a:pos x="92" y="197"/>
                    </a:cxn>
                    <a:cxn ang="0">
                      <a:pos x="63" y="177"/>
                    </a:cxn>
                    <a:cxn ang="0">
                      <a:pos x="47" y="142"/>
                    </a:cxn>
                    <a:cxn ang="0">
                      <a:pos x="36" y="103"/>
                    </a:cxn>
                    <a:cxn ang="0">
                      <a:pos x="35" y="73"/>
                    </a:cxn>
                    <a:cxn ang="0">
                      <a:pos x="41" y="50"/>
                    </a:cxn>
                    <a:cxn ang="0">
                      <a:pos x="55" y="33"/>
                    </a:cxn>
                    <a:cxn ang="0">
                      <a:pos x="77" y="21"/>
                    </a:cxn>
                    <a:cxn ang="0">
                      <a:pos x="97" y="19"/>
                    </a:cxn>
                    <a:cxn ang="0">
                      <a:pos x="120" y="19"/>
                    </a:cxn>
                    <a:cxn ang="0">
                      <a:pos x="139" y="20"/>
                    </a:cxn>
                    <a:cxn ang="0">
                      <a:pos x="133" y="9"/>
                    </a:cxn>
                  </a:cxnLst>
                  <a:rect l="0" t="0" r="r" b="b"/>
                  <a:pathLst>
                    <a:path w="229" h="240">
                      <a:moveTo>
                        <a:pt x="126" y="4"/>
                      </a:moveTo>
                      <a:lnTo>
                        <a:pt x="119" y="3"/>
                      </a:lnTo>
                      <a:lnTo>
                        <a:pt x="111" y="3"/>
                      </a:lnTo>
                      <a:lnTo>
                        <a:pt x="105" y="1"/>
                      </a:lnTo>
                      <a:lnTo>
                        <a:pt x="102" y="1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5" y="1"/>
                      </a:lnTo>
                      <a:lnTo>
                        <a:pt x="66" y="3"/>
                      </a:lnTo>
                      <a:lnTo>
                        <a:pt x="57" y="4"/>
                      </a:lnTo>
                      <a:lnTo>
                        <a:pt x="48" y="9"/>
                      </a:lnTo>
                      <a:lnTo>
                        <a:pt x="41" y="13"/>
                      </a:lnTo>
                      <a:lnTo>
                        <a:pt x="33" y="17"/>
                      </a:lnTo>
                      <a:lnTo>
                        <a:pt x="17" y="34"/>
                      </a:lnTo>
                      <a:lnTo>
                        <a:pt x="6" y="55"/>
                      </a:lnTo>
                      <a:lnTo>
                        <a:pt x="1" y="76"/>
                      </a:lnTo>
                      <a:lnTo>
                        <a:pt x="0" y="98"/>
                      </a:lnTo>
                      <a:lnTo>
                        <a:pt x="3" y="121"/>
                      </a:lnTo>
                      <a:lnTo>
                        <a:pt x="8" y="144"/>
                      </a:lnTo>
                      <a:lnTo>
                        <a:pt x="16" y="167"/>
                      </a:lnTo>
                      <a:lnTo>
                        <a:pt x="26" y="187"/>
                      </a:lnTo>
                      <a:lnTo>
                        <a:pt x="35" y="200"/>
                      </a:lnTo>
                      <a:lnTo>
                        <a:pt x="45" y="213"/>
                      </a:lnTo>
                      <a:lnTo>
                        <a:pt x="57" y="223"/>
                      </a:lnTo>
                      <a:lnTo>
                        <a:pt x="70" y="230"/>
                      </a:lnTo>
                      <a:lnTo>
                        <a:pt x="85" y="236"/>
                      </a:lnTo>
                      <a:lnTo>
                        <a:pt x="101" y="240"/>
                      </a:lnTo>
                      <a:lnTo>
                        <a:pt x="116" y="240"/>
                      </a:lnTo>
                      <a:lnTo>
                        <a:pt x="132" y="237"/>
                      </a:lnTo>
                      <a:lnTo>
                        <a:pt x="154" y="228"/>
                      </a:lnTo>
                      <a:lnTo>
                        <a:pt x="174" y="218"/>
                      </a:lnTo>
                      <a:lnTo>
                        <a:pt x="192" y="204"/>
                      </a:lnTo>
                      <a:lnTo>
                        <a:pt x="208" y="188"/>
                      </a:lnTo>
                      <a:lnTo>
                        <a:pt x="218" y="171"/>
                      </a:lnTo>
                      <a:lnTo>
                        <a:pt x="226" y="151"/>
                      </a:lnTo>
                      <a:lnTo>
                        <a:pt x="229" y="131"/>
                      </a:lnTo>
                      <a:lnTo>
                        <a:pt x="226" y="109"/>
                      </a:lnTo>
                      <a:lnTo>
                        <a:pt x="224" y="103"/>
                      </a:lnTo>
                      <a:lnTo>
                        <a:pt x="221" y="98"/>
                      </a:lnTo>
                      <a:lnTo>
                        <a:pt x="215" y="95"/>
                      </a:lnTo>
                      <a:lnTo>
                        <a:pt x="210" y="93"/>
                      </a:lnTo>
                      <a:lnTo>
                        <a:pt x="204" y="95"/>
                      </a:lnTo>
                      <a:lnTo>
                        <a:pt x="198" y="99"/>
                      </a:lnTo>
                      <a:lnTo>
                        <a:pt x="195" y="105"/>
                      </a:lnTo>
                      <a:lnTo>
                        <a:pt x="195" y="111"/>
                      </a:lnTo>
                      <a:lnTo>
                        <a:pt x="193" y="126"/>
                      </a:lnTo>
                      <a:lnTo>
                        <a:pt x="189" y="142"/>
                      </a:lnTo>
                      <a:lnTo>
                        <a:pt x="183" y="158"/>
                      </a:lnTo>
                      <a:lnTo>
                        <a:pt x="174" y="171"/>
                      </a:lnTo>
                      <a:lnTo>
                        <a:pt x="164" y="181"/>
                      </a:lnTo>
                      <a:lnTo>
                        <a:pt x="149" y="190"/>
                      </a:lnTo>
                      <a:lnTo>
                        <a:pt x="133" y="195"/>
                      </a:lnTo>
                      <a:lnTo>
                        <a:pt x="113" y="198"/>
                      </a:lnTo>
                      <a:lnTo>
                        <a:pt x="92" y="197"/>
                      </a:lnTo>
                      <a:lnTo>
                        <a:pt x="76" y="188"/>
                      </a:lnTo>
                      <a:lnTo>
                        <a:pt x="63" y="177"/>
                      </a:lnTo>
                      <a:lnTo>
                        <a:pt x="54" y="161"/>
                      </a:lnTo>
                      <a:lnTo>
                        <a:pt x="47" y="142"/>
                      </a:lnTo>
                      <a:lnTo>
                        <a:pt x="41" y="124"/>
                      </a:lnTo>
                      <a:lnTo>
                        <a:pt x="36" y="103"/>
                      </a:lnTo>
                      <a:lnTo>
                        <a:pt x="35" y="85"/>
                      </a:lnTo>
                      <a:lnTo>
                        <a:pt x="35" y="73"/>
                      </a:lnTo>
                      <a:lnTo>
                        <a:pt x="36" y="62"/>
                      </a:lnTo>
                      <a:lnTo>
                        <a:pt x="41" y="50"/>
                      </a:lnTo>
                      <a:lnTo>
                        <a:pt x="48" y="40"/>
                      </a:lnTo>
                      <a:lnTo>
                        <a:pt x="55" y="33"/>
                      </a:lnTo>
                      <a:lnTo>
                        <a:pt x="66" y="26"/>
                      </a:lnTo>
                      <a:lnTo>
                        <a:pt x="77" y="21"/>
                      </a:lnTo>
                      <a:lnTo>
                        <a:pt x="92" y="19"/>
                      </a:lnTo>
                      <a:lnTo>
                        <a:pt x="97" y="19"/>
                      </a:lnTo>
                      <a:lnTo>
                        <a:pt x="105" y="19"/>
                      </a:lnTo>
                      <a:lnTo>
                        <a:pt x="120" y="19"/>
                      </a:lnTo>
                      <a:lnTo>
                        <a:pt x="135" y="21"/>
                      </a:lnTo>
                      <a:lnTo>
                        <a:pt x="139" y="20"/>
                      </a:lnTo>
                      <a:lnTo>
                        <a:pt x="139" y="14"/>
                      </a:lnTo>
                      <a:lnTo>
                        <a:pt x="133" y="9"/>
                      </a:lnTo>
                      <a:lnTo>
                        <a:pt x="12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72" name="Freeform 52"/>
                <p:cNvSpPr>
                  <a:spLocks/>
                </p:cNvSpPr>
                <p:nvPr/>
              </p:nvSpPr>
              <p:spPr bwMode="auto">
                <a:xfrm>
                  <a:off x="8401" y="4895"/>
                  <a:ext cx="93" cy="90"/>
                </a:xfrm>
                <a:custGeom>
                  <a:avLst/>
                  <a:gdLst/>
                  <a:ahLst/>
                  <a:cxnLst>
                    <a:cxn ang="0">
                      <a:pos x="61" y="10"/>
                    </a:cxn>
                    <a:cxn ang="0">
                      <a:pos x="34" y="28"/>
                    </a:cxn>
                    <a:cxn ang="0">
                      <a:pos x="15" y="52"/>
                    </a:cxn>
                    <a:cxn ang="0">
                      <a:pos x="3" y="81"/>
                    </a:cxn>
                    <a:cxn ang="0">
                      <a:pos x="0" y="114"/>
                    </a:cxn>
                    <a:cxn ang="0">
                      <a:pos x="6" y="145"/>
                    </a:cxn>
                    <a:cxn ang="0">
                      <a:pos x="18" y="176"/>
                    </a:cxn>
                    <a:cxn ang="0">
                      <a:pos x="37" y="204"/>
                    </a:cxn>
                    <a:cxn ang="0">
                      <a:pos x="65" y="232"/>
                    </a:cxn>
                    <a:cxn ang="0">
                      <a:pos x="102" y="258"/>
                    </a:cxn>
                    <a:cxn ang="0">
                      <a:pos x="143" y="270"/>
                    </a:cxn>
                    <a:cxn ang="0">
                      <a:pos x="185" y="265"/>
                    </a:cxn>
                    <a:cxn ang="0">
                      <a:pos x="219" y="240"/>
                    </a:cxn>
                    <a:cxn ang="0">
                      <a:pos x="244" y="216"/>
                    </a:cxn>
                    <a:cxn ang="0">
                      <a:pos x="263" y="189"/>
                    </a:cxn>
                    <a:cxn ang="0">
                      <a:pos x="276" y="158"/>
                    </a:cxn>
                    <a:cxn ang="0">
                      <a:pos x="281" y="134"/>
                    </a:cxn>
                    <a:cxn ang="0">
                      <a:pos x="275" y="121"/>
                    </a:cxn>
                    <a:cxn ang="0">
                      <a:pos x="259" y="117"/>
                    </a:cxn>
                    <a:cxn ang="0">
                      <a:pos x="245" y="122"/>
                    </a:cxn>
                    <a:cxn ang="0">
                      <a:pos x="243" y="133"/>
                    </a:cxn>
                    <a:cxn ang="0">
                      <a:pos x="235" y="151"/>
                    </a:cxn>
                    <a:cxn ang="0">
                      <a:pos x="222" y="179"/>
                    </a:cxn>
                    <a:cxn ang="0">
                      <a:pos x="199" y="203"/>
                    </a:cxn>
                    <a:cxn ang="0">
                      <a:pos x="154" y="212"/>
                    </a:cxn>
                    <a:cxn ang="0">
                      <a:pos x="100" y="197"/>
                    </a:cxn>
                    <a:cxn ang="0">
                      <a:pos x="59" y="163"/>
                    </a:cxn>
                    <a:cxn ang="0">
                      <a:pos x="40" y="114"/>
                    </a:cxn>
                    <a:cxn ang="0">
                      <a:pos x="44" y="74"/>
                    </a:cxn>
                    <a:cxn ang="0">
                      <a:pos x="59" y="51"/>
                    </a:cxn>
                    <a:cxn ang="0">
                      <a:pos x="80" y="31"/>
                    </a:cxn>
                    <a:cxn ang="0">
                      <a:pos x="102" y="19"/>
                    </a:cxn>
                    <a:cxn ang="0">
                      <a:pos x="110" y="5"/>
                    </a:cxn>
                    <a:cxn ang="0">
                      <a:pos x="88" y="2"/>
                    </a:cxn>
                  </a:cxnLst>
                  <a:rect l="0" t="0" r="r" b="b"/>
                  <a:pathLst>
                    <a:path w="281" h="270">
                      <a:moveTo>
                        <a:pt x="75" y="5"/>
                      </a:moveTo>
                      <a:lnTo>
                        <a:pt x="61" y="10"/>
                      </a:lnTo>
                      <a:lnTo>
                        <a:pt x="47" y="19"/>
                      </a:lnTo>
                      <a:lnTo>
                        <a:pt x="34" y="28"/>
                      </a:lnTo>
                      <a:lnTo>
                        <a:pt x="24" y="39"/>
                      </a:lnTo>
                      <a:lnTo>
                        <a:pt x="15" y="52"/>
                      </a:lnTo>
                      <a:lnTo>
                        <a:pt x="8" y="65"/>
                      </a:lnTo>
                      <a:lnTo>
                        <a:pt x="3" y="81"/>
                      </a:lnTo>
                      <a:lnTo>
                        <a:pt x="0" y="97"/>
                      </a:lnTo>
                      <a:lnTo>
                        <a:pt x="0" y="114"/>
                      </a:lnTo>
                      <a:lnTo>
                        <a:pt x="2" y="130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6"/>
                      </a:lnTo>
                      <a:lnTo>
                        <a:pt x="27" y="191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2"/>
                      </a:lnTo>
                      <a:lnTo>
                        <a:pt x="83" y="245"/>
                      </a:lnTo>
                      <a:lnTo>
                        <a:pt x="102" y="258"/>
                      </a:lnTo>
                      <a:lnTo>
                        <a:pt x="122" y="266"/>
                      </a:lnTo>
                      <a:lnTo>
                        <a:pt x="143" y="270"/>
                      </a:lnTo>
                      <a:lnTo>
                        <a:pt x="165" y="270"/>
                      </a:lnTo>
                      <a:lnTo>
                        <a:pt x="185" y="265"/>
                      </a:lnTo>
                      <a:lnTo>
                        <a:pt x="206" y="252"/>
                      </a:lnTo>
                      <a:lnTo>
                        <a:pt x="219" y="240"/>
                      </a:lnTo>
                      <a:lnTo>
                        <a:pt x="232" y="229"/>
                      </a:lnTo>
                      <a:lnTo>
                        <a:pt x="244" y="216"/>
                      </a:lnTo>
                      <a:lnTo>
                        <a:pt x="254" y="203"/>
                      </a:lnTo>
                      <a:lnTo>
                        <a:pt x="263" y="189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81" y="134"/>
                      </a:lnTo>
                      <a:lnTo>
                        <a:pt x="279" y="127"/>
                      </a:lnTo>
                      <a:lnTo>
                        <a:pt x="275" y="121"/>
                      </a:lnTo>
                      <a:lnTo>
                        <a:pt x="268" y="117"/>
                      </a:lnTo>
                      <a:lnTo>
                        <a:pt x="259" y="117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3" y="130"/>
                      </a:lnTo>
                      <a:lnTo>
                        <a:pt x="243" y="133"/>
                      </a:lnTo>
                      <a:lnTo>
                        <a:pt x="240" y="140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2" y="179"/>
                      </a:lnTo>
                      <a:lnTo>
                        <a:pt x="210" y="191"/>
                      </a:lnTo>
                      <a:lnTo>
                        <a:pt x="199" y="203"/>
                      </a:lnTo>
                      <a:lnTo>
                        <a:pt x="182" y="210"/>
                      </a:lnTo>
                      <a:lnTo>
                        <a:pt x="154" y="212"/>
                      </a:lnTo>
                      <a:lnTo>
                        <a:pt x="127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3"/>
                      </a:lnTo>
                      <a:lnTo>
                        <a:pt x="46" y="140"/>
                      </a:lnTo>
                      <a:lnTo>
                        <a:pt x="40" y="114"/>
                      </a:lnTo>
                      <a:lnTo>
                        <a:pt x="40" y="87"/>
                      </a:lnTo>
                      <a:lnTo>
                        <a:pt x="44" y="74"/>
                      </a:lnTo>
                      <a:lnTo>
                        <a:pt x="50" y="62"/>
                      </a:lnTo>
                      <a:lnTo>
                        <a:pt x="59" y="51"/>
                      </a:lnTo>
                      <a:lnTo>
                        <a:pt x="69" y="41"/>
                      </a:lnTo>
                      <a:lnTo>
                        <a:pt x="80" y="31"/>
                      </a:lnTo>
                      <a:lnTo>
                        <a:pt x="91" y="23"/>
                      </a:lnTo>
                      <a:lnTo>
                        <a:pt x="102" y="19"/>
                      </a:lnTo>
                      <a:lnTo>
                        <a:pt x="112" y="16"/>
                      </a:lnTo>
                      <a:lnTo>
                        <a:pt x="110" y="5"/>
                      </a:lnTo>
                      <a:lnTo>
                        <a:pt x="102" y="0"/>
                      </a:lnTo>
                      <a:lnTo>
                        <a:pt x="88" y="2"/>
                      </a:lnTo>
                      <a:lnTo>
                        <a:pt x="7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73" name="Freeform 53"/>
                <p:cNvSpPr>
                  <a:spLocks/>
                </p:cNvSpPr>
                <p:nvPr/>
              </p:nvSpPr>
              <p:spPr bwMode="auto">
                <a:xfrm>
                  <a:off x="8431" y="4921"/>
                  <a:ext cx="5" cy="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2" y="9"/>
                    </a:cxn>
                    <a:cxn ang="0">
                      <a:pos x="3" y="11"/>
                    </a:cxn>
                    <a:cxn ang="0">
                      <a:pos x="5" y="13"/>
                    </a:cxn>
                    <a:cxn ang="0">
                      <a:pos x="8" y="13"/>
                    </a:cxn>
                    <a:cxn ang="0">
                      <a:pos x="11" y="13"/>
                    </a:cxn>
                    <a:cxn ang="0">
                      <a:pos x="14" y="11"/>
                    </a:cxn>
                    <a:cxn ang="0">
                      <a:pos x="15" y="9"/>
                    </a:cxn>
                    <a:cxn ang="0">
                      <a:pos x="15" y="6"/>
                    </a:cxn>
                    <a:cxn ang="0">
                      <a:pos x="15" y="4"/>
                    </a:cxn>
                    <a:cxn ang="0">
                      <a:pos x="14" y="1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3" y="1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5" h="13">
                      <a:moveTo>
                        <a:pt x="0" y="6"/>
                      </a:move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5" y="13"/>
                      </a:ln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74" name="Freeform 54"/>
                <p:cNvSpPr>
                  <a:spLocks/>
                </p:cNvSpPr>
                <p:nvPr/>
              </p:nvSpPr>
              <p:spPr bwMode="auto">
                <a:xfrm>
                  <a:off x="8447" y="491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" y="13"/>
                    </a:cxn>
                    <a:cxn ang="0">
                      <a:pos x="3" y="15"/>
                    </a:cxn>
                    <a:cxn ang="0">
                      <a:pos x="6" y="17"/>
                    </a:cxn>
                    <a:cxn ang="0">
                      <a:pos x="9" y="17"/>
                    </a:cxn>
                    <a:cxn ang="0">
                      <a:pos x="13" y="17"/>
                    </a:cxn>
                    <a:cxn ang="0">
                      <a:pos x="16" y="15"/>
                    </a:cxn>
                    <a:cxn ang="0">
                      <a:pos x="17" y="13"/>
                    </a:cxn>
                    <a:cxn ang="0">
                      <a:pos x="17" y="9"/>
                    </a:cxn>
                    <a:cxn ang="0">
                      <a:pos x="17" y="6"/>
                    </a:cxn>
                    <a:cxn ang="0">
                      <a:pos x="16" y="3"/>
                    </a:cxn>
                    <a:cxn ang="0">
                      <a:pos x="13" y="2"/>
                    </a:cxn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3" y="3"/>
                    </a:cxn>
                    <a:cxn ang="0">
                      <a:pos x="1" y="6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7" h="17">
                      <a:moveTo>
                        <a:pt x="0" y="9"/>
                      </a:moveTo>
                      <a:lnTo>
                        <a:pt x="1" y="13"/>
                      </a:lnTo>
                      <a:lnTo>
                        <a:pt x="3" y="15"/>
                      </a:lnTo>
                      <a:lnTo>
                        <a:pt x="6" y="17"/>
                      </a:lnTo>
                      <a:lnTo>
                        <a:pt x="9" y="17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75" name="Freeform 55"/>
                <p:cNvSpPr>
                  <a:spLocks/>
                </p:cNvSpPr>
                <p:nvPr/>
              </p:nvSpPr>
              <p:spPr bwMode="auto">
                <a:xfrm>
                  <a:off x="8468" y="4904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3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7" y="7"/>
                    </a:cxn>
                    <a:cxn ang="0">
                      <a:pos x="9" y="6"/>
                    </a:cxn>
                    <a:cxn ang="0">
                      <a:pos x="9" y="4"/>
                    </a:cxn>
                    <a:cxn ang="0">
                      <a:pos x="9" y="3"/>
                    </a:cxn>
                    <a:cxn ang="0">
                      <a:pos x="7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76" name="Freeform 56"/>
                <p:cNvSpPr>
                  <a:spLocks/>
                </p:cNvSpPr>
                <p:nvPr/>
              </p:nvSpPr>
              <p:spPr bwMode="auto">
                <a:xfrm>
                  <a:off x="8459" y="4927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" y="7"/>
                    </a:cxn>
                    <a:cxn ang="0">
                      <a:pos x="3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6" y="7"/>
                    </a:cxn>
                    <a:cxn ang="0">
                      <a:pos x="7" y="5"/>
                    </a:cxn>
                    <a:cxn ang="0">
                      <a:pos x="7" y="4"/>
                    </a:cxn>
                    <a:cxn ang="0">
                      <a:pos x="7" y="2"/>
                    </a:cxn>
                    <a:cxn ang="0">
                      <a:pos x="6" y="1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7" h="8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77" name="Freeform 57"/>
                <p:cNvSpPr>
                  <a:spLocks/>
                </p:cNvSpPr>
                <p:nvPr/>
              </p:nvSpPr>
              <p:spPr bwMode="auto">
                <a:xfrm>
                  <a:off x="8443" y="4936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3" y="9"/>
                    </a:cxn>
                    <a:cxn ang="0">
                      <a:pos x="4" y="9"/>
                    </a:cxn>
                    <a:cxn ang="0">
                      <a:pos x="5" y="9"/>
                    </a:cxn>
                    <a:cxn ang="0">
                      <a:pos x="5" y="7"/>
                    </a:cxn>
                    <a:cxn ang="0">
                      <a:pos x="7" y="6"/>
                    </a:cxn>
                    <a:cxn ang="0">
                      <a:pos x="7" y="4"/>
                    </a:cxn>
                    <a:cxn ang="0">
                      <a:pos x="7" y="3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7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78" name="Freeform 58"/>
                <p:cNvSpPr>
                  <a:spLocks/>
                </p:cNvSpPr>
                <p:nvPr/>
              </p:nvSpPr>
              <p:spPr bwMode="auto">
                <a:xfrm>
                  <a:off x="8474" y="4919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7"/>
                    </a:cxn>
                    <a:cxn ang="0">
                      <a:pos x="5" y="20"/>
                    </a:cxn>
                    <a:cxn ang="0">
                      <a:pos x="10" y="20"/>
                    </a:cxn>
                    <a:cxn ang="0">
                      <a:pos x="14" y="20"/>
                    </a:cxn>
                    <a:cxn ang="0">
                      <a:pos x="17" y="17"/>
                    </a:cxn>
                    <a:cxn ang="0">
                      <a:pos x="20" y="15"/>
                    </a:cxn>
                    <a:cxn ang="0">
                      <a:pos x="20" y="10"/>
                    </a:cxn>
                    <a:cxn ang="0">
                      <a:pos x="20" y="6"/>
                    </a:cxn>
                    <a:cxn ang="0">
                      <a:pos x="17" y="3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5" y="20"/>
                      </a:lnTo>
                      <a:lnTo>
                        <a:pt x="10" y="20"/>
                      </a:lnTo>
                      <a:lnTo>
                        <a:pt x="14" y="20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20" y="6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79" name="Freeform 59"/>
                <p:cNvSpPr>
                  <a:spLocks/>
                </p:cNvSpPr>
                <p:nvPr/>
              </p:nvSpPr>
              <p:spPr bwMode="auto">
                <a:xfrm>
                  <a:off x="8332" y="4713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2" y="12"/>
                    </a:cxn>
                    <a:cxn ang="0">
                      <a:pos x="3" y="13"/>
                    </a:cxn>
                    <a:cxn ang="0">
                      <a:pos x="6" y="13"/>
                    </a:cxn>
                    <a:cxn ang="0">
                      <a:pos x="9" y="13"/>
                    </a:cxn>
                    <a:cxn ang="0">
                      <a:pos x="11" y="12"/>
                    </a:cxn>
                    <a:cxn ang="0">
                      <a:pos x="12" y="9"/>
                    </a:cxn>
                    <a:cxn ang="0">
                      <a:pos x="12" y="7"/>
                    </a:cxn>
                    <a:cxn ang="0">
                      <a:pos x="12" y="5"/>
                    </a:cxn>
                    <a:cxn ang="0">
                      <a:pos x="11" y="2"/>
                    </a:cxn>
                    <a:cxn ang="0">
                      <a:pos x="9" y="0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2" y="2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2" h="13">
                      <a:moveTo>
                        <a:pt x="0" y="7"/>
                      </a:move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3" y="13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80" name="Freeform 60"/>
                <p:cNvSpPr>
                  <a:spLocks/>
                </p:cNvSpPr>
                <p:nvPr/>
              </p:nvSpPr>
              <p:spPr bwMode="auto">
                <a:xfrm>
                  <a:off x="8349" y="4708"/>
                  <a:ext cx="5" cy="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5" y="12"/>
                    </a:cxn>
                    <a:cxn ang="0">
                      <a:pos x="8" y="12"/>
                    </a:cxn>
                    <a:cxn ang="0">
                      <a:pos x="9" y="12"/>
                    </a:cxn>
                    <a:cxn ang="0">
                      <a:pos x="12" y="10"/>
                    </a:cxn>
                    <a:cxn ang="0">
                      <a:pos x="13" y="8"/>
                    </a:cxn>
                    <a:cxn ang="0">
                      <a:pos x="13" y="6"/>
                    </a:cxn>
                    <a:cxn ang="0">
                      <a:pos x="13" y="3"/>
                    </a:cxn>
                    <a:cxn ang="0">
                      <a:pos x="12" y="2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2" y="2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3" h="12">
                      <a:moveTo>
                        <a:pt x="0" y="6"/>
                      </a:move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2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81" name="Freeform 61"/>
                <p:cNvSpPr>
                  <a:spLocks/>
                </p:cNvSpPr>
                <p:nvPr/>
              </p:nvSpPr>
              <p:spPr bwMode="auto">
                <a:xfrm>
                  <a:off x="8366" y="4704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1" y="6"/>
                    </a:cxn>
                    <a:cxn ang="0">
                      <a:pos x="3" y="7"/>
                    </a:cxn>
                    <a:cxn ang="0">
                      <a:pos x="4" y="7"/>
                    </a:cxn>
                    <a:cxn ang="0">
                      <a:pos x="6" y="7"/>
                    </a:cxn>
                    <a:cxn ang="0">
                      <a:pos x="7" y="6"/>
                    </a:cxn>
                    <a:cxn ang="0">
                      <a:pos x="8" y="4"/>
                    </a:cxn>
                    <a:cxn ang="0">
                      <a:pos x="8" y="3"/>
                    </a:cxn>
                    <a:cxn ang="0">
                      <a:pos x="8" y="1"/>
                    </a:cxn>
                    <a:cxn ang="0">
                      <a:pos x="7" y="1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8" h="7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82" name="Freeform 62"/>
                <p:cNvSpPr>
                  <a:spLocks/>
                </p:cNvSpPr>
                <p:nvPr/>
              </p:nvSpPr>
              <p:spPr bwMode="auto">
                <a:xfrm>
                  <a:off x="8338" y="4730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1" y="6"/>
                    </a:cxn>
                    <a:cxn ang="0">
                      <a:pos x="3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6" y="6"/>
                    </a:cxn>
                    <a:cxn ang="0">
                      <a:pos x="7" y="5"/>
                    </a:cxn>
                    <a:cxn ang="0">
                      <a:pos x="7" y="3"/>
                    </a:cxn>
                    <a:cxn ang="0">
                      <a:pos x="7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7" h="8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83" name="Freeform 63"/>
                <p:cNvSpPr>
                  <a:spLocks/>
                </p:cNvSpPr>
                <p:nvPr/>
              </p:nvSpPr>
              <p:spPr bwMode="auto">
                <a:xfrm>
                  <a:off x="8370" y="471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3" y="14"/>
                    </a:cxn>
                    <a:cxn ang="0">
                      <a:pos x="5" y="16"/>
                    </a:cxn>
                    <a:cxn ang="0">
                      <a:pos x="9" y="17"/>
                    </a:cxn>
                    <a:cxn ang="0">
                      <a:pos x="12" y="16"/>
                    </a:cxn>
                    <a:cxn ang="0">
                      <a:pos x="15" y="14"/>
                    </a:cxn>
                    <a:cxn ang="0">
                      <a:pos x="16" y="11"/>
                    </a:cxn>
                    <a:cxn ang="0">
                      <a:pos x="16" y="8"/>
                    </a:cxn>
                    <a:cxn ang="0">
                      <a:pos x="16" y="5"/>
                    </a:cxn>
                    <a:cxn ang="0">
                      <a:pos x="15" y="3"/>
                    </a:cxn>
                    <a:cxn ang="0">
                      <a:pos x="12" y="1"/>
                    </a:cxn>
                    <a:cxn ang="0">
                      <a:pos x="9" y="0"/>
                    </a:cxn>
                    <a:cxn ang="0">
                      <a:pos x="5" y="1"/>
                    </a:cxn>
                    <a:cxn ang="0">
                      <a:pos x="3" y="3"/>
                    </a:cxn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" h="17">
                      <a:moveTo>
                        <a:pt x="0" y="8"/>
                      </a:move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9" y="17"/>
                      </a:ln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84" name="Freeform 64"/>
                <p:cNvSpPr>
                  <a:spLocks/>
                </p:cNvSpPr>
                <p:nvPr/>
              </p:nvSpPr>
              <p:spPr bwMode="auto">
                <a:xfrm>
                  <a:off x="8353" y="4721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1" y="10"/>
                    </a:cxn>
                    <a:cxn ang="0">
                      <a:pos x="4" y="12"/>
                    </a:cxn>
                    <a:cxn ang="0">
                      <a:pos x="6" y="12"/>
                    </a:cxn>
                    <a:cxn ang="0">
                      <a:pos x="7" y="12"/>
                    </a:cxn>
                    <a:cxn ang="0">
                      <a:pos x="10" y="10"/>
                    </a:cxn>
                    <a:cxn ang="0">
                      <a:pos x="12" y="7"/>
                    </a:cxn>
                    <a:cxn ang="0">
                      <a:pos x="12" y="6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10" y="10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85" name="Freeform 65"/>
                <p:cNvSpPr>
                  <a:spLocks/>
                </p:cNvSpPr>
                <p:nvPr/>
              </p:nvSpPr>
              <p:spPr bwMode="auto">
                <a:xfrm>
                  <a:off x="8343" y="4794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7" y="65"/>
                    </a:cxn>
                    <a:cxn ang="0">
                      <a:pos x="15" y="72"/>
                    </a:cxn>
                    <a:cxn ang="0">
                      <a:pos x="25" y="75"/>
                    </a:cxn>
                    <a:cxn ang="0">
                      <a:pos x="32" y="75"/>
                    </a:cxn>
                    <a:cxn ang="0">
                      <a:pos x="37" y="73"/>
                    </a:cxn>
                    <a:cxn ang="0">
                      <a:pos x="38" y="73"/>
                    </a:cxn>
                    <a:cxn ang="0">
                      <a:pos x="44" y="71"/>
                    </a:cxn>
                    <a:cxn ang="0">
                      <a:pos x="50" y="69"/>
                    </a:cxn>
                    <a:cxn ang="0">
                      <a:pos x="59" y="65"/>
                    </a:cxn>
                    <a:cxn ang="0">
                      <a:pos x="65" y="60"/>
                    </a:cxn>
                    <a:cxn ang="0">
                      <a:pos x="71" y="56"/>
                    </a:cxn>
                    <a:cxn ang="0">
                      <a:pos x="74" y="50"/>
                    </a:cxn>
                    <a:cxn ang="0">
                      <a:pos x="72" y="45"/>
                    </a:cxn>
                    <a:cxn ang="0">
                      <a:pos x="59" y="35"/>
                    </a:cxn>
                    <a:cxn ang="0">
                      <a:pos x="46" y="39"/>
                    </a:cxn>
                    <a:cxn ang="0">
                      <a:pos x="35" y="48"/>
                    </a:cxn>
                    <a:cxn ang="0">
                      <a:pos x="31" y="52"/>
                    </a:cxn>
                    <a:cxn ang="0">
                      <a:pos x="29" y="43"/>
                    </a:cxn>
                    <a:cxn ang="0">
                      <a:pos x="24" y="26"/>
                    </a:cxn>
                    <a:cxn ang="0">
                      <a:pos x="13" y="7"/>
                    </a:cxn>
                    <a:cxn ang="0">
                      <a:pos x="2" y="0"/>
                    </a:cxn>
                    <a:cxn ang="0">
                      <a:pos x="0" y="19"/>
                    </a:cxn>
                    <a:cxn ang="0">
                      <a:pos x="3" y="40"/>
                    </a:cxn>
                    <a:cxn ang="0">
                      <a:pos x="6" y="58"/>
                    </a:cxn>
                    <a:cxn ang="0">
                      <a:pos x="7" y="65"/>
                    </a:cxn>
                  </a:cxnLst>
                  <a:rect l="0" t="0" r="r" b="b"/>
                  <a:pathLst>
                    <a:path w="74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8" y="73"/>
                      </a:lnTo>
                      <a:lnTo>
                        <a:pt x="44" y="71"/>
                      </a:lnTo>
                      <a:lnTo>
                        <a:pt x="50" y="69"/>
                      </a:lnTo>
                      <a:lnTo>
                        <a:pt x="59" y="65"/>
                      </a:lnTo>
                      <a:lnTo>
                        <a:pt x="65" y="60"/>
                      </a:lnTo>
                      <a:lnTo>
                        <a:pt x="71" y="56"/>
                      </a:lnTo>
                      <a:lnTo>
                        <a:pt x="74" y="50"/>
                      </a:lnTo>
                      <a:lnTo>
                        <a:pt x="72" y="45"/>
                      </a:lnTo>
                      <a:lnTo>
                        <a:pt x="59" y="35"/>
                      </a:lnTo>
                      <a:lnTo>
                        <a:pt x="46" y="39"/>
                      </a:lnTo>
                      <a:lnTo>
                        <a:pt x="35" y="48"/>
                      </a:lnTo>
                      <a:lnTo>
                        <a:pt x="31" y="52"/>
                      </a:lnTo>
                      <a:lnTo>
                        <a:pt x="29" y="43"/>
                      </a:lnTo>
                      <a:lnTo>
                        <a:pt x="24" y="26"/>
                      </a:lnTo>
                      <a:lnTo>
                        <a:pt x="13" y="7"/>
                      </a:lnTo>
                      <a:lnTo>
                        <a:pt x="2" y="0"/>
                      </a:lnTo>
                      <a:lnTo>
                        <a:pt x="0" y="19"/>
                      </a:lnTo>
                      <a:lnTo>
                        <a:pt x="3" y="40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86" name="Freeform 66"/>
                <p:cNvSpPr>
                  <a:spLocks/>
                </p:cNvSpPr>
                <p:nvPr/>
              </p:nvSpPr>
              <p:spPr bwMode="auto">
                <a:xfrm>
                  <a:off x="8367" y="4788"/>
                  <a:ext cx="23" cy="20"/>
                </a:xfrm>
                <a:custGeom>
                  <a:avLst/>
                  <a:gdLst/>
                  <a:ahLst/>
                  <a:cxnLst>
                    <a:cxn ang="0">
                      <a:pos x="24" y="59"/>
                    </a:cxn>
                    <a:cxn ang="0">
                      <a:pos x="29" y="59"/>
                    </a:cxn>
                    <a:cxn ang="0">
                      <a:pos x="38" y="57"/>
                    </a:cxn>
                    <a:cxn ang="0">
                      <a:pos x="47" y="56"/>
                    </a:cxn>
                    <a:cxn ang="0">
                      <a:pos x="56" y="54"/>
                    </a:cxn>
                    <a:cxn ang="0">
                      <a:pos x="63" y="52"/>
                    </a:cxn>
                    <a:cxn ang="0">
                      <a:pos x="68" y="47"/>
                    </a:cxn>
                    <a:cxn ang="0">
                      <a:pos x="69" y="43"/>
                    </a:cxn>
                    <a:cxn ang="0">
                      <a:pos x="66" y="37"/>
                    </a:cxn>
                    <a:cxn ang="0">
                      <a:pos x="54" y="32"/>
                    </a:cxn>
                    <a:cxn ang="0">
                      <a:pos x="41" y="33"/>
                    </a:cxn>
                    <a:cxn ang="0">
                      <a:pos x="29" y="37"/>
                    </a:cxn>
                    <a:cxn ang="0">
                      <a:pos x="25" y="40"/>
                    </a:cxn>
                    <a:cxn ang="0">
                      <a:pos x="21" y="29"/>
                    </a:cxn>
                    <a:cxn ang="0">
                      <a:pos x="19" y="13"/>
                    </a:cxn>
                    <a:cxn ang="0">
                      <a:pos x="15" y="1"/>
                    </a:cxn>
                    <a:cxn ang="0">
                      <a:pos x="0" y="0"/>
                    </a:cxn>
                    <a:cxn ang="0">
                      <a:pos x="0" y="27"/>
                    </a:cxn>
                    <a:cxn ang="0">
                      <a:pos x="9" y="44"/>
                    </a:cxn>
                    <a:cxn ang="0">
                      <a:pos x="19" y="56"/>
                    </a:cxn>
                    <a:cxn ang="0">
                      <a:pos x="24" y="59"/>
                    </a:cxn>
                  </a:cxnLst>
                  <a:rect l="0" t="0" r="r" b="b"/>
                  <a:pathLst>
                    <a:path w="69" h="59">
                      <a:moveTo>
                        <a:pt x="24" y="59"/>
                      </a:moveTo>
                      <a:lnTo>
                        <a:pt x="29" y="59"/>
                      </a:lnTo>
                      <a:lnTo>
                        <a:pt x="38" y="57"/>
                      </a:lnTo>
                      <a:lnTo>
                        <a:pt x="47" y="56"/>
                      </a:lnTo>
                      <a:lnTo>
                        <a:pt x="56" y="54"/>
                      </a:lnTo>
                      <a:lnTo>
                        <a:pt x="63" y="52"/>
                      </a:lnTo>
                      <a:lnTo>
                        <a:pt x="68" y="47"/>
                      </a:lnTo>
                      <a:lnTo>
                        <a:pt x="69" y="43"/>
                      </a:lnTo>
                      <a:lnTo>
                        <a:pt x="66" y="37"/>
                      </a:lnTo>
                      <a:lnTo>
                        <a:pt x="54" y="32"/>
                      </a:lnTo>
                      <a:lnTo>
                        <a:pt x="41" y="33"/>
                      </a:lnTo>
                      <a:lnTo>
                        <a:pt x="29" y="37"/>
                      </a:lnTo>
                      <a:lnTo>
                        <a:pt x="25" y="40"/>
                      </a:lnTo>
                      <a:lnTo>
                        <a:pt x="21" y="29"/>
                      </a:lnTo>
                      <a:lnTo>
                        <a:pt x="19" y="13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9" y="44"/>
                      </a:lnTo>
                      <a:lnTo>
                        <a:pt x="19" y="56"/>
                      </a:lnTo>
                      <a:lnTo>
                        <a:pt x="2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87" name="Freeform 67"/>
                <p:cNvSpPr>
                  <a:spLocks/>
                </p:cNvSpPr>
                <p:nvPr/>
              </p:nvSpPr>
              <p:spPr bwMode="auto">
                <a:xfrm>
                  <a:off x="8386" y="4779"/>
                  <a:ext cx="23" cy="20"/>
                </a:xfrm>
                <a:custGeom>
                  <a:avLst/>
                  <a:gdLst/>
                  <a:ahLst/>
                  <a:cxnLst>
                    <a:cxn ang="0">
                      <a:pos x="6" y="46"/>
                    </a:cxn>
                    <a:cxn ang="0">
                      <a:pos x="15" y="54"/>
                    </a:cxn>
                    <a:cxn ang="0">
                      <a:pos x="22" y="59"/>
                    </a:cxn>
                    <a:cxn ang="0">
                      <a:pos x="31" y="60"/>
                    </a:cxn>
                    <a:cxn ang="0">
                      <a:pos x="38" y="60"/>
                    </a:cxn>
                    <a:cxn ang="0">
                      <a:pos x="45" y="59"/>
                    </a:cxn>
                    <a:cxn ang="0">
                      <a:pos x="51" y="56"/>
                    </a:cxn>
                    <a:cxn ang="0">
                      <a:pos x="57" y="53"/>
                    </a:cxn>
                    <a:cxn ang="0">
                      <a:pos x="60" y="51"/>
                    </a:cxn>
                    <a:cxn ang="0">
                      <a:pos x="64" y="50"/>
                    </a:cxn>
                    <a:cxn ang="0">
                      <a:pos x="67" y="47"/>
                    </a:cxn>
                    <a:cxn ang="0">
                      <a:pos x="69" y="43"/>
                    </a:cxn>
                    <a:cxn ang="0">
                      <a:pos x="67" y="40"/>
                    </a:cxn>
                    <a:cxn ang="0">
                      <a:pos x="54" y="31"/>
                    </a:cxn>
                    <a:cxn ang="0">
                      <a:pos x="41" y="31"/>
                    </a:cxn>
                    <a:cxn ang="0">
                      <a:pos x="32" y="34"/>
                    </a:cxn>
                    <a:cxn ang="0">
                      <a:pos x="28" y="37"/>
                    </a:cxn>
                    <a:cxn ang="0">
                      <a:pos x="26" y="30"/>
                    </a:cxn>
                    <a:cxn ang="0">
                      <a:pos x="20" y="15"/>
                    </a:cxn>
                    <a:cxn ang="0">
                      <a:pos x="12" y="2"/>
                    </a:cxn>
                    <a:cxn ang="0">
                      <a:pos x="1" y="0"/>
                    </a:cxn>
                    <a:cxn ang="0">
                      <a:pos x="0" y="14"/>
                    </a:cxn>
                    <a:cxn ang="0">
                      <a:pos x="1" y="30"/>
                    </a:cxn>
                    <a:cxn ang="0">
                      <a:pos x="4" y="41"/>
                    </a:cxn>
                    <a:cxn ang="0">
                      <a:pos x="6" y="46"/>
                    </a:cxn>
                  </a:cxnLst>
                  <a:rect l="0" t="0" r="r" b="b"/>
                  <a:pathLst>
                    <a:path w="69" h="60">
                      <a:moveTo>
                        <a:pt x="6" y="46"/>
                      </a:moveTo>
                      <a:lnTo>
                        <a:pt x="15" y="54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8" y="60"/>
                      </a:lnTo>
                      <a:lnTo>
                        <a:pt x="45" y="59"/>
                      </a:lnTo>
                      <a:lnTo>
                        <a:pt x="51" y="56"/>
                      </a:lnTo>
                      <a:lnTo>
                        <a:pt x="57" y="53"/>
                      </a:lnTo>
                      <a:lnTo>
                        <a:pt x="60" y="51"/>
                      </a:lnTo>
                      <a:lnTo>
                        <a:pt x="64" y="50"/>
                      </a:lnTo>
                      <a:lnTo>
                        <a:pt x="67" y="47"/>
                      </a:lnTo>
                      <a:lnTo>
                        <a:pt x="69" y="43"/>
                      </a:lnTo>
                      <a:lnTo>
                        <a:pt x="67" y="40"/>
                      </a:lnTo>
                      <a:lnTo>
                        <a:pt x="54" y="31"/>
                      </a:lnTo>
                      <a:lnTo>
                        <a:pt x="41" y="31"/>
                      </a:lnTo>
                      <a:lnTo>
                        <a:pt x="32" y="34"/>
                      </a:lnTo>
                      <a:lnTo>
                        <a:pt x="28" y="37"/>
                      </a:lnTo>
                      <a:lnTo>
                        <a:pt x="26" y="30"/>
                      </a:lnTo>
                      <a:lnTo>
                        <a:pt x="20" y="15"/>
                      </a:lnTo>
                      <a:lnTo>
                        <a:pt x="12" y="2"/>
                      </a:lnTo>
                      <a:lnTo>
                        <a:pt x="1" y="0"/>
                      </a:lnTo>
                      <a:lnTo>
                        <a:pt x="0" y="14"/>
                      </a:lnTo>
                      <a:lnTo>
                        <a:pt x="1" y="30"/>
                      </a:lnTo>
                      <a:lnTo>
                        <a:pt x="4" y="41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88" name="Freeform 68"/>
                <p:cNvSpPr>
                  <a:spLocks/>
                </p:cNvSpPr>
                <p:nvPr/>
              </p:nvSpPr>
              <p:spPr bwMode="auto">
                <a:xfrm>
                  <a:off x="8357" y="4833"/>
                  <a:ext cx="25" cy="16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19" y="46"/>
                    </a:cxn>
                    <a:cxn ang="0">
                      <a:pos x="31" y="48"/>
                    </a:cxn>
                    <a:cxn ang="0">
                      <a:pos x="43" y="48"/>
                    </a:cxn>
                    <a:cxn ang="0">
                      <a:pos x="56" y="46"/>
                    </a:cxn>
                    <a:cxn ang="0">
                      <a:pos x="66" y="42"/>
                    </a:cxn>
                    <a:cxn ang="0">
                      <a:pos x="74" y="36"/>
                    </a:cxn>
                    <a:cxn ang="0">
                      <a:pos x="75" y="29"/>
                    </a:cxn>
                    <a:cxn ang="0">
                      <a:pos x="71" y="19"/>
                    </a:cxn>
                    <a:cxn ang="0">
                      <a:pos x="66" y="16"/>
                    </a:cxn>
                    <a:cxn ang="0">
                      <a:pos x="59" y="15"/>
                    </a:cxn>
                    <a:cxn ang="0">
                      <a:pos x="52" y="15"/>
                    </a:cxn>
                    <a:cxn ang="0">
                      <a:pos x="43" y="18"/>
                    </a:cxn>
                    <a:cxn ang="0">
                      <a:pos x="35" y="19"/>
                    </a:cxn>
                    <a:cxn ang="0">
                      <a:pos x="30" y="22"/>
                    </a:cxn>
                    <a:cxn ang="0">
                      <a:pos x="25" y="23"/>
                    </a:cxn>
                    <a:cxn ang="0">
                      <a:pos x="24" y="25"/>
                    </a:cxn>
                    <a:cxn ang="0">
                      <a:pos x="22" y="21"/>
                    </a:cxn>
                    <a:cxn ang="0">
                      <a:pos x="19" y="13"/>
                    </a:cxn>
                    <a:cxn ang="0">
                      <a:pos x="16" y="5"/>
                    </a:cxn>
                    <a:cxn ang="0">
                      <a:pos x="15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3" y="2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5" y="26"/>
                    </a:cxn>
                    <a:cxn ang="0">
                      <a:pos x="9" y="38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75" h="48">
                      <a:moveTo>
                        <a:pt x="12" y="44"/>
                      </a:moveTo>
                      <a:lnTo>
                        <a:pt x="19" y="46"/>
                      </a:lnTo>
                      <a:lnTo>
                        <a:pt x="31" y="48"/>
                      </a:lnTo>
                      <a:lnTo>
                        <a:pt x="43" y="48"/>
                      </a:lnTo>
                      <a:lnTo>
                        <a:pt x="56" y="46"/>
                      </a:lnTo>
                      <a:lnTo>
                        <a:pt x="66" y="42"/>
                      </a:lnTo>
                      <a:lnTo>
                        <a:pt x="74" y="36"/>
                      </a:lnTo>
                      <a:lnTo>
                        <a:pt x="75" y="29"/>
                      </a:lnTo>
                      <a:lnTo>
                        <a:pt x="71" y="19"/>
                      </a:lnTo>
                      <a:lnTo>
                        <a:pt x="66" y="16"/>
                      </a:lnTo>
                      <a:lnTo>
                        <a:pt x="59" y="15"/>
                      </a:lnTo>
                      <a:lnTo>
                        <a:pt x="52" y="15"/>
                      </a:lnTo>
                      <a:lnTo>
                        <a:pt x="43" y="18"/>
                      </a:lnTo>
                      <a:lnTo>
                        <a:pt x="35" y="19"/>
                      </a:lnTo>
                      <a:lnTo>
                        <a:pt x="30" y="22"/>
                      </a:lnTo>
                      <a:lnTo>
                        <a:pt x="25" y="23"/>
                      </a:lnTo>
                      <a:lnTo>
                        <a:pt x="24" y="25"/>
                      </a:lnTo>
                      <a:lnTo>
                        <a:pt x="22" y="21"/>
                      </a:lnTo>
                      <a:lnTo>
                        <a:pt x="19" y="13"/>
                      </a:lnTo>
                      <a:lnTo>
                        <a:pt x="16" y="5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5" y="26"/>
                      </a:lnTo>
                      <a:lnTo>
                        <a:pt x="9" y="38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89" name="Freeform 69"/>
                <p:cNvSpPr>
                  <a:spLocks/>
                </p:cNvSpPr>
                <p:nvPr/>
              </p:nvSpPr>
              <p:spPr bwMode="auto">
                <a:xfrm>
                  <a:off x="8385" y="4821"/>
                  <a:ext cx="21" cy="19"/>
                </a:xfrm>
                <a:custGeom>
                  <a:avLst/>
                  <a:gdLst/>
                  <a:ahLst/>
                  <a:cxnLst>
                    <a:cxn ang="0">
                      <a:pos x="15" y="53"/>
                    </a:cxn>
                    <a:cxn ang="0">
                      <a:pos x="22" y="54"/>
                    </a:cxn>
                    <a:cxn ang="0">
                      <a:pos x="34" y="57"/>
                    </a:cxn>
                    <a:cxn ang="0">
                      <a:pos x="47" y="56"/>
                    </a:cxn>
                    <a:cxn ang="0">
                      <a:pos x="58" y="50"/>
                    </a:cxn>
                    <a:cxn ang="0">
                      <a:pos x="61" y="48"/>
                    </a:cxn>
                    <a:cxn ang="0">
                      <a:pos x="62" y="46"/>
                    </a:cxn>
                    <a:cxn ang="0">
                      <a:pos x="63" y="43"/>
                    </a:cxn>
                    <a:cxn ang="0">
                      <a:pos x="62" y="40"/>
                    </a:cxn>
                    <a:cxn ang="0">
                      <a:pos x="61" y="36"/>
                    </a:cxn>
                    <a:cxn ang="0">
                      <a:pos x="58" y="33"/>
                    </a:cxn>
                    <a:cxn ang="0">
                      <a:pos x="53" y="31"/>
                    </a:cxn>
                    <a:cxn ang="0">
                      <a:pos x="47" y="33"/>
                    </a:cxn>
                    <a:cxn ang="0">
                      <a:pos x="39" y="36"/>
                    </a:cxn>
                    <a:cxn ang="0">
                      <a:pos x="30" y="36"/>
                    </a:cxn>
                    <a:cxn ang="0">
                      <a:pos x="24" y="36"/>
                    </a:cxn>
                    <a:cxn ang="0">
                      <a:pos x="21" y="36"/>
                    </a:cxn>
                    <a:cxn ang="0">
                      <a:pos x="21" y="30"/>
                    </a:cxn>
                    <a:cxn ang="0">
                      <a:pos x="21" y="17"/>
                    </a:cxn>
                    <a:cxn ang="0">
                      <a:pos x="17" y="4"/>
                    </a:cxn>
                    <a:cxn ang="0">
                      <a:pos x="8" y="0"/>
                    </a:cxn>
                    <a:cxn ang="0">
                      <a:pos x="0" y="18"/>
                    </a:cxn>
                    <a:cxn ang="0">
                      <a:pos x="0" y="34"/>
                    </a:cxn>
                    <a:cxn ang="0">
                      <a:pos x="6" y="46"/>
                    </a:cxn>
                    <a:cxn ang="0">
                      <a:pos x="15" y="53"/>
                    </a:cxn>
                  </a:cxnLst>
                  <a:rect l="0" t="0" r="r" b="b"/>
                  <a:pathLst>
                    <a:path w="63" h="57">
                      <a:moveTo>
                        <a:pt x="15" y="53"/>
                      </a:moveTo>
                      <a:lnTo>
                        <a:pt x="22" y="54"/>
                      </a:lnTo>
                      <a:lnTo>
                        <a:pt x="34" y="57"/>
                      </a:lnTo>
                      <a:lnTo>
                        <a:pt x="47" y="56"/>
                      </a:lnTo>
                      <a:lnTo>
                        <a:pt x="58" y="50"/>
                      </a:lnTo>
                      <a:lnTo>
                        <a:pt x="61" y="48"/>
                      </a:lnTo>
                      <a:lnTo>
                        <a:pt x="62" y="46"/>
                      </a:lnTo>
                      <a:lnTo>
                        <a:pt x="63" y="43"/>
                      </a:lnTo>
                      <a:lnTo>
                        <a:pt x="62" y="40"/>
                      </a:lnTo>
                      <a:lnTo>
                        <a:pt x="61" y="36"/>
                      </a:lnTo>
                      <a:lnTo>
                        <a:pt x="58" y="33"/>
                      </a:lnTo>
                      <a:lnTo>
                        <a:pt x="53" y="31"/>
                      </a:lnTo>
                      <a:lnTo>
                        <a:pt x="47" y="33"/>
                      </a:lnTo>
                      <a:lnTo>
                        <a:pt x="39" y="36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21" y="36"/>
                      </a:lnTo>
                      <a:lnTo>
                        <a:pt x="21" y="30"/>
                      </a:lnTo>
                      <a:lnTo>
                        <a:pt x="21" y="17"/>
                      </a:ln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18"/>
                      </a:lnTo>
                      <a:lnTo>
                        <a:pt x="0" y="34"/>
                      </a:lnTo>
                      <a:lnTo>
                        <a:pt x="6" y="46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90" name="Freeform 70"/>
                <p:cNvSpPr>
                  <a:spLocks/>
                </p:cNvSpPr>
                <p:nvPr/>
              </p:nvSpPr>
              <p:spPr bwMode="auto">
                <a:xfrm>
                  <a:off x="8406" y="4814"/>
                  <a:ext cx="21" cy="19"/>
                </a:xfrm>
                <a:custGeom>
                  <a:avLst/>
                  <a:gdLst/>
                  <a:ahLst/>
                  <a:cxnLst>
                    <a:cxn ang="0">
                      <a:pos x="24" y="52"/>
                    </a:cxn>
                    <a:cxn ang="0">
                      <a:pos x="32" y="57"/>
                    </a:cxn>
                    <a:cxn ang="0">
                      <a:pos x="41" y="55"/>
                    </a:cxn>
                    <a:cxn ang="0">
                      <a:pos x="50" y="52"/>
                    </a:cxn>
                    <a:cxn ang="0">
                      <a:pos x="59" y="48"/>
                    </a:cxn>
                    <a:cxn ang="0">
                      <a:pos x="63" y="45"/>
                    </a:cxn>
                    <a:cxn ang="0">
                      <a:pos x="65" y="42"/>
                    </a:cxn>
                    <a:cxn ang="0">
                      <a:pos x="65" y="38"/>
                    </a:cxn>
                    <a:cxn ang="0">
                      <a:pos x="63" y="34"/>
                    </a:cxn>
                    <a:cxn ang="0">
                      <a:pos x="53" y="28"/>
                    </a:cxn>
                    <a:cxn ang="0">
                      <a:pos x="46" y="29"/>
                    </a:cxn>
                    <a:cxn ang="0">
                      <a:pos x="40" y="35"/>
                    </a:cxn>
                    <a:cxn ang="0">
                      <a:pos x="35" y="39"/>
                    </a:cxn>
                    <a:cxn ang="0">
                      <a:pos x="32" y="32"/>
                    </a:cxn>
                    <a:cxn ang="0">
                      <a:pos x="25" y="18"/>
                    </a:cxn>
                    <a:cxn ang="0">
                      <a:pos x="16" y="5"/>
                    </a:cxn>
                    <a:cxn ang="0">
                      <a:pos x="6" y="0"/>
                    </a:cxn>
                    <a:cxn ang="0">
                      <a:pos x="0" y="21"/>
                    </a:cxn>
                    <a:cxn ang="0">
                      <a:pos x="7" y="36"/>
                    </a:cxn>
                    <a:cxn ang="0">
                      <a:pos x="18" y="48"/>
                    </a:cxn>
                    <a:cxn ang="0">
                      <a:pos x="24" y="52"/>
                    </a:cxn>
                  </a:cxnLst>
                  <a:rect l="0" t="0" r="r" b="b"/>
                  <a:pathLst>
                    <a:path w="65" h="57">
                      <a:moveTo>
                        <a:pt x="24" y="52"/>
                      </a:moveTo>
                      <a:lnTo>
                        <a:pt x="32" y="57"/>
                      </a:lnTo>
                      <a:lnTo>
                        <a:pt x="41" y="55"/>
                      </a:lnTo>
                      <a:lnTo>
                        <a:pt x="50" y="52"/>
                      </a:lnTo>
                      <a:lnTo>
                        <a:pt x="59" y="48"/>
                      </a:lnTo>
                      <a:lnTo>
                        <a:pt x="63" y="45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3" y="34"/>
                      </a:lnTo>
                      <a:lnTo>
                        <a:pt x="53" y="28"/>
                      </a:lnTo>
                      <a:lnTo>
                        <a:pt x="46" y="29"/>
                      </a:lnTo>
                      <a:lnTo>
                        <a:pt x="40" y="35"/>
                      </a:lnTo>
                      <a:lnTo>
                        <a:pt x="35" y="39"/>
                      </a:lnTo>
                      <a:lnTo>
                        <a:pt x="32" y="32"/>
                      </a:lnTo>
                      <a:lnTo>
                        <a:pt x="25" y="18"/>
                      </a:lnTo>
                      <a:lnTo>
                        <a:pt x="16" y="5"/>
                      </a:lnTo>
                      <a:lnTo>
                        <a:pt x="6" y="0"/>
                      </a:lnTo>
                      <a:lnTo>
                        <a:pt x="0" y="21"/>
                      </a:lnTo>
                      <a:lnTo>
                        <a:pt x="7" y="36"/>
                      </a:lnTo>
                      <a:lnTo>
                        <a:pt x="18" y="48"/>
                      </a:lnTo>
                      <a:lnTo>
                        <a:pt x="2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91" name="Freeform 71"/>
                <p:cNvSpPr>
                  <a:spLocks/>
                </p:cNvSpPr>
                <p:nvPr/>
              </p:nvSpPr>
              <p:spPr bwMode="auto">
                <a:xfrm>
                  <a:off x="8371" y="4865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16" y="67"/>
                    </a:cxn>
                    <a:cxn ang="0">
                      <a:pos x="19" y="70"/>
                    </a:cxn>
                    <a:cxn ang="0">
                      <a:pos x="23" y="73"/>
                    </a:cxn>
                    <a:cxn ang="0">
                      <a:pos x="31" y="77"/>
                    </a:cxn>
                    <a:cxn ang="0">
                      <a:pos x="38" y="79"/>
                    </a:cxn>
                    <a:cxn ang="0">
                      <a:pos x="47" y="80"/>
                    </a:cxn>
                    <a:cxn ang="0">
                      <a:pos x="57" y="77"/>
                    </a:cxn>
                    <a:cxn ang="0">
                      <a:pos x="66" y="70"/>
                    </a:cxn>
                    <a:cxn ang="0">
                      <a:pos x="73" y="59"/>
                    </a:cxn>
                    <a:cxn ang="0">
                      <a:pos x="76" y="54"/>
                    </a:cxn>
                    <a:cxn ang="0">
                      <a:pos x="78" y="50"/>
                    </a:cxn>
                    <a:cxn ang="0">
                      <a:pos x="79" y="46"/>
                    </a:cxn>
                    <a:cxn ang="0">
                      <a:pos x="78" y="43"/>
                    </a:cxn>
                    <a:cxn ang="0">
                      <a:pos x="70" y="39"/>
                    </a:cxn>
                    <a:cxn ang="0">
                      <a:pos x="61" y="37"/>
                    </a:cxn>
                    <a:cxn ang="0">
                      <a:pos x="53" y="39"/>
                    </a:cxn>
                    <a:cxn ang="0">
                      <a:pos x="45" y="40"/>
                    </a:cxn>
                    <a:cxn ang="0">
                      <a:pos x="39" y="44"/>
                    </a:cxn>
                    <a:cxn ang="0">
                      <a:pos x="34" y="47"/>
                    </a:cxn>
                    <a:cxn ang="0">
                      <a:pos x="31" y="50"/>
                    </a:cxn>
                    <a:cxn ang="0">
                      <a:pos x="29" y="52"/>
                    </a:cxn>
                    <a:cxn ang="0">
                      <a:pos x="28" y="43"/>
                    </a:cxn>
                    <a:cxn ang="0">
                      <a:pos x="22" y="24"/>
                    </a:cxn>
                    <a:cxn ang="0">
                      <a:pos x="13" y="6"/>
                    </a:cxn>
                    <a:cxn ang="0">
                      <a:pos x="1" y="0"/>
                    </a:cxn>
                    <a:cxn ang="0">
                      <a:pos x="0" y="24"/>
                    </a:cxn>
                    <a:cxn ang="0">
                      <a:pos x="6" y="46"/>
                    </a:cxn>
                    <a:cxn ang="0">
                      <a:pos x="13" y="62"/>
                    </a:cxn>
                    <a:cxn ang="0">
                      <a:pos x="16" y="67"/>
                    </a:cxn>
                  </a:cxnLst>
                  <a:rect l="0" t="0" r="r" b="b"/>
                  <a:pathLst>
                    <a:path w="79" h="80">
                      <a:moveTo>
                        <a:pt x="16" y="67"/>
                      </a:moveTo>
                      <a:lnTo>
                        <a:pt x="19" y="70"/>
                      </a:lnTo>
                      <a:lnTo>
                        <a:pt x="23" y="73"/>
                      </a:lnTo>
                      <a:lnTo>
                        <a:pt x="31" y="77"/>
                      </a:lnTo>
                      <a:lnTo>
                        <a:pt x="38" y="79"/>
                      </a:lnTo>
                      <a:lnTo>
                        <a:pt x="47" y="80"/>
                      </a:lnTo>
                      <a:lnTo>
                        <a:pt x="57" y="77"/>
                      </a:lnTo>
                      <a:lnTo>
                        <a:pt x="66" y="70"/>
                      </a:lnTo>
                      <a:lnTo>
                        <a:pt x="73" y="59"/>
                      </a:lnTo>
                      <a:lnTo>
                        <a:pt x="76" y="54"/>
                      </a:lnTo>
                      <a:lnTo>
                        <a:pt x="78" y="50"/>
                      </a:lnTo>
                      <a:lnTo>
                        <a:pt x="79" y="46"/>
                      </a:lnTo>
                      <a:lnTo>
                        <a:pt x="78" y="43"/>
                      </a:lnTo>
                      <a:lnTo>
                        <a:pt x="70" y="39"/>
                      </a:lnTo>
                      <a:lnTo>
                        <a:pt x="61" y="37"/>
                      </a:lnTo>
                      <a:lnTo>
                        <a:pt x="53" y="39"/>
                      </a:lnTo>
                      <a:lnTo>
                        <a:pt x="45" y="40"/>
                      </a:lnTo>
                      <a:lnTo>
                        <a:pt x="39" y="44"/>
                      </a:lnTo>
                      <a:lnTo>
                        <a:pt x="34" y="47"/>
                      </a:lnTo>
                      <a:lnTo>
                        <a:pt x="31" y="50"/>
                      </a:lnTo>
                      <a:lnTo>
                        <a:pt x="29" y="52"/>
                      </a:lnTo>
                      <a:lnTo>
                        <a:pt x="28" y="43"/>
                      </a:lnTo>
                      <a:lnTo>
                        <a:pt x="22" y="24"/>
                      </a:lnTo>
                      <a:lnTo>
                        <a:pt x="13" y="6"/>
                      </a:lnTo>
                      <a:lnTo>
                        <a:pt x="1" y="0"/>
                      </a:lnTo>
                      <a:lnTo>
                        <a:pt x="0" y="24"/>
                      </a:lnTo>
                      <a:lnTo>
                        <a:pt x="6" y="46"/>
                      </a:lnTo>
                      <a:lnTo>
                        <a:pt x="13" y="62"/>
                      </a:lnTo>
                      <a:lnTo>
                        <a:pt x="1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92" name="Freeform 72"/>
                <p:cNvSpPr>
                  <a:spLocks/>
                </p:cNvSpPr>
                <p:nvPr/>
              </p:nvSpPr>
              <p:spPr bwMode="auto">
                <a:xfrm>
                  <a:off x="8399" y="4855"/>
                  <a:ext cx="27" cy="22"/>
                </a:xfrm>
                <a:custGeom>
                  <a:avLst/>
                  <a:gdLst/>
                  <a:ahLst/>
                  <a:cxnLst>
                    <a:cxn ang="0">
                      <a:pos x="13" y="54"/>
                    </a:cxn>
                    <a:cxn ang="0">
                      <a:pos x="16" y="56"/>
                    </a:cxn>
                    <a:cxn ang="0">
                      <a:pos x="20" y="59"/>
                    </a:cxn>
                    <a:cxn ang="0">
                      <a:pos x="26" y="61"/>
                    </a:cxn>
                    <a:cxn ang="0">
                      <a:pos x="34" y="64"/>
                    </a:cxn>
                    <a:cxn ang="0">
                      <a:pos x="41" y="67"/>
                    </a:cxn>
                    <a:cxn ang="0">
                      <a:pos x="50" y="67"/>
                    </a:cxn>
                    <a:cxn ang="0">
                      <a:pos x="59" y="67"/>
                    </a:cxn>
                    <a:cxn ang="0">
                      <a:pos x="66" y="64"/>
                    </a:cxn>
                    <a:cxn ang="0">
                      <a:pos x="72" y="61"/>
                    </a:cxn>
                    <a:cxn ang="0">
                      <a:pos x="76" y="57"/>
                    </a:cxn>
                    <a:cxn ang="0">
                      <a:pos x="79" y="53"/>
                    </a:cxn>
                    <a:cxn ang="0">
                      <a:pos x="78" y="47"/>
                    </a:cxn>
                    <a:cxn ang="0">
                      <a:pos x="72" y="41"/>
                    </a:cxn>
                    <a:cxn ang="0">
                      <a:pos x="65" y="37"/>
                    </a:cxn>
                    <a:cxn ang="0">
                      <a:pos x="56" y="36"/>
                    </a:cxn>
                    <a:cxn ang="0">
                      <a:pos x="48" y="36"/>
                    </a:cxn>
                    <a:cxn ang="0">
                      <a:pos x="40" y="37"/>
                    </a:cxn>
                    <a:cxn ang="0">
                      <a:pos x="34" y="38"/>
                    </a:cxn>
                    <a:cxn ang="0">
                      <a:pos x="29" y="40"/>
                    </a:cxn>
                    <a:cxn ang="0">
                      <a:pos x="28" y="40"/>
                    </a:cxn>
                    <a:cxn ang="0">
                      <a:pos x="26" y="33"/>
                    </a:cxn>
                    <a:cxn ang="0">
                      <a:pos x="22" y="17"/>
                    </a:cxn>
                    <a:cxn ang="0">
                      <a:pos x="15" y="4"/>
                    </a:cxn>
                    <a:cxn ang="0">
                      <a:pos x="3" y="0"/>
                    </a:cxn>
                    <a:cxn ang="0">
                      <a:pos x="0" y="21"/>
                    </a:cxn>
                    <a:cxn ang="0">
                      <a:pos x="4" y="38"/>
                    </a:cxn>
                    <a:cxn ang="0">
                      <a:pos x="10" y="50"/>
                    </a:cxn>
                    <a:cxn ang="0">
                      <a:pos x="13" y="54"/>
                    </a:cxn>
                  </a:cxnLst>
                  <a:rect l="0" t="0" r="r" b="b"/>
                  <a:pathLst>
                    <a:path w="79" h="67">
                      <a:moveTo>
                        <a:pt x="13" y="54"/>
                      </a:moveTo>
                      <a:lnTo>
                        <a:pt x="16" y="56"/>
                      </a:lnTo>
                      <a:lnTo>
                        <a:pt x="20" y="59"/>
                      </a:lnTo>
                      <a:lnTo>
                        <a:pt x="26" y="61"/>
                      </a:lnTo>
                      <a:lnTo>
                        <a:pt x="34" y="64"/>
                      </a:lnTo>
                      <a:lnTo>
                        <a:pt x="41" y="67"/>
                      </a:lnTo>
                      <a:lnTo>
                        <a:pt x="50" y="67"/>
                      </a:lnTo>
                      <a:lnTo>
                        <a:pt x="59" y="67"/>
                      </a:lnTo>
                      <a:lnTo>
                        <a:pt x="66" y="64"/>
                      </a:lnTo>
                      <a:lnTo>
                        <a:pt x="72" y="61"/>
                      </a:lnTo>
                      <a:lnTo>
                        <a:pt x="76" y="57"/>
                      </a:lnTo>
                      <a:lnTo>
                        <a:pt x="79" y="53"/>
                      </a:lnTo>
                      <a:lnTo>
                        <a:pt x="78" y="47"/>
                      </a:lnTo>
                      <a:lnTo>
                        <a:pt x="72" y="41"/>
                      </a:lnTo>
                      <a:lnTo>
                        <a:pt x="65" y="37"/>
                      </a:lnTo>
                      <a:lnTo>
                        <a:pt x="56" y="36"/>
                      </a:lnTo>
                      <a:lnTo>
                        <a:pt x="48" y="36"/>
                      </a:lnTo>
                      <a:lnTo>
                        <a:pt x="40" y="37"/>
                      </a:lnTo>
                      <a:lnTo>
                        <a:pt x="34" y="38"/>
                      </a:lnTo>
                      <a:lnTo>
                        <a:pt x="29" y="40"/>
                      </a:lnTo>
                      <a:lnTo>
                        <a:pt x="28" y="40"/>
                      </a:lnTo>
                      <a:lnTo>
                        <a:pt x="26" y="33"/>
                      </a:lnTo>
                      <a:lnTo>
                        <a:pt x="22" y="17"/>
                      </a:lnTo>
                      <a:lnTo>
                        <a:pt x="15" y="4"/>
                      </a:lnTo>
                      <a:lnTo>
                        <a:pt x="3" y="0"/>
                      </a:lnTo>
                      <a:lnTo>
                        <a:pt x="0" y="21"/>
                      </a:lnTo>
                      <a:lnTo>
                        <a:pt x="4" y="38"/>
                      </a:lnTo>
                      <a:lnTo>
                        <a:pt x="10" y="50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93" name="Freeform 73"/>
                <p:cNvSpPr>
                  <a:spLocks/>
                </p:cNvSpPr>
                <p:nvPr/>
              </p:nvSpPr>
              <p:spPr bwMode="auto">
                <a:xfrm>
                  <a:off x="8429" y="4851"/>
                  <a:ext cx="26" cy="20"/>
                </a:xfrm>
                <a:custGeom>
                  <a:avLst/>
                  <a:gdLst/>
                  <a:ahLst/>
                  <a:cxnLst>
                    <a:cxn ang="0">
                      <a:pos x="9" y="58"/>
                    </a:cxn>
                    <a:cxn ang="0">
                      <a:pos x="17" y="60"/>
                    </a:cxn>
                    <a:cxn ang="0">
                      <a:pos x="27" y="62"/>
                    </a:cxn>
                    <a:cxn ang="0">
                      <a:pos x="40" y="62"/>
                    </a:cxn>
                    <a:cxn ang="0">
                      <a:pos x="53" y="60"/>
                    </a:cxn>
                    <a:cxn ang="0">
                      <a:pos x="65" y="58"/>
                    </a:cxn>
                    <a:cxn ang="0">
                      <a:pos x="72" y="55"/>
                    </a:cxn>
                    <a:cxn ang="0">
                      <a:pos x="77" y="49"/>
                    </a:cxn>
                    <a:cxn ang="0">
                      <a:pos x="75" y="42"/>
                    </a:cxn>
                    <a:cxn ang="0">
                      <a:pos x="69" y="36"/>
                    </a:cxn>
                    <a:cxn ang="0">
                      <a:pos x="62" y="33"/>
                    </a:cxn>
                    <a:cxn ang="0">
                      <a:pos x="53" y="32"/>
                    </a:cxn>
                    <a:cxn ang="0">
                      <a:pos x="46" y="32"/>
                    </a:cxn>
                    <a:cxn ang="0">
                      <a:pos x="39" y="33"/>
                    </a:cxn>
                    <a:cxn ang="0">
                      <a:pos x="33" y="35"/>
                    </a:cxn>
                    <a:cxn ang="0">
                      <a:pos x="28" y="37"/>
                    </a:cxn>
                    <a:cxn ang="0">
                      <a:pos x="27" y="37"/>
                    </a:cxn>
                    <a:cxn ang="0">
                      <a:pos x="25" y="30"/>
                    </a:cxn>
                    <a:cxn ang="0">
                      <a:pos x="21" y="16"/>
                    </a:cxn>
                    <a:cxn ang="0">
                      <a:pos x="14" y="3"/>
                    </a:cxn>
                    <a:cxn ang="0">
                      <a:pos x="2" y="0"/>
                    </a:cxn>
                    <a:cxn ang="0">
                      <a:pos x="0" y="17"/>
                    </a:cxn>
                    <a:cxn ang="0">
                      <a:pos x="3" y="36"/>
                    </a:cxn>
                    <a:cxn ang="0">
                      <a:pos x="8" y="52"/>
                    </a:cxn>
                    <a:cxn ang="0">
                      <a:pos x="9" y="58"/>
                    </a:cxn>
                  </a:cxnLst>
                  <a:rect l="0" t="0" r="r" b="b"/>
                  <a:pathLst>
                    <a:path w="77" h="62">
                      <a:moveTo>
                        <a:pt x="9" y="58"/>
                      </a:moveTo>
                      <a:lnTo>
                        <a:pt x="17" y="60"/>
                      </a:lnTo>
                      <a:lnTo>
                        <a:pt x="27" y="62"/>
                      </a:lnTo>
                      <a:lnTo>
                        <a:pt x="40" y="62"/>
                      </a:lnTo>
                      <a:lnTo>
                        <a:pt x="53" y="60"/>
                      </a:lnTo>
                      <a:lnTo>
                        <a:pt x="65" y="58"/>
                      </a:lnTo>
                      <a:lnTo>
                        <a:pt x="72" y="55"/>
                      </a:lnTo>
                      <a:lnTo>
                        <a:pt x="77" y="49"/>
                      </a:lnTo>
                      <a:lnTo>
                        <a:pt x="75" y="42"/>
                      </a:lnTo>
                      <a:lnTo>
                        <a:pt x="69" y="36"/>
                      </a:lnTo>
                      <a:lnTo>
                        <a:pt x="62" y="33"/>
                      </a:lnTo>
                      <a:lnTo>
                        <a:pt x="53" y="32"/>
                      </a:lnTo>
                      <a:lnTo>
                        <a:pt x="46" y="32"/>
                      </a:lnTo>
                      <a:lnTo>
                        <a:pt x="39" y="33"/>
                      </a:lnTo>
                      <a:lnTo>
                        <a:pt x="33" y="35"/>
                      </a:lnTo>
                      <a:lnTo>
                        <a:pt x="28" y="37"/>
                      </a:lnTo>
                      <a:lnTo>
                        <a:pt x="27" y="37"/>
                      </a:lnTo>
                      <a:lnTo>
                        <a:pt x="25" y="30"/>
                      </a:lnTo>
                      <a:lnTo>
                        <a:pt x="21" y="16"/>
                      </a:lnTo>
                      <a:lnTo>
                        <a:pt x="14" y="3"/>
                      </a:lnTo>
                      <a:lnTo>
                        <a:pt x="2" y="0"/>
                      </a:lnTo>
                      <a:lnTo>
                        <a:pt x="0" y="17"/>
                      </a:lnTo>
                      <a:lnTo>
                        <a:pt x="3" y="36"/>
                      </a:lnTo>
                      <a:lnTo>
                        <a:pt x="8" y="52"/>
                      </a:lnTo>
                      <a:lnTo>
                        <a:pt x="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94" name="Freeform 74"/>
                <p:cNvSpPr>
                  <a:spLocks/>
                </p:cNvSpPr>
                <p:nvPr/>
              </p:nvSpPr>
              <p:spPr bwMode="auto">
                <a:xfrm>
                  <a:off x="8258" y="4730"/>
                  <a:ext cx="122" cy="281"/>
                </a:xfrm>
                <a:custGeom>
                  <a:avLst/>
                  <a:gdLst/>
                  <a:ahLst/>
                  <a:cxnLst>
                    <a:cxn ang="0">
                      <a:pos x="12" y="150"/>
                    </a:cxn>
                    <a:cxn ang="0">
                      <a:pos x="16" y="241"/>
                    </a:cxn>
                    <a:cxn ang="0">
                      <a:pos x="46" y="346"/>
                    </a:cxn>
                    <a:cxn ang="0">
                      <a:pos x="84" y="465"/>
                    </a:cxn>
                    <a:cxn ang="0">
                      <a:pos x="122" y="583"/>
                    </a:cxn>
                    <a:cxn ang="0">
                      <a:pos x="163" y="699"/>
                    </a:cxn>
                    <a:cxn ang="0">
                      <a:pos x="195" y="778"/>
                    </a:cxn>
                    <a:cxn ang="0">
                      <a:pos x="228" y="810"/>
                    </a:cxn>
                    <a:cxn ang="0">
                      <a:pos x="269" y="830"/>
                    </a:cxn>
                    <a:cxn ang="0">
                      <a:pos x="316" y="842"/>
                    </a:cxn>
                    <a:cxn ang="0">
                      <a:pos x="348" y="843"/>
                    </a:cxn>
                    <a:cxn ang="0">
                      <a:pos x="361" y="833"/>
                    </a:cxn>
                    <a:cxn ang="0">
                      <a:pos x="366" y="816"/>
                    </a:cxn>
                    <a:cxn ang="0">
                      <a:pos x="354" y="803"/>
                    </a:cxn>
                    <a:cxn ang="0">
                      <a:pos x="329" y="796"/>
                    </a:cxn>
                    <a:cxn ang="0">
                      <a:pos x="295" y="788"/>
                    </a:cxn>
                    <a:cxn ang="0">
                      <a:pos x="264" y="778"/>
                    </a:cxn>
                    <a:cxn ang="0">
                      <a:pos x="239" y="757"/>
                    </a:cxn>
                    <a:cxn ang="0">
                      <a:pos x="217" y="708"/>
                    </a:cxn>
                    <a:cxn ang="0">
                      <a:pos x="194" y="643"/>
                    </a:cxn>
                    <a:cxn ang="0">
                      <a:pos x="172" y="577"/>
                    </a:cxn>
                    <a:cxn ang="0">
                      <a:pos x="151" y="511"/>
                    </a:cxn>
                    <a:cxn ang="0">
                      <a:pos x="126" y="435"/>
                    </a:cxn>
                    <a:cxn ang="0">
                      <a:pos x="94" y="349"/>
                    </a:cxn>
                    <a:cxn ang="0">
                      <a:pos x="65" y="263"/>
                    </a:cxn>
                    <a:cxn ang="0">
                      <a:pos x="49" y="175"/>
                    </a:cxn>
                    <a:cxn ang="0">
                      <a:pos x="46" y="110"/>
                    </a:cxn>
                    <a:cxn ang="0">
                      <a:pos x="35" y="67"/>
                    </a:cxn>
                    <a:cxn ang="0">
                      <a:pos x="21" y="27"/>
                    </a:cxn>
                    <a:cxn ang="0">
                      <a:pos x="6" y="1"/>
                    </a:cxn>
                    <a:cxn ang="0">
                      <a:pos x="5" y="17"/>
                    </a:cxn>
                    <a:cxn ang="0">
                      <a:pos x="13" y="76"/>
                    </a:cxn>
                  </a:cxnLst>
                  <a:rect l="0" t="0" r="r" b="b"/>
                  <a:pathLst>
                    <a:path w="366" h="845">
                      <a:moveTo>
                        <a:pt x="15" y="104"/>
                      </a:moveTo>
                      <a:lnTo>
                        <a:pt x="12" y="150"/>
                      </a:lnTo>
                      <a:lnTo>
                        <a:pt x="12" y="196"/>
                      </a:lnTo>
                      <a:lnTo>
                        <a:pt x="16" y="241"/>
                      </a:lnTo>
                      <a:lnTo>
                        <a:pt x="27" y="286"/>
                      </a:lnTo>
                      <a:lnTo>
                        <a:pt x="46" y="346"/>
                      </a:lnTo>
                      <a:lnTo>
                        <a:pt x="65" y="406"/>
                      </a:lnTo>
                      <a:lnTo>
                        <a:pt x="84" y="465"/>
                      </a:lnTo>
                      <a:lnTo>
                        <a:pt x="103" y="524"/>
                      </a:lnTo>
                      <a:lnTo>
                        <a:pt x="122" y="583"/>
                      </a:lnTo>
                      <a:lnTo>
                        <a:pt x="143" y="640"/>
                      </a:lnTo>
                      <a:lnTo>
                        <a:pt x="163" y="699"/>
                      </a:lnTo>
                      <a:lnTo>
                        <a:pt x="185" y="758"/>
                      </a:lnTo>
                      <a:lnTo>
                        <a:pt x="195" y="778"/>
                      </a:lnTo>
                      <a:lnTo>
                        <a:pt x="210" y="796"/>
                      </a:lnTo>
                      <a:lnTo>
                        <a:pt x="228" y="810"/>
                      </a:lnTo>
                      <a:lnTo>
                        <a:pt x="247" y="822"/>
                      </a:lnTo>
                      <a:lnTo>
                        <a:pt x="269" y="830"/>
                      </a:lnTo>
                      <a:lnTo>
                        <a:pt x="292" y="837"/>
                      </a:lnTo>
                      <a:lnTo>
                        <a:pt x="316" y="842"/>
                      </a:lnTo>
                      <a:lnTo>
                        <a:pt x="339" y="845"/>
                      </a:lnTo>
                      <a:lnTo>
                        <a:pt x="348" y="843"/>
                      </a:lnTo>
                      <a:lnTo>
                        <a:pt x="355" y="840"/>
                      </a:lnTo>
                      <a:lnTo>
                        <a:pt x="361" y="833"/>
                      </a:lnTo>
                      <a:lnTo>
                        <a:pt x="366" y="824"/>
                      </a:lnTo>
                      <a:lnTo>
                        <a:pt x="366" y="816"/>
                      </a:lnTo>
                      <a:lnTo>
                        <a:pt x="361" y="809"/>
                      </a:lnTo>
                      <a:lnTo>
                        <a:pt x="354" y="803"/>
                      </a:lnTo>
                      <a:lnTo>
                        <a:pt x="345" y="800"/>
                      </a:lnTo>
                      <a:lnTo>
                        <a:pt x="329" y="796"/>
                      </a:lnTo>
                      <a:lnTo>
                        <a:pt x="313" y="793"/>
                      </a:lnTo>
                      <a:lnTo>
                        <a:pt x="295" y="788"/>
                      </a:lnTo>
                      <a:lnTo>
                        <a:pt x="279" y="784"/>
                      </a:lnTo>
                      <a:lnTo>
                        <a:pt x="264" y="778"/>
                      </a:lnTo>
                      <a:lnTo>
                        <a:pt x="251" y="768"/>
                      </a:lnTo>
                      <a:lnTo>
                        <a:pt x="239" y="757"/>
                      </a:lnTo>
                      <a:lnTo>
                        <a:pt x="231" y="741"/>
                      </a:lnTo>
                      <a:lnTo>
                        <a:pt x="217" y="708"/>
                      </a:lnTo>
                      <a:lnTo>
                        <a:pt x="206" y="676"/>
                      </a:lnTo>
                      <a:lnTo>
                        <a:pt x="194" y="643"/>
                      </a:lnTo>
                      <a:lnTo>
                        <a:pt x="184" y="610"/>
                      </a:lnTo>
                      <a:lnTo>
                        <a:pt x="172" y="577"/>
                      </a:lnTo>
                      <a:lnTo>
                        <a:pt x="162" y="544"/>
                      </a:lnTo>
                      <a:lnTo>
                        <a:pt x="151" y="511"/>
                      </a:lnTo>
                      <a:lnTo>
                        <a:pt x="141" y="478"/>
                      </a:lnTo>
                      <a:lnTo>
                        <a:pt x="126" y="435"/>
                      </a:lnTo>
                      <a:lnTo>
                        <a:pt x="110" y="392"/>
                      </a:lnTo>
                      <a:lnTo>
                        <a:pt x="94" y="349"/>
                      </a:lnTo>
                      <a:lnTo>
                        <a:pt x="79" y="306"/>
                      </a:lnTo>
                      <a:lnTo>
                        <a:pt x="65" y="263"/>
                      </a:lnTo>
                      <a:lnTo>
                        <a:pt x="54" y="219"/>
                      </a:lnTo>
                      <a:lnTo>
                        <a:pt x="49" y="175"/>
                      </a:lnTo>
                      <a:lnTo>
                        <a:pt x="47" y="129"/>
                      </a:lnTo>
                      <a:lnTo>
                        <a:pt x="46" y="110"/>
                      </a:lnTo>
                      <a:lnTo>
                        <a:pt x="41" y="89"/>
                      </a:lnTo>
                      <a:lnTo>
                        <a:pt x="35" y="67"/>
                      </a:lnTo>
                      <a:lnTo>
                        <a:pt x="28" y="46"/>
                      </a:lnTo>
                      <a:lnTo>
                        <a:pt x="21" y="27"/>
                      </a:lnTo>
                      <a:lnTo>
                        <a:pt x="13" y="11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5" y="17"/>
                      </a:lnTo>
                      <a:lnTo>
                        <a:pt x="10" y="44"/>
                      </a:lnTo>
                      <a:lnTo>
                        <a:pt x="13" y="76"/>
                      </a:lnTo>
                      <a:lnTo>
                        <a:pt x="15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95" name="Freeform 75"/>
                <p:cNvSpPr>
                  <a:spLocks/>
                </p:cNvSpPr>
                <p:nvPr/>
              </p:nvSpPr>
              <p:spPr bwMode="auto">
                <a:xfrm>
                  <a:off x="8517" y="4850"/>
                  <a:ext cx="29" cy="29"/>
                </a:xfrm>
                <a:custGeom>
                  <a:avLst/>
                  <a:gdLst/>
                  <a:ahLst/>
                  <a:cxnLst>
                    <a:cxn ang="0">
                      <a:pos x="84" y="23"/>
                    </a:cxn>
                    <a:cxn ang="0">
                      <a:pos x="88" y="18"/>
                    </a:cxn>
                    <a:cxn ang="0">
                      <a:pos x="87" y="13"/>
                    </a:cxn>
                    <a:cxn ang="0">
                      <a:pos x="84" y="7"/>
                    </a:cxn>
                    <a:cxn ang="0">
                      <a:pos x="77" y="3"/>
                    </a:cxn>
                    <a:cxn ang="0">
                      <a:pos x="71" y="0"/>
                    </a:cxn>
                    <a:cxn ang="0">
                      <a:pos x="62" y="0"/>
                    </a:cxn>
                    <a:cxn ang="0">
                      <a:pos x="55" y="1"/>
                    </a:cxn>
                    <a:cxn ang="0">
                      <a:pos x="47" y="5"/>
                    </a:cxn>
                    <a:cxn ang="0">
                      <a:pos x="41" y="11"/>
                    </a:cxn>
                    <a:cxn ang="0">
                      <a:pos x="34" y="20"/>
                    </a:cxn>
                    <a:cxn ang="0">
                      <a:pos x="25" y="31"/>
                    </a:cxn>
                    <a:cxn ang="0">
                      <a:pos x="16" y="43"/>
                    </a:cxn>
                    <a:cxn ang="0">
                      <a:pos x="9" y="56"/>
                    </a:cxn>
                    <a:cxn ang="0">
                      <a:pos x="3" y="69"/>
                    </a:cxn>
                    <a:cxn ang="0">
                      <a:pos x="0" y="79"/>
                    </a:cxn>
                    <a:cxn ang="0">
                      <a:pos x="3" y="87"/>
                    </a:cxn>
                    <a:cxn ang="0">
                      <a:pos x="15" y="80"/>
                    </a:cxn>
                    <a:cxn ang="0">
                      <a:pos x="27" y="70"/>
                    </a:cxn>
                    <a:cxn ang="0">
                      <a:pos x="40" y="60"/>
                    </a:cxn>
                    <a:cxn ang="0">
                      <a:pos x="52" y="50"/>
                    </a:cxn>
                    <a:cxn ang="0">
                      <a:pos x="63" y="41"/>
                    </a:cxn>
                    <a:cxn ang="0">
                      <a:pos x="72" y="33"/>
                    </a:cxn>
                    <a:cxn ang="0">
                      <a:pos x="80" y="27"/>
                    </a:cxn>
                    <a:cxn ang="0">
                      <a:pos x="84" y="23"/>
                    </a:cxn>
                  </a:cxnLst>
                  <a:rect l="0" t="0" r="r" b="b"/>
                  <a:pathLst>
                    <a:path w="88" h="87">
                      <a:moveTo>
                        <a:pt x="84" y="23"/>
                      </a:moveTo>
                      <a:lnTo>
                        <a:pt x="88" y="18"/>
                      </a:lnTo>
                      <a:lnTo>
                        <a:pt x="87" y="13"/>
                      </a:lnTo>
                      <a:lnTo>
                        <a:pt x="84" y="7"/>
                      </a:lnTo>
                      <a:lnTo>
                        <a:pt x="77" y="3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5" y="1"/>
                      </a:lnTo>
                      <a:lnTo>
                        <a:pt x="47" y="5"/>
                      </a:lnTo>
                      <a:lnTo>
                        <a:pt x="41" y="11"/>
                      </a:lnTo>
                      <a:lnTo>
                        <a:pt x="34" y="20"/>
                      </a:lnTo>
                      <a:lnTo>
                        <a:pt x="25" y="31"/>
                      </a:lnTo>
                      <a:lnTo>
                        <a:pt x="16" y="43"/>
                      </a:lnTo>
                      <a:lnTo>
                        <a:pt x="9" y="56"/>
                      </a:lnTo>
                      <a:lnTo>
                        <a:pt x="3" y="69"/>
                      </a:lnTo>
                      <a:lnTo>
                        <a:pt x="0" y="79"/>
                      </a:lnTo>
                      <a:lnTo>
                        <a:pt x="3" y="87"/>
                      </a:lnTo>
                      <a:lnTo>
                        <a:pt x="15" y="80"/>
                      </a:lnTo>
                      <a:lnTo>
                        <a:pt x="27" y="70"/>
                      </a:lnTo>
                      <a:lnTo>
                        <a:pt x="40" y="60"/>
                      </a:lnTo>
                      <a:lnTo>
                        <a:pt x="52" y="50"/>
                      </a:lnTo>
                      <a:lnTo>
                        <a:pt x="63" y="41"/>
                      </a:lnTo>
                      <a:lnTo>
                        <a:pt x="72" y="33"/>
                      </a:lnTo>
                      <a:lnTo>
                        <a:pt x="80" y="27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96" name="Freeform 76"/>
                <p:cNvSpPr>
                  <a:spLocks/>
                </p:cNvSpPr>
                <p:nvPr/>
              </p:nvSpPr>
              <p:spPr bwMode="auto">
                <a:xfrm>
                  <a:off x="8536" y="4890"/>
                  <a:ext cx="34" cy="9"/>
                </a:xfrm>
                <a:custGeom>
                  <a:avLst/>
                  <a:gdLst/>
                  <a:ahLst/>
                  <a:cxnLst>
                    <a:cxn ang="0">
                      <a:pos x="92" y="23"/>
                    </a:cxn>
                    <a:cxn ang="0">
                      <a:pos x="96" y="21"/>
                    </a:cxn>
                    <a:cxn ang="0">
                      <a:pos x="99" y="18"/>
                    </a:cxn>
                    <a:cxn ang="0">
                      <a:pos x="101" y="14"/>
                    </a:cxn>
                    <a:cxn ang="0">
                      <a:pos x="102" y="10"/>
                    </a:cxn>
                    <a:cxn ang="0">
                      <a:pos x="101" y="5"/>
                    </a:cxn>
                    <a:cxn ang="0">
                      <a:pos x="98" y="1"/>
                    </a:cxn>
                    <a:cxn ang="0">
                      <a:pos x="93" y="0"/>
                    </a:cxn>
                    <a:cxn ang="0">
                      <a:pos x="88" y="0"/>
                    </a:cxn>
                    <a:cxn ang="0">
                      <a:pos x="76" y="2"/>
                    </a:cxn>
                    <a:cxn ang="0">
                      <a:pos x="61" y="7"/>
                    </a:cxn>
                    <a:cxn ang="0">
                      <a:pos x="46" y="10"/>
                    </a:cxn>
                    <a:cxn ang="0">
                      <a:pos x="33" y="11"/>
                    </a:cxn>
                    <a:cxn ang="0">
                      <a:pos x="20" y="15"/>
                    </a:cxn>
                    <a:cxn ang="0">
                      <a:pos x="10" y="18"/>
                    </a:cxn>
                    <a:cxn ang="0">
                      <a:pos x="2" y="23"/>
                    </a:cxn>
                    <a:cxn ang="0">
                      <a:pos x="0" y="28"/>
                    </a:cxn>
                    <a:cxn ang="0">
                      <a:pos x="10" y="28"/>
                    </a:cxn>
                    <a:cxn ang="0">
                      <a:pos x="20" y="28"/>
                    </a:cxn>
                    <a:cxn ang="0">
                      <a:pos x="32" y="27"/>
                    </a:cxn>
                    <a:cxn ang="0">
                      <a:pos x="44" y="27"/>
                    </a:cxn>
                    <a:cxn ang="0">
                      <a:pos x="55" y="25"/>
                    </a:cxn>
                    <a:cxn ang="0">
                      <a:pos x="67" y="24"/>
                    </a:cxn>
                    <a:cxn ang="0">
                      <a:pos x="80" y="24"/>
                    </a:cxn>
                    <a:cxn ang="0">
                      <a:pos x="92" y="23"/>
                    </a:cxn>
                  </a:cxnLst>
                  <a:rect l="0" t="0" r="r" b="b"/>
                  <a:pathLst>
                    <a:path w="102" h="28">
                      <a:moveTo>
                        <a:pt x="92" y="23"/>
                      </a:moveTo>
                      <a:lnTo>
                        <a:pt x="96" y="21"/>
                      </a:lnTo>
                      <a:lnTo>
                        <a:pt x="99" y="18"/>
                      </a:lnTo>
                      <a:lnTo>
                        <a:pt x="101" y="14"/>
                      </a:lnTo>
                      <a:lnTo>
                        <a:pt x="102" y="10"/>
                      </a:lnTo>
                      <a:lnTo>
                        <a:pt x="101" y="5"/>
                      </a:lnTo>
                      <a:lnTo>
                        <a:pt x="98" y="1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76" y="2"/>
                      </a:lnTo>
                      <a:lnTo>
                        <a:pt x="61" y="7"/>
                      </a:lnTo>
                      <a:lnTo>
                        <a:pt x="46" y="10"/>
                      </a:lnTo>
                      <a:lnTo>
                        <a:pt x="33" y="11"/>
                      </a:lnTo>
                      <a:lnTo>
                        <a:pt x="20" y="15"/>
                      </a:lnTo>
                      <a:lnTo>
                        <a:pt x="10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10" y="28"/>
                      </a:lnTo>
                      <a:lnTo>
                        <a:pt x="20" y="28"/>
                      </a:lnTo>
                      <a:lnTo>
                        <a:pt x="32" y="27"/>
                      </a:lnTo>
                      <a:lnTo>
                        <a:pt x="44" y="27"/>
                      </a:lnTo>
                      <a:lnTo>
                        <a:pt x="55" y="25"/>
                      </a:lnTo>
                      <a:lnTo>
                        <a:pt x="67" y="24"/>
                      </a:lnTo>
                      <a:lnTo>
                        <a:pt x="80" y="24"/>
                      </a:lnTo>
                      <a:lnTo>
                        <a:pt x="9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97" name="Freeform 77"/>
                <p:cNvSpPr>
                  <a:spLocks/>
                </p:cNvSpPr>
                <p:nvPr/>
              </p:nvSpPr>
              <p:spPr bwMode="auto">
                <a:xfrm>
                  <a:off x="8550" y="4921"/>
                  <a:ext cx="47" cy="12"/>
                </a:xfrm>
                <a:custGeom>
                  <a:avLst/>
                  <a:gdLst/>
                  <a:ahLst/>
                  <a:cxnLst>
                    <a:cxn ang="0">
                      <a:pos x="123" y="36"/>
                    </a:cxn>
                    <a:cxn ang="0">
                      <a:pos x="129" y="36"/>
                    </a:cxn>
                    <a:cxn ang="0">
                      <a:pos x="135" y="32"/>
                    </a:cxn>
                    <a:cxn ang="0">
                      <a:pos x="139" y="28"/>
                    </a:cxn>
                    <a:cxn ang="0">
                      <a:pos x="142" y="20"/>
                    </a:cxn>
                    <a:cxn ang="0">
                      <a:pos x="141" y="15"/>
                    </a:cxn>
                    <a:cxn ang="0">
                      <a:pos x="138" y="9"/>
                    </a:cxn>
                    <a:cxn ang="0">
                      <a:pos x="133" y="5"/>
                    </a:cxn>
                    <a:cxn ang="0">
                      <a:pos x="126" y="3"/>
                    </a:cxn>
                    <a:cxn ang="0">
                      <a:pos x="108" y="3"/>
                    </a:cxn>
                    <a:cxn ang="0">
                      <a:pos x="88" y="3"/>
                    </a:cxn>
                    <a:cxn ang="0">
                      <a:pos x="67" y="2"/>
                    </a:cxn>
                    <a:cxn ang="0">
                      <a:pos x="47" y="2"/>
                    </a:cxn>
                    <a:cxn ang="0">
                      <a:pos x="29" y="0"/>
                    </a:cxn>
                    <a:cxn ang="0">
                      <a:pos x="13" y="2"/>
                    </a:cxn>
                    <a:cxn ang="0">
                      <a:pos x="4" y="5"/>
                    </a:cxn>
                    <a:cxn ang="0">
                      <a:pos x="0" y="9"/>
                    </a:cxn>
                    <a:cxn ang="0">
                      <a:pos x="10" y="12"/>
                    </a:cxn>
                    <a:cxn ang="0">
                      <a:pos x="22" y="16"/>
                    </a:cxn>
                    <a:cxn ang="0">
                      <a:pos x="38" y="19"/>
                    </a:cxn>
                    <a:cxn ang="0">
                      <a:pos x="54" y="22"/>
                    </a:cxn>
                    <a:cxn ang="0">
                      <a:pos x="72" y="25"/>
                    </a:cxn>
                    <a:cxn ang="0">
                      <a:pos x="89" y="29"/>
                    </a:cxn>
                    <a:cxn ang="0">
                      <a:pos x="107" y="32"/>
                    </a:cxn>
                    <a:cxn ang="0">
                      <a:pos x="123" y="36"/>
                    </a:cxn>
                  </a:cxnLst>
                  <a:rect l="0" t="0" r="r" b="b"/>
                  <a:pathLst>
                    <a:path w="142" h="36">
                      <a:moveTo>
                        <a:pt x="123" y="36"/>
                      </a:moveTo>
                      <a:lnTo>
                        <a:pt x="129" y="36"/>
                      </a:lnTo>
                      <a:lnTo>
                        <a:pt x="135" y="32"/>
                      </a:lnTo>
                      <a:lnTo>
                        <a:pt x="139" y="28"/>
                      </a:lnTo>
                      <a:lnTo>
                        <a:pt x="142" y="20"/>
                      </a:lnTo>
                      <a:lnTo>
                        <a:pt x="141" y="15"/>
                      </a:lnTo>
                      <a:lnTo>
                        <a:pt x="138" y="9"/>
                      </a:lnTo>
                      <a:lnTo>
                        <a:pt x="133" y="5"/>
                      </a:lnTo>
                      <a:lnTo>
                        <a:pt x="126" y="3"/>
                      </a:lnTo>
                      <a:lnTo>
                        <a:pt x="108" y="3"/>
                      </a:lnTo>
                      <a:lnTo>
                        <a:pt x="88" y="3"/>
                      </a:lnTo>
                      <a:lnTo>
                        <a:pt x="67" y="2"/>
                      </a:lnTo>
                      <a:lnTo>
                        <a:pt x="47" y="2"/>
                      </a:lnTo>
                      <a:lnTo>
                        <a:pt x="29" y="0"/>
                      </a:lnTo>
                      <a:lnTo>
                        <a:pt x="13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10" y="12"/>
                      </a:lnTo>
                      <a:lnTo>
                        <a:pt x="22" y="16"/>
                      </a:lnTo>
                      <a:lnTo>
                        <a:pt x="38" y="19"/>
                      </a:lnTo>
                      <a:lnTo>
                        <a:pt x="54" y="22"/>
                      </a:lnTo>
                      <a:lnTo>
                        <a:pt x="72" y="25"/>
                      </a:lnTo>
                      <a:lnTo>
                        <a:pt x="89" y="29"/>
                      </a:lnTo>
                      <a:lnTo>
                        <a:pt x="107" y="32"/>
                      </a:lnTo>
                      <a:lnTo>
                        <a:pt x="12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98" name="Freeform 78"/>
                <p:cNvSpPr>
                  <a:spLocks/>
                </p:cNvSpPr>
                <p:nvPr/>
              </p:nvSpPr>
              <p:spPr bwMode="auto">
                <a:xfrm>
                  <a:off x="8416" y="4751"/>
                  <a:ext cx="117" cy="200"/>
                </a:xfrm>
                <a:custGeom>
                  <a:avLst/>
                  <a:gdLst/>
                  <a:ahLst/>
                  <a:cxnLst>
                    <a:cxn ang="0">
                      <a:pos x="108" y="298"/>
                    </a:cxn>
                    <a:cxn ang="0">
                      <a:pos x="132" y="338"/>
                    </a:cxn>
                    <a:cxn ang="0">
                      <a:pos x="157" y="377"/>
                    </a:cxn>
                    <a:cxn ang="0">
                      <a:pos x="182" y="414"/>
                    </a:cxn>
                    <a:cxn ang="0">
                      <a:pos x="208" y="451"/>
                    </a:cxn>
                    <a:cxn ang="0">
                      <a:pos x="235" y="487"/>
                    </a:cxn>
                    <a:cxn ang="0">
                      <a:pos x="263" y="523"/>
                    </a:cxn>
                    <a:cxn ang="0">
                      <a:pos x="292" y="559"/>
                    </a:cxn>
                    <a:cxn ang="0">
                      <a:pos x="321" y="594"/>
                    </a:cxn>
                    <a:cxn ang="0">
                      <a:pos x="326" y="598"/>
                    </a:cxn>
                    <a:cxn ang="0">
                      <a:pos x="332" y="601"/>
                    </a:cxn>
                    <a:cxn ang="0">
                      <a:pos x="337" y="601"/>
                    </a:cxn>
                    <a:cxn ang="0">
                      <a:pos x="343" y="598"/>
                    </a:cxn>
                    <a:cxn ang="0">
                      <a:pos x="349" y="594"/>
                    </a:cxn>
                    <a:cxn ang="0">
                      <a:pos x="351" y="588"/>
                    </a:cxn>
                    <a:cxn ang="0">
                      <a:pos x="351" y="582"/>
                    </a:cxn>
                    <a:cxn ang="0">
                      <a:pos x="349" y="576"/>
                    </a:cxn>
                    <a:cxn ang="0">
                      <a:pos x="327" y="538"/>
                    </a:cxn>
                    <a:cxn ang="0">
                      <a:pos x="304" y="499"/>
                    </a:cxn>
                    <a:cxn ang="0">
                      <a:pos x="279" y="463"/>
                    </a:cxn>
                    <a:cxn ang="0">
                      <a:pos x="252" y="427"/>
                    </a:cxn>
                    <a:cxn ang="0">
                      <a:pos x="224" y="391"/>
                    </a:cxn>
                    <a:cxn ang="0">
                      <a:pos x="198" y="355"/>
                    </a:cxn>
                    <a:cxn ang="0">
                      <a:pos x="172" y="319"/>
                    </a:cxn>
                    <a:cxn ang="0">
                      <a:pos x="147" y="280"/>
                    </a:cxn>
                    <a:cxn ang="0">
                      <a:pos x="125" y="242"/>
                    </a:cxn>
                    <a:cxn ang="0">
                      <a:pos x="101" y="197"/>
                    </a:cxn>
                    <a:cxn ang="0">
                      <a:pos x="79" y="150"/>
                    </a:cxn>
                    <a:cxn ang="0">
                      <a:pos x="59" y="104"/>
                    </a:cxn>
                    <a:cxn ang="0">
                      <a:pos x="38" y="62"/>
                    </a:cxn>
                    <a:cxn ang="0">
                      <a:pos x="22" y="29"/>
                    </a:cxn>
                    <a:cxn ang="0">
                      <a:pos x="9" y="7"/>
                    </a:cxn>
                    <a:cxn ang="0">
                      <a:pos x="0" y="0"/>
                    </a:cxn>
                    <a:cxn ang="0">
                      <a:pos x="4" y="17"/>
                    </a:cxn>
                    <a:cxn ang="0">
                      <a:pos x="13" y="45"/>
                    </a:cxn>
                    <a:cxn ang="0">
                      <a:pos x="23" y="82"/>
                    </a:cxn>
                    <a:cxn ang="0">
                      <a:pos x="38" y="124"/>
                    </a:cxn>
                    <a:cxn ang="0">
                      <a:pos x="54" y="170"/>
                    </a:cxn>
                    <a:cxn ang="0">
                      <a:pos x="70" y="216"/>
                    </a:cxn>
                    <a:cxn ang="0">
                      <a:pos x="89" y="259"/>
                    </a:cxn>
                    <a:cxn ang="0">
                      <a:pos x="108" y="298"/>
                    </a:cxn>
                  </a:cxnLst>
                  <a:rect l="0" t="0" r="r" b="b"/>
                  <a:pathLst>
                    <a:path w="351" h="601">
                      <a:moveTo>
                        <a:pt x="108" y="298"/>
                      </a:moveTo>
                      <a:lnTo>
                        <a:pt x="132" y="338"/>
                      </a:lnTo>
                      <a:lnTo>
                        <a:pt x="157" y="377"/>
                      </a:lnTo>
                      <a:lnTo>
                        <a:pt x="182" y="414"/>
                      </a:lnTo>
                      <a:lnTo>
                        <a:pt x="208" y="451"/>
                      </a:lnTo>
                      <a:lnTo>
                        <a:pt x="235" y="487"/>
                      </a:lnTo>
                      <a:lnTo>
                        <a:pt x="263" y="523"/>
                      </a:lnTo>
                      <a:lnTo>
                        <a:pt x="292" y="559"/>
                      </a:lnTo>
                      <a:lnTo>
                        <a:pt x="321" y="594"/>
                      </a:lnTo>
                      <a:lnTo>
                        <a:pt x="326" y="598"/>
                      </a:lnTo>
                      <a:lnTo>
                        <a:pt x="332" y="601"/>
                      </a:lnTo>
                      <a:lnTo>
                        <a:pt x="337" y="601"/>
                      </a:lnTo>
                      <a:lnTo>
                        <a:pt x="343" y="598"/>
                      </a:lnTo>
                      <a:lnTo>
                        <a:pt x="349" y="594"/>
                      </a:lnTo>
                      <a:lnTo>
                        <a:pt x="351" y="588"/>
                      </a:lnTo>
                      <a:lnTo>
                        <a:pt x="351" y="582"/>
                      </a:lnTo>
                      <a:lnTo>
                        <a:pt x="349" y="576"/>
                      </a:lnTo>
                      <a:lnTo>
                        <a:pt x="327" y="538"/>
                      </a:lnTo>
                      <a:lnTo>
                        <a:pt x="304" y="499"/>
                      </a:lnTo>
                      <a:lnTo>
                        <a:pt x="279" y="463"/>
                      </a:lnTo>
                      <a:lnTo>
                        <a:pt x="252" y="427"/>
                      </a:lnTo>
                      <a:lnTo>
                        <a:pt x="224" y="391"/>
                      </a:lnTo>
                      <a:lnTo>
                        <a:pt x="198" y="355"/>
                      </a:lnTo>
                      <a:lnTo>
                        <a:pt x="172" y="319"/>
                      </a:lnTo>
                      <a:lnTo>
                        <a:pt x="147" y="280"/>
                      </a:lnTo>
                      <a:lnTo>
                        <a:pt x="125" y="242"/>
                      </a:lnTo>
                      <a:lnTo>
                        <a:pt x="101" y="197"/>
                      </a:lnTo>
                      <a:lnTo>
                        <a:pt x="79" y="150"/>
                      </a:lnTo>
                      <a:lnTo>
                        <a:pt x="59" y="104"/>
                      </a:lnTo>
                      <a:lnTo>
                        <a:pt x="38" y="62"/>
                      </a:lnTo>
                      <a:lnTo>
                        <a:pt x="22" y="29"/>
                      </a:lnTo>
                      <a:lnTo>
                        <a:pt x="9" y="7"/>
                      </a:lnTo>
                      <a:lnTo>
                        <a:pt x="0" y="0"/>
                      </a:lnTo>
                      <a:lnTo>
                        <a:pt x="4" y="17"/>
                      </a:lnTo>
                      <a:lnTo>
                        <a:pt x="13" y="45"/>
                      </a:lnTo>
                      <a:lnTo>
                        <a:pt x="23" y="82"/>
                      </a:lnTo>
                      <a:lnTo>
                        <a:pt x="38" y="124"/>
                      </a:lnTo>
                      <a:lnTo>
                        <a:pt x="54" y="170"/>
                      </a:lnTo>
                      <a:lnTo>
                        <a:pt x="70" y="216"/>
                      </a:lnTo>
                      <a:lnTo>
                        <a:pt x="89" y="259"/>
                      </a:lnTo>
                      <a:lnTo>
                        <a:pt x="108" y="2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99" name="Freeform 79"/>
                <p:cNvSpPr>
                  <a:spLocks/>
                </p:cNvSpPr>
                <p:nvPr/>
              </p:nvSpPr>
              <p:spPr bwMode="auto">
                <a:xfrm>
                  <a:off x="8100" y="4623"/>
                  <a:ext cx="541" cy="495"/>
                </a:xfrm>
                <a:custGeom>
                  <a:avLst/>
                  <a:gdLst/>
                  <a:ahLst/>
                  <a:cxnLst>
                    <a:cxn ang="0">
                      <a:pos x="746" y="0"/>
                    </a:cxn>
                    <a:cxn ang="0">
                      <a:pos x="763" y="0"/>
                    </a:cxn>
                    <a:cxn ang="0">
                      <a:pos x="798" y="1"/>
                    </a:cxn>
                    <a:cxn ang="0">
                      <a:pos x="848" y="2"/>
                    </a:cxn>
                    <a:cxn ang="0">
                      <a:pos x="912" y="5"/>
                    </a:cxn>
                    <a:cxn ang="0">
                      <a:pos x="987" y="10"/>
                    </a:cxn>
                    <a:cxn ang="0">
                      <a:pos x="1074" y="16"/>
                    </a:cxn>
                    <a:cxn ang="0">
                      <a:pos x="1171" y="27"/>
                    </a:cxn>
                    <a:cxn ang="0">
                      <a:pos x="1275" y="39"/>
                    </a:cxn>
                    <a:cxn ang="0">
                      <a:pos x="1386" y="56"/>
                    </a:cxn>
                    <a:cxn ang="0">
                      <a:pos x="1502" y="75"/>
                    </a:cxn>
                    <a:cxn ang="0">
                      <a:pos x="1620" y="100"/>
                    </a:cxn>
                    <a:cxn ang="0">
                      <a:pos x="1742" y="129"/>
                    </a:cxn>
                    <a:cxn ang="0">
                      <a:pos x="1865" y="164"/>
                    </a:cxn>
                    <a:cxn ang="0">
                      <a:pos x="1987" y="204"/>
                    </a:cxn>
                    <a:cxn ang="0">
                      <a:pos x="2105" y="250"/>
                    </a:cxn>
                    <a:cxn ang="0">
                      <a:pos x="1975" y="1184"/>
                    </a:cxn>
                    <a:cxn ang="0">
                      <a:pos x="1990" y="1191"/>
                    </a:cxn>
                    <a:cxn ang="0">
                      <a:pos x="2020" y="1219"/>
                    </a:cxn>
                    <a:cxn ang="0">
                      <a:pos x="2035" y="1282"/>
                    </a:cxn>
                    <a:cxn ang="0">
                      <a:pos x="2011" y="1394"/>
                    </a:cxn>
                    <a:cxn ang="0">
                      <a:pos x="1636" y="1835"/>
                    </a:cxn>
                    <a:cxn ang="0">
                      <a:pos x="1510" y="1979"/>
                    </a:cxn>
                    <a:cxn ang="0">
                      <a:pos x="1490" y="1977"/>
                    </a:cxn>
                    <a:cxn ang="0">
                      <a:pos x="1451" y="1972"/>
                    </a:cxn>
                    <a:cxn ang="0">
                      <a:pos x="1397" y="1965"/>
                    </a:cxn>
                    <a:cxn ang="0">
                      <a:pos x="1328" y="1955"/>
                    </a:cxn>
                    <a:cxn ang="0">
                      <a:pos x="1246" y="1943"/>
                    </a:cxn>
                    <a:cxn ang="0">
                      <a:pos x="1152" y="1927"/>
                    </a:cxn>
                    <a:cxn ang="0">
                      <a:pos x="1049" y="1907"/>
                    </a:cxn>
                    <a:cxn ang="0">
                      <a:pos x="937" y="1884"/>
                    </a:cxn>
                    <a:cxn ang="0">
                      <a:pos x="818" y="1856"/>
                    </a:cxn>
                    <a:cxn ang="0">
                      <a:pos x="696" y="1824"/>
                    </a:cxn>
                    <a:cxn ang="0">
                      <a:pos x="572" y="1787"/>
                    </a:cxn>
                    <a:cxn ang="0">
                      <a:pos x="445" y="1747"/>
                    </a:cxn>
                    <a:cxn ang="0">
                      <a:pos x="319" y="1700"/>
                    </a:cxn>
                    <a:cxn ang="0">
                      <a:pos x="196" y="1647"/>
                    </a:cxn>
                    <a:cxn ang="0">
                      <a:pos x="76" y="1590"/>
                    </a:cxn>
                    <a:cxn ang="0">
                      <a:pos x="18" y="1554"/>
                    </a:cxn>
                    <a:cxn ang="0">
                      <a:pos x="8" y="1514"/>
                    </a:cxn>
                    <a:cxn ang="0">
                      <a:pos x="0" y="1456"/>
                    </a:cxn>
                    <a:cxn ang="0">
                      <a:pos x="3" y="1396"/>
                    </a:cxn>
                    <a:cxn ang="0">
                      <a:pos x="443" y="1002"/>
                    </a:cxn>
                    <a:cxn ang="0">
                      <a:pos x="440" y="989"/>
                    </a:cxn>
                    <a:cxn ang="0">
                      <a:pos x="445" y="953"/>
                    </a:cxn>
                    <a:cxn ang="0">
                      <a:pos x="471" y="902"/>
                    </a:cxn>
                    <a:cxn ang="0">
                      <a:pos x="534" y="845"/>
                    </a:cxn>
                  </a:cxnLst>
                  <a:rect l="0" t="0" r="r" b="b"/>
                  <a:pathLst>
                    <a:path w="2164" h="1979">
                      <a:moveTo>
                        <a:pt x="743" y="0"/>
                      </a:moveTo>
                      <a:lnTo>
                        <a:pt x="746" y="0"/>
                      </a:lnTo>
                      <a:lnTo>
                        <a:pt x="753" y="0"/>
                      </a:lnTo>
                      <a:lnTo>
                        <a:pt x="763" y="0"/>
                      </a:lnTo>
                      <a:lnTo>
                        <a:pt x="778" y="0"/>
                      </a:lnTo>
                      <a:lnTo>
                        <a:pt x="798" y="1"/>
                      </a:lnTo>
                      <a:lnTo>
                        <a:pt x="822" y="1"/>
                      </a:lnTo>
                      <a:lnTo>
                        <a:pt x="848" y="2"/>
                      </a:lnTo>
                      <a:lnTo>
                        <a:pt x="878" y="3"/>
                      </a:lnTo>
                      <a:lnTo>
                        <a:pt x="912" y="5"/>
                      </a:lnTo>
                      <a:lnTo>
                        <a:pt x="949" y="7"/>
                      </a:lnTo>
                      <a:lnTo>
                        <a:pt x="987" y="10"/>
                      </a:lnTo>
                      <a:lnTo>
                        <a:pt x="1030" y="13"/>
                      </a:lnTo>
                      <a:lnTo>
                        <a:pt x="1074" y="16"/>
                      </a:lnTo>
                      <a:lnTo>
                        <a:pt x="1121" y="21"/>
                      </a:lnTo>
                      <a:lnTo>
                        <a:pt x="1171" y="27"/>
                      </a:lnTo>
                      <a:lnTo>
                        <a:pt x="1222" y="32"/>
                      </a:lnTo>
                      <a:lnTo>
                        <a:pt x="1275" y="39"/>
                      </a:lnTo>
                      <a:lnTo>
                        <a:pt x="1329" y="47"/>
                      </a:lnTo>
                      <a:lnTo>
                        <a:pt x="1386" y="56"/>
                      </a:lnTo>
                      <a:lnTo>
                        <a:pt x="1443" y="65"/>
                      </a:lnTo>
                      <a:lnTo>
                        <a:pt x="1502" y="75"/>
                      </a:lnTo>
                      <a:lnTo>
                        <a:pt x="1560" y="87"/>
                      </a:lnTo>
                      <a:lnTo>
                        <a:pt x="1620" y="100"/>
                      </a:lnTo>
                      <a:lnTo>
                        <a:pt x="1681" y="115"/>
                      </a:lnTo>
                      <a:lnTo>
                        <a:pt x="1742" y="129"/>
                      </a:lnTo>
                      <a:lnTo>
                        <a:pt x="1804" y="146"/>
                      </a:lnTo>
                      <a:lnTo>
                        <a:pt x="1865" y="164"/>
                      </a:lnTo>
                      <a:lnTo>
                        <a:pt x="1926" y="183"/>
                      </a:lnTo>
                      <a:lnTo>
                        <a:pt x="1987" y="204"/>
                      </a:lnTo>
                      <a:lnTo>
                        <a:pt x="2047" y="226"/>
                      </a:lnTo>
                      <a:lnTo>
                        <a:pt x="2105" y="250"/>
                      </a:lnTo>
                      <a:lnTo>
                        <a:pt x="2164" y="276"/>
                      </a:lnTo>
                      <a:lnTo>
                        <a:pt x="1975" y="1184"/>
                      </a:lnTo>
                      <a:lnTo>
                        <a:pt x="1980" y="1185"/>
                      </a:lnTo>
                      <a:lnTo>
                        <a:pt x="1990" y="1191"/>
                      </a:lnTo>
                      <a:lnTo>
                        <a:pt x="2005" y="1201"/>
                      </a:lnTo>
                      <a:lnTo>
                        <a:pt x="2020" y="1219"/>
                      </a:lnTo>
                      <a:lnTo>
                        <a:pt x="2031" y="1246"/>
                      </a:lnTo>
                      <a:lnTo>
                        <a:pt x="2035" y="1282"/>
                      </a:lnTo>
                      <a:lnTo>
                        <a:pt x="2030" y="1332"/>
                      </a:lnTo>
                      <a:lnTo>
                        <a:pt x="2011" y="1394"/>
                      </a:lnTo>
                      <a:lnTo>
                        <a:pt x="1681" y="1835"/>
                      </a:lnTo>
                      <a:lnTo>
                        <a:pt x="1636" y="1835"/>
                      </a:lnTo>
                      <a:lnTo>
                        <a:pt x="1512" y="1979"/>
                      </a:lnTo>
                      <a:lnTo>
                        <a:pt x="1510" y="1979"/>
                      </a:lnTo>
                      <a:lnTo>
                        <a:pt x="1502" y="1978"/>
                      </a:lnTo>
                      <a:lnTo>
                        <a:pt x="1490" y="1977"/>
                      </a:lnTo>
                      <a:lnTo>
                        <a:pt x="1474" y="1974"/>
                      </a:lnTo>
                      <a:lnTo>
                        <a:pt x="1451" y="1972"/>
                      </a:lnTo>
                      <a:lnTo>
                        <a:pt x="1427" y="1969"/>
                      </a:lnTo>
                      <a:lnTo>
                        <a:pt x="1397" y="1965"/>
                      </a:lnTo>
                      <a:lnTo>
                        <a:pt x="1364" y="1961"/>
                      </a:lnTo>
                      <a:lnTo>
                        <a:pt x="1328" y="1955"/>
                      </a:lnTo>
                      <a:lnTo>
                        <a:pt x="1288" y="1950"/>
                      </a:lnTo>
                      <a:lnTo>
                        <a:pt x="1246" y="1943"/>
                      </a:lnTo>
                      <a:lnTo>
                        <a:pt x="1200" y="1935"/>
                      </a:lnTo>
                      <a:lnTo>
                        <a:pt x="1152" y="1927"/>
                      </a:lnTo>
                      <a:lnTo>
                        <a:pt x="1101" y="1918"/>
                      </a:lnTo>
                      <a:lnTo>
                        <a:pt x="1049" y="1907"/>
                      </a:lnTo>
                      <a:lnTo>
                        <a:pt x="993" y="1896"/>
                      </a:lnTo>
                      <a:lnTo>
                        <a:pt x="937" y="1884"/>
                      </a:lnTo>
                      <a:lnTo>
                        <a:pt x="878" y="1871"/>
                      </a:lnTo>
                      <a:lnTo>
                        <a:pt x="818" y="1856"/>
                      </a:lnTo>
                      <a:lnTo>
                        <a:pt x="758" y="1841"/>
                      </a:lnTo>
                      <a:lnTo>
                        <a:pt x="696" y="1824"/>
                      </a:lnTo>
                      <a:lnTo>
                        <a:pt x="634" y="1806"/>
                      </a:lnTo>
                      <a:lnTo>
                        <a:pt x="572" y="1787"/>
                      </a:lnTo>
                      <a:lnTo>
                        <a:pt x="508" y="1768"/>
                      </a:lnTo>
                      <a:lnTo>
                        <a:pt x="445" y="1747"/>
                      </a:lnTo>
                      <a:lnTo>
                        <a:pt x="382" y="1724"/>
                      </a:lnTo>
                      <a:lnTo>
                        <a:pt x="319" y="1700"/>
                      </a:lnTo>
                      <a:lnTo>
                        <a:pt x="257" y="1674"/>
                      </a:lnTo>
                      <a:lnTo>
                        <a:pt x="196" y="1647"/>
                      </a:lnTo>
                      <a:lnTo>
                        <a:pt x="135" y="1620"/>
                      </a:lnTo>
                      <a:lnTo>
                        <a:pt x="76" y="1590"/>
                      </a:lnTo>
                      <a:lnTo>
                        <a:pt x="19" y="1559"/>
                      </a:lnTo>
                      <a:lnTo>
                        <a:pt x="18" y="1554"/>
                      </a:lnTo>
                      <a:lnTo>
                        <a:pt x="13" y="1538"/>
                      </a:lnTo>
                      <a:lnTo>
                        <a:pt x="8" y="1514"/>
                      </a:lnTo>
                      <a:lnTo>
                        <a:pt x="3" y="1486"/>
                      </a:lnTo>
                      <a:lnTo>
                        <a:pt x="0" y="1456"/>
                      </a:lnTo>
                      <a:lnTo>
                        <a:pt x="0" y="1424"/>
                      </a:lnTo>
                      <a:lnTo>
                        <a:pt x="3" y="1396"/>
                      </a:lnTo>
                      <a:lnTo>
                        <a:pt x="13" y="1371"/>
                      </a:lnTo>
                      <a:lnTo>
                        <a:pt x="443" y="1002"/>
                      </a:lnTo>
                      <a:lnTo>
                        <a:pt x="441" y="999"/>
                      </a:lnTo>
                      <a:lnTo>
                        <a:pt x="440" y="989"/>
                      </a:lnTo>
                      <a:lnTo>
                        <a:pt x="440" y="973"/>
                      </a:lnTo>
                      <a:lnTo>
                        <a:pt x="445" y="953"/>
                      </a:lnTo>
                      <a:lnTo>
                        <a:pt x="453" y="928"/>
                      </a:lnTo>
                      <a:lnTo>
                        <a:pt x="471" y="902"/>
                      </a:lnTo>
                      <a:lnTo>
                        <a:pt x="497" y="874"/>
                      </a:lnTo>
                      <a:lnTo>
                        <a:pt x="534" y="845"/>
                      </a:lnTo>
                      <a:lnTo>
                        <a:pt x="7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400" name="Freeform 80"/>
                <p:cNvSpPr>
                  <a:spLocks/>
                </p:cNvSpPr>
                <p:nvPr/>
              </p:nvSpPr>
              <p:spPr bwMode="auto">
                <a:xfrm>
                  <a:off x="8279" y="4656"/>
                  <a:ext cx="311" cy="233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1244" y="214"/>
                    </a:cxn>
                    <a:cxn ang="0">
                      <a:pos x="1067" y="930"/>
                    </a:cxn>
                    <a:cxn ang="0">
                      <a:pos x="0" y="688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244" h="930">
                      <a:moveTo>
                        <a:pt x="164" y="0"/>
                      </a:moveTo>
                      <a:lnTo>
                        <a:pt x="1244" y="214"/>
                      </a:lnTo>
                      <a:lnTo>
                        <a:pt x="1067" y="930"/>
                      </a:lnTo>
                      <a:lnTo>
                        <a:pt x="0" y="68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401" name="Freeform 81"/>
                <p:cNvSpPr>
                  <a:spLocks/>
                </p:cNvSpPr>
                <p:nvPr/>
              </p:nvSpPr>
              <p:spPr bwMode="auto">
                <a:xfrm>
                  <a:off x="8300" y="4672"/>
                  <a:ext cx="237" cy="91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952" y="153"/>
                    </a:cxn>
                    <a:cxn ang="0">
                      <a:pos x="200" y="108"/>
                    </a:cxn>
                    <a:cxn ang="0">
                      <a:pos x="0" y="366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952" h="366">
                      <a:moveTo>
                        <a:pt x="112" y="0"/>
                      </a:moveTo>
                      <a:lnTo>
                        <a:pt x="952" y="153"/>
                      </a:lnTo>
                      <a:lnTo>
                        <a:pt x="200" y="108"/>
                      </a:lnTo>
                      <a:lnTo>
                        <a:pt x="0" y="36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402" name="Freeform 82"/>
                <p:cNvSpPr>
                  <a:spLocks/>
                </p:cNvSpPr>
                <p:nvPr/>
              </p:nvSpPr>
              <p:spPr bwMode="auto">
                <a:xfrm>
                  <a:off x="8222" y="4885"/>
                  <a:ext cx="315" cy="84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1259" y="288"/>
                    </a:cxn>
                    <a:cxn ang="0">
                      <a:pos x="1226" y="337"/>
                    </a:cxn>
                    <a:cxn ang="0">
                      <a:pos x="0" y="32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1259" h="337">
                      <a:moveTo>
                        <a:pt x="40" y="0"/>
                      </a:moveTo>
                      <a:lnTo>
                        <a:pt x="1259" y="288"/>
                      </a:lnTo>
                      <a:lnTo>
                        <a:pt x="1226" y="337"/>
                      </a:lnTo>
                      <a:lnTo>
                        <a:pt x="0" y="3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403" name="Freeform 83"/>
                <p:cNvSpPr>
                  <a:spLocks/>
                </p:cNvSpPr>
                <p:nvPr/>
              </p:nvSpPr>
              <p:spPr bwMode="auto">
                <a:xfrm>
                  <a:off x="8193" y="4910"/>
                  <a:ext cx="316" cy="86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1265" y="286"/>
                    </a:cxn>
                    <a:cxn ang="0">
                      <a:pos x="1226" y="342"/>
                    </a:cxn>
                    <a:cxn ang="0">
                      <a:pos x="0" y="37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1265" h="342">
                      <a:moveTo>
                        <a:pt x="46" y="0"/>
                      </a:moveTo>
                      <a:lnTo>
                        <a:pt x="1265" y="286"/>
                      </a:lnTo>
                      <a:lnTo>
                        <a:pt x="1226" y="342"/>
                      </a:lnTo>
                      <a:lnTo>
                        <a:pt x="0" y="3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404" name="Freeform 84"/>
                <p:cNvSpPr>
                  <a:spLocks/>
                </p:cNvSpPr>
                <p:nvPr/>
              </p:nvSpPr>
              <p:spPr bwMode="auto">
                <a:xfrm>
                  <a:off x="8165" y="4936"/>
                  <a:ext cx="316" cy="86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1264" y="287"/>
                    </a:cxn>
                    <a:cxn ang="0">
                      <a:pos x="1224" y="344"/>
                    </a:cxn>
                    <a:cxn ang="0">
                      <a:pos x="0" y="37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1264" h="344">
                      <a:moveTo>
                        <a:pt x="45" y="0"/>
                      </a:moveTo>
                      <a:lnTo>
                        <a:pt x="1264" y="287"/>
                      </a:lnTo>
                      <a:lnTo>
                        <a:pt x="1224" y="344"/>
                      </a:lnTo>
                      <a:lnTo>
                        <a:pt x="0" y="3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405" name="Freeform 85"/>
                <p:cNvSpPr>
                  <a:spLocks/>
                </p:cNvSpPr>
                <p:nvPr/>
              </p:nvSpPr>
              <p:spPr bwMode="auto">
                <a:xfrm>
                  <a:off x="8243" y="4989"/>
                  <a:ext cx="48" cy="19"/>
                </a:xfrm>
                <a:custGeom>
                  <a:avLst/>
                  <a:gdLst/>
                  <a:ahLst/>
                  <a:cxnLst>
                    <a:cxn ang="0">
                      <a:pos x="18" y="1"/>
                    </a:cxn>
                    <a:cxn ang="0">
                      <a:pos x="23" y="1"/>
                    </a:cxn>
                    <a:cxn ang="0">
                      <a:pos x="40" y="0"/>
                    </a:cxn>
                    <a:cxn ang="0">
                      <a:pos x="62" y="0"/>
                    </a:cxn>
                    <a:cxn ang="0">
                      <a:pos x="90" y="3"/>
                    </a:cxn>
                    <a:cxn ang="0">
                      <a:pos x="120" y="8"/>
                    </a:cxn>
                    <a:cxn ang="0">
                      <a:pos x="148" y="18"/>
                    </a:cxn>
                    <a:cxn ang="0">
                      <a:pos x="173" y="34"/>
                    </a:cxn>
                    <a:cxn ang="0">
                      <a:pos x="190" y="57"/>
                    </a:cxn>
                    <a:cxn ang="0">
                      <a:pos x="190" y="58"/>
                    </a:cxn>
                    <a:cxn ang="0">
                      <a:pos x="190" y="62"/>
                    </a:cxn>
                    <a:cxn ang="0">
                      <a:pos x="189" y="68"/>
                    </a:cxn>
                    <a:cxn ang="0">
                      <a:pos x="187" y="74"/>
                    </a:cxn>
                    <a:cxn ang="0">
                      <a:pos x="181" y="78"/>
                    </a:cxn>
                    <a:cxn ang="0">
                      <a:pos x="173" y="79"/>
                    </a:cxn>
                    <a:cxn ang="0">
                      <a:pos x="160" y="78"/>
                    </a:cxn>
                    <a:cxn ang="0">
                      <a:pos x="143" y="71"/>
                    </a:cxn>
                    <a:cxn ang="0">
                      <a:pos x="143" y="69"/>
                    </a:cxn>
                    <a:cxn ang="0">
                      <a:pos x="142" y="65"/>
                    </a:cxn>
                    <a:cxn ang="0">
                      <a:pos x="139" y="58"/>
                    </a:cxn>
                    <a:cxn ang="0">
                      <a:pos x="130" y="50"/>
                    </a:cxn>
                    <a:cxn ang="0">
                      <a:pos x="116" y="42"/>
                    </a:cxn>
                    <a:cxn ang="0">
                      <a:pos x="94" y="35"/>
                    </a:cxn>
                    <a:cxn ang="0">
                      <a:pos x="63" y="32"/>
                    </a:cxn>
                    <a:cxn ang="0">
                      <a:pos x="22" y="32"/>
                    </a:cxn>
                    <a:cxn ang="0">
                      <a:pos x="20" y="32"/>
                    </a:cxn>
                    <a:cxn ang="0">
                      <a:pos x="15" y="30"/>
                    </a:cxn>
                    <a:cxn ang="0">
                      <a:pos x="9" y="27"/>
                    </a:cxn>
                    <a:cxn ang="0">
                      <a:pos x="5" y="24"/>
                    </a:cxn>
                    <a:cxn ang="0">
                      <a:pos x="0" y="19"/>
                    </a:cxn>
                    <a:cxn ang="0">
                      <a:pos x="0" y="15"/>
                    </a:cxn>
                    <a:cxn ang="0">
                      <a:pos x="6" y="8"/>
                    </a:cxn>
                    <a:cxn ang="0">
                      <a:pos x="18" y="1"/>
                    </a:cxn>
                  </a:cxnLst>
                  <a:rect l="0" t="0" r="r" b="b"/>
                  <a:pathLst>
                    <a:path w="190" h="79">
                      <a:moveTo>
                        <a:pt x="18" y="1"/>
                      </a:moveTo>
                      <a:lnTo>
                        <a:pt x="23" y="1"/>
                      </a:lnTo>
                      <a:lnTo>
                        <a:pt x="40" y="0"/>
                      </a:lnTo>
                      <a:lnTo>
                        <a:pt x="62" y="0"/>
                      </a:lnTo>
                      <a:lnTo>
                        <a:pt x="90" y="3"/>
                      </a:lnTo>
                      <a:lnTo>
                        <a:pt x="120" y="8"/>
                      </a:lnTo>
                      <a:lnTo>
                        <a:pt x="148" y="18"/>
                      </a:lnTo>
                      <a:lnTo>
                        <a:pt x="173" y="34"/>
                      </a:lnTo>
                      <a:lnTo>
                        <a:pt x="190" y="57"/>
                      </a:lnTo>
                      <a:lnTo>
                        <a:pt x="190" y="58"/>
                      </a:lnTo>
                      <a:lnTo>
                        <a:pt x="190" y="62"/>
                      </a:lnTo>
                      <a:lnTo>
                        <a:pt x="189" y="68"/>
                      </a:lnTo>
                      <a:lnTo>
                        <a:pt x="187" y="74"/>
                      </a:lnTo>
                      <a:lnTo>
                        <a:pt x="181" y="78"/>
                      </a:lnTo>
                      <a:lnTo>
                        <a:pt x="173" y="79"/>
                      </a:lnTo>
                      <a:lnTo>
                        <a:pt x="160" y="78"/>
                      </a:lnTo>
                      <a:lnTo>
                        <a:pt x="143" y="71"/>
                      </a:lnTo>
                      <a:lnTo>
                        <a:pt x="143" y="69"/>
                      </a:lnTo>
                      <a:lnTo>
                        <a:pt x="142" y="65"/>
                      </a:lnTo>
                      <a:lnTo>
                        <a:pt x="139" y="58"/>
                      </a:lnTo>
                      <a:lnTo>
                        <a:pt x="130" y="50"/>
                      </a:lnTo>
                      <a:lnTo>
                        <a:pt x="116" y="42"/>
                      </a:lnTo>
                      <a:lnTo>
                        <a:pt x="94" y="35"/>
                      </a:lnTo>
                      <a:lnTo>
                        <a:pt x="63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5" y="30"/>
                      </a:lnTo>
                      <a:lnTo>
                        <a:pt x="9" y="27"/>
                      </a:lnTo>
                      <a:lnTo>
                        <a:pt x="5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6" y="8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406" name="Freeform 86"/>
                <p:cNvSpPr>
                  <a:spLocks/>
                </p:cNvSpPr>
                <p:nvPr/>
              </p:nvSpPr>
              <p:spPr bwMode="auto">
                <a:xfrm>
                  <a:off x="8246" y="5003"/>
                  <a:ext cx="27" cy="15"/>
                </a:xfrm>
                <a:custGeom>
                  <a:avLst/>
                  <a:gdLst/>
                  <a:ahLst/>
                  <a:cxnLst>
                    <a:cxn ang="0">
                      <a:pos x="43" y="58"/>
                    </a:cxn>
                    <a:cxn ang="0">
                      <a:pos x="54" y="61"/>
                    </a:cxn>
                    <a:cxn ang="0">
                      <a:pos x="64" y="63"/>
                    </a:cxn>
                    <a:cxn ang="0">
                      <a:pos x="74" y="63"/>
                    </a:cxn>
                    <a:cxn ang="0">
                      <a:pos x="83" y="63"/>
                    </a:cxn>
                    <a:cxn ang="0">
                      <a:pos x="91" y="61"/>
                    </a:cxn>
                    <a:cxn ang="0">
                      <a:pos x="97" y="57"/>
                    </a:cxn>
                    <a:cxn ang="0">
                      <a:pos x="102" y="54"/>
                    </a:cxn>
                    <a:cxn ang="0">
                      <a:pos x="106" y="48"/>
                    </a:cxn>
                    <a:cxn ang="0">
                      <a:pos x="107" y="43"/>
                    </a:cxn>
                    <a:cxn ang="0">
                      <a:pos x="106" y="37"/>
                    </a:cxn>
                    <a:cxn ang="0">
                      <a:pos x="102" y="30"/>
                    </a:cxn>
                    <a:cxn ang="0">
                      <a:pos x="97" y="24"/>
                    </a:cxn>
                    <a:cxn ang="0">
                      <a:pos x="90" y="19"/>
                    </a:cxn>
                    <a:cxn ang="0">
                      <a:pos x="82" y="13"/>
                    </a:cxn>
                    <a:cxn ang="0">
                      <a:pos x="74" y="9"/>
                    </a:cxn>
                    <a:cxn ang="0">
                      <a:pos x="63" y="4"/>
                    </a:cxn>
                    <a:cxn ang="0">
                      <a:pos x="53" y="2"/>
                    </a:cxn>
                    <a:cxn ang="0">
                      <a:pos x="42" y="0"/>
                    </a:cxn>
                    <a:cxn ang="0">
                      <a:pos x="32" y="0"/>
                    </a:cxn>
                    <a:cxn ang="0">
                      <a:pos x="23" y="1"/>
                    </a:cxn>
                    <a:cxn ang="0">
                      <a:pos x="15" y="2"/>
                    </a:cxn>
                    <a:cxn ang="0">
                      <a:pos x="8" y="5"/>
                    </a:cxn>
                    <a:cxn ang="0">
                      <a:pos x="3" y="10"/>
                    </a:cxn>
                    <a:cxn ang="0">
                      <a:pos x="1" y="14"/>
                    </a:cxn>
                    <a:cxn ang="0">
                      <a:pos x="0" y="20"/>
                    </a:cxn>
                    <a:cxn ang="0">
                      <a:pos x="1" y="26"/>
                    </a:cxn>
                    <a:cxn ang="0">
                      <a:pos x="5" y="32"/>
                    </a:cxn>
                    <a:cxn ang="0">
                      <a:pos x="9" y="38"/>
                    </a:cxn>
                    <a:cxn ang="0">
                      <a:pos x="16" y="44"/>
                    </a:cxn>
                    <a:cxn ang="0">
                      <a:pos x="25" y="49"/>
                    </a:cxn>
                    <a:cxn ang="0">
                      <a:pos x="33" y="54"/>
                    </a:cxn>
                    <a:cxn ang="0">
                      <a:pos x="43" y="58"/>
                    </a:cxn>
                  </a:cxnLst>
                  <a:rect l="0" t="0" r="r" b="b"/>
                  <a:pathLst>
                    <a:path w="107" h="63">
                      <a:moveTo>
                        <a:pt x="43" y="58"/>
                      </a:moveTo>
                      <a:lnTo>
                        <a:pt x="54" y="61"/>
                      </a:lnTo>
                      <a:lnTo>
                        <a:pt x="64" y="63"/>
                      </a:lnTo>
                      <a:lnTo>
                        <a:pt x="74" y="63"/>
                      </a:lnTo>
                      <a:lnTo>
                        <a:pt x="83" y="63"/>
                      </a:lnTo>
                      <a:lnTo>
                        <a:pt x="91" y="61"/>
                      </a:lnTo>
                      <a:lnTo>
                        <a:pt x="97" y="57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07" y="43"/>
                      </a:lnTo>
                      <a:lnTo>
                        <a:pt x="106" y="37"/>
                      </a:lnTo>
                      <a:lnTo>
                        <a:pt x="102" y="30"/>
                      </a:lnTo>
                      <a:lnTo>
                        <a:pt x="97" y="24"/>
                      </a:lnTo>
                      <a:lnTo>
                        <a:pt x="90" y="19"/>
                      </a:lnTo>
                      <a:lnTo>
                        <a:pt x="82" y="13"/>
                      </a:lnTo>
                      <a:lnTo>
                        <a:pt x="74" y="9"/>
                      </a:lnTo>
                      <a:lnTo>
                        <a:pt x="63" y="4"/>
                      </a:lnTo>
                      <a:lnTo>
                        <a:pt x="53" y="2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3" y="1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20"/>
                      </a:lnTo>
                      <a:lnTo>
                        <a:pt x="1" y="26"/>
                      </a:lnTo>
                      <a:lnTo>
                        <a:pt x="5" y="32"/>
                      </a:lnTo>
                      <a:lnTo>
                        <a:pt x="9" y="38"/>
                      </a:lnTo>
                      <a:lnTo>
                        <a:pt x="16" y="44"/>
                      </a:lnTo>
                      <a:lnTo>
                        <a:pt x="25" y="49"/>
                      </a:lnTo>
                      <a:lnTo>
                        <a:pt x="33" y="54"/>
                      </a:lnTo>
                      <a:lnTo>
                        <a:pt x="43" y="5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407" name="Freeform 87"/>
                <p:cNvSpPr>
                  <a:spLocks/>
                </p:cNvSpPr>
                <p:nvPr/>
              </p:nvSpPr>
              <p:spPr bwMode="auto">
                <a:xfrm>
                  <a:off x="8113" y="4974"/>
                  <a:ext cx="367" cy="131"/>
                </a:xfrm>
                <a:custGeom>
                  <a:avLst/>
                  <a:gdLst/>
                  <a:ahLst/>
                  <a:cxnLst>
                    <a:cxn ang="0">
                      <a:pos x="1466" y="407"/>
                    </a:cxn>
                    <a:cxn ang="0">
                      <a:pos x="1446" y="405"/>
                    </a:cxn>
                    <a:cxn ang="0">
                      <a:pos x="1408" y="400"/>
                    </a:cxn>
                    <a:cxn ang="0">
                      <a:pos x="1353" y="393"/>
                    </a:cxn>
                    <a:cxn ang="0">
                      <a:pos x="1285" y="383"/>
                    </a:cxn>
                    <a:cxn ang="0">
                      <a:pos x="1203" y="370"/>
                    </a:cxn>
                    <a:cxn ang="0">
                      <a:pos x="1110" y="354"/>
                    </a:cxn>
                    <a:cxn ang="0">
                      <a:pos x="1008" y="335"/>
                    </a:cxn>
                    <a:cxn ang="0">
                      <a:pos x="898" y="311"/>
                    </a:cxn>
                    <a:cxn ang="0">
                      <a:pos x="782" y="284"/>
                    </a:cxn>
                    <a:cxn ang="0">
                      <a:pos x="663" y="253"/>
                    </a:cxn>
                    <a:cxn ang="0">
                      <a:pos x="541" y="217"/>
                    </a:cxn>
                    <a:cxn ang="0">
                      <a:pos x="417" y="178"/>
                    </a:cxn>
                    <a:cxn ang="0">
                      <a:pos x="296" y="133"/>
                    </a:cxn>
                    <a:cxn ang="0">
                      <a:pos x="178" y="84"/>
                    </a:cxn>
                    <a:cxn ang="0">
                      <a:pos x="64" y="29"/>
                    </a:cxn>
                    <a:cxn ang="0">
                      <a:pos x="7" y="4"/>
                    </a:cxn>
                    <a:cxn ang="0">
                      <a:pos x="3" y="33"/>
                    </a:cxn>
                    <a:cxn ang="0">
                      <a:pos x="0" y="79"/>
                    </a:cxn>
                    <a:cxn ang="0">
                      <a:pos x="10" y="125"/>
                    </a:cxn>
                    <a:cxn ang="0">
                      <a:pos x="23" y="144"/>
                    </a:cxn>
                    <a:cxn ang="0">
                      <a:pos x="33" y="150"/>
                    </a:cxn>
                    <a:cxn ang="0">
                      <a:pos x="54" y="161"/>
                    </a:cxn>
                    <a:cxn ang="0">
                      <a:pos x="86" y="177"/>
                    </a:cxn>
                    <a:cxn ang="0">
                      <a:pos x="128" y="197"/>
                    </a:cxn>
                    <a:cxn ang="0">
                      <a:pos x="182" y="221"/>
                    </a:cxn>
                    <a:cxn ang="0">
                      <a:pos x="247" y="248"/>
                    </a:cxn>
                    <a:cxn ang="0">
                      <a:pos x="322" y="277"/>
                    </a:cxn>
                    <a:cxn ang="0">
                      <a:pos x="410" y="308"/>
                    </a:cxn>
                    <a:cxn ang="0">
                      <a:pos x="508" y="339"/>
                    </a:cxn>
                    <a:cxn ang="0">
                      <a:pos x="618" y="371"/>
                    </a:cxn>
                    <a:cxn ang="0">
                      <a:pos x="740" y="402"/>
                    </a:cxn>
                    <a:cxn ang="0">
                      <a:pos x="874" y="433"/>
                    </a:cxn>
                    <a:cxn ang="0">
                      <a:pos x="1018" y="462"/>
                    </a:cxn>
                    <a:cxn ang="0">
                      <a:pos x="1176" y="490"/>
                    </a:cxn>
                    <a:cxn ang="0">
                      <a:pos x="1346" y="514"/>
                    </a:cxn>
                    <a:cxn ang="0">
                      <a:pos x="1436" y="523"/>
                    </a:cxn>
                    <a:cxn ang="0">
                      <a:pos x="1447" y="506"/>
                    </a:cxn>
                    <a:cxn ang="0">
                      <a:pos x="1461" y="474"/>
                    </a:cxn>
                    <a:cxn ang="0">
                      <a:pos x="1469" y="432"/>
                    </a:cxn>
                  </a:cxnLst>
                  <a:rect l="0" t="0" r="r" b="b"/>
                  <a:pathLst>
                    <a:path w="1469" h="525">
                      <a:moveTo>
                        <a:pt x="1468" y="407"/>
                      </a:moveTo>
                      <a:lnTo>
                        <a:pt x="1466" y="407"/>
                      </a:lnTo>
                      <a:lnTo>
                        <a:pt x="1458" y="406"/>
                      </a:lnTo>
                      <a:lnTo>
                        <a:pt x="1446" y="405"/>
                      </a:lnTo>
                      <a:lnTo>
                        <a:pt x="1429" y="402"/>
                      </a:lnTo>
                      <a:lnTo>
                        <a:pt x="1408" y="400"/>
                      </a:lnTo>
                      <a:lnTo>
                        <a:pt x="1382" y="397"/>
                      </a:lnTo>
                      <a:lnTo>
                        <a:pt x="1353" y="393"/>
                      </a:lnTo>
                      <a:lnTo>
                        <a:pt x="1321" y="389"/>
                      </a:lnTo>
                      <a:lnTo>
                        <a:pt x="1285" y="383"/>
                      </a:lnTo>
                      <a:lnTo>
                        <a:pt x="1245" y="376"/>
                      </a:lnTo>
                      <a:lnTo>
                        <a:pt x="1203" y="370"/>
                      </a:lnTo>
                      <a:lnTo>
                        <a:pt x="1158" y="363"/>
                      </a:lnTo>
                      <a:lnTo>
                        <a:pt x="1110" y="354"/>
                      </a:lnTo>
                      <a:lnTo>
                        <a:pt x="1060" y="345"/>
                      </a:lnTo>
                      <a:lnTo>
                        <a:pt x="1008" y="335"/>
                      </a:lnTo>
                      <a:lnTo>
                        <a:pt x="954" y="323"/>
                      </a:lnTo>
                      <a:lnTo>
                        <a:pt x="898" y="311"/>
                      </a:lnTo>
                      <a:lnTo>
                        <a:pt x="841" y="299"/>
                      </a:lnTo>
                      <a:lnTo>
                        <a:pt x="782" y="284"/>
                      </a:lnTo>
                      <a:lnTo>
                        <a:pt x="723" y="269"/>
                      </a:lnTo>
                      <a:lnTo>
                        <a:pt x="663" y="253"/>
                      </a:lnTo>
                      <a:lnTo>
                        <a:pt x="602" y="236"/>
                      </a:lnTo>
                      <a:lnTo>
                        <a:pt x="541" y="217"/>
                      </a:lnTo>
                      <a:lnTo>
                        <a:pt x="480" y="198"/>
                      </a:lnTo>
                      <a:lnTo>
                        <a:pt x="417" y="178"/>
                      </a:lnTo>
                      <a:lnTo>
                        <a:pt x="356" y="156"/>
                      </a:lnTo>
                      <a:lnTo>
                        <a:pt x="296" y="133"/>
                      </a:lnTo>
                      <a:lnTo>
                        <a:pt x="236" y="109"/>
                      </a:lnTo>
                      <a:lnTo>
                        <a:pt x="178" y="84"/>
                      </a:lnTo>
                      <a:lnTo>
                        <a:pt x="120" y="57"/>
                      </a:lnTo>
                      <a:lnTo>
                        <a:pt x="64" y="29"/>
                      </a:lnTo>
                      <a:lnTo>
                        <a:pt x="9" y="0"/>
                      </a:lnTo>
                      <a:lnTo>
                        <a:pt x="7" y="4"/>
                      </a:lnTo>
                      <a:lnTo>
                        <a:pt x="5" y="15"/>
                      </a:lnTo>
                      <a:lnTo>
                        <a:pt x="3" y="33"/>
                      </a:lnTo>
                      <a:lnTo>
                        <a:pt x="0" y="55"/>
                      </a:lnTo>
                      <a:lnTo>
                        <a:pt x="0" y="79"/>
                      </a:lnTo>
                      <a:lnTo>
                        <a:pt x="3" y="102"/>
                      </a:lnTo>
                      <a:lnTo>
                        <a:pt x="10" y="125"/>
                      </a:lnTo>
                      <a:lnTo>
                        <a:pt x="22" y="143"/>
                      </a:lnTo>
                      <a:lnTo>
                        <a:pt x="23" y="144"/>
                      </a:lnTo>
                      <a:lnTo>
                        <a:pt x="26" y="146"/>
                      </a:lnTo>
                      <a:lnTo>
                        <a:pt x="33" y="150"/>
                      </a:lnTo>
                      <a:lnTo>
                        <a:pt x="43" y="154"/>
                      </a:lnTo>
                      <a:lnTo>
                        <a:pt x="54" y="161"/>
                      </a:lnTo>
                      <a:lnTo>
                        <a:pt x="69" y="169"/>
                      </a:lnTo>
                      <a:lnTo>
                        <a:pt x="86" y="177"/>
                      </a:lnTo>
                      <a:lnTo>
                        <a:pt x="106" y="187"/>
                      </a:lnTo>
                      <a:lnTo>
                        <a:pt x="128" y="197"/>
                      </a:lnTo>
                      <a:lnTo>
                        <a:pt x="154" y="208"/>
                      </a:lnTo>
                      <a:lnTo>
                        <a:pt x="182" y="221"/>
                      </a:lnTo>
                      <a:lnTo>
                        <a:pt x="213" y="234"/>
                      </a:lnTo>
                      <a:lnTo>
                        <a:pt x="247" y="248"/>
                      </a:lnTo>
                      <a:lnTo>
                        <a:pt x="283" y="262"/>
                      </a:lnTo>
                      <a:lnTo>
                        <a:pt x="322" y="277"/>
                      </a:lnTo>
                      <a:lnTo>
                        <a:pt x="364" y="292"/>
                      </a:lnTo>
                      <a:lnTo>
                        <a:pt x="410" y="308"/>
                      </a:lnTo>
                      <a:lnTo>
                        <a:pt x="457" y="323"/>
                      </a:lnTo>
                      <a:lnTo>
                        <a:pt x="508" y="339"/>
                      </a:lnTo>
                      <a:lnTo>
                        <a:pt x="562" y="355"/>
                      </a:lnTo>
                      <a:lnTo>
                        <a:pt x="618" y="371"/>
                      </a:lnTo>
                      <a:lnTo>
                        <a:pt x="678" y="387"/>
                      </a:lnTo>
                      <a:lnTo>
                        <a:pt x="740" y="402"/>
                      </a:lnTo>
                      <a:lnTo>
                        <a:pt x="805" y="418"/>
                      </a:lnTo>
                      <a:lnTo>
                        <a:pt x="874" y="433"/>
                      </a:lnTo>
                      <a:lnTo>
                        <a:pt x="945" y="449"/>
                      </a:lnTo>
                      <a:lnTo>
                        <a:pt x="1018" y="462"/>
                      </a:lnTo>
                      <a:lnTo>
                        <a:pt x="1096" y="477"/>
                      </a:lnTo>
                      <a:lnTo>
                        <a:pt x="1176" y="490"/>
                      </a:lnTo>
                      <a:lnTo>
                        <a:pt x="1259" y="503"/>
                      </a:lnTo>
                      <a:lnTo>
                        <a:pt x="1346" y="514"/>
                      </a:lnTo>
                      <a:lnTo>
                        <a:pt x="1435" y="525"/>
                      </a:lnTo>
                      <a:lnTo>
                        <a:pt x="1436" y="523"/>
                      </a:lnTo>
                      <a:lnTo>
                        <a:pt x="1441" y="516"/>
                      </a:lnTo>
                      <a:lnTo>
                        <a:pt x="1447" y="506"/>
                      </a:lnTo>
                      <a:lnTo>
                        <a:pt x="1454" y="491"/>
                      </a:lnTo>
                      <a:lnTo>
                        <a:pt x="1461" y="474"/>
                      </a:lnTo>
                      <a:lnTo>
                        <a:pt x="1466" y="454"/>
                      </a:lnTo>
                      <a:lnTo>
                        <a:pt x="1469" y="432"/>
                      </a:lnTo>
                      <a:lnTo>
                        <a:pt x="1468" y="407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408" name="Freeform 88"/>
                <p:cNvSpPr>
                  <a:spLocks/>
                </p:cNvSpPr>
                <p:nvPr/>
              </p:nvSpPr>
              <p:spPr bwMode="auto">
                <a:xfrm>
                  <a:off x="8253" y="4846"/>
                  <a:ext cx="42" cy="29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49" y="0"/>
                    </a:cxn>
                    <a:cxn ang="0">
                      <a:pos x="41" y="3"/>
                    </a:cxn>
                    <a:cxn ang="0">
                      <a:pos x="30" y="7"/>
                    </a:cxn>
                    <a:cxn ang="0">
                      <a:pos x="17" y="15"/>
                    </a:cxn>
                    <a:cxn ang="0">
                      <a:pos x="7" y="26"/>
                    </a:cxn>
                    <a:cxn ang="0">
                      <a:pos x="1" y="43"/>
                    </a:cxn>
                    <a:cxn ang="0">
                      <a:pos x="0" y="65"/>
                    </a:cxn>
                    <a:cxn ang="0">
                      <a:pos x="7" y="94"/>
                    </a:cxn>
                    <a:cxn ang="0">
                      <a:pos x="98" y="120"/>
                    </a:cxn>
                    <a:cxn ang="0">
                      <a:pos x="97" y="114"/>
                    </a:cxn>
                    <a:cxn ang="0">
                      <a:pos x="97" y="102"/>
                    </a:cxn>
                    <a:cxn ang="0">
                      <a:pos x="97" y="84"/>
                    </a:cxn>
                    <a:cxn ang="0">
                      <a:pos x="101" y="64"/>
                    </a:cxn>
                    <a:cxn ang="0">
                      <a:pos x="108" y="44"/>
                    </a:cxn>
                    <a:cxn ang="0">
                      <a:pos x="121" y="30"/>
                    </a:cxn>
                    <a:cxn ang="0">
                      <a:pos x="141" y="22"/>
                    </a:cxn>
                    <a:cxn ang="0">
                      <a:pos x="170" y="25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170" h="120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30" y="7"/>
                      </a:lnTo>
                      <a:lnTo>
                        <a:pt x="17" y="15"/>
                      </a:lnTo>
                      <a:lnTo>
                        <a:pt x="7" y="26"/>
                      </a:lnTo>
                      <a:lnTo>
                        <a:pt x="1" y="43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8" y="120"/>
                      </a:lnTo>
                      <a:lnTo>
                        <a:pt x="97" y="114"/>
                      </a:lnTo>
                      <a:lnTo>
                        <a:pt x="97" y="102"/>
                      </a:lnTo>
                      <a:lnTo>
                        <a:pt x="97" y="84"/>
                      </a:lnTo>
                      <a:lnTo>
                        <a:pt x="101" y="64"/>
                      </a:lnTo>
                      <a:lnTo>
                        <a:pt x="108" y="44"/>
                      </a:lnTo>
                      <a:lnTo>
                        <a:pt x="121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409" name="Freeform 89"/>
                <p:cNvSpPr>
                  <a:spLocks/>
                </p:cNvSpPr>
                <p:nvPr/>
              </p:nvSpPr>
              <p:spPr bwMode="auto">
                <a:xfrm>
                  <a:off x="8494" y="4901"/>
                  <a:ext cx="43" cy="29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49" y="0"/>
                    </a:cxn>
                    <a:cxn ang="0">
                      <a:pos x="41" y="3"/>
                    </a:cxn>
                    <a:cxn ang="0">
                      <a:pos x="29" y="7"/>
                    </a:cxn>
                    <a:cxn ang="0">
                      <a:pos x="18" y="14"/>
                    </a:cxn>
                    <a:cxn ang="0">
                      <a:pos x="7" y="25"/>
                    </a:cxn>
                    <a:cxn ang="0">
                      <a:pos x="0" y="42"/>
                    </a:cxn>
                    <a:cxn ang="0">
                      <a:pos x="0" y="65"/>
                    </a:cxn>
                    <a:cxn ang="0">
                      <a:pos x="7" y="94"/>
                    </a:cxn>
                    <a:cxn ang="0">
                      <a:pos x="97" y="119"/>
                    </a:cxn>
                    <a:cxn ang="0">
                      <a:pos x="96" y="114"/>
                    </a:cxn>
                    <a:cxn ang="0">
                      <a:pos x="96" y="101"/>
                    </a:cxn>
                    <a:cxn ang="0">
                      <a:pos x="96" y="83"/>
                    </a:cxn>
                    <a:cxn ang="0">
                      <a:pos x="100" y="62"/>
                    </a:cxn>
                    <a:cxn ang="0">
                      <a:pos x="107" y="44"/>
                    </a:cxn>
                    <a:cxn ang="0">
                      <a:pos x="120" y="30"/>
                    </a:cxn>
                    <a:cxn ang="0">
                      <a:pos x="141" y="22"/>
                    </a:cxn>
                    <a:cxn ang="0">
                      <a:pos x="170" y="25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170" h="119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29" y="7"/>
                      </a:lnTo>
                      <a:lnTo>
                        <a:pt x="18" y="14"/>
                      </a:lnTo>
                      <a:lnTo>
                        <a:pt x="7" y="25"/>
                      </a:lnTo>
                      <a:lnTo>
                        <a:pt x="0" y="42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7" y="119"/>
                      </a:lnTo>
                      <a:lnTo>
                        <a:pt x="96" y="114"/>
                      </a:lnTo>
                      <a:lnTo>
                        <a:pt x="96" y="101"/>
                      </a:lnTo>
                      <a:lnTo>
                        <a:pt x="96" y="83"/>
                      </a:lnTo>
                      <a:lnTo>
                        <a:pt x="100" y="62"/>
                      </a:lnTo>
                      <a:lnTo>
                        <a:pt x="107" y="44"/>
                      </a:lnTo>
                      <a:lnTo>
                        <a:pt x="120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410" name="Freeform 90"/>
                <p:cNvSpPr>
                  <a:spLocks/>
                </p:cNvSpPr>
                <p:nvPr/>
              </p:nvSpPr>
              <p:spPr bwMode="auto">
                <a:xfrm>
                  <a:off x="8299" y="4855"/>
                  <a:ext cx="182" cy="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697" y="200"/>
                    </a:cxn>
                    <a:cxn ang="0">
                      <a:pos x="730" y="156"/>
                    </a:cxn>
                    <a:cxn ang="0">
                      <a:pos x="33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730" h="200">
                      <a:moveTo>
                        <a:pt x="0" y="44"/>
                      </a:moveTo>
                      <a:lnTo>
                        <a:pt x="697" y="200"/>
                      </a:lnTo>
                      <a:lnTo>
                        <a:pt x="730" y="156"/>
                      </a:lnTo>
                      <a:lnTo>
                        <a:pt x="33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411" name="Freeform 91"/>
                <p:cNvSpPr>
                  <a:spLocks/>
                </p:cNvSpPr>
                <p:nvPr/>
              </p:nvSpPr>
              <p:spPr bwMode="auto">
                <a:xfrm>
                  <a:off x="8297" y="4875"/>
                  <a:ext cx="176" cy="47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696" y="187"/>
                    </a:cxn>
                    <a:cxn ang="0">
                      <a:pos x="703" y="157"/>
                    </a:cxn>
                    <a:cxn ang="0">
                      <a:pos x="6" y="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703" h="187">
                      <a:moveTo>
                        <a:pt x="0" y="30"/>
                      </a:moveTo>
                      <a:lnTo>
                        <a:pt x="696" y="187"/>
                      </a:lnTo>
                      <a:lnTo>
                        <a:pt x="703" y="157"/>
                      </a:lnTo>
                      <a:lnTo>
                        <a:pt x="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412" name="Freeform 92"/>
                <p:cNvSpPr>
                  <a:spLocks/>
                </p:cNvSpPr>
                <p:nvPr/>
              </p:nvSpPr>
              <p:spPr bwMode="auto">
                <a:xfrm>
                  <a:off x="8486" y="4969"/>
                  <a:ext cx="106" cy="127"/>
                </a:xfrm>
                <a:custGeom>
                  <a:avLst/>
                  <a:gdLst/>
                  <a:ahLst/>
                  <a:cxnLst>
                    <a:cxn ang="0">
                      <a:pos x="0" y="508"/>
                    </a:cxn>
                    <a:cxn ang="0">
                      <a:pos x="86" y="388"/>
                    </a:cxn>
                    <a:cxn ang="0">
                      <a:pos x="124" y="388"/>
                    </a:cxn>
                    <a:cxn ang="0">
                      <a:pos x="424" y="0"/>
                    </a:cxn>
                    <a:cxn ang="0">
                      <a:pos x="130" y="282"/>
                    </a:cxn>
                    <a:cxn ang="0">
                      <a:pos x="66" y="289"/>
                    </a:cxn>
                    <a:cxn ang="0">
                      <a:pos x="0" y="358"/>
                    </a:cxn>
                    <a:cxn ang="0">
                      <a:pos x="0" y="508"/>
                    </a:cxn>
                  </a:cxnLst>
                  <a:rect l="0" t="0" r="r" b="b"/>
                  <a:pathLst>
                    <a:path w="424" h="508">
                      <a:moveTo>
                        <a:pt x="0" y="508"/>
                      </a:moveTo>
                      <a:lnTo>
                        <a:pt x="86" y="388"/>
                      </a:lnTo>
                      <a:lnTo>
                        <a:pt x="124" y="388"/>
                      </a:lnTo>
                      <a:lnTo>
                        <a:pt x="424" y="0"/>
                      </a:lnTo>
                      <a:lnTo>
                        <a:pt x="130" y="282"/>
                      </a:lnTo>
                      <a:lnTo>
                        <a:pt x="66" y="289"/>
                      </a:lnTo>
                      <a:lnTo>
                        <a:pt x="0" y="358"/>
                      </a:lnTo>
                      <a:lnTo>
                        <a:pt x="0" y="508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413" name="Freeform 93"/>
                <p:cNvSpPr>
                  <a:spLocks/>
                </p:cNvSpPr>
                <p:nvPr/>
              </p:nvSpPr>
              <p:spPr bwMode="auto">
                <a:xfrm>
                  <a:off x="8312" y="4637"/>
                  <a:ext cx="296" cy="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86" y="245"/>
                    </a:cxn>
                    <a:cxn ang="0">
                      <a:pos x="1184" y="244"/>
                    </a:cxn>
                    <a:cxn ang="0">
                      <a:pos x="1180" y="242"/>
                    </a:cxn>
                    <a:cxn ang="0">
                      <a:pos x="1172" y="239"/>
                    </a:cxn>
                    <a:cxn ang="0">
                      <a:pos x="1161" y="233"/>
                    </a:cxn>
                    <a:cxn ang="0">
                      <a:pos x="1147" y="228"/>
                    </a:cxn>
                    <a:cxn ang="0">
                      <a:pos x="1130" y="222"/>
                    </a:cxn>
                    <a:cxn ang="0">
                      <a:pos x="1112" y="214"/>
                    </a:cxn>
                    <a:cxn ang="0">
                      <a:pos x="1091" y="205"/>
                    </a:cxn>
                    <a:cxn ang="0">
                      <a:pos x="1066" y="196"/>
                    </a:cxn>
                    <a:cxn ang="0">
                      <a:pos x="1039" y="187"/>
                    </a:cxn>
                    <a:cxn ang="0">
                      <a:pos x="1010" y="177"/>
                    </a:cxn>
                    <a:cxn ang="0">
                      <a:pos x="979" y="166"/>
                    </a:cxn>
                    <a:cxn ang="0">
                      <a:pos x="945" y="154"/>
                    </a:cxn>
                    <a:cxn ang="0">
                      <a:pos x="910" y="143"/>
                    </a:cxn>
                    <a:cxn ang="0">
                      <a:pos x="871" y="132"/>
                    </a:cxn>
                    <a:cxn ang="0">
                      <a:pos x="832" y="121"/>
                    </a:cxn>
                    <a:cxn ang="0">
                      <a:pos x="790" y="108"/>
                    </a:cxn>
                    <a:cxn ang="0">
                      <a:pos x="747" y="97"/>
                    </a:cxn>
                    <a:cxn ang="0">
                      <a:pos x="702" y="86"/>
                    </a:cxn>
                    <a:cxn ang="0">
                      <a:pos x="655" y="74"/>
                    </a:cxn>
                    <a:cxn ang="0">
                      <a:pos x="607" y="64"/>
                    </a:cxn>
                    <a:cxn ang="0">
                      <a:pos x="557" y="54"/>
                    </a:cxn>
                    <a:cxn ang="0">
                      <a:pos x="506" y="45"/>
                    </a:cxn>
                    <a:cxn ang="0">
                      <a:pos x="454" y="36"/>
                    </a:cxn>
                    <a:cxn ang="0">
                      <a:pos x="400" y="28"/>
                    </a:cxn>
                    <a:cxn ang="0">
                      <a:pos x="346" y="20"/>
                    </a:cxn>
                    <a:cxn ang="0">
                      <a:pos x="290" y="15"/>
                    </a:cxn>
                    <a:cxn ang="0">
                      <a:pos x="233" y="9"/>
                    </a:cxn>
                    <a:cxn ang="0">
                      <a:pos x="176" y="4"/>
                    </a:cxn>
                    <a:cxn ang="0">
                      <a:pos x="118" y="2"/>
                    </a:cxn>
                    <a:cxn ang="0">
                      <a:pos x="6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86" h="245">
                      <a:moveTo>
                        <a:pt x="0" y="0"/>
                      </a:moveTo>
                      <a:lnTo>
                        <a:pt x="1186" y="245"/>
                      </a:lnTo>
                      <a:lnTo>
                        <a:pt x="1184" y="244"/>
                      </a:lnTo>
                      <a:lnTo>
                        <a:pt x="1180" y="242"/>
                      </a:lnTo>
                      <a:lnTo>
                        <a:pt x="1172" y="239"/>
                      </a:lnTo>
                      <a:lnTo>
                        <a:pt x="1161" y="233"/>
                      </a:lnTo>
                      <a:lnTo>
                        <a:pt x="1147" y="228"/>
                      </a:lnTo>
                      <a:lnTo>
                        <a:pt x="1130" y="222"/>
                      </a:lnTo>
                      <a:lnTo>
                        <a:pt x="1112" y="214"/>
                      </a:lnTo>
                      <a:lnTo>
                        <a:pt x="1091" y="205"/>
                      </a:lnTo>
                      <a:lnTo>
                        <a:pt x="1066" y="196"/>
                      </a:lnTo>
                      <a:lnTo>
                        <a:pt x="1039" y="187"/>
                      </a:lnTo>
                      <a:lnTo>
                        <a:pt x="1010" y="177"/>
                      </a:lnTo>
                      <a:lnTo>
                        <a:pt x="979" y="166"/>
                      </a:lnTo>
                      <a:lnTo>
                        <a:pt x="945" y="154"/>
                      </a:lnTo>
                      <a:lnTo>
                        <a:pt x="910" y="143"/>
                      </a:lnTo>
                      <a:lnTo>
                        <a:pt x="871" y="132"/>
                      </a:lnTo>
                      <a:lnTo>
                        <a:pt x="832" y="121"/>
                      </a:lnTo>
                      <a:lnTo>
                        <a:pt x="790" y="108"/>
                      </a:lnTo>
                      <a:lnTo>
                        <a:pt x="747" y="97"/>
                      </a:lnTo>
                      <a:lnTo>
                        <a:pt x="702" y="86"/>
                      </a:lnTo>
                      <a:lnTo>
                        <a:pt x="655" y="74"/>
                      </a:lnTo>
                      <a:lnTo>
                        <a:pt x="607" y="64"/>
                      </a:lnTo>
                      <a:lnTo>
                        <a:pt x="557" y="54"/>
                      </a:lnTo>
                      <a:lnTo>
                        <a:pt x="506" y="45"/>
                      </a:lnTo>
                      <a:lnTo>
                        <a:pt x="454" y="36"/>
                      </a:lnTo>
                      <a:lnTo>
                        <a:pt x="400" y="28"/>
                      </a:lnTo>
                      <a:lnTo>
                        <a:pt x="346" y="20"/>
                      </a:lnTo>
                      <a:lnTo>
                        <a:pt x="290" y="15"/>
                      </a:lnTo>
                      <a:lnTo>
                        <a:pt x="233" y="9"/>
                      </a:lnTo>
                      <a:lnTo>
                        <a:pt x="176" y="4"/>
                      </a:lnTo>
                      <a:lnTo>
                        <a:pt x="118" y="2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414" name="Freeform 94"/>
                <p:cNvSpPr>
                  <a:spLocks/>
                </p:cNvSpPr>
                <p:nvPr/>
              </p:nvSpPr>
              <p:spPr bwMode="auto">
                <a:xfrm>
                  <a:off x="8250" y="4639"/>
                  <a:ext cx="60" cy="185"/>
                </a:xfrm>
                <a:custGeom>
                  <a:avLst/>
                  <a:gdLst/>
                  <a:ahLst/>
                  <a:cxnLst>
                    <a:cxn ang="0">
                      <a:pos x="241" y="0"/>
                    </a:cxn>
                    <a:cxn ang="0">
                      <a:pos x="52" y="738"/>
                    </a:cxn>
                    <a:cxn ang="0">
                      <a:pos x="0" y="726"/>
                    </a:cxn>
                    <a:cxn ang="0">
                      <a:pos x="169" y="0"/>
                    </a:cxn>
                    <a:cxn ang="0">
                      <a:pos x="241" y="0"/>
                    </a:cxn>
                  </a:cxnLst>
                  <a:rect l="0" t="0" r="r" b="b"/>
                  <a:pathLst>
                    <a:path w="241" h="738">
                      <a:moveTo>
                        <a:pt x="241" y="0"/>
                      </a:moveTo>
                      <a:lnTo>
                        <a:pt x="52" y="738"/>
                      </a:lnTo>
                      <a:lnTo>
                        <a:pt x="0" y="726"/>
                      </a:lnTo>
                      <a:lnTo>
                        <a:pt x="169" y="0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40415" name="Freeform 95"/>
            <p:cNvSpPr>
              <a:spLocks/>
            </p:cNvSpPr>
            <p:nvPr/>
          </p:nvSpPr>
          <p:spPr bwMode="auto">
            <a:xfrm>
              <a:off x="4040" y="1566"/>
              <a:ext cx="1158" cy="1078"/>
            </a:xfrm>
            <a:custGeom>
              <a:avLst/>
              <a:gdLst/>
              <a:ahLst/>
              <a:cxnLst>
                <a:cxn ang="0">
                  <a:pos x="4" y="1331"/>
                </a:cxn>
                <a:cxn ang="0">
                  <a:pos x="349" y="509"/>
                </a:cxn>
                <a:cxn ang="0">
                  <a:pos x="1384" y="344"/>
                </a:cxn>
                <a:cxn ang="0">
                  <a:pos x="2596" y="170"/>
                </a:cxn>
                <a:cxn ang="0">
                  <a:pos x="2884" y="1364"/>
                </a:cxn>
                <a:cxn ang="0">
                  <a:pos x="2659" y="2144"/>
                </a:cxn>
                <a:cxn ang="0">
                  <a:pos x="2104" y="2504"/>
                </a:cxn>
                <a:cxn ang="0">
                  <a:pos x="1639" y="2579"/>
                </a:cxn>
                <a:cxn ang="0">
                  <a:pos x="1044" y="2630"/>
                </a:cxn>
                <a:cxn ang="0">
                  <a:pos x="346" y="2201"/>
                </a:cxn>
                <a:cxn ang="0">
                  <a:pos x="4" y="133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416" name="Group 96"/>
            <p:cNvGrpSpPr>
              <a:grpSpLocks/>
            </p:cNvGrpSpPr>
            <p:nvPr/>
          </p:nvGrpSpPr>
          <p:grpSpPr bwMode="auto">
            <a:xfrm>
              <a:off x="4214" y="2326"/>
              <a:ext cx="316" cy="147"/>
              <a:chOff x="3600" y="219"/>
              <a:chExt cx="360" cy="175"/>
            </a:xfrm>
          </p:grpSpPr>
          <p:sp>
            <p:nvSpPr>
              <p:cNvPr id="440417" name="Oval 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18" name="Line 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19" name="Line 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20" name="Rectangle 10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0421" name="Oval 1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0422" name="Group 1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0423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424" name="Line 1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425" name="Line 1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0426" name="Group 1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0427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428" name="Line 1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429" name="Line 1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0430" name="Line 110"/>
            <p:cNvSpPr>
              <a:spLocks noChangeShapeType="1"/>
            </p:cNvSpPr>
            <p:nvPr/>
          </p:nvSpPr>
          <p:spPr bwMode="auto">
            <a:xfrm>
              <a:off x="4243" y="2238"/>
              <a:ext cx="84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31" name="Line 111"/>
            <p:cNvSpPr>
              <a:spLocks noChangeShapeType="1"/>
            </p:cNvSpPr>
            <p:nvPr/>
          </p:nvSpPr>
          <p:spPr bwMode="auto">
            <a:xfrm>
              <a:off x="4375" y="2238"/>
              <a:ext cx="1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32" name="Line 112"/>
            <p:cNvSpPr>
              <a:spLocks noChangeShapeType="1"/>
            </p:cNvSpPr>
            <p:nvPr/>
          </p:nvSpPr>
          <p:spPr bwMode="auto">
            <a:xfrm>
              <a:off x="4912" y="2133"/>
              <a:ext cx="1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433" name="Group 113"/>
            <p:cNvGrpSpPr>
              <a:grpSpLocks/>
            </p:cNvGrpSpPr>
            <p:nvPr/>
          </p:nvGrpSpPr>
          <p:grpSpPr bwMode="auto">
            <a:xfrm>
              <a:off x="4624" y="1836"/>
              <a:ext cx="576" cy="372"/>
              <a:chOff x="10665" y="3225"/>
              <a:chExt cx="1440" cy="930"/>
            </a:xfrm>
          </p:grpSpPr>
          <p:sp>
            <p:nvSpPr>
              <p:cNvPr id="440434" name="Oval 114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0435" name="Group 115"/>
              <p:cNvGrpSpPr>
                <a:grpSpLocks/>
              </p:cNvGrpSpPr>
              <p:nvPr/>
            </p:nvGrpSpPr>
            <p:grpSpPr bwMode="auto">
              <a:xfrm>
                <a:off x="11031" y="3335"/>
                <a:ext cx="565" cy="643"/>
                <a:chOff x="2870" y="1518"/>
                <a:chExt cx="292" cy="320"/>
              </a:xfrm>
            </p:grpSpPr>
            <p:graphicFrame>
              <p:nvGraphicFramePr>
                <p:cNvPr id="440436" name="Object 116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440436" r:id="rId4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440437" name="Object 117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440437" r:id="rId5" imgW="1266840" imgH="1200240" progId="">
                    <p:embed/>
                  </p:oleObj>
                </a:graphicData>
              </a:graphic>
            </p:graphicFrame>
          </p:grpSp>
        </p:grpSp>
        <p:sp>
          <p:nvSpPr>
            <p:cNvPr id="440438" name="Freeform 118"/>
            <p:cNvSpPr>
              <a:spLocks/>
            </p:cNvSpPr>
            <p:nvPr/>
          </p:nvSpPr>
          <p:spPr bwMode="auto">
            <a:xfrm>
              <a:off x="2491" y="2162"/>
              <a:ext cx="1329" cy="788"/>
            </a:xfrm>
            <a:custGeom>
              <a:avLst/>
              <a:gdLst/>
              <a:ahLst/>
              <a:cxnLst>
                <a:cxn ang="0">
                  <a:pos x="596" y="15"/>
                </a:cxn>
                <a:cxn ang="0">
                  <a:pos x="149" y="330"/>
                </a:cxn>
                <a:cxn ang="0">
                  <a:pos x="3" y="1066"/>
                </a:cxn>
                <a:cxn ang="0">
                  <a:pos x="168" y="1606"/>
                </a:cxn>
                <a:cxn ang="0">
                  <a:pos x="609" y="1831"/>
                </a:cxn>
                <a:cxn ang="0">
                  <a:pos x="1083" y="1726"/>
                </a:cxn>
                <a:cxn ang="0">
                  <a:pos x="1548" y="1876"/>
                </a:cxn>
                <a:cxn ang="0">
                  <a:pos x="2373" y="1921"/>
                </a:cxn>
                <a:cxn ang="0">
                  <a:pos x="3243" y="1576"/>
                </a:cxn>
                <a:cxn ang="0">
                  <a:pos x="2859" y="935"/>
                </a:cxn>
                <a:cxn ang="0">
                  <a:pos x="2714" y="444"/>
                </a:cxn>
                <a:cxn ang="0">
                  <a:pos x="1714" y="242"/>
                </a:cxn>
                <a:cxn ang="0">
                  <a:pos x="596" y="1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9" name="Freeform 119"/>
            <p:cNvSpPr>
              <a:spLocks/>
            </p:cNvSpPr>
            <p:nvPr/>
          </p:nvSpPr>
          <p:spPr bwMode="auto">
            <a:xfrm>
              <a:off x="2053" y="3147"/>
              <a:ext cx="1855" cy="574"/>
            </a:xfrm>
            <a:custGeom>
              <a:avLst/>
              <a:gdLst/>
              <a:ahLst/>
              <a:cxnLst>
                <a:cxn ang="0">
                  <a:pos x="339" y="15"/>
                </a:cxn>
                <a:cxn ang="0">
                  <a:pos x="189" y="645"/>
                </a:cxn>
                <a:cxn ang="0">
                  <a:pos x="804" y="1260"/>
                </a:cxn>
                <a:cxn ang="0">
                  <a:pos x="1959" y="1425"/>
                </a:cxn>
                <a:cxn ang="0">
                  <a:pos x="3519" y="1320"/>
                </a:cxn>
                <a:cxn ang="0">
                  <a:pos x="3924" y="975"/>
                </a:cxn>
                <a:cxn ang="0">
                  <a:pos x="4543" y="769"/>
                </a:cxn>
                <a:cxn ang="0">
                  <a:pos x="4249" y="278"/>
                </a:cxn>
                <a:cxn ang="0">
                  <a:pos x="2222" y="76"/>
                </a:cxn>
                <a:cxn ang="0">
                  <a:pos x="339" y="15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40440" name="Object 120"/>
            <p:cNvGraphicFramePr>
              <a:graphicFrameLocks noChangeAspect="1"/>
            </p:cNvGraphicFramePr>
            <p:nvPr/>
          </p:nvGraphicFramePr>
          <p:xfrm>
            <a:off x="2767" y="3262"/>
            <a:ext cx="262" cy="200"/>
          </p:xfrm>
          <a:graphic>
            <a:graphicData uri="http://schemas.openxmlformats.org/presentationml/2006/ole">
              <p:oleObj spid="_x0000_s440440" r:id="rId6" imgW="1305000" imgH="1085760" progId="">
                <p:embed/>
              </p:oleObj>
            </a:graphicData>
          </a:graphic>
        </p:graphicFrame>
        <p:sp>
          <p:nvSpPr>
            <p:cNvPr id="440441" name="Line 121"/>
            <p:cNvSpPr>
              <a:spLocks noChangeShapeType="1"/>
            </p:cNvSpPr>
            <p:nvPr/>
          </p:nvSpPr>
          <p:spPr bwMode="auto">
            <a:xfrm flipV="1">
              <a:off x="4445" y="2106"/>
              <a:ext cx="350" cy="1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442" name="Freeform 122"/>
            <p:cNvSpPr>
              <a:spLocks/>
            </p:cNvSpPr>
            <p:nvPr/>
          </p:nvSpPr>
          <p:spPr bwMode="auto">
            <a:xfrm>
              <a:off x="2004" y="2418"/>
              <a:ext cx="826" cy="7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6" y="780"/>
                </a:cxn>
              </a:cxnLst>
              <a:rect l="0" t="0" r="r" b="b"/>
              <a:pathLst>
                <a:path w="826" h="780">
                  <a:moveTo>
                    <a:pt x="0" y="0"/>
                  </a:moveTo>
                  <a:cubicBezTo>
                    <a:pt x="138" y="130"/>
                    <a:pt x="654" y="618"/>
                    <a:pt x="826" y="78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443" name="Freeform 12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/>
              <a:ahLst/>
              <a:cxnLst>
                <a:cxn ang="0">
                  <a:pos x="1955" y="0"/>
                </a:cxn>
                <a:cxn ang="0">
                  <a:pos x="634" y="653"/>
                </a:cxn>
                <a:cxn ang="0">
                  <a:pos x="0" y="1270"/>
                </a:cxn>
              </a:cxnLst>
              <a:rect l="0" t="0" r="r" b="b"/>
              <a:pathLst>
                <a:path w="1955" h="1270">
                  <a:moveTo>
                    <a:pt x="1955" y="0"/>
                  </a:moveTo>
                  <a:cubicBezTo>
                    <a:pt x="1735" y="109"/>
                    <a:pt x="982" y="424"/>
                    <a:pt x="634" y="653"/>
                  </a:cubicBezTo>
                  <a:cubicBezTo>
                    <a:pt x="286" y="882"/>
                    <a:pt x="132" y="1142"/>
                    <a:pt x="0" y="12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444" name="Line 124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445" name="Freeform 125"/>
            <p:cNvSpPr>
              <a:spLocks/>
            </p:cNvSpPr>
            <p:nvPr/>
          </p:nvSpPr>
          <p:spPr bwMode="auto">
            <a:xfrm>
              <a:off x="2958" y="2413"/>
              <a:ext cx="1203" cy="892"/>
            </a:xfrm>
            <a:custGeom>
              <a:avLst/>
              <a:gdLst/>
              <a:ahLst/>
              <a:cxnLst>
                <a:cxn ang="0">
                  <a:pos x="0" y="892"/>
                </a:cxn>
                <a:cxn ang="0">
                  <a:pos x="548" y="358"/>
                </a:cxn>
                <a:cxn ang="0">
                  <a:pos x="1203" y="0"/>
                </a:cxn>
              </a:cxnLst>
              <a:rect l="0" t="0" r="r" b="b"/>
              <a:pathLst>
                <a:path w="1203" h="892">
                  <a:moveTo>
                    <a:pt x="0" y="892"/>
                  </a:moveTo>
                  <a:cubicBezTo>
                    <a:pt x="91" y="803"/>
                    <a:pt x="348" y="507"/>
                    <a:pt x="548" y="358"/>
                  </a:cubicBezTo>
                  <a:cubicBezTo>
                    <a:pt x="816" y="202"/>
                    <a:pt x="1067" y="75"/>
                    <a:pt x="120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F45938BA-AC78-4FD0-872D-5456D2E53079}" type="slidenum">
              <a:rPr lang="en-US"/>
              <a:pPr/>
              <a:t>8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9363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364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9365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66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9367" name="Picture 7" descr="31u_bnrz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</p:spPr>
      </p:pic>
      <p:grpSp>
        <p:nvGrpSpPr>
          <p:cNvPr id="399368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9369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370" name="Picture 10" descr="31u_bnrz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solidFill>
              <a:srgbClr val="66CCFF"/>
            </a:solidFill>
          </p:spPr>
        </p:pic>
        <p:grpSp>
          <p:nvGrpSpPr>
            <p:cNvPr id="399371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9372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9372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9373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9373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99374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9375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9375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9376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9376" name="Clip" r:id="rId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99377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9378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9378" name="Clip" r:id="rId10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9379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9379" name="Clip" r:id="rId11" imgW="1266840" imgH="1200240" progId="MS_ClipArt_Gallery.2">
                  <p:embed/>
                </p:oleObj>
              </a:graphicData>
            </a:graphic>
          </p:graphicFrame>
        </p:grpSp>
      </p:grp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81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9382" name="Picture 22" descr="31u_bnrz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</p:spPr>
      </p:pic>
      <p:grpSp>
        <p:nvGrpSpPr>
          <p:cNvPr id="399383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9384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384" name="Clip" r:id="rId12" imgW="819000" imgH="847800" progId="MS_ClipArt_Gallery.2">
                <p:embed/>
              </p:oleObj>
            </a:graphicData>
          </a:graphic>
        </p:graphicFrame>
        <p:graphicFrame>
          <p:nvGraphicFramePr>
            <p:cNvPr id="399385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385" name="Clip" r:id="rId13" imgW="1266840" imgH="1200240" progId="MS_ClipArt_Gallery.2">
                <p:embed/>
              </p:oleObj>
            </a:graphicData>
          </a:graphic>
        </p:graphicFrame>
      </p:grpSp>
      <p:grpSp>
        <p:nvGrpSpPr>
          <p:cNvPr id="399386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9387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387" name="Clip" r:id="rId14" imgW="819000" imgH="847800" progId="MS_ClipArt_Gallery.2">
                <p:embed/>
              </p:oleObj>
            </a:graphicData>
          </a:graphic>
        </p:graphicFrame>
        <p:graphicFrame>
          <p:nvGraphicFramePr>
            <p:cNvPr id="399388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388" name="Clip" r:id="rId15" imgW="1266840" imgH="1200240" progId="MS_ClipArt_Gallery.2">
                <p:embed/>
              </p:oleObj>
            </a:graphicData>
          </a:graphic>
        </p:graphicFrame>
      </p:grpSp>
      <p:grpSp>
        <p:nvGrpSpPr>
          <p:cNvPr id="399389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9390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390" name="Clip" r:id="rId16" imgW="819000" imgH="847800" progId="MS_ClipArt_Gallery.2">
                <p:embed/>
              </p:oleObj>
            </a:graphicData>
          </a:graphic>
        </p:graphicFrame>
        <p:graphicFrame>
          <p:nvGraphicFramePr>
            <p:cNvPr id="399391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391" name="Clip" r:id="rId17" imgW="1266840" imgH="1200240" progId="MS_ClipArt_Gallery.2">
                <p:embed/>
              </p:oleObj>
            </a:graphicData>
          </a:graphic>
        </p:graphicFrame>
      </p:grpSp>
      <p:sp>
        <p:nvSpPr>
          <p:cNvPr id="399392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9393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9394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394" name="Clip" r:id="rId18" imgW="819000" imgH="847800" progId="MS_ClipArt_Gallery.2">
                <p:embed/>
              </p:oleObj>
            </a:graphicData>
          </a:graphic>
        </p:graphicFrame>
        <p:graphicFrame>
          <p:nvGraphicFramePr>
            <p:cNvPr id="399395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395" name="Clip" r:id="rId19" imgW="1266840" imgH="1200240" progId="MS_ClipArt_Gallery.2">
                <p:embed/>
              </p:oleObj>
            </a:graphicData>
          </a:graphic>
        </p:graphicFrame>
      </p:grpSp>
      <p:sp>
        <p:nvSpPr>
          <p:cNvPr id="399396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9397" name="Picture 37" descr="31u_bnrz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</p:spPr>
      </p:pic>
      <p:grpSp>
        <p:nvGrpSpPr>
          <p:cNvPr id="399398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9399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399" name="Clip" r:id="rId20" imgW="819000" imgH="847800" progId="MS_ClipArt_Gallery.2">
                <p:embed/>
              </p:oleObj>
            </a:graphicData>
          </a:graphic>
        </p:graphicFrame>
        <p:graphicFrame>
          <p:nvGraphicFramePr>
            <p:cNvPr id="399400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400" name="Clip" r:id="rId21" imgW="1266840" imgH="1200240" progId="MS_ClipArt_Gallery.2">
                <p:embed/>
              </p:oleObj>
            </a:graphicData>
          </a:graphic>
        </p:graphicFrame>
      </p:grpSp>
      <p:grpSp>
        <p:nvGrpSpPr>
          <p:cNvPr id="399401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9402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402" name="Clip" r:id="rId22" imgW="819000" imgH="847800" progId="MS_ClipArt_Gallery.2">
                <p:embed/>
              </p:oleObj>
            </a:graphicData>
          </a:graphic>
        </p:graphicFrame>
        <p:graphicFrame>
          <p:nvGraphicFramePr>
            <p:cNvPr id="399403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403" name="Clip" r:id="rId23" imgW="1266840" imgH="1200240" progId="MS_ClipArt_Gallery.2">
                <p:embed/>
              </p:oleObj>
            </a:graphicData>
          </a:graphic>
        </p:graphicFrame>
      </p:grpSp>
      <p:grpSp>
        <p:nvGrpSpPr>
          <p:cNvPr id="399404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9405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405" name="Clip" r:id="rId24" imgW="819000" imgH="847800" progId="MS_ClipArt_Gallery.2">
                <p:embed/>
              </p:oleObj>
            </a:graphicData>
          </a:graphic>
        </p:graphicFrame>
        <p:graphicFrame>
          <p:nvGraphicFramePr>
            <p:cNvPr id="399406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406" name="Clip" r:id="rId25" imgW="1266840" imgH="1200240" progId="MS_ClipArt_Gallery.2">
                <p:embed/>
              </p:oleObj>
            </a:graphicData>
          </a:graphic>
        </p:graphicFrame>
      </p:grpSp>
      <p:grpSp>
        <p:nvGrpSpPr>
          <p:cNvPr id="399407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9408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408" name="Clip" r:id="rId26" imgW="819000" imgH="847800" progId="MS_ClipArt_Gallery.2">
                <p:embed/>
              </p:oleObj>
            </a:graphicData>
          </a:graphic>
        </p:graphicFrame>
        <p:graphicFrame>
          <p:nvGraphicFramePr>
            <p:cNvPr id="399409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409" name="Clip" r:id="rId27" imgW="1266840" imgH="1200240" progId="MS_ClipArt_Gallery.2">
                <p:embed/>
              </p:oleObj>
            </a:graphicData>
          </a:graphic>
        </p:graphicFrame>
      </p:grpSp>
      <p:grpSp>
        <p:nvGrpSpPr>
          <p:cNvPr id="399410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9411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411" name="Clip" r:id="rId28" imgW="819000" imgH="847800" progId="MS_ClipArt_Gallery.2">
                <p:embed/>
              </p:oleObj>
            </a:graphicData>
          </a:graphic>
        </p:graphicFrame>
        <p:graphicFrame>
          <p:nvGraphicFramePr>
            <p:cNvPr id="399412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412" name="Clip" r:id="rId29" imgW="1266840" imgH="1200240" progId="MS_ClipArt_Gallery.2">
                <p:embed/>
              </p:oleObj>
            </a:graphicData>
          </a:graphic>
        </p:graphicFrame>
      </p:grpSp>
      <p:grpSp>
        <p:nvGrpSpPr>
          <p:cNvPr id="399413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9414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9415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9415" name="Clip" r:id="rId30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9416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9416" name="Clip" r:id="rId31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399417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18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19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20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21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22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9447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399423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4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5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 infrastructure mode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base station connects mobiles into 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handoff: mobile changes base station providing connection into wired network</a:t>
              </a:r>
            </a:p>
          </p:txBody>
        </p:sp>
        <p:sp>
          <p:nvSpPr>
            <p:cNvPr id="399444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45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46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A8F0C65D-ED51-435A-8E9A-6663FB57C0E1}" type="slidenum">
              <a:rPr lang="en-US"/>
              <a:pPr/>
              <a:t>80</a:t>
            </a:fld>
            <a:endParaRPr lang="en-US"/>
          </a:p>
        </p:txBody>
      </p:sp>
      <p:sp>
        <p:nvSpPr>
          <p:cNvPr id="447580" name="Freeform 92"/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/>
            <a:ahLst/>
            <a:cxnLst>
              <a:cxn ang="0">
                <a:pos x="4" y="1331"/>
              </a:cxn>
              <a:cxn ang="0">
                <a:pos x="349" y="509"/>
              </a:cxn>
              <a:cxn ang="0">
                <a:pos x="1384" y="344"/>
              </a:cxn>
              <a:cxn ang="0">
                <a:pos x="2596" y="170"/>
              </a:cxn>
              <a:cxn ang="0">
                <a:pos x="2884" y="1364"/>
              </a:cxn>
              <a:cxn ang="0">
                <a:pos x="2659" y="2144"/>
              </a:cxn>
              <a:cxn ang="0">
                <a:pos x="2104" y="2504"/>
              </a:cxn>
              <a:cxn ang="0">
                <a:pos x="1639" y="2579"/>
              </a:cxn>
              <a:cxn ang="0">
                <a:pos x="1044" y="2630"/>
              </a:cxn>
              <a:cxn ang="0">
                <a:pos x="346" y="2201"/>
              </a:cxn>
              <a:cxn ang="0">
                <a:pos x="4" y="133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7581" name="Group 93"/>
          <p:cNvGrpSpPr>
            <a:grpSpLocks/>
          </p:cNvGrpSpPr>
          <p:nvPr/>
        </p:nvGrpSpPr>
        <p:grpSpPr bwMode="auto">
          <a:xfrm>
            <a:off x="4495800" y="4062413"/>
            <a:ext cx="501650" cy="233362"/>
            <a:chOff x="3600" y="219"/>
            <a:chExt cx="360" cy="175"/>
          </a:xfrm>
        </p:grpSpPr>
        <p:sp>
          <p:nvSpPr>
            <p:cNvPr id="447582" name="Oval 9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583" name="Line 9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584" name="Line 9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585" name="Rectangle 9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7586" name="Oval 9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7587" name="Group 9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7588" name="Line 1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589" name="Line 1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590" name="Line 1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7591" name="Group 10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7592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593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594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47595" name="Line 107"/>
          <p:cNvSpPr>
            <a:spLocks noChangeShapeType="1"/>
          </p:cNvSpPr>
          <p:nvPr/>
        </p:nvSpPr>
        <p:spPr bwMode="auto">
          <a:xfrm>
            <a:off x="4541838" y="3922713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96" name="Line 108"/>
          <p:cNvSpPr>
            <a:spLocks noChangeShapeType="1"/>
          </p:cNvSpPr>
          <p:nvPr/>
        </p:nvSpPr>
        <p:spPr bwMode="auto">
          <a:xfrm>
            <a:off x="4751388" y="3922713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97" name="Line 109"/>
          <p:cNvSpPr>
            <a:spLocks noChangeShapeType="1"/>
          </p:cNvSpPr>
          <p:nvPr/>
        </p:nvSpPr>
        <p:spPr bwMode="auto">
          <a:xfrm>
            <a:off x="5603875" y="37560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98" name="Freeform 110"/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/>
            <a:ahLst/>
            <a:cxnLst>
              <a:cxn ang="0">
                <a:pos x="596" y="15"/>
              </a:cxn>
              <a:cxn ang="0">
                <a:pos x="149" y="330"/>
              </a:cxn>
              <a:cxn ang="0">
                <a:pos x="3" y="1066"/>
              </a:cxn>
              <a:cxn ang="0">
                <a:pos x="168" y="1606"/>
              </a:cxn>
              <a:cxn ang="0">
                <a:pos x="609" y="1831"/>
              </a:cxn>
              <a:cxn ang="0">
                <a:pos x="1083" y="1726"/>
              </a:cxn>
              <a:cxn ang="0">
                <a:pos x="1548" y="1876"/>
              </a:cxn>
              <a:cxn ang="0">
                <a:pos x="2373" y="1921"/>
              </a:cxn>
              <a:cxn ang="0">
                <a:pos x="3243" y="1576"/>
              </a:cxn>
              <a:cxn ang="0">
                <a:pos x="2859" y="935"/>
              </a:cxn>
              <a:cxn ang="0">
                <a:pos x="2714" y="444"/>
              </a:cxn>
              <a:cxn ang="0">
                <a:pos x="1714" y="242"/>
              </a:cxn>
              <a:cxn ang="0">
                <a:pos x="596" y="1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7599" name="Text Box 111"/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447600" name="Freeform 112"/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/>
            <a:ahLst/>
            <a:cxnLst>
              <a:cxn ang="0">
                <a:pos x="339" y="15"/>
              </a:cxn>
              <a:cxn ang="0">
                <a:pos x="189" y="645"/>
              </a:cxn>
              <a:cxn ang="0">
                <a:pos x="804" y="1260"/>
              </a:cxn>
              <a:cxn ang="0">
                <a:pos x="1959" y="1425"/>
              </a:cxn>
              <a:cxn ang="0">
                <a:pos x="3519" y="1320"/>
              </a:cxn>
              <a:cxn ang="0">
                <a:pos x="3924" y="975"/>
              </a:cxn>
              <a:cxn ang="0">
                <a:pos x="4543" y="769"/>
              </a:cxn>
              <a:cxn ang="0">
                <a:pos x="4249" y="278"/>
              </a:cxn>
              <a:cxn ang="0">
                <a:pos x="2222" y="76"/>
              </a:cxn>
              <a:cxn ang="0">
                <a:pos x="339" y="15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7601" name="Object 113"/>
          <p:cNvGraphicFramePr>
            <a:graphicFrameLocks noChangeAspect="1"/>
          </p:cNvGraphicFramePr>
          <p:nvPr/>
        </p:nvGraphicFramePr>
        <p:xfrm>
          <a:off x="1703388" y="5700713"/>
          <a:ext cx="415925" cy="317500"/>
        </p:xfrm>
        <a:graphic>
          <a:graphicData uri="http://schemas.openxmlformats.org/presentationml/2006/ole">
            <p:oleObj spid="_x0000_s447601" r:id="rId4" imgW="1305000" imgH="1085760" progId="">
              <p:embed/>
            </p:oleObj>
          </a:graphicData>
        </a:graphic>
      </p:graphicFrame>
      <p:sp>
        <p:nvSpPr>
          <p:cNvPr id="447603" name="Freeform 115"/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/>
            <a:ahLst/>
            <a:cxnLst>
              <a:cxn ang="0">
                <a:pos x="0" y="238"/>
              </a:cxn>
              <a:cxn ang="0">
                <a:pos x="235" y="0"/>
              </a:cxn>
            </a:cxnLst>
            <a:rect l="0" t="0" r="r" b="b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7604" name="Freeform 116"/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/>
            <a:ahLst/>
            <a:cxnLst>
              <a:cxn ang="0">
                <a:pos x="0" y="817"/>
              </a:cxn>
              <a:cxn ang="0">
                <a:pos x="548" y="283"/>
              </a:cxn>
              <a:cxn ang="0">
                <a:pos x="1290" y="0"/>
              </a:cxn>
            </a:cxnLst>
            <a:rect l="0" t="0" r="r" b="b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447605" name="Group 117"/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447606" name="Oval 11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607" name="Text Box 119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447609" name="Text Box 121"/>
          <p:cNvSpPr txBox="1">
            <a:spLocks noChangeArrowheads="1"/>
          </p:cNvSpPr>
          <p:nvPr/>
        </p:nvSpPr>
        <p:spPr bwMode="auto">
          <a:xfrm>
            <a:off x="6056313" y="3221038"/>
            <a:ext cx="164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foreign net  visited </a:t>
            </a:r>
          </a:p>
          <a:p>
            <a:r>
              <a:rPr lang="en-US" sz="1400">
                <a:latin typeface="Arial" charset="0"/>
              </a:rPr>
              <a:t>at session start</a:t>
            </a:r>
          </a:p>
        </p:txBody>
      </p:sp>
      <p:sp>
        <p:nvSpPr>
          <p:cNvPr id="447610" name="Text Box 122"/>
          <p:cNvSpPr txBox="1">
            <a:spLocks noChangeArrowheads="1"/>
          </p:cNvSpPr>
          <p:nvPr/>
        </p:nvSpPr>
        <p:spPr bwMode="auto">
          <a:xfrm>
            <a:off x="3867150" y="3641725"/>
            <a:ext cx="985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anchor</a:t>
            </a:r>
          </a:p>
          <a:p>
            <a:r>
              <a:rPr lang="en-US" sz="1400">
                <a:latin typeface="Arial" charset="0"/>
              </a:rPr>
              <a:t>foreign</a:t>
            </a:r>
          </a:p>
          <a:p>
            <a:r>
              <a:rPr lang="en-US" sz="1400">
                <a:latin typeface="Arial" charset="0"/>
              </a:rPr>
              <a:t>agent</a:t>
            </a:r>
          </a:p>
        </p:txBody>
      </p:sp>
      <p:sp>
        <p:nvSpPr>
          <p:cNvPr id="447611" name="Freeform 123"/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/>
            <a:ahLst/>
            <a:cxnLst>
              <a:cxn ang="0">
                <a:pos x="4" y="1331"/>
              </a:cxn>
              <a:cxn ang="0">
                <a:pos x="349" y="509"/>
              </a:cxn>
              <a:cxn ang="0">
                <a:pos x="1384" y="344"/>
              </a:cxn>
              <a:cxn ang="0">
                <a:pos x="2596" y="170"/>
              </a:cxn>
              <a:cxn ang="0">
                <a:pos x="2884" y="1364"/>
              </a:cxn>
              <a:cxn ang="0">
                <a:pos x="2659" y="2144"/>
              </a:cxn>
              <a:cxn ang="0">
                <a:pos x="2104" y="2504"/>
              </a:cxn>
              <a:cxn ang="0">
                <a:pos x="1639" y="2579"/>
              </a:cxn>
              <a:cxn ang="0">
                <a:pos x="1044" y="2630"/>
              </a:cxn>
              <a:cxn ang="0">
                <a:pos x="346" y="2201"/>
              </a:cxn>
              <a:cxn ang="0">
                <a:pos x="4" y="133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7612" name="Group 124"/>
          <p:cNvGrpSpPr>
            <a:grpSpLocks/>
          </p:cNvGrpSpPr>
          <p:nvPr/>
        </p:nvGrpSpPr>
        <p:grpSpPr bwMode="auto">
          <a:xfrm>
            <a:off x="5422900" y="5408613"/>
            <a:ext cx="501650" cy="233362"/>
            <a:chOff x="3600" y="219"/>
            <a:chExt cx="360" cy="175"/>
          </a:xfrm>
        </p:grpSpPr>
        <p:sp>
          <p:nvSpPr>
            <p:cNvPr id="447613" name="Oval 1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614" name="Line 1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615" name="Line 1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616" name="Rectangle 128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7617" name="Oval 1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7618" name="Group 1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7619" name="Line 1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620" name="Line 1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621" name="Line 1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7622" name="Group 1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7623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624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625" name="Line 1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47626" name="Line 138"/>
          <p:cNvSpPr>
            <a:spLocks noChangeShapeType="1"/>
          </p:cNvSpPr>
          <p:nvPr/>
        </p:nvSpPr>
        <p:spPr bwMode="auto">
          <a:xfrm>
            <a:off x="5468938" y="5268913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627" name="Line 139"/>
          <p:cNvSpPr>
            <a:spLocks noChangeShapeType="1"/>
          </p:cNvSpPr>
          <p:nvPr/>
        </p:nvSpPr>
        <p:spPr bwMode="auto">
          <a:xfrm>
            <a:off x="5678488" y="5268913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628" name="Line 140"/>
          <p:cNvSpPr>
            <a:spLocks noChangeShapeType="1"/>
          </p:cNvSpPr>
          <p:nvPr/>
        </p:nvSpPr>
        <p:spPr bwMode="auto">
          <a:xfrm>
            <a:off x="6530975" y="51022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7629" name="Group 141"/>
          <p:cNvGrpSpPr>
            <a:grpSpLocks/>
          </p:cNvGrpSpPr>
          <p:nvPr/>
        </p:nvGrpSpPr>
        <p:grpSpPr bwMode="auto">
          <a:xfrm>
            <a:off x="6073775" y="4630738"/>
            <a:ext cx="914400" cy="590550"/>
            <a:chOff x="10665" y="3225"/>
            <a:chExt cx="1440" cy="930"/>
          </a:xfrm>
        </p:grpSpPr>
        <p:sp>
          <p:nvSpPr>
            <p:cNvPr id="447630" name="Oval 142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7631" name="Group 143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447632" name="Object 14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47632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447633" name="Object 14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47633" r:id="rId6" imgW="1266840" imgH="1200240" progId="">
                  <p:embed/>
                </p:oleObj>
              </a:graphicData>
            </a:graphic>
          </p:graphicFrame>
        </p:grpSp>
      </p:grpSp>
      <p:sp>
        <p:nvSpPr>
          <p:cNvPr id="447634" name="Freeform 146"/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/>
            <a:ahLst/>
            <a:cxnLst>
              <a:cxn ang="0">
                <a:pos x="376" y="664"/>
              </a:cxn>
              <a:cxn ang="0">
                <a:pos x="0" y="0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447635" name="Group 147"/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447636" name="Oval 148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7637" name="Group 149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447638" name="Freeform 150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/>
                <a:ahLst/>
                <a:cxnLst>
                  <a:cxn ang="0">
                    <a:pos x="298" y="0"/>
                  </a:cxn>
                  <a:cxn ang="0">
                    <a:pos x="263" y="0"/>
                  </a:cxn>
                  <a:cxn ang="0">
                    <a:pos x="219" y="4"/>
                  </a:cxn>
                  <a:cxn ang="0">
                    <a:pos x="167" y="12"/>
                  </a:cxn>
                  <a:cxn ang="0">
                    <a:pos x="116" y="25"/>
                  </a:cxn>
                  <a:cxn ang="0">
                    <a:pos x="67" y="45"/>
                  </a:cxn>
                  <a:cxn ang="0">
                    <a:pos x="29" y="73"/>
                  </a:cxn>
                  <a:cxn ang="0">
                    <a:pos x="6" y="109"/>
                  </a:cxn>
                  <a:cxn ang="0">
                    <a:pos x="0" y="137"/>
                  </a:cxn>
                  <a:cxn ang="0">
                    <a:pos x="3" y="152"/>
                  </a:cxn>
                  <a:cxn ang="0">
                    <a:pos x="13" y="197"/>
                  </a:cxn>
                  <a:cxn ang="0">
                    <a:pos x="39" y="290"/>
                  </a:cxn>
                  <a:cxn ang="0">
                    <a:pos x="76" y="410"/>
                  </a:cxn>
                  <a:cxn ang="0">
                    <a:pos x="123" y="543"/>
                  </a:cxn>
                  <a:cxn ang="0">
                    <a:pos x="176" y="684"/>
                  </a:cxn>
                  <a:cxn ang="0">
                    <a:pos x="235" y="822"/>
                  </a:cxn>
                  <a:cxn ang="0">
                    <a:pos x="293" y="949"/>
                  </a:cxn>
                  <a:cxn ang="0">
                    <a:pos x="352" y="1055"/>
                  </a:cxn>
                  <a:cxn ang="0">
                    <a:pos x="389" y="1109"/>
                  </a:cxn>
                  <a:cxn ang="0">
                    <a:pos x="406" y="1130"/>
                  </a:cxn>
                  <a:cxn ang="0">
                    <a:pos x="436" y="1130"/>
                  </a:cxn>
                  <a:cxn ang="0">
                    <a:pos x="487" y="1111"/>
                  </a:cxn>
                  <a:cxn ang="0">
                    <a:pos x="547" y="1088"/>
                  </a:cxn>
                  <a:cxn ang="0">
                    <a:pos x="609" y="1062"/>
                  </a:cxn>
                  <a:cxn ang="0">
                    <a:pos x="669" y="1036"/>
                  </a:cxn>
                  <a:cxn ang="0">
                    <a:pos x="722" y="1012"/>
                  </a:cxn>
                  <a:cxn ang="0">
                    <a:pos x="762" y="987"/>
                  </a:cxn>
                  <a:cxn ang="0">
                    <a:pos x="785" y="967"/>
                  </a:cxn>
                  <a:cxn ang="0">
                    <a:pos x="756" y="915"/>
                  </a:cxn>
                  <a:cxn ang="0">
                    <a:pos x="687" y="813"/>
                  </a:cxn>
                  <a:cxn ang="0">
                    <a:pos x="612" y="693"/>
                  </a:cxn>
                  <a:cxn ang="0">
                    <a:pos x="537" y="561"/>
                  </a:cxn>
                  <a:cxn ang="0">
                    <a:pos x="467" y="423"/>
                  </a:cxn>
                  <a:cxn ang="0">
                    <a:pos x="404" y="287"/>
                  </a:cxn>
                  <a:cxn ang="0">
                    <a:pos x="352" y="161"/>
                  </a:cxn>
                  <a:cxn ang="0">
                    <a:pos x="318" y="49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39" name="Freeform 151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2"/>
                  </a:cxn>
                  <a:cxn ang="0">
                    <a:pos x="48" y="5"/>
                  </a:cxn>
                  <a:cxn ang="0">
                    <a:pos x="47" y="11"/>
                  </a:cxn>
                  <a:cxn ang="0">
                    <a:pos x="44" y="19"/>
                  </a:cxn>
                  <a:cxn ang="0">
                    <a:pos x="39" y="35"/>
                  </a:cxn>
                  <a:cxn ang="0">
                    <a:pos x="32" y="55"/>
                  </a:cxn>
                  <a:cxn ang="0">
                    <a:pos x="20" y="82"/>
                  </a:cxn>
                  <a:cxn ang="0">
                    <a:pos x="6" y="117"/>
                  </a:cxn>
                  <a:cxn ang="0">
                    <a:pos x="0" y="141"/>
                  </a:cxn>
                  <a:cxn ang="0">
                    <a:pos x="0" y="177"/>
                  </a:cxn>
                  <a:cxn ang="0">
                    <a:pos x="4" y="220"/>
                  </a:cxn>
                  <a:cxn ang="0">
                    <a:pos x="13" y="271"/>
                  </a:cxn>
                  <a:cxn ang="0">
                    <a:pos x="26" y="325"/>
                  </a:cxn>
                  <a:cxn ang="0">
                    <a:pos x="41" y="386"/>
                  </a:cxn>
                  <a:cxn ang="0">
                    <a:pos x="58" y="446"/>
                  </a:cxn>
                  <a:cxn ang="0">
                    <a:pos x="78" y="509"/>
                  </a:cxn>
                  <a:cxn ang="0">
                    <a:pos x="98" y="570"/>
                  </a:cxn>
                  <a:cxn ang="0">
                    <a:pos x="119" y="628"/>
                  </a:cxn>
                  <a:cxn ang="0">
                    <a:pos x="138" y="683"/>
                  </a:cxn>
                  <a:cxn ang="0">
                    <a:pos x="157" y="733"/>
                  </a:cxn>
                  <a:cxn ang="0">
                    <a:pos x="174" y="775"/>
                  </a:cxn>
                  <a:cxn ang="0">
                    <a:pos x="189" y="808"/>
                  </a:cxn>
                  <a:cxn ang="0">
                    <a:pos x="201" y="831"/>
                  </a:cxn>
                  <a:cxn ang="0">
                    <a:pos x="210" y="843"/>
                  </a:cxn>
                  <a:cxn ang="0">
                    <a:pos x="223" y="853"/>
                  </a:cxn>
                  <a:cxn ang="0">
                    <a:pos x="239" y="861"/>
                  </a:cxn>
                  <a:cxn ang="0">
                    <a:pos x="258" y="873"/>
                  </a:cxn>
                  <a:cxn ang="0">
                    <a:pos x="282" y="883"/>
                  </a:cxn>
                  <a:cxn ang="0">
                    <a:pos x="310" y="896"/>
                  </a:cxn>
                  <a:cxn ang="0">
                    <a:pos x="342" y="907"/>
                  </a:cxn>
                  <a:cxn ang="0">
                    <a:pos x="380" y="922"/>
                  </a:cxn>
                  <a:cxn ang="0">
                    <a:pos x="425" y="936"/>
                  </a:cxn>
                  <a:cxn ang="0">
                    <a:pos x="396" y="893"/>
                  </a:cxn>
                  <a:cxn ang="0">
                    <a:pos x="367" y="843"/>
                  </a:cxn>
                  <a:cxn ang="0">
                    <a:pos x="337" y="787"/>
                  </a:cxn>
                  <a:cxn ang="0">
                    <a:pos x="308" y="725"/>
                  </a:cxn>
                  <a:cxn ang="0">
                    <a:pos x="279" y="660"/>
                  </a:cxn>
                  <a:cxn ang="0">
                    <a:pos x="249" y="591"/>
                  </a:cxn>
                  <a:cxn ang="0">
                    <a:pos x="220" y="522"/>
                  </a:cxn>
                  <a:cxn ang="0">
                    <a:pos x="194" y="450"/>
                  </a:cxn>
                  <a:cxn ang="0">
                    <a:pos x="167" y="381"/>
                  </a:cxn>
                  <a:cxn ang="0">
                    <a:pos x="144" y="312"/>
                  </a:cxn>
                  <a:cxn ang="0">
                    <a:pos x="120" y="248"/>
                  </a:cxn>
                  <a:cxn ang="0">
                    <a:pos x="101" y="186"/>
                  </a:cxn>
                  <a:cxn ang="0">
                    <a:pos x="83" y="128"/>
                  </a:cxn>
                  <a:cxn ang="0">
                    <a:pos x="69" y="78"/>
                  </a:cxn>
                  <a:cxn ang="0">
                    <a:pos x="57" y="35"/>
                  </a:cxn>
                  <a:cxn ang="0">
                    <a:pos x="48" y="0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40" name="Freeform 152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/>
                <a:ahLst/>
                <a:cxnLst>
                  <a:cxn ang="0">
                    <a:pos x="26" y="11"/>
                  </a:cxn>
                  <a:cxn ang="0">
                    <a:pos x="13" y="24"/>
                  </a:cxn>
                  <a:cxn ang="0">
                    <a:pos x="4" y="43"/>
                  </a:cxn>
                  <a:cxn ang="0">
                    <a:pos x="0" y="67"/>
                  </a:cxn>
                  <a:cxn ang="0">
                    <a:pos x="0" y="93"/>
                  </a:cxn>
                  <a:cxn ang="0">
                    <a:pos x="3" y="120"/>
                  </a:cxn>
                  <a:cxn ang="0">
                    <a:pos x="10" y="148"/>
                  </a:cxn>
                  <a:cxn ang="0">
                    <a:pos x="20" y="171"/>
                  </a:cxn>
                  <a:cxn ang="0">
                    <a:pos x="35" y="189"/>
                  </a:cxn>
                  <a:cxn ang="0">
                    <a:pos x="51" y="201"/>
                  </a:cxn>
                  <a:cxn ang="0">
                    <a:pos x="70" y="206"/>
                  </a:cxn>
                  <a:cxn ang="0">
                    <a:pos x="91" y="208"/>
                  </a:cxn>
                  <a:cxn ang="0">
                    <a:pos x="111" y="204"/>
                  </a:cxn>
                  <a:cxn ang="0">
                    <a:pos x="130" y="196"/>
                  </a:cxn>
                  <a:cxn ang="0">
                    <a:pos x="148" y="186"/>
                  </a:cxn>
                  <a:cxn ang="0">
                    <a:pos x="163" y="176"/>
                  </a:cxn>
                  <a:cxn ang="0">
                    <a:pos x="174" y="163"/>
                  </a:cxn>
                  <a:cxn ang="0">
                    <a:pos x="189" y="130"/>
                  </a:cxn>
                  <a:cxn ang="0">
                    <a:pos x="192" y="89"/>
                  </a:cxn>
                  <a:cxn ang="0">
                    <a:pos x="185" y="50"/>
                  </a:cxn>
                  <a:cxn ang="0">
                    <a:pos x="166" y="27"/>
                  </a:cxn>
                  <a:cxn ang="0">
                    <a:pos x="152" y="21"/>
                  </a:cxn>
                  <a:cxn ang="0">
                    <a:pos x="138" y="14"/>
                  </a:cxn>
                  <a:cxn ang="0">
                    <a:pos x="122" y="8"/>
                  </a:cxn>
                  <a:cxn ang="0">
                    <a:pos x="104" y="2"/>
                  </a:cxn>
                  <a:cxn ang="0">
                    <a:pos x="85" y="0"/>
                  </a:cxn>
                  <a:cxn ang="0">
                    <a:pos x="66" y="0"/>
                  </a:cxn>
                  <a:cxn ang="0">
                    <a:pos x="47" y="2"/>
                  </a:cxn>
                  <a:cxn ang="0">
                    <a:pos x="26" y="11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41" name="Freeform 153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21" y="44"/>
                  </a:cxn>
                  <a:cxn ang="0">
                    <a:pos x="12" y="60"/>
                  </a:cxn>
                  <a:cxn ang="0">
                    <a:pos x="5" y="79"/>
                  </a:cxn>
                  <a:cxn ang="0">
                    <a:pos x="0" y="97"/>
                  </a:cxn>
                  <a:cxn ang="0">
                    <a:pos x="0" y="116"/>
                  </a:cxn>
                  <a:cxn ang="0">
                    <a:pos x="5" y="135"/>
                  </a:cxn>
                  <a:cxn ang="0">
                    <a:pos x="12" y="152"/>
                  </a:cxn>
                  <a:cxn ang="0">
                    <a:pos x="25" y="169"/>
                  </a:cxn>
                  <a:cxn ang="0">
                    <a:pos x="42" y="187"/>
                  </a:cxn>
                  <a:cxn ang="0">
                    <a:pos x="58" y="202"/>
                  </a:cxn>
                  <a:cxn ang="0">
                    <a:pos x="77" y="220"/>
                  </a:cxn>
                  <a:cxn ang="0">
                    <a:pos x="96" y="233"/>
                  </a:cxn>
                  <a:cxn ang="0">
                    <a:pos x="114" y="244"/>
                  </a:cxn>
                  <a:cxn ang="0">
                    <a:pos x="133" y="251"/>
                  </a:cxn>
                  <a:cxn ang="0">
                    <a:pos x="149" y="251"/>
                  </a:cxn>
                  <a:cxn ang="0">
                    <a:pos x="165" y="246"/>
                  </a:cxn>
                  <a:cxn ang="0">
                    <a:pos x="180" y="237"/>
                  </a:cxn>
                  <a:cxn ang="0">
                    <a:pos x="196" y="228"/>
                  </a:cxn>
                  <a:cxn ang="0">
                    <a:pos x="209" y="220"/>
                  </a:cxn>
                  <a:cxn ang="0">
                    <a:pos x="222" y="212"/>
                  </a:cxn>
                  <a:cxn ang="0">
                    <a:pos x="232" y="202"/>
                  </a:cxn>
                  <a:cxn ang="0">
                    <a:pos x="240" y="191"/>
                  </a:cxn>
                  <a:cxn ang="0">
                    <a:pos x="246" y="178"/>
                  </a:cxn>
                  <a:cxn ang="0">
                    <a:pos x="247" y="162"/>
                  </a:cxn>
                  <a:cxn ang="0">
                    <a:pos x="244" y="142"/>
                  </a:cxn>
                  <a:cxn ang="0">
                    <a:pos x="238" y="120"/>
                  </a:cxn>
                  <a:cxn ang="0">
                    <a:pos x="228" y="96"/>
                  </a:cxn>
                  <a:cxn ang="0">
                    <a:pos x="215" y="72"/>
                  </a:cxn>
                  <a:cxn ang="0">
                    <a:pos x="200" y="50"/>
                  </a:cxn>
                  <a:cxn ang="0">
                    <a:pos x="184" y="30"/>
                  </a:cxn>
                  <a:cxn ang="0">
                    <a:pos x="165" y="16"/>
                  </a:cxn>
                  <a:cxn ang="0">
                    <a:pos x="147" y="7"/>
                  </a:cxn>
                  <a:cxn ang="0">
                    <a:pos x="130" y="3"/>
                  </a:cxn>
                  <a:cxn ang="0">
                    <a:pos x="112" y="0"/>
                  </a:cxn>
                  <a:cxn ang="0">
                    <a:pos x="94" y="1"/>
                  </a:cxn>
                  <a:cxn ang="0">
                    <a:pos x="80" y="3"/>
                  </a:cxn>
                  <a:cxn ang="0">
                    <a:pos x="65" y="7"/>
                  </a:cxn>
                  <a:cxn ang="0">
                    <a:pos x="52" y="13"/>
                  </a:cxn>
                  <a:cxn ang="0">
                    <a:pos x="42" y="20"/>
                  </a:cxn>
                  <a:cxn ang="0">
                    <a:pos x="33" y="29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42" name="Freeform 154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/>
                <a:ahLst/>
                <a:cxnLst>
                  <a:cxn ang="0">
                    <a:pos x="115" y="3"/>
                  </a:cxn>
                  <a:cxn ang="0">
                    <a:pos x="93" y="0"/>
                  </a:cxn>
                  <a:cxn ang="0">
                    <a:pos x="66" y="2"/>
                  </a:cxn>
                  <a:cxn ang="0">
                    <a:pos x="43" y="12"/>
                  </a:cxn>
                  <a:cxn ang="0">
                    <a:pos x="16" y="37"/>
                  </a:cxn>
                  <a:cxn ang="0">
                    <a:pos x="0" y="79"/>
                  </a:cxn>
                  <a:cxn ang="0">
                    <a:pos x="2" y="124"/>
                  </a:cxn>
                  <a:cxn ang="0">
                    <a:pos x="15" y="168"/>
                  </a:cxn>
                  <a:cxn ang="0">
                    <a:pos x="32" y="201"/>
                  </a:cxn>
                  <a:cxn ang="0">
                    <a:pos x="56" y="223"/>
                  </a:cxn>
                  <a:cxn ang="0">
                    <a:pos x="84" y="237"/>
                  </a:cxn>
                  <a:cxn ang="0">
                    <a:pos x="113" y="240"/>
                  </a:cxn>
                  <a:cxn ang="0">
                    <a:pos x="151" y="229"/>
                  </a:cxn>
                  <a:cxn ang="0">
                    <a:pos x="189" y="204"/>
                  </a:cxn>
                  <a:cxn ang="0">
                    <a:pos x="216" y="171"/>
                  </a:cxn>
                  <a:cxn ang="0">
                    <a:pos x="226" y="131"/>
                  </a:cxn>
                  <a:cxn ang="0">
                    <a:pos x="222" y="104"/>
                  </a:cxn>
                  <a:cxn ang="0">
                    <a:pos x="213" y="95"/>
                  </a:cxn>
                  <a:cxn ang="0">
                    <a:pos x="201" y="96"/>
                  </a:cxn>
                  <a:cxn ang="0">
                    <a:pos x="194" y="105"/>
                  </a:cxn>
                  <a:cxn ang="0">
                    <a:pos x="191" y="127"/>
                  </a:cxn>
                  <a:cxn ang="0">
                    <a:pos x="182" y="158"/>
                  </a:cxn>
                  <a:cxn ang="0">
                    <a:pos x="162" y="183"/>
                  </a:cxn>
                  <a:cxn ang="0">
                    <a:pos x="131" y="197"/>
                  </a:cxn>
                  <a:cxn ang="0">
                    <a:pos x="90" y="197"/>
                  </a:cxn>
                  <a:cxn ang="0">
                    <a:pos x="60" y="177"/>
                  </a:cxn>
                  <a:cxn ang="0">
                    <a:pos x="44" y="144"/>
                  </a:cxn>
                  <a:cxn ang="0">
                    <a:pos x="34" y="105"/>
                  </a:cxn>
                  <a:cxn ang="0">
                    <a:pos x="32" y="76"/>
                  </a:cxn>
                  <a:cxn ang="0">
                    <a:pos x="41" y="56"/>
                  </a:cxn>
                  <a:cxn ang="0">
                    <a:pos x="54" y="39"/>
                  </a:cxn>
                  <a:cxn ang="0">
                    <a:pos x="74" y="26"/>
                  </a:cxn>
                  <a:cxn ang="0">
                    <a:pos x="87" y="25"/>
                  </a:cxn>
                  <a:cxn ang="0">
                    <a:pos x="106" y="25"/>
                  </a:cxn>
                  <a:cxn ang="0">
                    <a:pos x="126" y="25"/>
                  </a:cxn>
                  <a:cxn ang="0">
                    <a:pos x="129" y="12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43" name="Freeform 155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/>
                <a:ahLst/>
                <a:cxnLst>
                  <a:cxn ang="0">
                    <a:pos x="60" y="8"/>
                  </a:cxn>
                  <a:cxn ang="0">
                    <a:pos x="34" y="27"/>
                  </a:cxn>
                  <a:cxn ang="0">
                    <a:pos x="15" y="50"/>
                  </a:cxn>
                  <a:cxn ang="0">
                    <a:pos x="3" y="80"/>
                  </a:cxn>
                  <a:cxn ang="0">
                    <a:pos x="0" y="112"/>
                  </a:cxn>
                  <a:cxn ang="0">
                    <a:pos x="6" y="145"/>
                  </a:cxn>
                  <a:cxn ang="0">
                    <a:pos x="18" y="175"/>
                  </a:cxn>
                  <a:cxn ang="0">
                    <a:pos x="37" y="204"/>
                  </a:cxn>
                  <a:cxn ang="0">
                    <a:pos x="65" y="231"/>
                  </a:cxn>
                  <a:cxn ang="0">
                    <a:pos x="101" y="257"/>
                  </a:cxn>
                  <a:cxn ang="0">
                    <a:pos x="142" y="270"/>
                  </a:cxn>
                  <a:cxn ang="0">
                    <a:pos x="185" y="263"/>
                  </a:cxn>
                  <a:cxn ang="0">
                    <a:pos x="219" y="240"/>
                  </a:cxn>
                  <a:cxn ang="0">
                    <a:pos x="244" y="215"/>
                  </a:cxn>
                  <a:cxn ang="0">
                    <a:pos x="263" y="188"/>
                  </a:cxn>
                  <a:cxn ang="0">
                    <a:pos x="276" y="158"/>
                  </a:cxn>
                  <a:cxn ang="0">
                    <a:pos x="279" y="133"/>
                  </a:cxn>
                  <a:cxn ang="0">
                    <a:pos x="273" y="120"/>
                  </a:cxn>
                  <a:cxn ang="0">
                    <a:pos x="258" y="116"/>
                  </a:cxn>
                  <a:cxn ang="0">
                    <a:pos x="245" y="122"/>
                  </a:cxn>
                  <a:cxn ang="0">
                    <a:pos x="241" y="132"/>
                  </a:cxn>
                  <a:cxn ang="0">
                    <a:pos x="235" y="151"/>
                  </a:cxn>
                  <a:cxn ang="0">
                    <a:pos x="220" y="176"/>
                  </a:cxn>
                  <a:cxn ang="0">
                    <a:pos x="198" y="201"/>
                  </a:cxn>
                  <a:cxn ang="0">
                    <a:pos x="154" y="211"/>
                  </a:cxn>
                  <a:cxn ang="0">
                    <a:pos x="100" y="197"/>
                  </a:cxn>
                  <a:cxn ang="0">
                    <a:pos x="59" y="162"/>
                  </a:cxn>
                  <a:cxn ang="0">
                    <a:pos x="40" y="113"/>
                  </a:cxn>
                  <a:cxn ang="0">
                    <a:pos x="44" y="73"/>
                  </a:cxn>
                  <a:cxn ang="0">
                    <a:pos x="60" y="50"/>
                  </a:cxn>
                  <a:cxn ang="0">
                    <a:pos x="81" y="30"/>
                  </a:cxn>
                  <a:cxn ang="0">
                    <a:pos x="103" y="16"/>
                  </a:cxn>
                  <a:cxn ang="0">
                    <a:pos x="109" y="4"/>
                  </a:cxn>
                  <a:cxn ang="0">
                    <a:pos x="88" y="0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44" name="Freeform 156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15" y="72"/>
                  </a:cxn>
                  <a:cxn ang="0">
                    <a:pos x="25" y="75"/>
                  </a:cxn>
                  <a:cxn ang="0">
                    <a:pos x="32" y="75"/>
                  </a:cxn>
                  <a:cxn ang="0">
                    <a:pos x="37" y="73"/>
                  </a:cxn>
                  <a:cxn ang="0">
                    <a:pos x="39" y="72"/>
                  </a:cxn>
                  <a:cxn ang="0">
                    <a:pos x="47" y="71"/>
                  </a:cxn>
                  <a:cxn ang="0">
                    <a:pos x="56" y="66"/>
                  </a:cxn>
                  <a:cxn ang="0">
                    <a:pos x="64" y="60"/>
                  </a:cxn>
                  <a:cxn ang="0">
                    <a:pos x="69" y="56"/>
                  </a:cxn>
                  <a:cxn ang="0">
                    <a:pos x="72" y="52"/>
                  </a:cxn>
                  <a:cxn ang="0">
                    <a:pos x="72" y="49"/>
                  </a:cxn>
                  <a:cxn ang="0">
                    <a:pos x="70" y="45"/>
                  </a:cxn>
                  <a:cxn ang="0">
                    <a:pos x="67" y="40"/>
                  </a:cxn>
                  <a:cxn ang="0">
                    <a:pos x="63" y="39"/>
                  </a:cxn>
                  <a:cxn ang="0">
                    <a:pos x="59" y="38"/>
                  </a:cxn>
                  <a:cxn ang="0">
                    <a:pos x="54" y="39"/>
                  </a:cxn>
                  <a:cxn ang="0">
                    <a:pos x="48" y="42"/>
                  </a:cxn>
                  <a:cxn ang="0">
                    <a:pos x="39" y="46"/>
                  </a:cxn>
                  <a:cxn ang="0">
                    <a:pos x="32" y="50"/>
                  </a:cxn>
                  <a:cxn ang="0">
                    <a:pos x="29" y="52"/>
                  </a:cxn>
                  <a:cxn ang="0">
                    <a:pos x="26" y="43"/>
                  </a:cxn>
                  <a:cxn ang="0">
                    <a:pos x="20" y="25"/>
                  </a:cxn>
                  <a:cxn ang="0">
                    <a:pos x="12" y="7"/>
                  </a:cxn>
                  <a:cxn ang="0">
                    <a:pos x="1" y="0"/>
                  </a:cxn>
                  <a:cxn ang="0">
                    <a:pos x="0" y="17"/>
                  </a:cxn>
                  <a:cxn ang="0">
                    <a:pos x="3" y="39"/>
                  </a:cxn>
                  <a:cxn ang="0">
                    <a:pos x="6" y="58"/>
                  </a:cxn>
                  <a:cxn ang="0">
                    <a:pos x="7" y="65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45" name="Freeform 157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/>
                <a:ahLst/>
                <a:cxnLst>
                  <a:cxn ang="0">
                    <a:pos x="15" y="53"/>
                  </a:cxn>
                  <a:cxn ang="0">
                    <a:pos x="16" y="55"/>
                  </a:cxn>
                  <a:cxn ang="0">
                    <a:pos x="20" y="57"/>
                  </a:cxn>
                  <a:cxn ang="0">
                    <a:pos x="25" y="59"/>
                  </a:cxn>
                  <a:cxn ang="0">
                    <a:pos x="26" y="59"/>
                  </a:cxn>
                  <a:cxn ang="0">
                    <a:pos x="35" y="59"/>
                  </a:cxn>
                  <a:cxn ang="0">
                    <a:pos x="45" y="56"/>
                  </a:cxn>
                  <a:cxn ang="0">
                    <a:pos x="54" y="55"/>
                  </a:cxn>
                  <a:cxn ang="0">
                    <a:pos x="63" y="50"/>
                  </a:cxn>
                  <a:cxn ang="0">
                    <a:pos x="66" y="47"/>
                  </a:cxn>
                  <a:cxn ang="0">
                    <a:pos x="69" y="44"/>
                  </a:cxn>
                  <a:cxn ang="0">
                    <a:pos x="70" y="40"/>
                  </a:cxn>
                  <a:cxn ang="0">
                    <a:pos x="69" y="37"/>
                  </a:cxn>
                  <a:cxn ang="0">
                    <a:pos x="56" y="32"/>
                  </a:cxn>
                  <a:cxn ang="0">
                    <a:pos x="42" y="33"/>
                  </a:cxn>
                  <a:cxn ang="0">
                    <a:pos x="32" y="37"/>
                  </a:cxn>
                  <a:cxn ang="0">
                    <a:pos x="28" y="40"/>
                  </a:cxn>
                  <a:cxn ang="0">
                    <a:pos x="20" y="30"/>
                  </a:cxn>
                  <a:cxn ang="0">
                    <a:pos x="16" y="14"/>
                  </a:cxn>
                  <a:cxn ang="0">
                    <a:pos x="10" y="3"/>
                  </a:cxn>
                  <a:cxn ang="0">
                    <a:pos x="3" y="0"/>
                  </a:cxn>
                  <a:cxn ang="0">
                    <a:pos x="0" y="19"/>
                  </a:cxn>
                  <a:cxn ang="0">
                    <a:pos x="4" y="36"/>
                  </a:cxn>
                  <a:cxn ang="0">
                    <a:pos x="12" y="49"/>
                  </a:cxn>
                  <a:cxn ang="0">
                    <a:pos x="15" y="53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46" name="Freeform 158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/>
                <a:ahLst/>
                <a:cxnLst>
                  <a:cxn ang="0">
                    <a:pos x="4" y="46"/>
                  </a:cxn>
                  <a:cxn ang="0">
                    <a:pos x="9" y="56"/>
                  </a:cxn>
                  <a:cxn ang="0">
                    <a:pos x="21" y="60"/>
                  </a:cxn>
                  <a:cxn ang="0">
                    <a:pos x="31" y="60"/>
                  </a:cxn>
                  <a:cxn ang="0">
                    <a:pos x="35" y="60"/>
                  </a:cxn>
                  <a:cxn ang="0">
                    <a:pos x="44" y="57"/>
                  </a:cxn>
                  <a:cxn ang="0">
                    <a:pos x="54" y="51"/>
                  </a:cxn>
                  <a:cxn ang="0">
                    <a:pos x="62" y="46"/>
                  </a:cxn>
                  <a:cxn ang="0">
                    <a:pos x="65" y="40"/>
                  </a:cxn>
                  <a:cxn ang="0">
                    <a:pos x="63" y="36"/>
                  </a:cxn>
                  <a:cxn ang="0">
                    <a:pos x="60" y="34"/>
                  </a:cxn>
                  <a:cxn ang="0">
                    <a:pos x="56" y="33"/>
                  </a:cxn>
                  <a:cxn ang="0">
                    <a:pos x="51" y="33"/>
                  </a:cxn>
                  <a:cxn ang="0">
                    <a:pos x="26" y="37"/>
                  </a:cxn>
                  <a:cxn ang="0">
                    <a:pos x="24" y="30"/>
                  </a:cxn>
                  <a:cxn ang="0">
                    <a:pos x="18" y="15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2" y="30"/>
                  </a:cxn>
                  <a:cxn ang="0">
                    <a:pos x="3" y="41"/>
                  </a:cxn>
                  <a:cxn ang="0">
                    <a:pos x="4" y="46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47" name="Freeform 159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/>
                <a:ahLst/>
                <a:cxnLst>
                  <a:cxn ang="0">
                    <a:pos x="9" y="46"/>
                  </a:cxn>
                  <a:cxn ang="0">
                    <a:pos x="12" y="47"/>
                  </a:cxn>
                  <a:cxn ang="0">
                    <a:pos x="16" y="47"/>
                  </a:cxn>
                  <a:cxn ang="0">
                    <a:pos x="22" y="47"/>
                  </a:cxn>
                  <a:cxn ang="0">
                    <a:pos x="23" y="47"/>
                  </a:cxn>
                  <a:cxn ang="0">
                    <a:pos x="31" y="46"/>
                  </a:cxn>
                  <a:cxn ang="0">
                    <a:pos x="40" y="45"/>
                  </a:cxn>
                  <a:cxn ang="0">
                    <a:pos x="48" y="42"/>
                  </a:cxn>
                  <a:cxn ang="0">
                    <a:pos x="56" y="37"/>
                  </a:cxn>
                  <a:cxn ang="0">
                    <a:pos x="63" y="34"/>
                  </a:cxn>
                  <a:cxn ang="0">
                    <a:pos x="67" y="30"/>
                  </a:cxn>
                  <a:cxn ang="0">
                    <a:pos x="69" y="26"/>
                  </a:cxn>
                  <a:cxn ang="0">
                    <a:pos x="66" y="20"/>
                  </a:cxn>
                  <a:cxn ang="0">
                    <a:pos x="62" y="17"/>
                  </a:cxn>
                  <a:cxn ang="0">
                    <a:pos x="56" y="17"/>
                  </a:cxn>
                  <a:cxn ang="0">
                    <a:pos x="48" y="17"/>
                  </a:cxn>
                  <a:cxn ang="0">
                    <a:pos x="40" y="19"/>
                  </a:cxn>
                  <a:cxn ang="0">
                    <a:pos x="32" y="22"/>
                  </a:cxn>
                  <a:cxn ang="0">
                    <a:pos x="26" y="23"/>
                  </a:cxn>
                  <a:cxn ang="0">
                    <a:pos x="22" y="26"/>
                  </a:cxn>
                  <a:cxn ang="0">
                    <a:pos x="20" y="26"/>
                  </a:cxn>
                  <a:cxn ang="0">
                    <a:pos x="19" y="22"/>
                  </a:cxn>
                  <a:cxn ang="0">
                    <a:pos x="16" y="14"/>
                  </a:cxn>
                  <a:cxn ang="0">
                    <a:pos x="12" y="7"/>
                  </a:cxn>
                  <a:cxn ang="0">
                    <a:pos x="10" y="4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3" y="26"/>
                  </a:cxn>
                  <a:cxn ang="0">
                    <a:pos x="7" y="40"/>
                  </a:cxn>
                  <a:cxn ang="0">
                    <a:pos x="9" y="46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48" name="Freeform 160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/>
                <a:ahLst/>
                <a:cxnLst>
                  <a:cxn ang="0">
                    <a:pos x="13" y="52"/>
                  </a:cxn>
                  <a:cxn ang="0">
                    <a:pos x="20" y="55"/>
                  </a:cxn>
                  <a:cxn ang="0">
                    <a:pos x="32" y="58"/>
                  </a:cxn>
                  <a:cxn ang="0">
                    <a:pos x="45" y="56"/>
                  </a:cxn>
                  <a:cxn ang="0">
                    <a:pos x="55" y="50"/>
                  </a:cxn>
                  <a:cxn ang="0">
                    <a:pos x="58" y="49"/>
                  </a:cxn>
                  <a:cxn ang="0">
                    <a:pos x="60" y="46"/>
                  </a:cxn>
                  <a:cxn ang="0">
                    <a:pos x="60" y="42"/>
                  </a:cxn>
                  <a:cxn ang="0">
                    <a:pos x="60" y="39"/>
                  </a:cxn>
                  <a:cxn ang="0">
                    <a:pos x="58" y="36"/>
                  </a:cxn>
                  <a:cxn ang="0">
                    <a:pos x="54" y="33"/>
                  </a:cxn>
                  <a:cxn ang="0">
                    <a:pos x="49" y="32"/>
                  </a:cxn>
                  <a:cxn ang="0">
                    <a:pos x="45" y="32"/>
                  </a:cxn>
                  <a:cxn ang="0">
                    <a:pos x="36" y="35"/>
                  </a:cxn>
                  <a:cxn ang="0">
                    <a:pos x="27" y="36"/>
                  </a:cxn>
                  <a:cxn ang="0">
                    <a:pos x="20" y="35"/>
                  </a:cxn>
                  <a:cxn ang="0">
                    <a:pos x="17" y="35"/>
                  </a:cxn>
                  <a:cxn ang="0">
                    <a:pos x="17" y="29"/>
                  </a:cxn>
                  <a:cxn ang="0">
                    <a:pos x="17" y="16"/>
                  </a:cxn>
                  <a:cxn ang="0">
                    <a:pos x="14" y="3"/>
                  </a:cxn>
                  <a:cxn ang="0">
                    <a:pos x="5" y="0"/>
                  </a:cxn>
                  <a:cxn ang="0">
                    <a:pos x="1" y="12"/>
                  </a:cxn>
                  <a:cxn ang="0">
                    <a:pos x="0" y="26"/>
                  </a:cxn>
                  <a:cxn ang="0">
                    <a:pos x="3" y="40"/>
                  </a:cxn>
                  <a:cxn ang="0">
                    <a:pos x="13" y="52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49" name="Freeform 161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/>
                <a:ahLst/>
                <a:cxnLst>
                  <a:cxn ang="0">
                    <a:pos x="19" y="52"/>
                  </a:cxn>
                  <a:cxn ang="0">
                    <a:pos x="31" y="55"/>
                  </a:cxn>
                  <a:cxn ang="0">
                    <a:pos x="43" y="54"/>
                  </a:cxn>
                  <a:cxn ang="0">
                    <a:pos x="53" y="46"/>
                  </a:cxn>
                  <a:cxn ang="0">
                    <a:pos x="59" y="35"/>
                  </a:cxn>
                  <a:cxn ang="0">
                    <a:pos x="57" y="31"/>
                  </a:cxn>
                  <a:cxn ang="0">
                    <a:pos x="54" y="29"/>
                  </a:cxn>
                  <a:cxn ang="0">
                    <a:pos x="49" y="28"/>
                  </a:cxn>
                  <a:cxn ang="0">
                    <a:pos x="44" y="29"/>
                  </a:cxn>
                  <a:cxn ang="0">
                    <a:pos x="41" y="32"/>
                  </a:cxn>
                  <a:cxn ang="0">
                    <a:pos x="38" y="35"/>
                  </a:cxn>
                  <a:cxn ang="0">
                    <a:pos x="34" y="36"/>
                  </a:cxn>
                  <a:cxn ang="0">
                    <a:pos x="31" y="39"/>
                  </a:cxn>
                  <a:cxn ang="0">
                    <a:pos x="28" y="32"/>
                  </a:cxn>
                  <a:cxn ang="0">
                    <a:pos x="21" y="18"/>
                  </a:cxn>
                  <a:cxn ang="0">
                    <a:pos x="10" y="5"/>
                  </a:cxn>
                  <a:cxn ang="0">
                    <a:pos x="0" y="0"/>
                  </a:cxn>
                  <a:cxn ang="0">
                    <a:pos x="2" y="18"/>
                  </a:cxn>
                  <a:cxn ang="0">
                    <a:pos x="9" y="35"/>
                  </a:cxn>
                  <a:cxn ang="0">
                    <a:pos x="16" y="46"/>
                  </a:cxn>
                  <a:cxn ang="0">
                    <a:pos x="19" y="52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50" name="Freeform 162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/>
                <a:ahLst/>
                <a:cxnLst>
                  <a:cxn ang="0">
                    <a:pos x="32" y="75"/>
                  </a:cxn>
                  <a:cxn ang="0">
                    <a:pos x="38" y="76"/>
                  </a:cxn>
                  <a:cxn ang="0">
                    <a:pos x="44" y="76"/>
                  </a:cxn>
                  <a:cxn ang="0">
                    <a:pos x="50" y="76"/>
                  </a:cxn>
                  <a:cxn ang="0">
                    <a:pos x="57" y="75"/>
                  </a:cxn>
                  <a:cxn ang="0">
                    <a:pos x="61" y="72"/>
                  </a:cxn>
                  <a:cxn ang="0">
                    <a:pos x="67" y="67"/>
                  </a:cxn>
                  <a:cxn ang="0">
                    <a:pos x="72" y="64"/>
                  </a:cxn>
                  <a:cxn ang="0">
                    <a:pos x="76" y="59"/>
                  </a:cxn>
                  <a:cxn ang="0">
                    <a:pos x="80" y="56"/>
                  </a:cxn>
                  <a:cxn ang="0">
                    <a:pos x="82" y="52"/>
                  </a:cxn>
                  <a:cxn ang="0">
                    <a:pos x="82" y="47"/>
                  </a:cxn>
                  <a:cxn ang="0">
                    <a:pos x="79" y="43"/>
                  </a:cxn>
                  <a:cxn ang="0">
                    <a:pos x="70" y="39"/>
                  </a:cxn>
                  <a:cxn ang="0">
                    <a:pos x="63" y="37"/>
                  </a:cxn>
                  <a:cxn ang="0">
                    <a:pos x="54" y="39"/>
                  </a:cxn>
                  <a:cxn ang="0">
                    <a:pos x="47" y="41"/>
                  </a:cxn>
                  <a:cxn ang="0">
                    <a:pos x="39" y="44"/>
                  </a:cxn>
                  <a:cxn ang="0">
                    <a:pos x="35" y="49"/>
                  </a:cxn>
                  <a:cxn ang="0">
                    <a:pos x="32" y="50"/>
                  </a:cxn>
                  <a:cxn ang="0">
                    <a:pos x="30" y="52"/>
                  </a:cxn>
                  <a:cxn ang="0">
                    <a:pos x="29" y="43"/>
                  </a:cxn>
                  <a:cxn ang="0">
                    <a:pos x="23" y="23"/>
                  </a:cxn>
                  <a:cxn ang="0">
                    <a:pos x="14" y="6"/>
                  </a:cxn>
                  <a:cxn ang="0">
                    <a:pos x="4" y="0"/>
                  </a:cxn>
                  <a:cxn ang="0">
                    <a:pos x="0" y="17"/>
                  </a:cxn>
                  <a:cxn ang="0">
                    <a:pos x="0" y="31"/>
                  </a:cxn>
                  <a:cxn ang="0">
                    <a:pos x="4" y="44"/>
                  </a:cxn>
                  <a:cxn ang="0">
                    <a:pos x="11" y="54"/>
                  </a:cxn>
                  <a:cxn ang="0">
                    <a:pos x="19" y="63"/>
                  </a:cxn>
                  <a:cxn ang="0">
                    <a:pos x="25" y="70"/>
                  </a:cxn>
                  <a:cxn ang="0">
                    <a:pos x="30" y="73"/>
                  </a:cxn>
                  <a:cxn ang="0">
                    <a:pos x="32" y="7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51" name="Freeform 163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/>
                <a:ahLst/>
                <a:cxnLst>
                  <a:cxn ang="0">
                    <a:pos x="12" y="53"/>
                  </a:cxn>
                  <a:cxn ang="0">
                    <a:pos x="15" y="56"/>
                  </a:cxn>
                  <a:cxn ang="0">
                    <a:pos x="19" y="60"/>
                  </a:cxn>
                  <a:cxn ang="0">
                    <a:pos x="25" y="62"/>
                  </a:cxn>
                  <a:cxn ang="0">
                    <a:pos x="27" y="63"/>
                  </a:cxn>
                  <a:cxn ang="0">
                    <a:pos x="32" y="65"/>
                  </a:cxn>
                  <a:cxn ang="0">
                    <a:pos x="40" y="65"/>
                  </a:cxn>
                  <a:cxn ang="0">
                    <a:pos x="49" y="66"/>
                  </a:cxn>
                  <a:cxn ang="0">
                    <a:pos x="57" y="65"/>
                  </a:cxn>
                  <a:cxn ang="0">
                    <a:pos x="65" y="63"/>
                  </a:cxn>
                  <a:cxn ang="0">
                    <a:pos x="71" y="60"/>
                  </a:cxn>
                  <a:cxn ang="0">
                    <a:pos x="75" y="55"/>
                  </a:cxn>
                  <a:cxn ang="0">
                    <a:pos x="75" y="46"/>
                  </a:cxn>
                  <a:cxn ang="0">
                    <a:pos x="72" y="39"/>
                  </a:cxn>
                  <a:cxn ang="0">
                    <a:pos x="66" y="35"/>
                  </a:cxn>
                  <a:cxn ang="0">
                    <a:pos x="59" y="33"/>
                  </a:cxn>
                  <a:cxn ang="0">
                    <a:pos x="50" y="33"/>
                  </a:cxn>
                  <a:cxn ang="0">
                    <a:pos x="41" y="35"/>
                  </a:cxn>
                  <a:cxn ang="0">
                    <a:pos x="34" y="36"/>
                  </a:cxn>
                  <a:cxn ang="0">
                    <a:pos x="28" y="39"/>
                  </a:cxn>
                  <a:cxn ang="0">
                    <a:pos x="27" y="39"/>
                  </a:cxn>
                  <a:cxn ang="0">
                    <a:pos x="25" y="32"/>
                  </a:cxn>
                  <a:cxn ang="0">
                    <a:pos x="19" y="16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5" y="39"/>
                  </a:cxn>
                  <a:cxn ang="0">
                    <a:pos x="9" y="49"/>
                  </a:cxn>
                  <a:cxn ang="0">
                    <a:pos x="12" y="53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52" name="Freeform 164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/>
                <a:ahLst/>
                <a:cxnLst>
                  <a:cxn ang="0">
                    <a:pos x="3" y="41"/>
                  </a:cxn>
                  <a:cxn ang="0">
                    <a:pos x="4" y="46"/>
                  </a:cxn>
                  <a:cxn ang="0">
                    <a:pos x="10" y="50"/>
                  </a:cxn>
                  <a:cxn ang="0">
                    <a:pos x="14" y="56"/>
                  </a:cxn>
                  <a:cxn ang="0">
                    <a:pos x="16" y="57"/>
                  </a:cxn>
                  <a:cxn ang="0">
                    <a:pos x="23" y="60"/>
                  </a:cxn>
                  <a:cxn ang="0">
                    <a:pos x="32" y="63"/>
                  </a:cxn>
                  <a:cxn ang="0">
                    <a:pos x="42" y="63"/>
                  </a:cxn>
                  <a:cxn ang="0">
                    <a:pos x="54" y="61"/>
                  </a:cxn>
                  <a:cxn ang="0">
                    <a:pos x="64" y="58"/>
                  </a:cxn>
                  <a:cxn ang="0">
                    <a:pos x="72" y="54"/>
                  </a:cxn>
                  <a:cxn ang="0">
                    <a:pos x="75" y="47"/>
                  </a:cxn>
                  <a:cxn ang="0">
                    <a:pos x="73" y="40"/>
                  </a:cxn>
                  <a:cxn ang="0">
                    <a:pos x="67" y="34"/>
                  </a:cxn>
                  <a:cxn ang="0">
                    <a:pos x="60" y="30"/>
                  </a:cxn>
                  <a:cxn ang="0">
                    <a:pos x="53" y="28"/>
                  </a:cxn>
                  <a:cxn ang="0">
                    <a:pos x="45" y="30"/>
                  </a:cxn>
                  <a:cxn ang="0">
                    <a:pos x="36" y="31"/>
                  </a:cxn>
                  <a:cxn ang="0">
                    <a:pos x="31" y="33"/>
                  </a:cxn>
                  <a:cxn ang="0">
                    <a:pos x="26" y="36"/>
                  </a:cxn>
                  <a:cxn ang="0">
                    <a:pos x="25" y="36"/>
                  </a:cxn>
                  <a:cxn ang="0">
                    <a:pos x="23" y="30"/>
                  </a:cxn>
                  <a:cxn ang="0">
                    <a:pos x="17" y="15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" y="28"/>
                  </a:cxn>
                  <a:cxn ang="0">
                    <a:pos x="3" y="38"/>
                  </a:cxn>
                  <a:cxn ang="0">
                    <a:pos x="3" y="41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53" name="Freeform 165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/>
                <a:ahLst/>
                <a:cxnLst>
                  <a:cxn ang="0">
                    <a:pos x="88" y="37"/>
                  </a:cxn>
                  <a:cxn ang="0">
                    <a:pos x="69" y="49"/>
                  </a:cxn>
                  <a:cxn ang="0">
                    <a:pos x="53" y="63"/>
                  </a:cxn>
                  <a:cxn ang="0">
                    <a:pos x="39" y="79"/>
                  </a:cxn>
                  <a:cxn ang="0">
                    <a:pos x="25" y="96"/>
                  </a:cxn>
                  <a:cxn ang="0">
                    <a:pos x="15" y="115"/>
                  </a:cxn>
                  <a:cxn ang="0">
                    <a:pos x="8" y="135"/>
                  </a:cxn>
                  <a:cxn ang="0">
                    <a:pos x="3" y="157"/>
                  </a:cxn>
                  <a:cxn ang="0">
                    <a:pos x="0" y="178"/>
                  </a:cxn>
                  <a:cxn ang="0">
                    <a:pos x="3" y="208"/>
                  </a:cxn>
                  <a:cxn ang="0">
                    <a:pos x="15" y="233"/>
                  </a:cxn>
                  <a:cxn ang="0">
                    <a:pos x="33" y="254"/>
                  </a:cxn>
                  <a:cxn ang="0">
                    <a:pos x="56" y="270"/>
                  </a:cxn>
                  <a:cxn ang="0">
                    <a:pos x="83" y="283"/>
                  </a:cxn>
                  <a:cxn ang="0">
                    <a:pos x="110" y="289"/>
                  </a:cxn>
                  <a:cxn ang="0">
                    <a:pos x="140" y="290"/>
                  </a:cxn>
                  <a:cxn ang="0">
                    <a:pos x="168" y="286"/>
                  </a:cxn>
                  <a:cxn ang="0">
                    <a:pos x="174" y="286"/>
                  </a:cxn>
                  <a:cxn ang="0">
                    <a:pos x="179" y="283"/>
                  </a:cxn>
                  <a:cxn ang="0">
                    <a:pos x="184" y="279"/>
                  </a:cxn>
                  <a:cxn ang="0">
                    <a:pos x="185" y="273"/>
                  </a:cxn>
                  <a:cxn ang="0">
                    <a:pos x="182" y="266"/>
                  </a:cxn>
                  <a:cxn ang="0">
                    <a:pos x="176" y="260"/>
                  </a:cxn>
                  <a:cxn ang="0">
                    <a:pos x="169" y="254"/>
                  </a:cxn>
                  <a:cxn ang="0">
                    <a:pos x="162" y="252"/>
                  </a:cxn>
                  <a:cxn ang="0">
                    <a:pos x="147" y="247"/>
                  </a:cxn>
                  <a:cxn ang="0">
                    <a:pos x="132" y="244"/>
                  </a:cxn>
                  <a:cxn ang="0">
                    <a:pos x="118" y="242"/>
                  </a:cxn>
                  <a:cxn ang="0">
                    <a:pos x="105" y="239"/>
                  </a:cxn>
                  <a:cxn ang="0">
                    <a:pos x="91" y="234"/>
                  </a:cxn>
                  <a:cxn ang="0">
                    <a:pos x="78" y="229"/>
                  </a:cxn>
                  <a:cxn ang="0">
                    <a:pos x="66" y="221"/>
                  </a:cxn>
                  <a:cxn ang="0">
                    <a:pos x="55" y="210"/>
                  </a:cxn>
                  <a:cxn ang="0">
                    <a:pos x="50" y="161"/>
                  </a:cxn>
                  <a:cxn ang="0">
                    <a:pos x="62" y="121"/>
                  </a:cxn>
                  <a:cxn ang="0">
                    <a:pos x="85" y="89"/>
                  </a:cxn>
                  <a:cxn ang="0">
                    <a:pos x="118" y="63"/>
                  </a:cxn>
                  <a:cxn ang="0">
                    <a:pos x="153" y="43"/>
                  </a:cxn>
                  <a:cxn ang="0">
                    <a:pos x="190" y="27"/>
                  </a:cxn>
                  <a:cxn ang="0">
                    <a:pos x="223" y="16"/>
                  </a:cxn>
                  <a:cxn ang="0">
                    <a:pos x="250" y="6"/>
                  </a:cxn>
                  <a:cxn ang="0">
                    <a:pos x="234" y="2"/>
                  </a:cxn>
                  <a:cxn ang="0">
                    <a:pos x="216" y="0"/>
                  </a:cxn>
                  <a:cxn ang="0">
                    <a:pos x="196" y="3"/>
                  </a:cxn>
                  <a:cxn ang="0">
                    <a:pos x="174" y="6"/>
                  </a:cxn>
                  <a:cxn ang="0">
                    <a:pos x="152" y="13"/>
                  </a:cxn>
                  <a:cxn ang="0">
                    <a:pos x="130" y="20"/>
                  </a:cxn>
                  <a:cxn ang="0">
                    <a:pos x="107" y="29"/>
                  </a:cxn>
                  <a:cxn ang="0">
                    <a:pos x="88" y="3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54" name="Freeform 166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/>
                <a:ahLst/>
                <a:cxnLst>
                  <a:cxn ang="0">
                    <a:pos x="135" y="73"/>
                  </a:cxn>
                  <a:cxn ang="0">
                    <a:pos x="141" y="96"/>
                  </a:cxn>
                  <a:cxn ang="0">
                    <a:pos x="140" y="118"/>
                  </a:cxn>
                  <a:cxn ang="0">
                    <a:pos x="129" y="135"/>
                  </a:cxn>
                  <a:cxn ang="0">
                    <a:pos x="115" y="151"/>
                  </a:cxn>
                  <a:cxn ang="0">
                    <a:pos x="97" y="165"/>
                  </a:cxn>
                  <a:cxn ang="0">
                    <a:pos x="76" y="179"/>
                  </a:cxn>
                  <a:cxn ang="0">
                    <a:pos x="56" y="192"/>
                  </a:cxn>
                  <a:cxn ang="0">
                    <a:pos x="38" y="205"/>
                  </a:cxn>
                  <a:cxn ang="0">
                    <a:pos x="35" y="210"/>
                  </a:cxn>
                  <a:cxn ang="0">
                    <a:pos x="34" y="212"/>
                  </a:cxn>
                  <a:cxn ang="0">
                    <a:pos x="34" y="217"/>
                  </a:cxn>
                  <a:cxn ang="0">
                    <a:pos x="35" y="221"/>
                  </a:cxn>
                  <a:cxn ang="0">
                    <a:pos x="40" y="224"/>
                  </a:cxn>
                  <a:cxn ang="0">
                    <a:pos x="44" y="225"/>
                  </a:cxn>
                  <a:cxn ang="0">
                    <a:pos x="47" y="225"/>
                  </a:cxn>
                  <a:cxn ang="0">
                    <a:pos x="51" y="224"/>
                  </a:cxn>
                  <a:cxn ang="0">
                    <a:pos x="75" y="211"/>
                  </a:cxn>
                  <a:cxn ang="0">
                    <a:pos x="97" y="197"/>
                  </a:cxn>
                  <a:cxn ang="0">
                    <a:pos x="117" y="181"/>
                  </a:cxn>
                  <a:cxn ang="0">
                    <a:pos x="137" y="162"/>
                  </a:cxn>
                  <a:cxn ang="0">
                    <a:pos x="150" y="142"/>
                  </a:cxn>
                  <a:cxn ang="0">
                    <a:pos x="159" y="119"/>
                  </a:cxn>
                  <a:cxn ang="0">
                    <a:pos x="160" y="95"/>
                  </a:cxn>
                  <a:cxn ang="0">
                    <a:pos x="154" y="69"/>
                  </a:cxn>
                  <a:cxn ang="0">
                    <a:pos x="141" y="49"/>
                  </a:cxn>
                  <a:cxn ang="0">
                    <a:pos x="122" y="31"/>
                  </a:cxn>
                  <a:cxn ang="0">
                    <a:pos x="98" y="18"/>
                  </a:cxn>
                  <a:cxn ang="0">
                    <a:pos x="72" y="8"/>
                  </a:cxn>
                  <a:cxn ang="0">
                    <a:pos x="46" y="3"/>
                  </a:cxn>
                  <a:cxn ang="0">
                    <a:pos x="24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8" y="11"/>
                  </a:cxn>
                  <a:cxn ang="0">
                    <a:pos x="37" y="17"/>
                  </a:cxn>
                  <a:cxn ang="0">
                    <a:pos x="57" y="23"/>
                  </a:cxn>
                  <a:cxn ang="0">
                    <a:pos x="76" y="29"/>
                  </a:cxn>
                  <a:cxn ang="0">
                    <a:pos x="95" y="36"/>
                  </a:cxn>
                  <a:cxn ang="0">
                    <a:pos x="112" y="46"/>
                  </a:cxn>
                  <a:cxn ang="0">
                    <a:pos x="125" y="57"/>
                  </a:cxn>
                  <a:cxn ang="0">
                    <a:pos x="135" y="73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55" name="Freeform 167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/>
                <a:ahLst/>
                <a:cxnLst>
                  <a:cxn ang="0">
                    <a:pos x="127" y="87"/>
                  </a:cxn>
                  <a:cxn ang="0">
                    <a:pos x="68" y="143"/>
                  </a:cxn>
                  <a:cxn ang="0">
                    <a:pos x="22" y="208"/>
                  </a:cxn>
                  <a:cxn ang="0">
                    <a:pos x="0" y="283"/>
                  </a:cxn>
                  <a:cxn ang="0">
                    <a:pos x="5" y="333"/>
                  </a:cxn>
                  <a:cxn ang="0">
                    <a:pos x="12" y="353"/>
                  </a:cxn>
                  <a:cxn ang="0">
                    <a:pos x="25" y="372"/>
                  </a:cxn>
                  <a:cxn ang="0">
                    <a:pos x="41" y="388"/>
                  </a:cxn>
                  <a:cxn ang="0">
                    <a:pos x="71" y="405"/>
                  </a:cxn>
                  <a:cxn ang="0">
                    <a:pos x="109" y="424"/>
                  </a:cxn>
                  <a:cxn ang="0">
                    <a:pos x="150" y="438"/>
                  </a:cxn>
                  <a:cxn ang="0">
                    <a:pos x="191" y="449"/>
                  </a:cxn>
                  <a:cxn ang="0">
                    <a:pos x="234" y="458"/>
                  </a:cxn>
                  <a:cxn ang="0">
                    <a:pos x="276" y="464"/>
                  </a:cxn>
                  <a:cxn ang="0">
                    <a:pos x="319" y="468"/>
                  </a:cxn>
                  <a:cxn ang="0">
                    <a:pos x="363" y="471"/>
                  </a:cxn>
                  <a:cxn ang="0">
                    <a:pos x="391" y="472"/>
                  </a:cxn>
                  <a:cxn ang="0">
                    <a:pos x="401" y="464"/>
                  </a:cxn>
                  <a:cxn ang="0">
                    <a:pos x="404" y="451"/>
                  </a:cxn>
                  <a:cxn ang="0">
                    <a:pos x="395" y="441"/>
                  </a:cxn>
                  <a:cxn ang="0">
                    <a:pos x="369" y="434"/>
                  </a:cxn>
                  <a:cxn ang="0">
                    <a:pos x="331" y="426"/>
                  </a:cxn>
                  <a:cxn ang="0">
                    <a:pos x="291" y="421"/>
                  </a:cxn>
                  <a:cxn ang="0">
                    <a:pos x="251" y="415"/>
                  </a:cxn>
                  <a:cxn ang="0">
                    <a:pos x="213" y="408"/>
                  </a:cxn>
                  <a:cxn ang="0">
                    <a:pos x="175" y="398"/>
                  </a:cxn>
                  <a:cxn ang="0">
                    <a:pos x="138" y="386"/>
                  </a:cxn>
                  <a:cxn ang="0">
                    <a:pos x="102" y="372"/>
                  </a:cxn>
                  <a:cxn ang="0">
                    <a:pos x="69" y="352"/>
                  </a:cxn>
                  <a:cxn ang="0">
                    <a:pos x="49" y="324"/>
                  </a:cxn>
                  <a:cxn ang="0">
                    <a:pos x="43" y="290"/>
                  </a:cxn>
                  <a:cxn ang="0">
                    <a:pos x="49" y="250"/>
                  </a:cxn>
                  <a:cxn ang="0">
                    <a:pos x="65" y="212"/>
                  </a:cxn>
                  <a:cxn ang="0">
                    <a:pos x="90" y="172"/>
                  </a:cxn>
                  <a:cxn ang="0">
                    <a:pos x="119" y="138"/>
                  </a:cxn>
                  <a:cxn ang="0">
                    <a:pos x="154" y="103"/>
                  </a:cxn>
                  <a:cxn ang="0">
                    <a:pos x="193" y="71"/>
                  </a:cxn>
                  <a:cxn ang="0">
                    <a:pos x="245" y="47"/>
                  </a:cxn>
                  <a:cxn ang="0">
                    <a:pos x="298" y="25"/>
                  </a:cxn>
                  <a:cxn ang="0">
                    <a:pos x="332" y="8"/>
                  </a:cxn>
                  <a:cxn ang="0">
                    <a:pos x="322" y="0"/>
                  </a:cxn>
                  <a:cxn ang="0">
                    <a:pos x="278" y="5"/>
                  </a:cxn>
                  <a:cxn ang="0">
                    <a:pos x="226" y="23"/>
                  </a:cxn>
                  <a:cxn ang="0">
                    <a:pos x="178" y="4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56" name="Freeform 168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/>
                <a:ahLst/>
                <a:cxnLst>
                  <a:cxn ang="0">
                    <a:pos x="294" y="96"/>
                  </a:cxn>
                  <a:cxn ang="0">
                    <a:pos x="310" y="113"/>
                  </a:cxn>
                  <a:cxn ang="0">
                    <a:pos x="320" y="133"/>
                  </a:cxn>
                  <a:cxn ang="0">
                    <a:pos x="325" y="155"/>
                  </a:cxn>
                  <a:cxn ang="0">
                    <a:pos x="325" y="178"/>
                  </a:cxn>
                  <a:cxn ang="0">
                    <a:pos x="322" y="197"/>
                  </a:cxn>
                  <a:cxn ang="0">
                    <a:pos x="316" y="212"/>
                  </a:cxn>
                  <a:cxn ang="0">
                    <a:pos x="306" y="228"/>
                  </a:cxn>
                  <a:cxn ang="0">
                    <a:pos x="295" y="241"/>
                  </a:cxn>
                  <a:cxn ang="0">
                    <a:pos x="282" y="256"/>
                  </a:cxn>
                  <a:cxn ang="0">
                    <a:pos x="269" y="267"/>
                  </a:cxn>
                  <a:cxn ang="0">
                    <a:pos x="256" y="280"/>
                  </a:cxn>
                  <a:cxn ang="0">
                    <a:pos x="243" y="293"/>
                  </a:cxn>
                  <a:cxn ang="0">
                    <a:pos x="240" y="297"/>
                  </a:cxn>
                  <a:cxn ang="0">
                    <a:pos x="240" y="302"/>
                  </a:cxn>
                  <a:cxn ang="0">
                    <a:pos x="240" y="306"/>
                  </a:cxn>
                  <a:cxn ang="0">
                    <a:pos x="243" y="310"/>
                  </a:cxn>
                  <a:cxn ang="0">
                    <a:pos x="247" y="313"/>
                  </a:cxn>
                  <a:cxn ang="0">
                    <a:pos x="253" y="315"/>
                  </a:cxn>
                  <a:cxn ang="0">
                    <a:pos x="257" y="313"/>
                  </a:cxn>
                  <a:cxn ang="0">
                    <a:pos x="262" y="310"/>
                  </a:cxn>
                  <a:cxn ang="0">
                    <a:pos x="291" y="292"/>
                  </a:cxn>
                  <a:cxn ang="0">
                    <a:pos x="316" y="267"/>
                  </a:cxn>
                  <a:cxn ang="0">
                    <a:pos x="335" y="240"/>
                  </a:cxn>
                  <a:cxn ang="0">
                    <a:pos x="348" y="208"/>
                  </a:cxn>
                  <a:cxn ang="0">
                    <a:pos x="354" y="177"/>
                  </a:cxn>
                  <a:cxn ang="0">
                    <a:pos x="351" y="143"/>
                  </a:cxn>
                  <a:cxn ang="0">
                    <a:pos x="339" y="113"/>
                  </a:cxn>
                  <a:cxn ang="0">
                    <a:pos x="316" y="86"/>
                  </a:cxn>
                  <a:cxn ang="0">
                    <a:pos x="298" y="72"/>
                  </a:cxn>
                  <a:cxn ang="0">
                    <a:pos x="278" y="60"/>
                  </a:cxn>
                  <a:cxn ang="0">
                    <a:pos x="256" y="49"/>
                  </a:cxn>
                  <a:cxn ang="0">
                    <a:pos x="231" y="39"/>
                  </a:cxn>
                  <a:cxn ang="0">
                    <a:pos x="206" y="29"/>
                  </a:cxn>
                  <a:cxn ang="0">
                    <a:pos x="181" y="21"/>
                  </a:cxn>
                  <a:cxn ang="0">
                    <a:pos x="155" y="16"/>
                  </a:cxn>
                  <a:cxn ang="0">
                    <a:pos x="130" y="10"/>
                  </a:cxn>
                  <a:cxn ang="0">
                    <a:pos x="105" y="6"/>
                  </a:cxn>
                  <a:cxn ang="0">
                    <a:pos x="83" y="3"/>
                  </a:cxn>
                  <a:cxn ang="0">
                    <a:pos x="61" y="0"/>
                  </a:cxn>
                  <a:cxn ang="0">
                    <a:pos x="43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5" y="3"/>
                  </a:cxn>
                  <a:cxn ang="0">
                    <a:pos x="0" y="6"/>
                  </a:cxn>
                  <a:cxn ang="0">
                    <a:pos x="15" y="8"/>
                  </a:cxn>
                  <a:cxn ang="0">
                    <a:pos x="30" y="10"/>
                  </a:cxn>
                  <a:cxn ang="0">
                    <a:pos x="47" y="13"/>
                  </a:cxn>
                  <a:cxn ang="0">
                    <a:pos x="65" y="16"/>
                  </a:cxn>
                  <a:cxn ang="0">
                    <a:pos x="83" y="20"/>
                  </a:cxn>
                  <a:cxn ang="0">
                    <a:pos x="103" y="23"/>
                  </a:cxn>
                  <a:cxn ang="0">
                    <a:pos x="122" y="27"/>
                  </a:cxn>
                  <a:cxn ang="0">
                    <a:pos x="143" y="31"/>
                  </a:cxn>
                  <a:cxn ang="0">
                    <a:pos x="162" y="37"/>
                  </a:cxn>
                  <a:cxn ang="0">
                    <a:pos x="182" y="43"/>
                  </a:cxn>
                  <a:cxn ang="0">
                    <a:pos x="203" y="49"/>
                  </a:cxn>
                  <a:cxn ang="0">
                    <a:pos x="222" y="56"/>
                  </a:cxn>
                  <a:cxn ang="0">
                    <a:pos x="241" y="64"/>
                  </a:cxn>
                  <a:cxn ang="0">
                    <a:pos x="260" y="75"/>
                  </a:cxn>
                  <a:cxn ang="0">
                    <a:pos x="278" y="85"/>
                  </a:cxn>
                  <a:cxn ang="0">
                    <a:pos x="294" y="96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57" name="Freeform 169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0" y="187"/>
                  </a:cxn>
                  <a:cxn ang="0">
                    <a:pos x="5" y="210"/>
                  </a:cxn>
                  <a:cxn ang="0">
                    <a:pos x="16" y="231"/>
                  </a:cxn>
                  <a:cxn ang="0">
                    <a:pos x="30" y="250"/>
                  </a:cxn>
                  <a:cxn ang="0">
                    <a:pos x="48" y="266"/>
                  </a:cxn>
                  <a:cxn ang="0">
                    <a:pos x="69" y="280"/>
                  </a:cxn>
                  <a:cxn ang="0">
                    <a:pos x="92" y="290"/>
                  </a:cxn>
                  <a:cxn ang="0">
                    <a:pos x="116" y="296"/>
                  </a:cxn>
                  <a:cxn ang="0">
                    <a:pos x="123" y="297"/>
                  </a:cxn>
                  <a:cxn ang="0">
                    <a:pos x="130" y="295"/>
                  </a:cxn>
                  <a:cxn ang="0">
                    <a:pos x="136" y="290"/>
                  </a:cxn>
                  <a:cxn ang="0">
                    <a:pos x="139" y="284"/>
                  </a:cxn>
                  <a:cxn ang="0">
                    <a:pos x="139" y="277"/>
                  </a:cxn>
                  <a:cxn ang="0">
                    <a:pos x="138" y="270"/>
                  </a:cxn>
                  <a:cxn ang="0">
                    <a:pos x="133" y="264"/>
                  </a:cxn>
                  <a:cxn ang="0">
                    <a:pos x="126" y="261"/>
                  </a:cxn>
                  <a:cxn ang="0">
                    <a:pos x="102" y="253"/>
                  </a:cxn>
                  <a:cxn ang="0">
                    <a:pos x="80" y="241"/>
                  </a:cxn>
                  <a:cxn ang="0">
                    <a:pos x="63" y="226"/>
                  </a:cxn>
                  <a:cxn ang="0">
                    <a:pos x="50" y="208"/>
                  </a:cxn>
                  <a:cxn ang="0">
                    <a:pos x="41" y="187"/>
                  </a:cxn>
                  <a:cxn ang="0">
                    <a:pos x="36" y="164"/>
                  </a:cxn>
                  <a:cxn ang="0">
                    <a:pos x="36" y="139"/>
                  </a:cxn>
                  <a:cxn ang="0">
                    <a:pos x="44" y="113"/>
                  </a:cxn>
                  <a:cxn ang="0">
                    <a:pos x="52" y="95"/>
                  </a:cxn>
                  <a:cxn ang="0">
                    <a:pos x="64" y="78"/>
                  </a:cxn>
                  <a:cxn ang="0">
                    <a:pos x="77" y="62"/>
                  </a:cxn>
                  <a:cxn ang="0">
                    <a:pos x="92" y="47"/>
                  </a:cxn>
                  <a:cxn ang="0">
                    <a:pos x="105" y="34"/>
                  </a:cxn>
                  <a:cxn ang="0">
                    <a:pos x="120" y="23"/>
                  </a:cxn>
                  <a:cxn ang="0">
                    <a:pos x="133" y="11"/>
                  </a:cxn>
                  <a:cxn ang="0">
                    <a:pos x="143" y="1"/>
                  </a:cxn>
                  <a:cxn ang="0">
                    <a:pos x="133" y="0"/>
                  </a:cxn>
                  <a:cxn ang="0">
                    <a:pos x="117" y="7"/>
                  </a:cxn>
                  <a:cxn ang="0">
                    <a:pos x="95" y="23"/>
                  </a:cxn>
                  <a:cxn ang="0">
                    <a:pos x="70" y="44"/>
                  </a:cxn>
                  <a:cxn ang="0">
                    <a:pos x="47" y="72"/>
                  </a:cxn>
                  <a:cxn ang="0">
                    <a:pos x="25" y="101"/>
                  </a:cxn>
                  <a:cxn ang="0">
                    <a:pos x="8" y="132"/>
                  </a:cxn>
                  <a:cxn ang="0">
                    <a:pos x="0" y="162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58" name="Freeform 170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/>
                <a:ahLst/>
                <a:cxnLst>
                  <a:cxn ang="0">
                    <a:pos x="260" y="155"/>
                  </a:cxn>
                  <a:cxn ang="0">
                    <a:pos x="275" y="180"/>
                  </a:cxn>
                  <a:cxn ang="0">
                    <a:pos x="282" y="206"/>
                  </a:cxn>
                  <a:cxn ang="0">
                    <a:pos x="278" y="234"/>
                  </a:cxn>
                  <a:cxn ang="0">
                    <a:pos x="262" y="262"/>
                  </a:cxn>
                  <a:cxn ang="0">
                    <a:pos x="237" y="286"/>
                  </a:cxn>
                  <a:cxn ang="0">
                    <a:pos x="209" y="308"/>
                  </a:cxn>
                  <a:cxn ang="0">
                    <a:pos x="180" y="331"/>
                  </a:cxn>
                  <a:cxn ang="0">
                    <a:pos x="162" y="348"/>
                  </a:cxn>
                  <a:cxn ang="0">
                    <a:pos x="156" y="359"/>
                  </a:cxn>
                  <a:cxn ang="0">
                    <a:pos x="152" y="371"/>
                  </a:cxn>
                  <a:cxn ang="0">
                    <a:pos x="153" y="382"/>
                  </a:cxn>
                  <a:cxn ang="0">
                    <a:pos x="163" y="388"/>
                  </a:cxn>
                  <a:cxn ang="0">
                    <a:pos x="175" y="387"/>
                  </a:cxn>
                  <a:cxn ang="0">
                    <a:pos x="194" y="367"/>
                  </a:cxn>
                  <a:cxn ang="0">
                    <a:pos x="227" y="337"/>
                  </a:cxn>
                  <a:cxn ang="0">
                    <a:pos x="260" y="308"/>
                  </a:cxn>
                  <a:cxn ang="0">
                    <a:pos x="290" y="275"/>
                  </a:cxn>
                  <a:cxn ang="0">
                    <a:pos x="307" y="234"/>
                  </a:cxn>
                  <a:cxn ang="0">
                    <a:pos x="304" y="191"/>
                  </a:cxn>
                  <a:cxn ang="0">
                    <a:pos x="285" y="151"/>
                  </a:cxn>
                  <a:cxn ang="0">
                    <a:pos x="253" y="118"/>
                  </a:cxn>
                  <a:cxn ang="0">
                    <a:pos x="222" y="94"/>
                  </a:cxn>
                  <a:cxn ang="0">
                    <a:pos x="191" y="75"/>
                  </a:cxn>
                  <a:cxn ang="0">
                    <a:pos x="159" y="55"/>
                  </a:cxn>
                  <a:cxn ang="0">
                    <a:pos x="124" y="36"/>
                  </a:cxn>
                  <a:cxn ang="0">
                    <a:pos x="92" y="20"/>
                  </a:cxn>
                  <a:cxn ang="0">
                    <a:pos x="59" y="9"/>
                  </a:cxn>
                  <a:cxn ang="0">
                    <a:pos x="31" y="2"/>
                  </a:cxn>
                  <a:cxn ang="0">
                    <a:pos x="9" y="2"/>
                  </a:cxn>
                  <a:cxn ang="0">
                    <a:pos x="11" y="7"/>
                  </a:cxn>
                  <a:cxn ang="0">
                    <a:pos x="36" y="17"/>
                  </a:cxn>
                  <a:cxn ang="0">
                    <a:pos x="65" y="30"/>
                  </a:cxn>
                  <a:cxn ang="0">
                    <a:pos x="99" y="46"/>
                  </a:cxn>
                  <a:cxn ang="0">
                    <a:pos x="134" y="65"/>
                  </a:cxn>
                  <a:cxn ang="0">
                    <a:pos x="169" y="86"/>
                  </a:cxn>
                  <a:cxn ang="0">
                    <a:pos x="205" y="109"/>
                  </a:cxn>
                  <a:cxn ang="0">
                    <a:pos x="235" y="132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59" name="Freeform 171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/>
                <a:ahLst/>
                <a:cxnLst>
                  <a:cxn ang="0">
                    <a:pos x="332" y="65"/>
                  </a:cxn>
                  <a:cxn ang="0">
                    <a:pos x="351" y="123"/>
                  </a:cxn>
                  <a:cxn ang="0">
                    <a:pos x="373" y="181"/>
                  </a:cxn>
                  <a:cxn ang="0">
                    <a:pos x="395" y="237"/>
                  </a:cxn>
                  <a:cxn ang="0">
                    <a:pos x="406" y="273"/>
                  </a:cxn>
                  <a:cxn ang="0">
                    <a:pos x="404" y="284"/>
                  </a:cxn>
                  <a:cxn ang="0">
                    <a:pos x="393" y="292"/>
                  </a:cxn>
                  <a:cxn ang="0">
                    <a:pos x="381" y="289"/>
                  </a:cxn>
                  <a:cxn ang="0">
                    <a:pos x="364" y="251"/>
                  </a:cxn>
                  <a:cxn ang="0">
                    <a:pos x="339" y="171"/>
                  </a:cxn>
                  <a:cxn ang="0">
                    <a:pos x="318" y="93"/>
                  </a:cxn>
                  <a:cxn ang="0">
                    <a:pos x="307" y="42"/>
                  </a:cxn>
                  <a:cxn ang="0">
                    <a:pos x="283" y="34"/>
                  </a:cxn>
                  <a:cxn ang="0">
                    <a:pos x="239" y="39"/>
                  </a:cxn>
                  <a:cxn ang="0">
                    <a:pos x="192" y="50"/>
                  </a:cxn>
                  <a:cxn ang="0">
                    <a:pos x="148" y="65"/>
                  </a:cxn>
                  <a:cxn ang="0">
                    <a:pos x="106" y="83"/>
                  </a:cxn>
                  <a:cxn ang="0">
                    <a:pos x="67" y="103"/>
                  </a:cxn>
                  <a:cxn ang="0">
                    <a:pos x="34" y="122"/>
                  </a:cxn>
                  <a:cxn ang="0">
                    <a:pos x="9" y="141"/>
                  </a:cxn>
                  <a:cxn ang="0">
                    <a:pos x="0" y="133"/>
                  </a:cxn>
                  <a:cxn ang="0">
                    <a:pos x="19" y="102"/>
                  </a:cxn>
                  <a:cxn ang="0">
                    <a:pos x="53" y="70"/>
                  </a:cxn>
                  <a:cxn ang="0">
                    <a:pos x="92" y="43"/>
                  </a:cxn>
                  <a:cxn ang="0">
                    <a:pos x="139" y="23"/>
                  </a:cxn>
                  <a:cxn ang="0">
                    <a:pos x="210" y="8"/>
                  </a:cxn>
                  <a:cxn ang="0">
                    <a:pos x="277" y="1"/>
                  </a:cxn>
                  <a:cxn ang="0">
                    <a:pos x="321" y="0"/>
                  </a:cxn>
                  <a:cxn ang="0">
                    <a:pos x="336" y="1"/>
                  </a:cxn>
                  <a:cxn ang="0">
                    <a:pos x="345" y="11"/>
                  </a:cxn>
                  <a:cxn ang="0">
                    <a:pos x="345" y="26"/>
                  </a:cxn>
                  <a:cxn ang="0">
                    <a:pos x="335" y="34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60" name="Freeform 172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/>
                <a:ahLst/>
                <a:cxnLst>
                  <a:cxn ang="0">
                    <a:pos x="82" y="289"/>
                  </a:cxn>
                  <a:cxn ang="0">
                    <a:pos x="87" y="316"/>
                  </a:cxn>
                  <a:cxn ang="0">
                    <a:pos x="107" y="376"/>
                  </a:cxn>
                  <a:cxn ang="0">
                    <a:pos x="141" y="455"/>
                  </a:cxn>
                  <a:cxn ang="0">
                    <a:pos x="175" y="533"/>
                  </a:cxn>
                  <a:cxn ang="0">
                    <a:pos x="210" y="611"/>
                  </a:cxn>
                  <a:cxn ang="0">
                    <a:pos x="248" y="687"/>
                  </a:cxn>
                  <a:cxn ang="0">
                    <a:pos x="287" y="763"/>
                  </a:cxn>
                  <a:cxn ang="0">
                    <a:pos x="326" y="839"/>
                  </a:cxn>
                  <a:cxn ang="0">
                    <a:pos x="367" y="915"/>
                  </a:cxn>
                  <a:cxn ang="0">
                    <a:pos x="391" y="957"/>
                  </a:cxn>
                  <a:cxn ang="0">
                    <a:pos x="404" y="960"/>
                  </a:cxn>
                  <a:cxn ang="0">
                    <a:pos x="420" y="960"/>
                  </a:cxn>
                  <a:cxn ang="0">
                    <a:pos x="433" y="957"/>
                  </a:cxn>
                  <a:cxn ang="0">
                    <a:pos x="439" y="948"/>
                  </a:cxn>
                  <a:cxn ang="0">
                    <a:pos x="436" y="937"/>
                  </a:cxn>
                  <a:cxn ang="0">
                    <a:pos x="414" y="902"/>
                  </a:cxn>
                  <a:cxn ang="0">
                    <a:pos x="380" y="843"/>
                  </a:cxn>
                  <a:cxn ang="0">
                    <a:pos x="348" y="784"/>
                  </a:cxn>
                  <a:cxn ang="0">
                    <a:pos x="314" y="724"/>
                  </a:cxn>
                  <a:cxn ang="0">
                    <a:pos x="269" y="638"/>
                  </a:cxn>
                  <a:cxn ang="0">
                    <a:pos x="216" y="532"/>
                  </a:cxn>
                  <a:cxn ang="0">
                    <a:pos x="169" y="424"/>
                  </a:cxn>
                  <a:cxn ang="0">
                    <a:pos x="128" y="312"/>
                  </a:cxn>
                  <a:cxn ang="0">
                    <a:pos x="91" y="220"/>
                  </a:cxn>
                  <a:cxn ang="0">
                    <a:pos x="60" y="139"/>
                  </a:cxn>
                  <a:cxn ang="0">
                    <a:pos x="35" y="62"/>
                  </a:cxn>
                  <a:cxn ang="0">
                    <a:pos x="15" y="10"/>
                  </a:cxn>
                  <a:cxn ang="0">
                    <a:pos x="5" y="1"/>
                  </a:cxn>
                  <a:cxn ang="0">
                    <a:pos x="0" y="10"/>
                  </a:cxn>
                  <a:cxn ang="0">
                    <a:pos x="6" y="47"/>
                  </a:cxn>
                  <a:cxn ang="0">
                    <a:pos x="16" y="115"/>
                  </a:cxn>
                  <a:cxn ang="0">
                    <a:pos x="33" y="179"/>
                  </a:cxn>
                  <a:cxn ang="0">
                    <a:pos x="56" y="241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61" name="Freeform 173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/>
                <a:ahLst/>
                <a:cxnLst>
                  <a:cxn ang="0">
                    <a:pos x="2" y="182"/>
                  </a:cxn>
                  <a:cxn ang="0">
                    <a:pos x="0" y="187"/>
                  </a:cxn>
                  <a:cxn ang="0">
                    <a:pos x="0" y="191"/>
                  </a:cxn>
                  <a:cxn ang="0">
                    <a:pos x="2" y="195"/>
                  </a:cxn>
                  <a:cxn ang="0">
                    <a:pos x="6" y="198"/>
                  </a:cxn>
                  <a:cxn ang="0">
                    <a:pos x="30" y="187"/>
                  </a:cxn>
                  <a:cxn ang="0">
                    <a:pos x="52" y="176"/>
                  </a:cxn>
                  <a:cxn ang="0">
                    <a:pos x="75" y="166"/>
                  </a:cxn>
                  <a:cxn ang="0">
                    <a:pos x="99" y="156"/>
                  </a:cxn>
                  <a:cxn ang="0">
                    <a:pos x="124" y="146"/>
                  </a:cxn>
                  <a:cxn ang="0">
                    <a:pos x="147" y="138"/>
                  </a:cxn>
                  <a:cxn ang="0">
                    <a:pos x="171" y="128"/>
                  </a:cxn>
                  <a:cxn ang="0">
                    <a:pos x="194" y="119"/>
                  </a:cxn>
                  <a:cxn ang="0">
                    <a:pos x="218" y="109"/>
                  </a:cxn>
                  <a:cxn ang="0">
                    <a:pos x="241" y="99"/>
                  </a:cxn>
                  <a:cxn ang="0">
                    <a:pos x="265" y="89"/>
                  </a:cxn>
                  <a:cxn ang="0">
                    <a:pos x="287" y="77"/>
                  </a:cxn>
                  <a:cxn ang="0">
                    <a:pos x="310" y="66"/>
                  </a:cxn>
                  <a:cxn ang="0">
                    <a:pos x="332" y="54"/>
                  </a:cxn>
                  <a:cxn ang="0">
                    <a:pos x="354" y="41"/>
                  </a:cxn>
                  <a:cxn ang="0">
                    <a:pos x="376" y="27"/>
                  </a:cxn>
                  <a:cxn ang="0">
                    <a:pos x="381" y="23"/>
                  </a:cxn>
                  <a:cxn ang="0">
                    <a:pos x="382" y="17"/>
                  </a:cxn>
                  <a:cxn ang="0">
                    <a:pos x="382" y="11"/>
                  </a:cxn>
                  <a:cxn ang="0">
                    <a:pos x="379" y="7"/>
                  </a:cxn>
                  <a:cxn ang="0">
                    <a:pos x="375" y="3"/>
                  </a:cxn>
                  <a:cxn ang="0">
                    <a:pos x="369" y="0"/>
                  </a:cxn>
                  <a:cxn ang="0">
                    <a:pos x="363" y="0"/>
                  </a:cxn>
                  <a:cxn ang="0">
                    <a:pos x="359" y="3"/>
                  </a:cxn>
                  <a:cxn ang="0">
                    <a:pos x="335" y="16"/>
                  </a:cxn>
                  <a:cxn ang="0">
                    <a:pos x="309" y="28"/>
                  </a:cxn>
                  <a:cxn ang="0">
                    <a:pos x="281" y="41"/>
                  </a:cxn>
                  <a:cxn ang="0">
                    <a:pos x="253" y="56"/>
                  </a:cxn>
                  <a:cxn ang="0">
                    <a:pos x="223" y="70"/>
                  </a:cxn>
                  <a:cxn ang="0">
                    <a:pos x="193" y="84"/>
                  </a:cxn>
                  <a:cxn ang="0">
                    <a:pos x="163" y="97"/>
                  </a:cxn>
                  <a:cxn ang="0">
                    <a:pos x="135" y="112"/>
                  </a:cxn>
                  <a:cxn ang="0">
                    <a:pos x="107" y="125"/>
                  </a:cxn>
                  <a:cxn ang="0">
                    <a:pos x="83" y="136"/>
                  </a:cxn>
                  <a:cxn ang="0">
                    <a:pos x="61" y="148"/>
                  </a:cxn>
                  <a:cxn ang="0">
                    <a:pos x="40" y="158"/>
                  </a:cxn>
                  <a:cxn ang="0">
                    <a:pos x="24" y="166"/>
                  </a:cxn>
                  <a:cxn ang="0">
                    <a:pos x="12" y="174"/>
                  </a:cxn>
                  <a:cxn ang="0">
                    <a:pos x="5" y="179"/>
                  </a:cxn>
                  <a:cxn ang="0">
                    <a:pos x="2" y="182"/>
                  </a:cxn>
                  <a:cxn ang="0">
                    <a:pos x="2" y="182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62" name="Freeform 174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05" y="1"/>
                  </a:cxn>
                  <a:cxn ang="0">
                    <a:pos x="94" y="0"/>
                  </a:cxn>
                  <a:cxn ang="0">
                    <a:pos x="75" y="1"/>
                  </a:cxn>
                  <a:cxn ang="0">
                    <a:pos x="57" y="4"/>
                  </a:cxn>
                  <a:cxn ang="0">
                    <a:pos x="41" y="13"/>
                  </a:cxn>
                  <a:cxn ang="0">
                    <a:pos x="17" y="34"/>
                  </a:cxn>
                  <a:cxn ang="0">
                    <a:pos x="1" y="76"/>
                  </a:cxn>
                  <a:cxn ang="0">
                    <a:pos x="3" y="121"/>
                  </a:cxn>
                  <a:cxn ang="0">
                    <a:pos x="16" y="167"/>
                  </a:cxn>
                  <a:cxn ang="0">
                    <a:pos x="35" y="200"/>
                  </a:cxn>
                  <a:cxn ang="0">
                    <a:pos x="57" y="223"/>
                  </a:cxn>
                  <a:cxn ang="0">
                    <a:pos x="85" y="236"/>
                  </a:cxn>
                  <a:cxn ang="0">
                    <a:pos x="116" y="240"/>
                  </a:cxn>
                  <a:cxn ang="0">
                    <a:pos x="154" y="228"/>
                  </a:cxn>
                  <a:cxn ang="0">
                    <a:pos x="192" y="204"/>
                  </a:cxn>
                  <a:cxn ang="0">
                    <a:pos x="218" y="171"/>
                  </a:cxn>
                  <a:cxn ang="0">
                    <a:pos x="229" y="131"/>
                  </a:cxn>
                  <a:cxn ang="0">
                    <a:pos x="224" y="103"/>
                  </a:cxn>
                  <a:cxn ang="0">
                    <a:pos x="215" y="95"/>
                  </a:cxn>
                  <a:cxn ang="0">
                    <a:pos x="204" y="95"/>
                  </a:cxn>
                  <a:cxn ang="0">
                    <a:pos x="195" y="105"/>
                  </a:cxn>
                  <a:cxn ang="0">
                    <a:pos x="193" y="126"/>
                  </a:cxn>
                  <a:cxn ang="0">
                    <a:pos x="183" y="158"/>
                  </a:cxn>
                  <a:cxn ang="0">
                    <a:pos x="164" y="181"/>
                  </a:cxn>
                  <a:cxn ang="0">
                    <a:pos x="133" y="195"/>
                  </a:cxn>
                  <a:cxn ang="0">
                    <a:pos x="92" y="197"/>
                  </a:cxn>
                  <a:cxn ang="0">
                    <a:pos x="63" y="177"/>
                  </a:cxn>
                  <a:cxn ang="0">
                    <a:pos x="47" y="142"/>
                  </a:cxn>
                  <a:cxn ang="0">
                    <a:pos x="36" y="103"/>
                  </a:cxn>
                  <a:cxn ang="0">
                    <a:pos x="35" y="73"/>
                  </a:cxn>
                  <a:cxn ang="0">
                    <a:pos x="41" y="50"/>
                  </a:cxn>
                  <a:cxn ang="0">
                    <a:pos x="55" y="33"/>
                  </a:cxn>
                  <a:cxn ang="0">
                    <a:pos x="77" y="21"/>
                  </a:cxn>
                  <a:cxn ang="0">
                    <a:pos x="97" y="19"/>
                  </a:cxn>
                  <a:cxn ang="0">
                    <a:pos x="120" y="19"/>
                  </a:cxn>
                  <a:cxn ang="0">
                    <a:pos x="139" y="20"/>
                  </a:cxn>
                  <a:cxn ang="0">
                    <a:pos x="133" y="9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63" name="Freeform 175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/>
                <a:ahLst/>
                <a:cxnLst>
                  <a:cxn ang="0">
                    <a:pos x="61" y="10"/>
                  </a:cxn>
                  <a:cxn ang="0">
                    <a:pos x="34" y="28"/>
                  </a:cxn>
                  <a:cxn ang="0">
                    <a:pos x="15" y="52"/>
                  </a:cxn>
                  <a:cxn ang="0">
                    <a:pos x="3" y="81"/>
                  </a:cxn>
                  <a:cxn ang="0">
                    <a:pos x="0" y="114"/>
                  </a:cxn>
                  <a:cxn ang="0">
                    <a:pos x="6" y="145"/>
                  </a:cxn>
                  <a:cxn ang="0">
                    <a:pos x="18" y="176"/>
                  </a:cxn>
                  <a:cxn ang="0">
                    <a:pos x="37" y="204"/>
                  </a:cxn>
                  <a:cxn ang="0">
                    <a:pos x="65" y="232"/>
                  </a:cxn>
                  <a:cxn ang="0">
                    <a:pos x="102" y="258"/>
                  </a:cxn>
                  <a:cxn ang="0">
                    <a:pos x="143" y="270"/>
                  </a:cxn>
                  <a:cxn ang="0">
                    <a:pos x="185" y="265"/>
                  </a:cxn>
                  <a:cxn ang="0">
                    <a:pos x="219" y="240"/>
                  </a:cxn>
                  <a:cxn ang="0">
                    <a:pos x="244" y="216"/>
                  </a:cxn>
                  <a:cxn ang="0">
                    <a:pos x="263" y="189"/>
                  </a:cxn>
                  <a:cxn ang="0">
                    <a:pos x="276" y="158"/>
                  </a:cxn>
                  <a:cxn ang="0">
                    <a:pos x="281" y="134"/>
                  </a:cxn>
                  <a:cxn ang="0">
                    <a:pos x="275" y="121"/>
                  </a:cxn>
                  <a:cxn ang="0">
                    <a:pos x="259" y="117"/>
                  </a:cxn>
                  <a:cxn ang="0">
                    <a:pos x="245" y="122"/>
                  </a:cxn>
                  <a:cxn ang="0">
                    <a:pos x="243" y="133"/>
                  </a:cxn>
                  <a:cxn ang="0">
                    <a:pos x="235" y="151"/>
                  </a:cxn>
                  <a:cxn ang="0">
                    <a:pos x="222" y="179"/>
                  </a:cxn>
                  <a:cxn ang="0">
                    <a:pos x="199" y="203"/>
                  </a:cxn>
                  <a:cxn ang="0">
                    <a:pos x="154" y="212"/>
                  </a:cxn>
                  <a:cxn ang="0">
                    <a:pos x="100" y="197"/>
                  </a:cxn>
                  <a:cxn ang="0">
                    <a:pos x="59" y="163"/>
                  </a:cxn>
                  <a:cxn ang="0">
                    <a:pos x="40" y="114"/>
                  </a:cxn>
                  <a:cxn ang="0">
                    <a:pos x="44" y="74"/>
                  </a:cxn>
                  <a:cxn ang="0">
                    <a:pos x="59" y="51"/>
                  </a:cxn>
                  <a:cxn ang="0">
                    <a:pos x="80" y="31"/>
                  </a:cxn>
                  <a:cxn ang="0">
                    <a:pos x="102" y="19"/>
                  </a:cxn>
                  <a:cxn ang="0">
                    <a:pos x="110" y="5"/>
                  </a:cxn>
                  <a:cxn ang="0">
                    <a:pos x="88" y="2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64" name="Freeform 176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4" y="11"/>
                  </a:cxn>
                  <a:cxn ang="0">
                    <a:pos x="15" y="9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65" name="Freeform 177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3"/>
                  </a:cxn>
                  <a:cxn ang="0">
                    <a:pos x="3" y="15"/>
                  </a:cxn>
                  <a:cxn ang="0">
                    <a:pos x="6" y="17"/>
                  </a:cxn>
                  <a:cxn ang="0">
                    <a:pos x="9" y="17"/>
                  </a:cxn>
                  <a:cxn ang="0">
                    <a:pos x="13" y="17"/>
                  </a:cxn>
                  <a:cxn ang="0">
                    <a:pos x="16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7" y="6"/>
                  </a:cxn>
                  <a:cxn ang="0">
                    <a:pos x="16" y="3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66" name="Freeform 178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7" y="7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67" name="Freeform 179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7"/>
                  </a:cxn>
                  <a:cxn ang="0">
                    <a:pos x="7" y="5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68" name="Freeform 180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7" y="6"/>
                  </a:cxn>
                  <a:cxn ang="0">
                    <a:pos x="7" y="4"/>
                  </a:cxn>
                  <a:cxn ang="0">
                    <a:pos x="7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69" name="Freeform 181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5" y="20"/>
                  </a:cxn>
                  <a:cxn ang="0">
                    <a:pos x="10" y="20"/>
                  </a:cxn>
                  <a:cxn ang="0">
                    <a:pos x="14" y="20"/>
                  </a:cxn>
                  <a:cxn ang="0">
                    <a:pos x="17" y="17"/>
                  </a:cxn>
                  <a:cxn ang="0">
                    <a:pos x="20" y="15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7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70" name="Freeform 182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2" y="5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71" name="Freeform 183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5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0"/>
                  </a:cxn>
                  <a:cxn ang="0">
                    <a:pos x="13" y="8"/>
                  </a:cxn>
                  <a:cxn ang="0">
                    <a:pos x="13" y="6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72" name="Freeform 184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73" name="Freeform 185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74" name="Freeform 186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9" y="17"/>
                  </a:cxn>
                  <a:cxn ang="0">
                    <a:pos x="12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2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75" name="Freeform 187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7" y="12"/>
                  </a:cxn>
                  <a:cxn ang="0">
                    <a:pos x="10" y="10"/>
                  </a:cxn>
                  <a:cxn ang="0">
                    <a:pos x="12" y="7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76" name="Freeform 188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15" y="72"/>
                  </a:cxn>
                  <a:cxn ang="0">
                    <a:pos x="25" y="75"/>
                  </a:cxn>
                  <a:cxn ang="0">
                    <a:pos x="32" y="75"/>
                  </a:cxn>
                  <a:cxn ang="0">
                    <a:pos x="37" y="73"/>
                  </a:cxn>
                  <a:cxn ang="0">
                    <a:pos x="38" y="73"/>
                  </a:cxn>
                  <a:cxn ang="0">
                    <a:pos x="44" y="71"/>
                  </a:cxn>
                  <a:cxn ang="0">
                    <a:pos x="50" y="69"/>
                  </a:cxn>
                  <a:cxn ang="0">
                    <a:pos x="59" y="65"/>
                  </a:cxn>
                  <a:cxn ang="0">
                    <a:pos x="65" y="60"/>
                  </a:cxn>
                  <a:cxn ang="0">
                    <a:pos x="71" y="56"/>
                  </a:cxn>
                  <a:cxn ang="0">
                    <a:pos x="74" y="50"/>
                  </a:cxn>
                  <a:cxn ang="0">
                    <a:pos x="72" y="45"/>
                  </a:cxn>
                  <a:cxn ang="0">
                    <a:pos x="59" y="35"/>
                  </a:cxn>
                  <a:cxn ang="0">
                    <a:pos x="46" y="39"/>
                  </a:cxn>
                  <a:cxn ang="0">
                    <a:pos x="35" y="48"/>
                  </a:cxn>
                  <a:cxn ang="0">
                    <a:pos x="31" y="52"/>
                  </a:cxn>
                  <a:cxn ang="0">
                    <a:pos x="29" y="43"/>
                  </a:cxn>
                  <a:cxn ang="0">
                    <a:pos x="24" y="26"/>
                  </a:cxn>
                  <a:cxn ang="0">
                    <a:pos x="13" y="7"/>
                  </a:cxn>
                  <a:cxn ang="0">
                    <a:pos x="2" y="0"/>
                  </a:cxn>
                  <a:cxn ang="0">
                    <a:pos x="0" y="19"/>
                  </a:cxn>
                  <a:cxn ang="0">
                    <a:pos x="3" y="40"/>
                  </a:cxn>
                  <a:cxn ang="0">
                    <a:pos x="6" y="58"/>
                  </a:cxn>
                  <a:cxn ang="0">
                    <a:pos x="7" y="65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77" name="Freeform 189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/>
                <a:ahLst/>
                <a:cxnLst>
                  <a:cxn ang="0">
                    <a:pos x="24" y="59"/>
                  </a:cxn>
                  <a:cxn ang="0">
                    <a:pos x="29" y="59"/>
                  </a:cxn>
                  <a:cxn ang="0">
                    <a:pos x="38" y="57"/>
                  </a:cxn>
                  <a:cxn ang="0">
                    <a:pos x="47" y="56"/>
                  </a:cxn>
                  <a:cxn ang="0">
                    <a:pos x="56" y="54"/>
                  </a:cxn>
                  <a:cxn ang="0">
                    <a:pos x="63" y="52"/>
                  </a:cxn>
                  <a:cxn ang="0">
                    <a:pos x="68" y="47"/>
                  </a:cxn>
                  <a:cxn ang="0">
                    <a:pos x="69" y="43"/>
                  </a:cxn>
                  <a:cxn ang="0">
                    <a:pos x="66" y="37"/>
                  </a:cxn>
                  <a:cxn ang="0">
                    <a:pos x="54" y="32"/>
                  </a:cxn>
                  <a:cxn ang="0">
                    <a:pos x="41" y="33"/>
                  </a:cxn>
                  <a:cxn ang="0">
                    <a:pos x="29" y="37"/>
                  </a:cxn>
                  <a:cxn ang="0">
                    <a:pos x="25" y="40"/>
                  </a:cxn>
                  <a:cxn ang="0">
                    <a:pos x="21" y="29"/>
                  </a:cxn>
                  <a:cxn ang="0">
                    <a:pos x="19" y="13"/>
                  </a:cxn>
                  <a:cxn ang="0">
                    <a:pos x="15" y="1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9" y="44"/>
                  </a:cxn>
                  <a:cxn ang="0">
                    <a:pos x="19" y="56"/>
                  </a:cxn>
                  <a:cxn ang="0">
                    <a:pos x="24" y="59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78" name="Freeform 190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15" y="54"/>
                  </a:cxn>
                  <a:cxn ang="0">
                    <a:pos x="22" y="59"/>
                  </a:cxn>
                  <a:cxn ang="0">
                    <a:pos x="31" y="60"/>
                  </a:cxn>
                  <a:cxn ang="0">
                    <a:pos x="38" y="60"/>
                  </a:cxn>
                  <a:cxn ang="0">
                    <a:pos x="45" y="59"/>
                  </a:cxn>
                  <a:cxn ang="0">
                    <a:pos x="51" y="56"/>
                  </a:cxn>
                  <a:cxn ang="0">
                    <a:pos x="57" y="53"/>
                  </a:cxn>
                  <a:cxn ang="0">
                    <a:pos x="60" y="51"/>
                  </a:cxn>
                  <a:cxn ang="0">
                    <a:pos x="64" y="50"/>
                  </a:cxn>
                  <a:cxn ang="0">
                    <a:pos x="67" y="47"/>
                  </a:cxn>
                  <a:cxn ang="0">
                    <a:pos x="69" y="43"/>
                  </a:cxn>
                  <a:cxn ang="0">
                    <a:pos x="67" y="40"/>
                  </a:cxn>
                  <a:cxn ang="0">
                    <a:pos x="54" y="31"/>
                  </a:cxn>
                  <a:cxn ang="0">
                    <a:pos x="41" y="31"/>
                  </a:cxn>
                  <a:cxn ang="0">
                    <a:pos x="32" y="34"/>
                  </a:cxn>
                  <a:cxn ang="0">
                    <a:pos x="28" y="37"/>
                  </a:cxn>
                  <a:cxn ang="0">
                    <a:pos x="26" y="30"/>
                  </a:cxn>
                  <a:cxn ang="0">
                    <a:pos x="20" y="15"/>
                  </a:cxn>
                  <a:cxn ang="0">
                    <a:pos x="12" y="2"/>
                  </a:cxn>
                  <a:cxn ang="0">
                    <a:pos x="1" y="0"/>
                  </a:cxn>
                  <a:cxn ang="0">
                    <a:pos x="0" y="14"/>
                  </a:cxn>
                  <a:cxn ang="0">
                    <a:pos x="1" y="30"/>
                  </a:cxn>
                  <a:cxn ang="0">
                    <a:pos x="4" y="41"/>
                  </a:cxn>
                  <a:cxn ang="0">
                    <a:pos x="6" y="46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79" name="Freeform 191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/>
                <a:ahLst/>
                <a:cxnLst>
                  <a:cxn ang="0">
                    <a:pos x="12" y="44"/>
                  </a:cxn>
                  <a:cxn ang="0">
                    <a:pos x="19" y="46"/>
                  </a:cxn>
                  <a:cxn ang="0">
                    <a:pos x="31" y="48"/>
                  </a:cxn>
                  <a:cxn ang="0">
                    <a:pos x="43" y="48"/>
                  </a:cxn>
                  <a:cxn ang="0">
                    <a:pos x="56" y="46"/>
                  </a:cxn>
                  <a:cxn ang="0">
                    <a:pos x="66" y="42"/>
                  </a:cxn>
                  <a:cxn ang="0">
                    <a:pos x="74" y="36"/>
                  </a:cxn>
                  <a:cxn ang="0">
                    <a:pos x="75" y="29"/>
                  </a:cxn>
                  <a:cxn ang="0">
                    <a:pos x="71" y="19"/>
                  </a:cxn>
                  <a:cxn ang="0">
                    <a:pos x="66" y="16"/>
                  </a:cxn>
                  <a:cxn ang="0">
                    <a:pos x="59" y="15"/>
                  </a:cxn>
                  <a:cxn ang="0">
                    <a:pos x="52" y="15"/>
                  </a:cxn>
                  <a:cxn ang="0">
                    <a:pos x="43" y="18"/>
                  </a:cxn>
                  <a:cxn ang="0">
                    <a:pos x="35" y="19"/>
                  </a:cxn>
                  <a:cxn ang="0">
                    <a:pos x="30" y="22"/>
                  </a:cxn>
                  <a:cxn ang="0">
                    <a:pos x="25" y="23"/>
                  </a:cxn>
                  <a:cxn ang="0">
                    <a:pos x="24" y="25"/>
                  </a:cxn>
                  <a:cxn ang="0">
                    <a:pos x="22" y="21"/>
                  </a:cxn>
                  <a:cxn ang="0">
                    <a:pos x="19" y="13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5" y="26"/>
                  </a:cxn>
                  <a:cxn ang="0">
                    <a:pos x="9" y="38"/>
                  </a:cxn>
                  <a:cxn ang="0">
                    <a:pos x="12" y="44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80" name="Freeform 192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/>
                <a:ahLst/>
                <a:cxnLst>
                  <a:cxn ang="0">
                    <a:pos x="15" y="53"/>
                  </a:cxn>
                  <a:cxn ang="0">
                    <a:pos x="22" y="54"/>
                  </a:cxn>
                  <a:cxn ang="0">
                    <a:pos x="34" y="57"/>
                  </a:cxn>
                  <a:cxn ang="0">
                    <a:pos x="47" y="56"/>
                  </a:cxn>
                  <a:cxn ang="0">
                    <a:pos x="58" y="50"/>
                  </a:cxn>
                  <a:cxn ang="0">
                    <a:pos x="61" y="48"/>
                  </a:cxn>
                  <a:cxn ang="0">
                    <a:pos x="62" y="46"/>
                  </a:cxn>
                  <a:cxn ang="0">
                    <a:pos x="63" y="43"/>
                  </a:cxn>
                  <a:cxn ang="0">
                    <a:pos x="62" y="40"/>
                  </a:cxn>
                  <a:cxn ang="0">
                    <a:pos x="61" y="36"/>
                  </a:cxn>
                  <a:cxn ang="0">
                    <a:pos x="58" y="33"/>
                  </a:cxn>
                  <a:cxn ang="0">
                    <a:pos x="53" y="31"/>
                  </a:cxn>
                  <a:cxn ang="0">
                    <a:pos x="47" y="33"/>
                  </a:cxn>
                  <a:cxn ang="0">
                    <a:pos x="39" y="36"/>
                  </a:cxn>
                  <a:cxn ang="0">
                    <a:pos x="30" y="36"/>
                  </a:cxn>
                  <a:cxn ang="0">
                    <a:pos x="24" y="36"/>
                  </a:cxn>
                  <a:cxn ang="0">
                    <a:pos x="21" y="36"/>
                  </a:cxn>
                  <a:cxn ang="0">
                    <a:pos x="21" y="30"/>
                  </a:cxn>
                  <a:cxn ang="0">
                    <a:pos x="21" y="17"/>
                  </a:cxn>
                  <a:cxn ang="0">
                    <a:pos x="17" y="4"/>
                  </a:cxn>
                  <a:cxn ang="0">
                    <a:pos x="8" y="0"/>
                  </a:cxn>
                  <a:cxn ang="0">
                    <a:pos x="0" y="18"/>
                  </a:cxn>
                  <a:cxn ang="0">
                    <a:pos x="0" y="34"/>
                  </a:cxn>
                  <a:cxn ang="0">
                    <a:pos x="6" y="46"/>
                  </a:cxn>
                  <a:cxn ang="0">
                    <a:pos x="15" y="53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81" name="Freeform 193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/>
                <a:ahLst/>
                <a:cxnLst>
                  <a:cxn ang="0">
                    <a:pos x="24" y="52"/>
                  </a:cxn>
                  <a:cxn ang="0">
                    <a:pos x="32" y="57"/>
                  </a:cxn>
                  <a:cxn ang="0">
                    <a:pos x="41" y="55"/>
                  </a:cxn>
                  <a:cxn ang="0">
                    <a:pos x="50" y="52"/>
                  </a:cxn>
                  <a:cxn ang="0">
                    <a:pos x="59" y="48"/>
                  </a:cxn>
                  <a:cxn ang="0">
                    <a:pos x="63" y="45"/>
                  </a:cxn>
                  <a:cxn ang="0">
                    <a:pos x="65" y="42"/>
                  </a:cxn>
                  <a:cxn ang="0">
                    <a:pos x="65" y="38"/>
                  </a:cxn>
                  <a:cxn ang="0">
                    <a:pos x="63" y="34"/>
                  </a:cxn>
                  <a:cxn ang="0">
                    <a:pos x="53" y="28"/>
                  </a:cxn>
                  <a:cxn ang="0">
                    <a:pos x="46" y="29"/>
                  </a:cxn>
                  <a:cxn ang="0">
                    <a:pos x="40" y="35"/>
                  </a:cxn>
                  <a:cxn ang="0">
                    <a:pos x="35" y="39"/>
                  </a:cxn>
                  <a:cxn ang="0">
                    <a:pos x="32" y="32"/>
                  </a:cxn>
                  <a:cxn ang="0">
                    <a:pos x="25" y="18"/>
                  </a:cxn>
                  <a:cxn ang="0">
                    <a:pos x="16" y="5"/>
                  </a:cxn>
                  <a:cxn ang="0">
                    <a:pos x="6" y="0"/>
                  </a:cxn>
                  <a:cxn ang="0">
                    <a:pos x="0" y="21"/>
                  </a:cxn>
                  <a:cxn ang="0">
                    <a:pos x="7" y="36"/>
                  </a:cxn>
                  <a:cxn ang="0">
                    <a:pos x="18" y="48"/>
                  </a:cxn>
                  <a:cxn ang="0">
                    <a:pos x="24" y="52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82" name="Freeform 194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/>
                <a:ahLst/>
                <a:cxnLst>
                  <a:cxn ang="0">
                    <a:pos x="16" y="67"/>
                  </a:cxn>
                  <a:cxn ang="0">
                    <a:pos x="19" y="70"/>
                  </a:cxn>
                  <a:cxn ang="0">
                    <a:pos x="23" y="73"/>
                  </a:cxn>
                  <a:cxn ang="0">
                    <a:pos x="31" y="77"/>
                  </a:cxn>
                  <a:cxn ang="0">
                    <a:pos x="38" y="79"/>
                  </a:cxn>
                  <a:cxn ang="0">
                    <a:pos x="47" y="80"/>
                  </a:cxn>
                  <a:cxn ang="0">
                    <a:pos x="57" y="77"/>
                  </a:cxn>
                  <a:cxn ang="0">
                    <a:pos x="66" y="70"/>
                  </a:cxn>
                  <a:cxn ang="0">
                    <a:pos x="73" y="59"/>
                  </a:cxn>
                  <a:cxn ang="0">
                    <a:pos x="76" y="54"/>
                  </a:cxn>
                  <a:cxn ang="0">
                    <a:pos x="78" y="50"/>
                  </a:cxn>
                  <a:cxn ang="0">
                    <a:pos x="79" y="46"/>
                  </a:cxn>
                  <a:cxn ang="0">
                    <a:pos x="78" y="43"/>
                  </a:cxn>
                  <a:cxn ang="0">
                    <a:pos x="70" y="39"/>
                  </a:cxn>
                  <a:cxn ang="0">
                    <a:pos x="61" y="37"/>
                  </a:cxn>
                  <a:cxn ang="0">
                    <a:pos x="53" y="39"/>
                  </a:cxn>
                  <a:cxn ang="0">
                    <a:pos x="45" y="40"/>
                  </a:cxn>
                  <a:cxn ang="0">
                    <a:pos x="39" y="44"/>
                  </a:cxn>
                  <a:cxn ang="0">
                    <a:pos x="34" y="47"/>
                  </a:cxn>
                  <a:cxn ang="0">
                    <a:pos x="31" y="50"/>
                  </a:cxn>
                  <a:cxn ang="0">
                    <a:pos x="29" y="52"/>
                  </a:cxn>
                  <a:cxn ang="0">
                    <a:pos x="28" y="43"/>
                  </a:cxn>
                  <a:cxn ang="0">
                    <a:pos x="22" y="24"/>
                  </a:cxn>
                  <a:cxn ang="0">
                    <a:pos x="13" y="6"/>
                  </a:cxn>
                  <a:cxn ang="0">
                    <a:pos x="1" y="0"/>
                  </a:cxn>
                  <a:cxn ang="0">
                    <a:pos x="0" y="24"/>
                  </a:cxn>
                  <a:cxn ang="0">
                    <a:pos x="6" y="46"/>
                  </a:cxn>
                  <a:cxn ang="0">
                    <a:pos x="13" y="62"/>
                  </a:cxn>
                  <a:cxn ang="0">
                    <a:pos x="16" y="6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83" name="Freeform 195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/>
                <a:ahLst/>
                <a:cxnLst>
                  <a:cxn ang="0">
                    <a:pos x="13" y="54"/>
                  </a:cxn>
                  <a:cxn ang="0">
                    <a:pos x="16" y="56"/>
                  </a:cxn>
                  <a:cxn ang="0">
                    <a:pos x="20" y="59"/>
                  </a:cxn>
                  <a:cxn ang="0">
                    <a:pos x="26" y="61"/>
                  </a:cxn>
                  <a:cxn ang="0">
                    <a:pos x="34" y="64"/>
                  </a:cxn>
                  <a:cxn ang="0">
                    <a:pos x="41" y="67"/>
                  </a:cxn>
                  <a:cxn ang="0">
                    <a:pos x="50" y="67"/>
                  </a:cxn>
                  <a:cxn ang="0">
                    <a:pos x="59" y="67"/>
                  </a:cxn>
                  <a:cxn ang="0">
                    <a:pos x="66" y="64"/>
                  </a:cxn>
                  <a:cxn ang="0">
                    <a:pos x="72" y="61"/>
                  </a:cxn>
                  <a:cxn ang="0">
                    <a:pos x="76" y="57"/>
                  </a:cxn>
                  <a:cxn ang="0">
                    <a:pos x="79" y="53"/>
                  </a:cxn>
                  <a:cxn ang="0">
                    <a:pos x="78" y="47"/>
                  </a:cxn>
                  <a:cxn ang="0">
                    <a:pos x="72" y="41"/>
                  </a:cxn>
                  <a:cxn ang="0">
                    <a:pos x="65" y="37"/>
                  </a:cxn>
                  <a:cxn ang="0">
                    <a:pos x="56" y="36"/>
                  </a:cxn>
                  <a:cxn ang="0">
                    <a:pos x="48" y="36"/>
                  </a:cxn>
                  <a:cxn ang="0">
                    <a:pos x="40" y="37"/>
                  </a:cxn>
                  <a:cxn ang="0">
                    <a:pos x="34" y="38"/>
                  </a:cxn>
                  <a:cxn ang="0">
                    <a:pos x="29" y="40"/>
                  </a:cxn>
                  <a:cxn ang="0">
                    <a:pos x="28" y="40"/>
                  </a:cxn>
                  <a:cxn ang="0">
                    <a:pos x="26" y="33"/>
                  </a:cxn>
                  <a:cxn ang="0">
                    <a:pos x="22" y="17"/>
                  </a:cxn>
                  <a:cxn ang="0">
                    <a:pos x="15" y="4"/>
                  </a:cxn>
                  <a:cxn ang="0">
                    <a:pos x="3" y="0"/>
                  </a:cxn>
                  <a:cxn ang="0">
                    <a:pos x="0" y="21"/>
                  </a:cxn>
                  <a:cxn ang="0">
                    <a:pos x="4" y="38"/>
                  </a:cxn>
                  <a:cxn ang="0">
                    <a:pos x="10" y="50"/>
                  </a:cxn>
                  <a:cxn ang="0">
                    <a:pos x="13" y="54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84" name="Freeform 196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17" y="60"/>
                  </a:cxn>
                  <a:cxn ang="0">
                    <a:pos x="27" y="62"/>
                  </a:cxn>
                  <a:cxn ang="0">
                    <a:pos x="40" y="62"/>
                  </a:cxn>
                  <a:cxn ang="0">
                    <a:pos x="53" y="60"/>
                  </a:cxn>
                  <a:cxn ang="0">
                    <a:pos x="65" y="58"/>
                  </a:cxn>
                  <a:cxn ang="0">
                    <a:pos x="72" y="55"/>
                  </a:cxn>
                  <a:cxn ang="0">
                    <a:pos x="77" y="49"/>
                  </a:cxn>
                  <a:cxn ang="0">
                    <a:pos x="75" y="42"/>
                  </a:cxn>
                  <a:cxn ang="0">
                    <a:pos x="69" y="36"/>
                  </a:cxn>
                  <a:cxn ang="0">
                    <a:pos x="62" y="33"/>
                  </a:cxn>
                  <a:cxn ang="0">
                    <a:pos x="53" y="32"/>
                  </a:cxn>
                  <a:cxn ang="0">
                    <a:pos x="46" y="32"/>
                  </a:cxn>
                  <a:cxn ang="0">
                    <a:pos x="39" y="33"/>
                  </a:cxn>
                  <a:cxn ang="0">
                    <a:pos x="33" y="35"/>
                  </a:cxn>
                  <a:cxn ang="0">
                    <a:pos x="28" y="37"/>
                  </a:cxn>
                  <a:cxn ang="0">
                    <a:pos x="27" y="37"/>
                  </a:cxn>
                  <a:cxn ang="0">
                    <a:pos x="25" y="30"/>
                  </a:cxn>
                  <a:cxn ang="0">
                    <a:pos x="21" y="16"/>
                  </a:cxn>
                  <a:cxn ang="0">
                    <a:pos x="14" y="3"/>
                  </a:cxn>
                  <a:cxn ang="0">
                    <a:pos x="2" y="0"/>
                  </a:cxn>
                  <a:cxn ang="0">
                    <a:pos x="0" y="17"/>
                  </a:cxn>
                  <a:cxn ang="0">
                    <a:pos x="3" y="36"/>
                  </a:cxn>
                  <a:cxn ang="0">
                    <a:pos x="8" y="52"/>
                  </a:cxn>
                  <a:cxn ang="0">
                    <a:pos x="9" y="58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85" name="Freeform 197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/>
                <a:ahLst/>
                <a:cxnLst>
                  <a:cxn ang="0">
                    <a:pos x="12" y="150"/>
                  </a:cxn>
                  <a:cxn ang="0">
                    <a:pos x="16" y="241"/>
                  </a:cxn>
                  <a:cxn ang="0">
                    <a:pos x="46" y="346"/>
                  </a:cxn>
                  <a:cxn ang="0">
                    <a:pos x="84" y="465"/>
                  </a:cxn>
                  <a:cxn ang="0">
                    <a:pos x="122" y="583"/>
                  </a:cxn>
                  <a:cxn ang="0">
                    <a:pos x="163" y="699"/>
                  </a:cxn>
                  <a:cxn ang="0">
                    <a:pos x="195" y="778"/>
                  </a:cxn>
                  <a:cxn ang="0">
                    <a:pos x="228" y="810"/>
                  </a:cxn>
                  <a:cxn ang="0">
                    <a:pos x="269" y="830"/>
                  </a:cxn>
                  <a:cxn ang="0">
                    <a:pos x="316" y="842"/>
                  </a:cxn>
                  <a:cxn ang="0">
                    <a:pos x="348" y="843"/>
                  </a:cxn>
                  <a:cxn ang="0">
                    <a:pos x="361" y="833"/>
                  </a:cxn>
                  <a:cxn ang="0">
                    <a:pos x="366" y="816"/>
                  </a:cxn>
                  <a:cxn ang="0">
                    <a:pos x="354" y="803"/>
                  </a:cxn>
                  <a:cxn ang="0">
                    <a:pos x="329" y="796"/>
                  </a:cxn>
                  <a:cxn ang="0">
                    <a:pos x="295" y="788"/>
                  </a:cxn>
                  <a:cxn ang="0">
                    <a:pos x="264" y="778"/>
                  </a:cxn>
                  <a:cxn ang="0">
                    <a:pos x="239" y="757"/>
                  </a:cxn>
                  <a:cxn ang="0">
                    <a:pos x="217" y="708"/>
                  </a:cxn>
                  <a:cxn ang="0">
                    <a:pos x="194" y="643"/>
                  </a:cxn>
                  <a:cxn ang="0">
                    <a:pos x="172" y="577"/>
                  </a:cxn>
                  <a:cxn ang="0">
                    <a:pos x="151" y="511"/>
                  </a:cxn>
                  <a:cxn ang="0">
                    <a:pos x="126" y="435"/>
                  </a:cxn>
                  <a:cxn ang="0">
                    <a:pos x="94" y="349"/>
                  </a:cxn>
                  <a:cxn ang="0">
                    <a:pos x="65" y="263"/>
                  </a:cxn>
                  <a:cxn ang="0">
                    <a:pos x="49" y="175"/>
                  </a:cxn>
                  <a:cxn ang="0">
                    <a:pos x="46" y="110"/>
                  </a:cxn>
                  <a:cxn ang="0">
                    <a:pos x="35" y="67"/>
                  </a:cxn>
                  <a:cxn ang="0">
                    <a:pos x="21" y="27"/>
                  </a:cxn>
                  <a:cxn ang="0">
                    <a:pos x="6" y="1"/>
                  </a:cxn>
                  <a:cxn ang="0">
                    <a:pos x="5" y="17"/>
                  </a:cxn>
                  <a:cxn ang="0">
                    <a:pos x="13" y="76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86" name="Freeform 198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88" y="18"/>
                  </a:cxn>
                  <a:cxn ang="0">
                    <a:pos x="87" y="13"/>
                  </a:cxn>
                  <a:cxn ang="0">
                    <a:pos x="84" y="7"/>
                  </a:cxn>
                  <a:cxn ang="0">
                    <a:pos x="77" y="3"/>
                  </a:cxn>
                  <a:cxn ang="0">
                    <a:pos x="71" y="0"/>
                  </a:cxn>
                  <a:cxn ang="0">
                    <a:pos x="62" y="0"/>
                  </a:cxn>
                  <a:cxn ang="0">
                    <a:pos x="55" y="1"/>
                  </a:cxn>
                  <a:cxn ang="0">
                    <a:pos x="47" y="5"/>
                  </a:cxn>
                  <a:cxn ang="0">
                    <a:pos x="41" y="11"/>
                  </a:cxn>
                  <a:cxn ang="0">
                    <a:pos x="34" y="20"/>
                  </a:cxn>
                  <a:cxn ang="0">
                    <a:pos x="25" y="31"/>
                  </a:cxn>
                  <a:cxn ang="0">
                    <a:pos x="16" y="43"/>
                  </a:cxn>
                  <a:cxn ang="0">
                    <a:pos x="9" y="56"/>
                  </a:cxn>
                  <a:cxn ang="0">
                    <a:pos x="3" y="69"/>
                  </a:cxn>
                  <a:cxn ang="0">
                    <a:pos x="0" y="79"/>
                  </a:cxn>
                  <a:cxn ang="0">
                    <a:pos x="3" y="87"/>
                  </a:cxn>
                  <a:cxn ang="0">
                    <a:pos x="15" y="80"/>
                  </a:cxn>
                  <a:cxn ang="0">
                    <a:pos x="27" y="70"/>
                  </a:cxn>
                  <a:cxn ang="0">
                    <a:pos x="40" y="60"/>
                  </a:cxn>
                  <a:cxn ang="0">
                    <a:pos x="52" y="50"/>
                  </a:cxn>
                  <a:cxn ang="0">
                    <a:pos x="63" y="41"/>
                  </a:cxn>
                  <a:cxn ang="0">
                    <a:pos x="72" y="33"/>
                  </a:cxn>
                  <a:cxn ang="0">
                    <a:pos x="80" y="27"/>
                  </a:cxn>
                  <a:cxn ang="0">
                    <a:pos x="84" y="23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87" name="Freeform 199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/>
                <a:ahLst/>
                <a:cxnLst>
                  <a:cxn ang="0">
                    <a:pos x="92" y="23"/>
                  </a:cxn>
                  <a:cxn ang="0">
                    <a:pos x="96" y="21"/>
                  </a:cxn>
                  <a:cxn ang="0">
                    <a:pos x="99" y="18"/>
                  </a:cxn>
                  <a:cxn ang="0">
                    <a:pos x="101" y="14"/>
                  </a:cxn>
                  <a:cxn ang="0">
                    <a:pos x="102" y="10"/>
                  </a:cxn>
                  <a:cxn ang="0">
                    <a:pos x="101" y="5"/>
                  </a:cxn>
                  <a:cxn ang="0">
                    <a:pos x="98" y="1"/>
                  </a:cxn>
                  <a:cxn ang="0">
                    <a:pos x="93" y="0"/>
                  </a:cxn>
                  <a:cxn ang="0">
                    <a:pos x="88" y="0"/>
                  </a:cxn>
                  <a:cxn ang="0">
                    <a:pos x="76" y="2"/>
                  </a:cxn>
                  <a:cxn ang="0">
                    <a:pos x="61" y="7"/>
                  </a:cxn>
                  <a:cxn ang="0">
                    <a:pos x="46" y="10"/>
                  </a:cxn>
                  <a:cxn ang="0">
                    <a:pos x="33" y="11"/>
                  </a:cxn>
                  <a:cxn ang="0">
                    <a:pos x="20" y="15"/>
                  </a:cxn>
                  <a:cxn ang="0">
                    <a:pos x="10" y="18"/>
                  </a:cxn>
                  <a:cxn ang="0">
                    <a:pos x="2" y="23"/>
                  </a:cxn>
                  <a:cxn ang="0">
                    <a:pos x="0" y="28"/>
                  </a:cxn>
                  <a:cxn ang="0">
                    <a:pos x="10" y="28"/>
                  </a:cxn>
                  <a:cxn ang="0">
                    <a:pos x="20" y="28"/>
                  </a:cxn>
                  <a:cxn ang="0">
                    <a:pos x="32" y="27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7" y="24"/>
                  </a:cxn>
                  <a:cxn ang="0">
                    <a:pos x="80" y="24"/>
                  </a:cxn>
                  <a:cxn ang="0">
                    <a:pos x="92" y="23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88" name="Freeform 200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29" y="36"/>
                  </a:cxn>
                  <a:cxn ang="0">
                    <a:pos x="135" y="32"/>
                  </a:cxn>
                  <a:cxn ang="0">
                    <a:pos x="139" y="28"/>
                  </a:cxn>
                  <a:cxn ang="0">
                    <a:pos x="142" y="20"/>
                  </a:cxn>
                  <a:cxn ang="0">
                    <a:pos x="141" y="15"/>
                  </a:cxn>
                  <a:cxn ang="0">
                    <a:pos x="138" y="9"/>
                  </a:cxn>
                  <a:cxn ang="0">
                    <a:pos x="133" y="5"/>
                  </a:cxn>
                  <a:cxn ang="0">
                    <a:pos x="126" y="3"/>
                  </a:cxn>
                  <a:cxn ang="0">
                    <a:pos x="108" y="3"/>
                  </a:cxn>
                  <a:cxn ang="0">
                    <a:pos x="88" y="3"/>
                  </a:cxn>
                  <a:cxn ang="0">
                    <a:pos x="67" y="2"/>
                  </a:cxn>
                  <a:cxn ang="0">
                    <a:pos x="47" y="2"/>
                  </a:cxn>
                  <a:cxn ang="0">
                    <a:pos x="29" y="0"/>
                  </a:cxn>
                  <a:cxn ang="0">
                    <a:pos x="13" y="2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10" y="12"/>
                  </a:cxn>
                  <a:cxn ang="0">
                    <a:pos x="22" y="16"/>
                  </a:cxn>
                  <a:cxn ang="0">
                    <a:pos x="38" y="19"/>
                  </a:cxn>
                  <a:cxn ang="0">
                    <a:pos x="54" y="22"/>
                  </a:cxn>
                  <a:cxn ang="0">
                    <a:pos x="72" y="25"/>
                  </a:cxn>
                  <a:cxn ang="0">
                    <a:pos x="89" y="29"/>
                  </a:cxn>
                  <a:cxn ang="0">
                    <a:pos x="107" y="32"/>
                  </a:cxn>
                  <a:cxn ang="0">
                    <a:pos x="123" y="36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89" name="Freeform 201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/>
                <a:ahLst/>
                <a:cxnLst>
                  <a:cxn ang="0">
                    <a:pos x="108" y="298"/>
                  </a:cxn>
                  <a:cxn ang="0">
                    <a:pos x="132" y="338"/>
                  </a:cxn>
                  <a:cxn ang="0">
                    <a:pos x="157" y="377"/>
                  </a:cxn>
                  <a:cxn ang="0">
                    <a:pos x="182" y="414"/>
                  </a:cxn>
                  <a:cxn ang="0">
                    <a:pos x="208" y="451"/>
                  </a:cxn>
                  <a:cxn ang="0">
                    <a:pos x="235" y="487"/>
                  </a:cxn>
                  <a:cxn ang="0">
                    <a:pos x="263" y="523"/>
                  </a:cxn>
                  <a:cxn ang="0">
                    <a:pos x="292" y="559"/>
                  </a:cxn>
                  <a:cxn ang="0">
                    <a:pos x="321" y="594"/>
                  </a:cxn>
                  <a:cxn ang="0">
                    <a:pos x="326" y="598"/>
                  </a:cxn>
                  <a:cxn ang="0">
                    <a:pos x="332" y="601"/>
                  </a:cxn>
                  <a:cxn ang="0">
                    <a:pos x="337" y="601"/>
                  </a:cxn>
                  <a:cxn ang="0">
                    <a:pos x="343" y="598"/>
                  </a:cxn>
                  <a:cxn ang="0">
                    <a:pos x="349" y="594"/>
                  </a:cxn>
                  <a:cxn ang="0">
                    <a:pos x="351" y="588"/>
                  </a:cxn>
                  <a:cxn ang="0">
                    <a:pos x="351" y="582"/>
                  </a:cxn>
                  <a:cxn ang="0">
                    <a:pos x="349" y="576"/>
                  </a:cxn>
                  <a:cxn ang="0">
                    <a:pos x="327" y="538"/>
                  </a:cxn>
                  <a:cxn ang="0">
                    <a:pos x="304" y="499"/>
                  </a:cxn>
                  <a:cxn ang="0">
                    <a:pos x="279" y="463"/>
                  </a:cxn>
                  <a:cxn ang="0">
                    <a:pos x="252" y="427"/>
                  </a:cxn>
                  <a:cxn ang="0">
                    <a:pos x="224" y="391"/>
                  </a:cxn>
                  <a:cxn ang="0">
                    <a:pos x="198" y="355"/>
                  </a:cxn>
                  <a:cxn ang="0">
                    <a:pos x="172" y="319"/>
                  </a:cxn>
                  <a:cxn ang="0">
                    <a:pos x="147" y="280"/>
                  </a:cxn>
                  <a:cxn ang="0">
                    <a:pos x="125" y="242"/>
                  </a:cxn>
                  <a:cxn ang="0">
                    <a:pos x="101" y="197"/>
                  </a:cxn>
                  <a:cxn ang="0">
                    <a:pos x="79" y="150"/>
                  </a:cxn>
                  <a:cxn ang="0">
                    <a:pos x="59" y="104"/>
                  </a:cxn>
                  <a:cxn ang="0">
                    <a:pos x="38" y="62"/>
                  </a:cxn>
                  <a:cxn ang="0">
                    <a:pos x="22" y="29"/>
                  </a:cxn>
                  <a:cxn ang="0">
                    <a:pos x="9" y="7"/>
                  </a:cxn>
                  <a:cxn ang="0">
                    <a:pos x="0" y="0"/>
                  </a:cxn>
                  <a:cxn ang="0">
                    <a:pos x="4" y="17"/>
                  </a:cxn>
                  <a:cxn ang="0">
                    <a:pos x="13" y="45"/>
                  </a:cxn>
                  <a:cxn ang="0">
                    <a:pos x="23" y="82"/>
                  </a:cxn>
                  <a:cxn ang="0">
                    <a:pos x="38" y="124"/>
                  </a:cxn>
                  <a:cxn ang="0">
                    <a:pos x="54" y="170"/>
                  </a:cxn>
                  <a:cxn ang="0">
                    <a:pos x="70" y="216"/>
                  </a:cxn>
                  <a:cxn ang="0">
                    <a:pos x="89" y="259"/>
                  </a:cxn>
                  <a:cxn ang="0">
                    <a:pos x="108" y="298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90" name="Freeform 202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/>
                <a:ahLst/>
                <a:cxnLst>
                  <a:cxn ang="0">
                    <a:pos x="746" y="0"/>
                  </a:cxn>
                  <a:cxn ang="0">
                    <a:pos x="763" y="0"/>
                  </a:cxn>
                  <a:cxn ang="0">
                    <a:pos x="798" y="1"/>
                  </a:cxn>
                  <a:cxn ang="0">
                    <a:pos x="848" y="2"/>
                  </a:cxn>
                  <a:cxn ang="0">
                    <a:pos x="912" y="5"/>
                  </a:cxn>
                  <a:cxn ang="0">
                    <a:pos x="987" y="10"/>
                  </a:cxn>
                  <a:cxn ang="0">
                    <a:pos x="1074" y="16"/>
                  </a:cxn>
                  <a:cxn ang="0">
                    <a:pos x="1171" y="27"/>
                  </a:cxn>
                  <a:cxn ang="0">
                    <a:pos x="1275" y="39"/>
                  </a:cxn>
                  <a:cxn ang="0">
                    <a:pos x="1386" y="56"/>
                  </a:cxn>
                  <a:cxn ang="0">
                    <a:pos x="1502" y="75"/>
                  </a:cxn>
                  <a:cxn ang="0">
                    <a:pos x="1620" y="100"/>
                  </a:cxn>
                  <a:cxn ang="0">
                    <a:pos x="1742" y="129"/>
                  </a:cxn>
                  <a:cxn ang="0">
                    <a:pos x="1865" y="164"/>
                  </a:cxn>
                  <a:cxn ang="0">
                    <a:pos x="1987" y="204"/>
                  </a:cxn>
                  <a:cxn ang="0">
                    <a:pos x="2105" y="250"/>
                  </a:cxn>
                  <a:cxn ang="0">
                    <a:pos x="1975" y="1184"/>
                  </a:cxn>
                  <a:cxn ang="0">
                    <a:pos x="1990" y="1191"/>
                  </a:cxn>
                  <a:cxn ang="0">
                    <a:pos x="2020" y="1219"/>
                  </a:cxn>
                  <a:cxn ang="0">
                    <a:pos x="2035" y="1282"/>
                  </a:cxn>
                  <a:cxn ang="0">
                    <a:pos x="2011" y="1394"/>
                  </a:cxn>
                  <a:cxn ang="0">
                    <a:pos x="1636" y="1835"/>
                  </a:cxn>
                  <a:cxn ang="0">
                    <a:pos x="1510" y="1979"/>
                  </a:cxn>
                  <a:cxn ang="0">
                    <a:pos x="1490" y="1977"/>
                  </a:cxn>
                  <a:cxn ang="0">
                    <a:pos x="1451" y="1972"/>
                  </a:cxn>
                  <a:cxn ang="0">
                    <a:pos x="1397" y="1965"/>
                  </a:cxn>
                  <a:cxn ang="0">
                    <a:pos x="1328" y="1955"/>
                  </a:cxn>
                  <a:cxn ang="0">
                    <a:pos x="1246" y="1943"/>
                  </a:cxn>
                  <a:cxn ang="0">
                    <a:pos x="1152" y="1927"/>
                  </a:cxn>
                  <a:cxn ang="0">
                    <a:pos x="1049" y="1907"/>
                  </a:cxn>
                  <a:cxn ang="0">
                    <a:pos x="937" y="1884"/>
                  </a:cxn>
                  <a:cxn ang="0">
                    <a:pos x="818" y="1856"/>
                  </a:cxn>
                  <a:cxn ang="0">
                    <a:pos x="696" y="1824"/>
                  </a:cxn>
                  <a:cxn ang="0">
                    <a:pos x="572" y="1787"/>
                  </a:cxn>
                  <a:cxn ang="0">
                    <a:pos x="445" y="1747"/>
                  </a:cxn>
                  <a:cxn ang="0">
                    <a:pos x="319" y="1700"/>
                  </a:cxn>
                  <a:cxn ang="0">
                    <a:pos x="196" y="1647"/>
                  </a:cxn>
                  <a:cxn ang="0">
                    <a:pos x="76" y="1590"/>
                  </a:cxn>
                  <a:cxn ang="0">
                    <a:pos x="18" y="1554"/>
                  </a:cxn>
                  <a:cxn ang="0">
                    <a:pos x="8" y="1514"/>
                  </a:cxn>
                  <a:cxn ang="0">
                    <a:pos x="0" y="1456"/>
                  </a:cxn>
                  <a:cxn ang="0">
                    <a:pos x="3" y="1396"/>
                  </a:cxn>
                  <a:cxn ang="0">
                    <a:pos x="443" y="1002"/>
                  </a:cxn>
                  <a:cxn ang="0">
                    <a:pos x="440" y="989"/>
                  </a:cxn>
                  <a:cxn ang="0">
                    <a:pos x="445" y="953"/>
                  </a:cxn>
                  <a:cxn ang="0">
                    <a:pos x="471" y="902"/>
                  </a:cxn>
                  <a:cxn ang="0">
                    <a:pos x="534" y="845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91" name="Freeform 203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244" y="214"/>
                  </a:cxn>
                  <a:cxn ang="0">
                    <a:pos x="1067" y="930"/>
                  </a:cxn>
                  <a:cxn ang="0">
                    <a:pos x="0" y="688"/>
                  </a:cxn>
                  <a:cxn ang="0">
                    <a:pos x="164" y="0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92" name="Freeform 204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952" y="153"/>
                  </a:cxn>
                  <a:cxn ang="0">
                    <a:pos x="200" y="108"/>
                  </a:cxn>
                  <a:cxn ang="0">
                    <a:pos x="0" y="366"/>
                  </a:cxn>
                  <a:cxn ang="0">
                    <a:pos x="112" y="0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93" name="Freeform 205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259" y="288"/>
                  </a:cxn>
                  <a:cxn ang="0">
                    <a:pos x="1226" y="337"/>
                  </a:cxn>
                  <a:cxn ang="0">
                    <a:pos x="0" y="32"/>
                  </a:cxn>
                  <a:cxn ang="0">
                    <a:pos x="40" y="0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94" name="Freeform 206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265" y="286"/>
                  </a:cxn>
                  <a:cxn ang="0">
                    <a:pos x="1226" y="342"/>
                  </a:cxn>
                  <a:cxn ang="0">
                    <a:pos x="0" y="37"/>
                  </a:cxn>
                  <a:cxn ang="0">
                    <a:pos x="46" y="0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95" name="Freeform 207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264" y="287"/>
                  </a:cxn>
                  <a:cxn ang="0">
                    <a:pos x="1224" y="344"/>
                  </a:cxn>
                  <a:cxn ang="0">
                    <a:pos x="0" y="37"/>
                  </a:cxn>
                  <a:cxn ang="0">
                    <a:pos x="45" y="0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96" name="Freeform 208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3" y="1"/>
                  </a:cxn>
                  <a:cxn ang="0">
                    <a:pos x="40" y="0"/>
                  </a:cxn>
                  <a:cxn ang="0">
                    <a:pos x="62" y="0"/>
                  </a:cxn>
                  <a:cxn ang="0">
                    <a:pos x="90" y="3"/>
                  </a:cxn>
                  <a:cxn ang="0">
                    <a:pos x="120" y="8"/>
                  </a:cxn>
                  <a:cxn ang="0">
                    <a:pos x="148" y="18"/>
                  </a:cxn>
                  <a:cxn ang="0">
                    <a:pos x="173" y="34"/>
                  </a:cxn>
                  <a:cxn ang="0">
                    <a:pos x="190" y="57"/>
                  </a:cxn>
                  <a:cxn ang="0">
                    <a:pos x="190" y="58"/>
                  </a:cxn>
                  <a:cxn ang="0">
                    <a:pos x="190" y="62"/>
                  </a:cxn>
                  <a:cxn ang="0">
                    <a:pos x="189" y="68"/>
                  </a:cxn>
                  <a:cxn ang="0">
                    <a:pos x="187" y="74"/>
                  </a:cxn>
                  <a:cxn ang="0">
                    <a:pos x="181" y="78"/>
                  </a:cxn>
                  <a:cxn ang="0">
                    <a:pos x="173" y="79"/>
                  </a:cxn>
                  <a:cxn ang="0">
                    <a:pos x="160" y="78"/>
                  </a:cxn>
                  <a:cxn ang="0">
                    <a:pos x="143" y="71"/>
                  </a:cxn>
                  <a:cxn ang="0">
                    <a:pos x="143" y="69"/>
                  </a:cxn>
                  <a:cxn ang="0">
                    <a:pos x="142" y="65"/>
                  </a:cxn>
                  <a:cxn ang="0">
                    <a:pos x="139" y="58"/>
                  </a:cxn>
                  <a:cxn ang="0">
                    <a:pos x="130" y="50"/>
                  </a:cxn>
                  <a:cxn ang="0">
                    <a:pos x="116" y="42"/>
                  </a:cxn>
                  <a:cxn ang="0">
                    <a:pos x="94" y="35"/>
                  </a:cxn>
                  <a:cxn ang="0">
                    <a:pos x="63" y="32"/>
                  </a:cxn>
                  <a:cxn ang="0">
                    <a:pos x="22" y="32"/>
                  </a:cxn>
                  <a:cxn ang="0">
                    <a:pos x="20" y="32"/>
                  </a:cxn>
                  <a:cxn ang="0">
                    <a:pos x="15" y="30"/>
                  </a:cxn>
                  <a:cxn ang="0">
                    <a:pos x="9" y="27"/>
                  </a:cxn>
                  <a:cxn ang="0">
                    <a:pos x="5" y="24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6" y="8"/>
                  </a:cxn>
                  <a:cxn ang="0">
                    <a:pos x="18" y="1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97" name="Freeform 209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54" y="61"/>
                  </a:cxn>
                  <a:cxn ang="0">
                    <a:pos x="64" y="63"/>
                  </a:cxn>
                  <a:cxn ang="0">
                    <a:pos x="74" y="63"/>
                  </a:cxn>
                  <a:cxn ang="0">
                    <a:pos x="83" y="63"/>
                  </a:cxn>
                  <a:cxn ang="0">
                    <a:pos x="91" y="61"/>
                  </a:cxn>
                  <a:cxn ang="0">
                    <a:pos x="97" y="57"/>
                  </a:cxn>
                  <a:cxn ang="0">
                    <a:pos x="102" y="54"/>
                  </a:cxn>
                  <a:cxn ang="0">
                    <a:pos x="106" y="48"/>
                  </a:cxn>
                  <a:cxn ang="0">
                    <a:pos x="107" y="43"/>
                  </a:cxn>
                  <a:cxn ang="0">
                    <a:pos x="106" y="37"/>
                  </a:cxn>
                  <a:cxn ang="0">
                    <a:pos x="102" y="30"/>
                  </a:cxn>
                  <a:cxn ang="0">
                    <a:pos x="97" y="24"/>
                  </a:cxn>
                  <a:cxn ang="0">
                    <a:pos x="90" y="19"/>
                  </a:cxn>
                  <a:cxn ang="0">
                    <a:pos x="82" y="13"/>
                  </a:cxn>
                  <a:cxn ang="0">
                    <a:pos x="74" y="9"/>
                  </a:cxn>
                  <a:cxn ang="0">
                    <a:pos x="63" y="4"/>
                  </a:cxn>
                  <a:cxn ang="0">
                    <a:pos x="53" y="2"/>
                  </a:cxn>
                  <a:cxn ang="0">
                    <a:pos x="42" y="0"/>
                  </a:cxn>
                  <a:cxn ang="0">
                    <a:pos x="32" y="0"/>
                  </a:cxn>
                  <a:cxn ang="0">
                    <a:pos x="23" y="1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3" y="10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9" y="38"/>
                  </a:cxn>
                  <a:cxn ang="0">
                    <a:pos x="16" y="44"/>
                  </a:cxn>
                  <a:cxn ang="0">
                    <a:pos x="25" y="49"/>
                  </a:cxn>
                  <a:cxn ang="0">
                    <a:pos x="33" y="54"/>
                  </a:cxn>
                  <a:cxn ang="0">
                    <a:pos x="43" y="58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98" name="Freeform 210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/>
                <a:ahLst/>
                <a:cxnLst>
                  <a:cxn ang="0">
                    <a:pos x="1466" y="407"/>
                  </a:cxn>
                  <a:cxn ang="0">
                    <a:pos x="1446" y="405"/>
                  </a:cxn>
                  <a:cxn ang="0">
                    <a:pos x="1408" y="400"/>
                  </a:cxn>
                  <a:cxn ang="0">
                    <a:pos x="1353" y="393"/>
                  </a:cxn>
                  <a:cxn ang="0">
                    <a:pos x="1285" y="383"/>
                  </a:cxn>
                  <a:cxn ang="0">
                    <a:pos x="1203" y="370"/>
                  </a:cxn>
                  <a:cxn ang="0">
                    <a:pos x="1110" y="354"/>
                  </a:cxn>
                  <a:cxn ang="0">
                    <a:pos x="1008" y="335"/>
                  </a:cxn>
                  <a:cxn ang="0">
                    <a:pos x="898" y="311"/>
                  </a:cxn>
                  <a:cxn ang="0">
                    <a:pos x="782" y="284"/>
                  </a:cxn>
                  <a:cxn ang="0">
                    <a:pos x="663" y="253"/>
                  </a:cxn>
                  <a:cxn ang="0">
                    <a:pos x="541" y="217"/>
                  </a:cxn>
                  <a:cxn ang="0">
                    <a:pos x="417" y="178"/>
                  </a:cxn>
                  <a:cxn ang="0">
                    <a:pos x="296" y="133"/>
                  </a:cxn>
                  <a:cxn ang="0">
                    <a:pos x="178" y="84"/>
                  </a:cxn>
                  <a:cxn ang="0">
                    <a:pos x="64" y="29"/>
                  </a:cxn>
                  <a:cxn ang="0">
                    <a:pos x="7" y="4"/>
                  </a:cxn>
                  <a:cxn ang="0">
                    <a:pos x="3" y="33"/>
                  </a:cxn>
                  <a:cxn ang="0">
                    <a:pos x="0" y="79"/>
                  </a:cxn>
                  <a:cxn ang="0">
                    <a:pos x="10" y="125"/>
                  </a:cxn>
                  <a:cxn ang="0">
                    <a:pos x="23" y="144"/>
                  </a:cxn>
                  <a:cxn ang="0">
                    <a:pos x="33" y="150"/>
                  </a:cxn>
                  <a:cxn ang="0">
                    <a:pos x="54" y="161"/>
                  </a:cxn>
                  <a:cxn ang="0">
                    <a:pos x="86" y="177"/>
                  </a:cxn>
                  <a:cxn ang="0">
                    <a:pos x="128" y="197"/>
                  </a:cxn>
                  <a:cxn ang="0">
                    <a:pos x="182" y="221"/>
                  </a:cxn>
                  <a:cxn ang="0">
                    <a:pos x="247" y="248"/>
                  </a:cxn>
                  <a:cxn ang="0">
                    <a:pos x="322" y="277"/>
                  </a:cxn>
                  <a:cxn ang="0">
                    <a:pos x="410" y="308"/>
                  </a:cxn>
                  <a:cxn ang="0">
                    <a:pos x="508" y="339"/>
                  </a:cxn>
                  <a:cxn ang="0">
                    <a:pos x="618" y="371"/>
                  </a:cxn>
                  <a:cxn ang="0">
                    <a:pos x="740" y="402"/>
                  </a:cxn>
                  <a:cxn ang="0">
                    <a:pos x="874" y="433"/>
                  </a:cxn>
                  <a:cxn ang="0">
                    <a:pos x="1018" y="462"/>
                  </a:cxn>
                  <a:cxn ang="0">
                    <a:pos x="1176" y="490"/>
                  </a:cxn>
                  <a:cxn ang="0">
                    <a:pos x="1346" y="514"/>
                  </a:cxn>
                  <a:cxn ang="0">
                    <a:pos x="1436" y="523"/>
                  </a:cxn>
                  <a:cxn ang="0">
                    <a:pos x="1447" y="506"/>
                  </a:cxn>
                  <a:cxn ang="0">
                    <a:pos x="1461" y="474"/>
                  </a:cxn>
                  <a:cxn ang="0">
                    <a:pos x="1469" y="432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99" name="Freeform 211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" y="0"/>
                  </a:cxn>
                  <a:cxn ang="0">
                    <a:pos x="41" y="3"/>
                  </a:cxn>
                  <a:cxn ang="0">
                    <a:pos x="30" y="7"/>
                  </a:cxn>
                  <a:cxn ang="0">
                    <a:pos x="17" y="15"/>
                  </a:cxn>
                  <a:cxn ang="0">
                    <a:pos x="7" y="26"/>
                  </a:cxn>
                  <a:cxn ang="0">
                    <a:pos x="1" y="43"/>
                  </a:cxn>
                  <a:cxn ang="0">
                    <a:pos x="0" y="65"/>
                  </a:cxn>
                  <a:cxn ang="0">
                    <a:pos x="7" y="94"/>
                  </a:cxn>
                  <a:cxn ang="0">
                    <a:pos x="98" y="120"/>
                  </a:cxn>
                  <a:cxn ang="0">
                    <a:pos x="97" y="114"/>
                  </a:cxn>
                  <a:cxn ang="0">
                    <a:pos x="97" y="102"/>
                  </a:cxn>
                  <a:cxn ang="0">
                    <a:pos x="97" y="84"/>
                  </a:cxn>
                  <a:cxn ang="0">
                    <a:pos x="101" y="64"/>
                  </a:cxn>
                  <a:cxn ang="0">
                    <a:pos x="108" y="44"/>
                  </a:cxn>
                  <a:cxn ang="0">
                    <a:pos x="121" y="30"/>
                  </a:cxn>
                  <a:cxn ang="0">
                    <a:pos x="141" y="22"/>
                  </a:cxn>
                  <a:cxn ang="0">
                    <a:pos x="170" y="25"/>
                  </a:cxn>
                  <a:cxn ang="0">
                    <a:pos x="53" y="0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700" name="Freeform 212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" y="0"/>
                  </a:cxn>
                  <a:cxn ang="0">
                    <a:pos x="41" y="3"/>
                  </a:cxn>
                  <a:cxn ang="0">
                    <a:pos x="29" y="7"/>
                  </a:cxn>
                  <a:cxn ang="0">
                    <a:pos x="18" y="14"/>
                  </a:cxn>
                  <a:cxn ang="0">
                    <a:pos x="7" y="25"/>
                  </a:cxn>
                  <a:cxn ang="0">
                    <a:pos x="0" y="42"/>
                  </a:cxn>
                  <a:cxn ang="0">
                    <a:pos x="0" y="65"/>
                  </a:cxn>
                  <a:cxn ang="0">
                    <a:pos x="7" y="94"/>
                  </a:cxn>
                  <a:cxn ang="0">
                    <a:pos x="97" y="119"/>
                  </a:cxn>
                  <a:cxn ang="0">
                    <a:pos x="96" y="114"/>
                  </a:cxn>
                  <a:cxn ang="0">
                    <a:pos x="96" y="101"/>
                  </a:cxn>
                  <a:cxn ang="0">
                    <a:pos x="96" y="83"/>
                  </a:cxn>
                  <a:cxn ang="0">
                    <a:pos x="100" y="62"/>
                  </a:cxn>
                  <a:cxn ang="0">
                    <a:pos x="107" y="44"/>
                  </a:cxn>
                  <a:cxn ang="0">
                    <a:pos x="120" y="30"/>
                  </a:cxn>
                  <a:cxn ang="0">
                    <a:pos x="141" y="22"/>
                  </a:cxn>
                  <a:cxn ang="0">
                    <a:pos x="170" y="25"/>
                  </a:cxn>
                  <a:cxn ang="0">
                    <a:pos x="53" y="0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701" name="Freeform 213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697" y="200"/>
                  </a:cxn>
                  <a:cxn ang="0">
                    <a:pos x="730" y="156"/>
                  </a:cxn>
                  <a:cxn ang="0">
                    <a:pos x="33" y="0"/>
                  </a:cxn>
                  <a:cxn ang="0">
                    <a:pos x="0" y="44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702" name="Freeform 214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696" y="187"/>
                  </a:cxn>
                  <a:cxn ang="0">
                    <a:pos x="703" y="157"/>
                  </a:cxn>
                  <a:cxn ang="0">
                    <a:pos x="6" y="0"/>
                  </a:cxn>
                  <a:cxn ang="0">
                    <a:pos x="0" y="30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703" name="Freeform 215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86" y="388"/>
                  </a:cxn>
                  <a:cxn ang="0">
                    <a:pos x="124" y="388"/>
                  </a:cxn>
                  <a:cxn ang="0">
                    <a:pos x="424" y="0"/>
                  </a:cxn>
                  <a:cxn ang="0">
                    <a:pos x="130" y="282"/>
                  </a:cxn>
                  <a:cxn ang="0">
                    <a:pos x="66" y="289"/>
                  </a:cxn>
                  <a:cxn ang="0">
                    <a:pos x="0" y="358"/>
                  </a:cxn>
                  <a:cxn ang="0">
                    <a:pos x="0" y="508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704" name="Freeform 216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6" y="245"/>
                  </a:cxn>
                  <a:cxn ang="0">
                    <a:pos x="1184" y="244"/>
                  </a:cxn>
                  <a:cxn ang="0">
                    <a:pos x="1180" y="242"/>
                  </a:cxn>
                  <a:cxn ang="0">
                    <a:pos x="1172" y="239"/>
                  </a:cxn>
                  <a:cxn ang="0">
                    <a:pos x="1161" y="233"/>
                  </a:cxn>
                  <a:cxn ang="0">
                    <a:pos x="1147" y="228"/>
                  </a:cxn>
                  <a:cxn ang="0">
                    <a:pos x="1130" y="222"/>
                  </a:cxn>
                  <a:cxn ang="0">
                    <a:pos x="1112" y="214"/>
                  </a:cxn>
                  <a:cxn ang="0">
                    <a:pos x="1091" y="205"/>
                  </a:cxn>
                  <a:cxn ang="0">
                    <a:pos x="1066" y="196"/>
                  </a:cxn>
                  <a:cxn ang="0">
                    <a:pos x="1039" y="187"/>
                  </a:cxn>
                  <a:cxn ang="0">
                    <a:pos x="1010" y="177"/>
                  </a:cxn>
                  <a:cxn ang="0">
                    <a:pos x="979" y="166"/>
                  </a:cxn>
                  <a:cxn ang="0">
                    <a:pos x="945" y="154"/>
                  </a:cxn>
                  <a:cxn ang="0">
                    <a:pos x="910" y="143"/>
                  </a:cxn>
                  <a:cxn ang="0">
                    <a:pos x="871" y="132"/>
                  </a:cxn>
                  <a:cxn ang="0">
                    <a:pos x="832" y="121"/>
                  </a:cxn>
                  <a:cxn ang="0">
                    <a:pos x="790" y="108"/>
                  </a:cxn>
                  <a:cxn ang="0">
                    <a:pos x="747" y="97"/>
                  </a:cxn>
                  <a:cxn ang="0">
                    <a:pos x="702" y="86"/>
                  </a:cxn>
                  <a:cxn ang="0">
                    <a:pos x="655" y="74"/>
                  </a:cxn>
                  <a:cxn ang="0">
                    <a:pos x="607" y="64"/>
                  </a:cxn>
                  <a:cxn ang="0">
                    <a:pos x="557" y="54"/>
                  </a:cxn>
                  <a:cxn ang="0">
                    <a:pos x="506" y="45"/>
                  </a:cxn>
                  <a:cxn ang="0">
                    <a:pos x="454" y="36"/>
                  </a:cxn>
                  <a:cxn ang="0">
                    <a:pos x="400" y="28"/>
                  </a:cxn>
                  <a:cxn ang="0">
                    <a:pos x="346" y="20"/>
                  </a:cxn>
                  <a:cxn ang="0">
                    <a:pos x="290" y="15"/>
                  </a:cxn>
                  <a:cxn ang="0">
                    <a:pos x="233" y="9"/>
                  </a:cxn>
                  <a:cxn ang="0">
                    <a:pos x="176" y="4"/>
                  </a:cxn>
                  <a:cxn ang="0">
                    <a:pos x="118" y="2"/>
                  </a:cxn>
                  <a:cxn ang="0">
                    <a:pos x="60" y="0"/>
                  </a:cxn>
                  <a:cxn ang="0">
                    <a:pos x="0" y="0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705" name="Freeform 217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52" y="738"/>
                  </a:cxn>
                  <a:cxn ang="0">
                    <a:pos x="0" y="726"/>
                  </a:cxn>
                  <a:cxn ang="0">
                    <a:pos x="169" y="0"/>
                  </a:cxn>
                  <a:cxn ang="0">
                    <a:pos x="241" y="0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7706" name="Group 218"/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447707" name="Line 219"/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7708" name="Line 220"/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7709" name="Line 221"/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7710" name="Line 222"/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47711" name="Group 223"/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447712" name="Oval 2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713" name="Text Box 225"/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447714" name="Freeform 226"/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8" y="776"/>
              </a:cxn>
              <a:cxn ang="0">
                <a:pos x="944" y="608"/>
              </a:cxn>
              <a:cxn ang="0">
                <a:pos x="1152" y="456"/>
              </a:cxn>
            </a:cxnLst>
            <a:rect l="0" t="0" r="r" b="b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47715" name="Group 227"/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447716" name="Oval 2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717" name="Text Box 2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447718" name="Text Box 230"/>
          <p:cNvSpPr txBox="1">
            <a:spLocks noChangeArrowheads="1"/>
          </p:cNvSpPr>
          <p:nvPr/>
        </p:nvSpPr>
        <p:spPr bwMode="auto">
          <a:xfrm>
            <a:off x="5035550" y="5686425"/>
            <a:ext cx="1570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new foreign</a:t>
            </a:r>
          </a:p>
          <a:p>
            <a:r>
              <a:rPr lang="en-US" sz="1400">
                <a:latin typeface="Arial" charset="0"/>
              </a:rPr>
              <a:t>agent</a:t>
            </a:r>
          </a:p>
        </p:txBody>
      </p:sp>
      <p:sp>
        <p:nvSpPr>
          <p:cNvPr id="447719" name="Freeform 231"/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/>
            <a:ahLst/>
            <a:cxnLst>
              <a:cxn ang="0">
                <a:pos x="376" y="664"/>
              </a:cxn>
              <a:cxn ang="0">
                <a:pos x="0" y="0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447720" name="Group 232"/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447721" name="Oval 233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722" name="Text Box 234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47723" name="Group 235"/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447724" name="Oval 2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725" name="Text Box 237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447726" name="Group 238"/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447727" name="Oval 2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728" name="Line 2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729" name="Line 2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730" name="Rectangle 242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7731" name="Oval 2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7732" name="Group 2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7733" name="Line 2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734" name="Line 2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735" name="Line 2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7736" name="Group 2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7737" name="Line 2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738" name="Line 2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739" name="Line 2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47740" name="Text Box 252"/>
          <p:cNvSpPr txBox="1">
            <a:spLocks noChangeArrowheads="1"/>
          </p:cNvSpPr>
          <p:nvPr/>
        </p:nvSpPr>
        <p:spPr bwMode="auto">
          <a:xfrm>
            <a:off x="2686050" y="5572125"/>
            <a:ext cx="1430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correspondent</a:t>
            </a:r>
          </a:p>
          <a:p>
            <a:r>
              <a:rPr lang="en-US" sz="1400">
                <a:latin typeface="Arial" charset="0"/>
              </a:rPr>
              <a:t>agent</a:t>
            </a:r>
          </a:p>
        </p:txBody>
      </p:sp>
      <p:sp>
        <p:nvSpPr>
          <p:cNvPr id="447741" name="Text Box 253"/>
          <p:cNvSpPr txBox="1">
            <a:spLocks noChangeArrowheads="1"/>
          </p:cNvSpPr>
          <p:nvPr/>
        </p:nvSpPr>
        <p:spPr bwMode="auto">
          <a:xfrm>
            <a:off x="1162050" y="5978525"/>
            <a:ext cx="1430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correspondent</a:t>
            </a:r>
          </a:p>
        </p:txBody>
      </p:sp>
      <p:sp>
        <p:nvSpPr>
          <p:cNvPr id="447742" name="Text Box 254"/>
          <p:cNvSpPr txBox="1">
            <a:spLocks noChangeArrowheads="1"/>
          </p:cNvSpPr>
          <p:nvPr/>
        </p:nvSpPr>
        <p:spPr bwMode="auto">
          <a:xfrm>
            <a:off x="6381750" y="5356225"/>
            <a:ext cx="9096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new </a:t>
            </a:r>
          </a:p>
          <a:p>
            <a:r>
              <a:rPr lang="en-US" sz="1400">
                <a:latin typeface="Arial" charset="0"/>
              </a:rPr>
              <a:t>foreign</a:t>
            </a:r>
          </a:p>
          <a:p>
            <a:r>
              <a:rPr lang="en-US" sz="1400">
                <a:latin typeface="Arial" charset="0"/>
              </a:rPr>
              <a:t>network</a:t>
            </a:r>
          </a:p>
        </p:txBody>
      </p:sp>
      <p:sp>
        <p:nvSpPr>
          <p:cNvPr id="447744" name="Rectangle 25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96313" cy="1143000"/>
          </a:xfrm>
          <a:noFill/>
          <a:ln/>
        </p:spPr>
        <p:txBody>
          <a:bodyPr/>
          <a:lstStyle/>
          <a:p>
            <a:r>
              <a:rPr lang="en-US" sz="3200"/>
              <a:t>Accommodating mobility with direct routing</a:t>
            </a:r>
          </a:p>
        </p:txBody>
      </p:sp>
      <p:sp>
        <p:nvSpPr>
          <p:cNvPr id="447745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625475" y="1204913"/>
            <a:ext cx="7772400" cy="1646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anchor foreign agent: FA in first visited network</a:t>
            </a:r>
          </a:p>
          <a:p>
            <a:pPr>
              <a:lnSpc>
                <a:spcPct val="90000"/>
              </a:lnSpc>
            </a:pPr>
            <a:r>
              <a:rPr lang="en-US" sz="2400"/>
              <a:t>data always routed first to anchor FA</a:t>
            </a:r>
          </a:p>
          <a:p>
            <a:pPr>
              <a:lnSpc>
                <a:spcPct val="90000"/>
              </a:lnSpc>
            </a:pPr>
            <a:r>
              <a:rPr lang="en-US" sz="2400"/>
              <a:t>when mobile moves: new FA arranges to have data forwarded from old FA (chaining)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CFEFA552-6C88-4DA5-8DE1-6F1D05AD120E}" type="slidenum">
              <a:rPr lang="en-US"/>
              <a:pPr/>
              <a:t>81</a:t>
            </a:fld>
            <a:endParaRPr lang="en-US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6 outline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6.1</a:t>
            </a:r>
            <a:r>
              <a:rPr lang="en-US" sz="2400"/>
              <a:t> Introduction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6.2 </a:t>
            </a:r>
            <a:r>
              <a:rPr lang="en-US" sz="2400"/>
              <a:t>Wireless links, characteristics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CDMA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6.3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>
                <a:solidFill>
                  <a:schemeClr val="tx2"/>
                </a:solidFill>
              </a:rPr>
              <a:t>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6.4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Cellular Internet Access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standards (e.g., GSM)</a:t>
            </a:r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6.5</a:t>
            </a:r>
            <a:r>
              <a:rPr lang="en-US" sz="2400"/>
              <a:t>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6.6 Mobile IP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6.7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</a:rPr>
              <a:t>6.8</a:t>
            </a:r>
            <a:r>
              <a:rPr lang="en-US" sz="2400"/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0000FF"/>
                </a:solidFill>
              </a:rPr>
              <a:t>6.9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B301BC15-2B6D-4028-8E8F-791C1D05F9D5}" type="slidenum">
              <a:rPr lang="en-US"/>
              <a:pPr/>
              <a:t>82</a:t>
            </a:fld>
            <a:endParaRPr lang="en-US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/>
              <a:t>Mobile IP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/>
              <a:t>RFC 2002, RFC 3344.</a:t>
            </a:r>
          </a:p>
          <a:p>
            <a:r>
              <a:rPr lang="en-US"/>
              <a:t>Goals:</a:t>
            </a:r>
          </a:p>
          <a:p>
            <a:r>
              <a:rPr lang="en-US"/>
              <a:t>Attempts to provide support for host mobility while maintaining ‘transparency’:</a:t>
            </a:r>
          </a:p>
          <a:p>
            <a:pPr lvl="1"/>
            <a:r>
              <a:rPr lang="en-US"/>
              <a:t>the correspondent node need not know the location of the mobile node</a:t>
            </a:r>
          </a:p>
          <a:p>
            <a:pPr lvl="1"/>
            <a:r>
              <a:rPr lang="en-US"/>
              <a:t>the connection already established should be maintained during movement even if the mobile node changes its network point of attachment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9A44C34D-A0F0-49EA-990C-934A22DBE536}" type="slidenum">
              <a:rPr lang="en-US"/>
              <a:pPr/>
              <a:t>83</a:t>
            </a:fld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IP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has many features we’ve seen: </a:t>
            </a:r>
          </a:p>
          <a:p>
            <a:pPr lvl="1"/>
            <a:r>
              <a:rPr lang="en-US"/>
              <a:t>home agents, foreign agents, foreign-agent registration, care-of-addresses, encapsulation (packet-within-a-packet)</a:t>
            </a:r>
          </a:p>
          <a:p>
            <a:r>
              <a:rPr lang="en-US"/>
              <a:t>three components to standard:</a:t>
            </a:r>
          </a:p>
          <a:p>
            <a:pPr lvl="1"/>
            <a:r>
              <a:rPr lang="en-US"/>
              <a:t>indirect routing of datagrams</a:t>
            </a:r>
          </a:p>
          <a:p>
            <a:pPr lvl="1"/>
            <a:r>
              <a:rPr lang="en-US"/>
              <a:t>agent discovery</a:t>
            </a:r>
          </a:p>
          <a:p>
            <a:pPr lvl="1"/>
            <a:r>
              <a:rPr lang="en-US"/>
              <a:t>registration with home agent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257435A-67BA-4B2D-AB6C-9A929E616D3F}" type="slidenum">
              <a:rPr lang="en-US"/>
              <a:pPr/>
              <a:t>84</a:t>
            </a:fld>
            <a:endParaRPr lang="en-US"/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/>
              <a:t>Mobile IP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/>
              <a:t>Each mobile node has a home network, home address and home agent</a:t>
            </a:r>
          </a:p>
        </p:txBody>
      </p:sp>
      <p:grpSp>
        <p:nvGrpSpPr>
          <p:cNvPr id="656388" name="Group 4"/>
          <p:cNvGrpSpPr>
            <a:grpSpLocks/>
          </p:cNvGrpSpPr>
          <p:nvPr/>
        </p:nvGrpSpPr>
        <p:grpSpPr bwMode="auto">
          <a:xfrm>
            <a:off x="1752600" y="2971800"/>
            <a:ext cx="739775" cy="631825"/>
            <a:chOff x="3189" y="1852"/>
            <a:chExt cx="466" cy="398"/>
          </a:xfrm>
        </p:grpSpPr>
        <p:sp>
          <p:nvSpPr>
            <p:cNvPr id="656389" name="Rectangle 5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390" name="Rectangle 6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391" name="Rectangle 7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392" name="Rectangle 8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393" name="Freeform 9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09" y="0"/>
                </a:cxn>
                <a:cxn ang="0">
                  <a:pos x="464" y="73"/>
                </a:cxn>
                <a:cxn ang="0">
                  <a:pos x="466" y="76"/>
                </a:cxn>
                <a:cxn ang="0">
                  <a:pos x="464" y="78"/>
                </a:cxn>
                <a:cxn ang="0">
                  <a:pos x="461" y="80"/>
                </a:cxn>
                <a:cxn ang="0">
                  <a:pos x="8" y="80"/>
                </a:cxn>
                <a:cxn ang="0">
                  <a:pos x="2" y="78"/>
                </a:cxn>
                <a:cxn ang="0">
                  <a:pos x="0" y="74"/>
                </a:cxn>
                <a:cxn ang="0">
                  <a:pos x="2" y="71"/>
                </a:cxn>
                <a:cxn ang="0">
                  <a:pos x="58" y="0"/>
                </a:cxn>
              </a:cxnLst>
              <a:rect l="0" t="0" r="r" b="b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394" name="Freeform 10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09" y="0"/>
                </a:cxn>
                <a:cxn ang="0">
                  <a:pos x="464" y="73"/>
                </a:cxn>
                <a:cxn ang="0">
                  <a:pos x="466" y="76"/>
                </a:cxn>
                <a:cxn ang="0">
                  <a:pos x="464" y="78"/>
                </a:cxn>
                <a:cxn ang="0">
                  <a:pos x="461" y="80"/>
                </a:cxn>
                <a:cxn ang="0">
                  <a:pos x="8" y="80"/>
                </a:cxn>
                <a:cxn ang="0">
                  <a:pos x="2" y="78"/>
                </a:cxn>
                <a:cxn ang="0">
                  <a:pos x="0" y="74"/>
                </a:cxn>
                <a:cxn ang="0">
                  <a:pos x="2" y="71"/>
                </a:cxn>
              </a:cxnLst>
              <a:rect l="0" t="0" r="r" b="b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395" name="Freeform 11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95" y="0"/>
                </a:cxn>
                <a:cxn ang="0">
                  <a:pos x="310" y="49"/>
                </a:cxn>
                <a:cxn ang="0">
                  <a:pos x="0" y="49"/>
                </a:cxn>
                <a:cxn ang="0">
                  <a:pos x="41" y="0"/>
                </a:cxn>
              </a:cxnLst>
              <a:rect l="0" t="0" r="r" b="b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396" name="Freeform 12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95" y="0"/>
                </a:cxn>
                <a:cxn ang="0">
                  <a:pos x="310" y="49"/>
                </a:cxn>
                <a:cxn ang="0">
                  <a:pos x="0" y="49"/>
                </a:cxn>
              </a:cxnLst>
              <a:rect l="0" t="0" r="r" b="b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397" name="Freeform 13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0"/>
                </a:cxn>
                <a:cxn ang="0">
                  <a:pos x="92" y="49"/>
                </a:cxn>
                <a:cxn ang="0">
                  <a:pos x="16" y="49"/>
                </a:cxn>
                <a:cxn ang="0">
                  <a:pos x="0" y="0"/>
                </a:cxn>
              </a:cxnLst>
              <a:rect l="0" t="0" r="r" b="b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398" name="Freeform 14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0"/>
                </a:cxn>
                <a:cxn ang="0">
                  <a:pos x="92" y="49"/>
                </a:cxn>
                <a:cxn ang="0">
                  <a:pos x="16" y="49"/>
                </a:cxn>
              </a:cxnLst>
              <a:rect l="0" t="0" r="r" b="b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399" name="Rectangle 15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00" name="Rectangle 16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01" name="Rectangle 17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solidFill>
              <a:srgbClr val="115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02" name="Rectangle 18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03" name="Rectangle 19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04" name="Rectangle 20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05" name="Rectangle 21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06" name="Rectangle 22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07" name="Freeform 23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6">
                  <a:moveTo>
                    <a:pt x="19" y="9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08" name="Freeform 24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6">
                  <a:moveTo>
                    <a:pt x="19" y="9"/>
                  </a:moveTo>
                  <a:lnTo>
                    <a:pt x="19" y="9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09" name="Freeform 25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3" y="18"/>
                </a:cxn>
                <a:cxn ang="0">
                  <a:pos x="9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8">
                  <a:moveTo>
                    <a:pt x="19" y="9"/>
                  </a:move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10" name="Freeform 26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3" y="18"/>
                </a:cxn>
                <a:cxn ang="0">
                  <a:pos x="9" y="18"/>
                </a:cxn>
                <a:cxn ang="0">
                  <a:pos x="9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8">
                  <a:moveTo>
                    <a:pt x="19" y="9"/>
                  </a:moveTo>
                  <a:lnTo>
                    <a:pt x="19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11" name="Freeform 27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6"/>
                </a:cxn>
                <a:cxn ang="0">
                  <a:pos x="19" y="7"/>
                </a:cxn>
              </a:cxnLst>
              <a:rect l="0" t="0" r="r" b="b"/>
              <a:pathLst>
                <a:path w="19" h="16">
                  <a:moveTo>
                    <a:pt x="19" y="7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12" name="Freeform 28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7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6"/>
                </a:cxn>
                <a:cxn ang="0">
                  <a:pos x="19" y="7"/>
                </a:cxn>
              </a:cxnLst>
              <a:rect l="0" t="0" r="r" b="b"/>
              <a:pathLst>
                <a:path w="19" h="16">
                  <a:moveTo>
                    <a:pt x="19" y="7"/>
                  </a:moveTo>
                  <a:lnTo>
                    <a:pt x="19" y="7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6413" name="Group 29"/>
          <p:cNvGrpSpPr>
            <a:grpSpLocks/>
          </p:cNvGrpSpPr>
          <p:nvPr/>
        </p:nvGrpSpPr>
        <p:grpSpPr bwMode="auto">
          <a:xfrm>
            <a:off x="4724400" y="5029200"/>
            <a:ext cx="631825" cy="725488"/>
            <a:chOff x="2303" y="1413"/>
            <a:chExt cx="257" cy="283"/>
          </a:xfrm>
        </p:grpSpPr>
        <p:sp>
          <p:nvSpPr>
            <p:cNvPr id="656414" name="Freeform 30"/>
            <p:cNvSpPr>
              <a:spLocks/>
            </p:cNvSpPr>
            <p:nvPr/>
          </p:nvSpPr>
          <p:spPr bwMode="auto">
            <a:xfrm>
              <a:off x="2367" y="1624"/>
              <a:ext cx="161" cy="72"/>
            </a:xfrm>
            <a:custGeom>
              <a:avLst/>
              <a:gdLst/>
              <a:ahLst/>
              <a:cxnLst>
                <a:cxn ang="0">
                  <a:pos x="160" y="36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160" y="71"/>
                </a:cxn>
                <a:cxn ang="0">
                  <a:pos x="160" y="36"/>
                </a:cxn>
              </a:cxnLst>
              <a:rect l="0" t="0" r="r" b="b"/>
              <a:pathLst>
                <a:path w="161" h="72">
                  <a:moveTo>
                    <a:pt x="16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60" y="71"/>
                  </a:lnTo>
                  <a:lnTo>
                    <a:pt x="160" y="3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6415" name="Freeform 31"/>
            <p:cNvSpPr>
              <a:spLocks/>
            </p:cNvSpPr>
            <p:nvPr/>
          </p:nvSpPr>
          <p:spPr bwMode="auto">
            <a:xfrm>
              <a:off x="2527" y="1590"/>
              <a:ext cx="33" cy="106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32" y="35"/>
                </a:cxn>
                <a:cxn ang="0">
                  <a:pos x="32" y="0"/>
                </a:cxn>
                <a:cxn ang="0">
                  <a:pos x="0" y="70"/>
                </a:cxn>
              </a:cxnLst>
              <a:rect l="0" t="0" r="r" b="b"/>
              <a:pathLst>
                <a:path w="33" h="106">
                  <a:moveTo>
                    <a:pt x="0" y="105"/>
                  </a:moveTo>
                  <a:lnTo>
                    <a:pt x="32" y="35"/>
                  </a:lnTo>
                  <a:lnTo>
                    <a:pt x="32" y="0"/>
                  </a:lnTo>
                  <a:lnTo>
                    <a:pt x="0" y="7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6416" name="Freeform 32"/>
            <p:cNvSpPr>
              <a:spLocks/>
            </p:cNvSpPr>
            <p:nvPr/>
          </p:nvSpPr>
          <p:spPr bwMode="auto">
            <a:xfrm>
              <a:off x="2335" y="1413"/>
              <a:ext cx="97" cy="212"/>
            </a:xfrm>
            <a:custGeom>
              <a:avLst/>
              <a:gdLst/>
              <a:ahLst/>
              <a:cxnLst>
                <a:cxn ang="0">
                  <a:pos x="32" y="211"/>
                </a:cxn>
                <a:cxn ang="0">
                  <a:pos x="96" y="141"/>
                </a:cxn>
                <a:cxn ang="0">
                  <a:pos x="64" y="0"/>
                </a:cxn>
                <a:cxn ang="0">
                  <a:pos x="0" y="35"/>
                </a:cxn>
                <a:cxn ang="0">
                  <a:pos x="32" y="211"/>
                </a:cxn>
              </a:cxnLst>
              <a:rect l="0" t="0" r="r" b="b"/>
              <a:pathLst>
                <a:path w="97" h="212">
                  <a:moveTo>
                    <a:pt x="32" y="211"/>
                  </a:moveTo>
                  <a:lnTo>
                    <a:pt x="96" y="141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6417" name="Freeform 33"/>
            <p:cNvSpPr>
              <a:spLocks/>
            </p:cNvSpPr>
            <p:nvPr/>
          </p:nvSpPr>
          <p:spPr bwMode="auto">
            <a:xfrm>
              <a:off x="2367" y="1555"/>
              <a:ext cx="193" cy="106"/>
            </a:xfrm>
            <a:custGeom>
              <a:avLst/>
              <a:gdLst/>
              <a:ahLst/>
              <a:cxnLst>
                <a:cxn ang="0">
                  <a:pos x="160" y="105"/>
                </a:cxn>
                <a:cxn ang="0">
                  <a:pos x="192" y="35"/>
                </a:cxn>
                <a:cxn ang="0">
                  <a:pos x="64" y="0"/>
                </a:cxn>
                <a:cxn ang="0">
                  <a:pos x="0" y="70"/>
                </a:cxn>
                <a:cxn ang="0">
                  <a:pos x="160" y="105"/>
                </a:cxn>
              </a:cxnLst>
              <a:rect l="0" t="0" r="r" b="b"/>
              <a:pathLst>
                <a:path w="193" h="106">
                  <a:moveTo>
                    <a:pt x="160" y="105"/>
                  </a:moveTo>
                  <a:lnTo>
                    <a:pt x="192" y="35"/>
                  </a:lnTo>
                  <a:lnTo>
                    <a:pt x="64" y="0"/>
                  </a:lnTo>
                  <a:lnTo>
                    <a:pt x="0" y="70"/>
                  </a:lnTo>
                  <a:lnTo>
                    <a:pt x="160" y="105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6418" name="Freeform 34"/>
            <p:cNvSpPr>
              <a:spLocks/>
            </p:cNvSpPr>
            <p:nvPr/>
          </p:nvSpPr>
          <p:spPr bwMode="auto">
            <a:xfrm>
              <a:off x="2303" y="1413"/>
              <a:ext cx="97" cy="248"/>
            </a:xfrm>
            <a:custGeom>
              <a:avLst/>
              <a:gdLst/>
              <a:ahLst/>
              <a:cxnLst>
                <a:cxn ang="0">
                  <a:pos x="64" y="247"/>
                </a:cxn>
                <a:cxn ang="0">
                  <a:pos x="64" y="212"/>
                </a:cxn>
                <a:cxn ang="0">
                  <a:pos x="32" y="35"/>
                </a:cxn>
                <a:cxn ang="0">
                  <a:pos x="96" y="0"/>
                </a:cxn>
                <a:cxn ang="0">
                  <a:pos x="64" y="0"/>
                </a:cxn>
                <a:cxn ang="0">
                  <a:pos x="0" y="35"/>
                </a:cxn>
                <a:cxn ang="0">
                  <a:pos x="32" y="212"/>
                </a:cxn>
                <a:cxn ang="0">
                  <a:pos x="64" y="212"/>
                </a:cxn>
              </a:cxnLst>
              <a:rect l="0" t="0" r="r" b="b"/>
              <a:pathLst>
                <a:path w="97" h="248">
                  <a:moveTo>
                    <a:pt x="64" y="247"/>
                  </a:moveTo>
                  <a:lnTo>
                    <a:pt x="64" y="212"/>
                  </a:lnTo>
                  <a:lnTo>
                    <a:pt x="32" y="3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2"/>
                  </a:lnTo>
                  <a:lnTo>
                    <a:pt x="64" y="212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6419" name="Group 35"/>
          <p:cNvGrpSpPr>
            <a:grpSpLocks/>
          </p:cNvGrpSpPr>
          <p:nvPr/>
        </p:nvGrpSpPr>
        <p:grpSpPr bwMode="auto">
          <a:xfrm>
            <a:off x="3836988" y="4354513"/>
            <a:ext cx="684212" cy="204787"/>
            <a:chOff x="2417" y="2743"/>
            <a:chExt cx="431" cy="129"/>
          </a:xfrm>
        </p:grpSpPr>
        <p:sp>
          <p:nvSpPr>
            <p:cNvPr id="656420" name="Rectangle 36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21" name="Rectangle 37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22" name="Rectangle 38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23" name="Rectangle 39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6424" name="Line 40"/>
          <p:cNvSpPr>
            <a:spLocks noChangeShapeType="1"/>
          </p:cNvSpPr>
          <p:nvPr/>
        </p:nvSpPr>
        <p:spPr bwMode="auto">
          <a:xfrm>
            <a:off x="3124200" y="4724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425" name="Line 41"/>
          <p:cNvSpPr>
            <a:spLocks noChangeShapeType="1"/>
          </p:cNvSpPr>
          <p:nvPr/>
        </p:nvSpPr>
        <p:spPr bwMode="auto">
          <a:xfrm>
            <a:off x="41910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426" name="Line 42"/>
          <p:cNvSpPr>
            <a:spLocks noChangeShapeType="1"/>
          </p:cNvSpPr>
          <p:nvPr/>
        </p:nvSpPr>
        <p:spPr bwMode="auto">
          <a:xfrm>
            <a:off x="4419600" y="4724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427" name="Line 43"/>
          <p:cNvSpPr>
            <a:spLocks noChangeShapeType="1"/>
          </p:cNvSpPr>
          <p:nvPr/>
        </p:nvSpPr>
        <p:spPr bwMode="auto">
          <a:xfrm>
            <a:off x="44196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428" name="Text Box 44"/>
          <p:cNvSpPr txBox="1">
            <a:spLocks noChangeArrowheads="1"/>
          </p:cNvSpPr>
          <p:nvPr/>
        </p:nvSpPr>
        <p:spPr bwMode="auto">
          <a:xfrm>
            <a:off x="4556125" y="42291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Home Agent (HA)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56429" name="Line 45"/>
          <p:cNvSpPr>
            <a:spLocks noChangeShapeType="1"/>
          </p:cNvSpPr>
          <p:nvPr/>
        </p:nvSpPr>
        <p:spPr bwMode="auto">
          <a:xfrm>
            <a:off x="2362200" y="36576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430" name="Text Box 46"/>
          <p:cNvSpPr txBox="1">
            <a:spLocks noChangeArrowheads="1"/>
          </p:cNvSpPr>
          <p:nvPr/>
        </p:nvSpPr>
        <p:spPr bwMode="auto">
          <a:xfrm>
            <a:off x="2286000" y="4648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Home Network</a:t>
            </a:r>
          </a:p>
        </p:txBody>
      </p:sp>
      <p:sp>
        <p:nvSpPr>
          <p:cNvPr id="656431" name="Text Box 47"/>
          <p:cNvSpPr txBox="1">
            <a:spLocks noChangeArrowheads="1"/>
          </p:cNvSpPr>
          <p:nvPr/>
        </p:nvSpPr>
        <p:spPr bwMode="auto">
          <a:xfrm>
            <a:off x="5410200" y="52578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Mobile Node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56432" name="Text Box 48"/>
          <p:cNvSpPr txBox="1">
            <a:spLocks noChangeArrowheads="1"/>
          </p:cNvSpPr>
          <p:nvPr/>
        </p:nvSpPr>
        <p:spPr bwMode="auto">
          <a:xfrm>
            <a:off x="1371600" y="2590800"/>
            <a:ext cx="208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Correspondent Node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751659E0-AF19-44F4-8B05-86A3B82050F1}" type="slidenum">
              <a:rPr lang="en-US"/>
              <a:pPr/>
              <a:t>85</a:t>
            </a:fld>
            <a:endParaRPr lang="en-US"/>
          </a:p>
        </p:txBody>
      </p:sp>
      <p:grpSp>
        <p:nvGrpSpPr>
          <p:cNvPr id="658434" name="Group 2"/>
          <p:cNvGrpSpPr>
            <a:grpSpLocks/>
          </p:cNvGrpSpPr>
          <p:nvPr/>
        </p:nvGrpSpPr>
        <p:grpSpPr bwMode="auto">
          <a:xfrm>
            <a:off x="1752600" y="2971800"/>
            <a:ext cx="739775" cy="631825"/>
            <a:chOff x="3189" y="1852"/>
            <a:chExt cx="466" cy="398"/>
          </a:xfrm>
        </p:grpSpPr>
        <p:sp>
          <p:nvSpPr>
            <p:cNvPr id="658435" name="Rectangle 3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36" name="Rectangle 4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37" name="Rectangle 5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38" name="Rectangle 6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39" name="Freeform 7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09" y="0"/>
                </a:cxn>
                <a:cxn ang="0">
                  <a:pos x="464" y="73"/>
                </a:cxn>
                <a:cxn ang="0">
                  <a:pos x="466" y="76"/>
                </a:cxn>
                <a:cxn ang="0">
                  <a:pos x="464" y="78"/>
                </a:cxn>
                <a:cxn ang="0">
                  <a:pos x="461" y="80"/>
                </a:cxn>
                <a:cxn ang="0">
                  <a:pos x="8" y="80"/>
                </a:cxn>
                <a:cxn ang="0">
                  <a:pos x="2" y="78"/>
                </a:cxn>
                <a:cxn ang="0">
                  <a:pos x="0" y="74"/>
                </a:cxn>
                <a:cxn ang="0">
                  <a:pos x="2" y="71"/>
                </a:cxn>
                <a:cxn ang="0">
                  <a:pos x="58" y="0"/>
                </a:cxn>
              </a:cxnLst>
              <a:rect l="0" t="0" r="r" b="b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40" name="Freeform 8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09" y="0"/>
                </a:cxn>
                <a:cxn ang="0">
                  <a:pos x="464" y="73"/>
                </a:cxn>
                <a:cxn ang="0">
                  <a:pos x="466" y="76"/>
                </a:cxn>
                <a:cxn ang="0">
                  <a:pos x="464" y="78"/>
                </a:cxn>
                <a:cxn ang="0">
                  <a:pos x="461" y="80"/>
                </a:cxn>
                <a:cxn ang="0">
                  <a:pos x="8" y="80"/>
                </a:cxn>
                <a:cxn ang="0">
                  <a:pos x="2" y="78"/>
                </a:cxn>
                <a:cxn ang="0">
                  <a:pos x="0" y="74"/>
                </a:cxn>
                <a:cxn ang="0">
                  <a:pos x="2" y="71"/>
                </a:cxn>
              </a:cxnLst>
              <a:rect l="0" t="0" r="r" b="b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41" name="Freeform 9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95" y="0"/>
                </a:cxn>
                <a:cxn ang="0">
                  <a:pos x="310" y="49"/>
                </a:cxn>
                <a:cxn ang="0">
                  <a:pos x="0" y="49"/>
                </a:cxn>
                <a:cxn ang="0">
                  <a:pos x="41" y="0"/>
                </a:cxn>
              </a:cxnLst>
              <a:rect l="0" t="0" r="r" b="b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42" name="Freeform 10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95" y="0"/>
                </a:cxn>
                <a:cxn ang="0">
                  <a:pos x="310" y="49"/>
                </a:cxn>
                <a:cxn ang="0">
                  <a:pos x="0" y="49"/>
                </a:cxn>
              </a:cxnLst>
              <a:rect l="0" t="0" r="r" b="b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43" name="Freeform 11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0"/>
                </a:cxn>
                <a:cxn ang="0">
                  <a:pos x="92" y="49"/>
                </a:cxn>
                <a:cxn ang="0">
                  <a:pos x="16" y="49"/>
                </a:cxn>
                <a:cxn ang="0">
                  <a:pos x="0" y="0"/>
                </a:cxn>
              </a:cxnLst>
              <a:rect l="0" t="0" r="r" b="b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44" name="Freeform 12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0"/>
                </a:cxn>
                <a:cxn ang="0">
                  <a:pos x="92" y="49"/>
                </a:cxn>
                <a:cxn ang="0">
                  <a:pos x="16" y="49"/>
                </a:cxn>
              </a:cxnLst>
              <a:rect l="0" t="0" r="r" b="b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45" name="Rectangle 13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46" name="Rectangle 14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47" name="Rectangle 15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solidFill>
              <a:srgbClr val="115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48" name="Rectangle 16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49" name="Rectangle 17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50" name="Rectangle 18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51" name="Rectangle 19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52" name="Rectangle 20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53" name="Freeform 21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6">
                  <a:moveTo>
                    <a:pt x="19" y="9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54" name="Freeform 22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6">
                  <a:moveTo>
                    <a:pt x="19" y="9"/>
                  </a:moveTo>
                  <a:lnTo>
                    <a:pt x="19" y="9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55" name="Freeform 23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3" y="18"/>
                </a:cxn>
                <a:cxn ang="0">
                  <a:pos x="9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8">
                  <a:moveTo>
                    <a:pt x="19" y="9"/>
                  </a:move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56" name="Freeform 24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3" y="18"/>
                </a:cxn>
                <a:cxn ang="0">
                  <a:pos x="9" y="18"/>
                </a:cxn>
                <a:cxn ang="0">
                  <a:pos x="9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8">
                  <a:moveTo>
                    <a:pt x="19" y="9"/>
                  </a:moveTo>
                  <a:lnTo>
                    <a:pt x="19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57" name="Freeform 25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6"/>
                </a:cxn>
                <a:cxn ang="0">
                  <a:pos x="19" y="7"/>
                </a:cxn>
              </a:cxnLst>
              <a:rect l="0" t="0" r="r" b="b"/>
              <a:pathLst>
                <a:path w="19" h="16">
                  <a:moveTo>
                    <a:pt x="19" y="7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58" name="Freeform 26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7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6"/>
                </a:cxn>
                <a:cxn ang="0">
                  <a:pos x="19" y="7"/>
                </a:cxn>
              </a:cxnLst>
              <a:rect l="0" t="0" r="r" b="b"/>
              <a:pathLst>
                <a:path w="19" h="16">
                  <a:moveTo>
                    <a:pt x="19" y="7"/>
                  </a:moveTo>
                  <a:lnTo>
                    <a:pt x="19" y="7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8459" name="Group 27"/>
          <p:cNvGrpSpPr>
            <a:grpSpLocks/>
          </p:cNvGrpSpPr>
          <p:nvPr/>
        </p:nvGrpSpPr>
        <p:grpSpPr bwMode="auto">
          <a:xfrm>
            <a:off x="3836988" y="4354513"/>
            <a:ext cx="684212" cy="204787"/>
            <a:chOff x="2417" y="2743"/>
            <a:chExt cx="431" cy="129"/>
          </a:xfrm>
        </p:grpSpPr>
        <p:sp>
          <p:nvSpPr>
            <p:cNvPr id="658460" name="Rectangle 28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61" name="Rectangle 29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62" name="Rectangle 30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63" name="Rectangle 31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8464" name="Line 32"/>
          <p:cNvSpPr>
            <a:spLocks noChangeShapeType="1"/>
          </p:cNvSpPr>
          <p:nvPr/>
        </p:nvSpPr>
        <p:spPr bwMode="auto">
          <a:xfrm>
            <a:off x="3124200" y="4724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465" name="Line 33"/>
          <p:cNvSpPr>
            <a:spLocks noChangeShapeType="1"/>
          </p:cNvSpPr>
          <p:nvPr/>
        </p:nvSpPr>
        <p:spPr bwMode="auto">
          <a:xfrm>
            <a:off x="41910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466" name="Text Box 34"/>
          <p:cNvSpPr txBox="1">
            <a:spLocks noChangeArrowheads="1"/>
          </p:cNvSpPr>
          <p:nvPr/>
        </p:nvSpPr>
        <p:spPr bwMode="auto">
          <a:xfrm>
            <a:off x="4556125" y="4229100"/>
            <a:ext cx="135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Home Agent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58467" name="Line 35"/>
          <p:cNvSpPr>
            <a:spLocks noChangeShapeType="1"/>
          </p:cNvSpPr>
          <p:nvPr/>
        </p:nvSpPr>
        <p:spPr bwMode="auto">
          <a:xfrm>
            <a:off x="2362200" y="36576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468" name="Text Box 36"/>
          <p:cNvSpPr txBox="1">
            <a:spLocks noChangeArrowheads="1"/>
          </p:cNvSpPr>
          <p:nvPr/>
        </p:nvSpPr>
        <p:spPr bwMode="auto">
          <a:xfrm>
            <a:off x="2286000" y="4648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Home Network</a:t>
            </a:r>
          </a:p>
        </p:txBody>
      </p:sp>
      <p:sp>
        <p:nvSpPr>
          <p:cNvPr id="658469" name="Text Box 37"/>
          <p:cNvSpPr txBox="1">
            <a:spLocks noChangeArrowheads="1"/>
          </p:cNvSpPr>
          <p:nvPr/>
        </p:nvSpPr>
        <p:spPr bwMode="auto">
          <a:xfrm>
            <a:off x="1371600" y="2590800"/>
            <a:ext cx="208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Correspondent Node</a:t>
            </a:r>
          </a:p>
        </p:txBody>
      </p:sp>
      <p:grpSp>
        <p:nvGrpSpPr>
          <p:cNvPr id="658470" name="Group 38"/>
          <p:cNvGrpSpPr>
            <a:grpSpLocks/>
          </p:cNvGrpSpPr>
          <p:nvPr/>
        </p:nvGrpSpPr>
        <p:grpSpPr bwMode="auto">
          <a:xfrm>
            <a:off x="6096000" y="2667000"/>
            <a:ext cx="631825" cy="725488"/>
            <a:chOff x="2303" y="1413"/>
            <a:chExt cx="257" cy="283"/>
          </a:xfrm>
        </p:grpSpPr>
        <p:sp>
          <p:nvSpPr>
            <p:cNvPr id="658471" name="Freeform 39"/>
            <p:cNvSpPr>
              <a:spLocks/>
            </p:cNvSpPr>
            <p:nvPr/>
          </p:nvSpPr>
          <p:spPr bwMode="auto">
            <a:xfrm>
              <a:off x="2367" y="1624"/>
              <a:ext cx="161" cy="72"/>
            </a:xfrm>
            <a:custGeom>
              <a:avLst/>
              <a:gdLst/>
              <a:ahLst/>
              <a:cxnLst>
                <a:cxn ang="0">
                  <a:pos x="160" y="36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160" y="71"/>
                </a:cxn>
                <a:cxn ang="0">
                  <a:pos x="160" y="36"/>
                </a:cxn>
              </a:cxnLst>
              <a:rect l="0" t="0" r="r" b="b"/>
              <a:pathLst>
                <a:path w="161" h="72">
                  <a:moveTo>
                    <a:pt x="16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60" y="71"/>
                  </a:lnTo>
                  <a:lnTo>
                    <a:pt x="160" y="3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472" name="Freeform 40"/>
            <p:cNvSpPr>
              <a:spLocks/>
            </p:cNvSpPr>
            <p:nvPr/>
          </p:nvSpPr>
          <p:spPr bwMode="auto">
            <a:xfrm>
              <a:off x="2527" y="1590"/>
              <a:ext cx="33" cy="106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32" y="35"/>
                </a:cxn>
                <a:cxn ang="0">
                  <a:pos x="32" y="0"/>
                </a:cxn>
                <a:cxn ang="0">
                  <a:pos x="0" y="70"/>
                </a:cxn>
              </a:cxnLst>
              <a:rect l="0" t="0" r="r" b="b"/>
              <a:pathLst>
                <a:path w="33" h="106">
                  <a:moveTo>
                    <a:pt x="0" y="105"/>
                  </a:moveTo>
                  <a:lnTo>
                    <a:pt x="32" y="35"/>
                  </a:lnTo>
                  <a:lnTo>
                    <a:pt x="32" y="0"/>
                  </a:lnTo>
                  <a:lnTo>
                    <a:pt x="0" y="7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473" name="Freeform 41"/>
            <p:cNvSpPr>
              <a:spLocks/>
            </p:cNvSpPr>
            <p:nvPr/>
          </p:nvSpPr>
          <p:spPr bwMode="auto">
            <a:xfrm>
              <a:off x="2335" y="1413"/>
              <a:ext cx="97" cy="212"/>
            </a:xfrm>
            <a:custGeom>
              <a:avLst/>
              <a:gdLst/>
              <a:ahLst/>
              <a:cxnLst>
                <a:cxn ang="0">
                  <a:pos x="32" y="211"/>
                </a:cxn>
                <a:cxn ang="0">
                  <a:pos x="96" y="141"/>
                </a:cxn>
                <a:cxn ang="0">
                  <a:pos x="64" y="0"/>
                </a:cxn>
                <a:cxn ang="0">
                  <a:pos x="0" y="35"/>
                </a:cxn>
                <a:cxn ang="0">
                  <a:pos x="32" y="211"/>
                </a:cxn>
              </a:cxnLst>
              <a:rect l="0" t="0" r="r" b="b"/>
              <a:pathLst>
                <a:path w="97" h="212">
                  <a:moveTo>
                    <a:pt x="32" y="211"/>
                  </a:moveTo>
                  <a:lnTo>
                    <a:pt x="96" y="141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474" name="Freeform 42"/>
            <p:cNvSpPr>
              <a:spLocks/>
            </p:cNvSpPr>
            <p:nvPr/>
          </p:nvSpPr>
          <p:spPr bwMode="auto">
            <a:xfrm>
              <a:off x="2367" y="1555"/>
              <a:ext cx="193" cy="106"/>
            </a:xfrm>
            <a:custGeom>
              <a:avLst/>
              <a:gdLst/>
              <a:ahLst/>
              <a:cxnLst>
                <a:cxn ang="0">
                  <a:pos x="160" y="105"/>
                </a:cxn>
                <a:cxn ang="0">
                  <a:pos x="192" y="35"/>
                </a:cxn>
                <a:cxn ang="0">
                  <a:pos x="64" y="0"/>
                </a:cxn>
                <a:cxn ang="0">
                  <a:pos x="0" y="70"/>
                </a:cxn>
                <a:cxn ang="0">
                  <a:pos x="160" y="105"/>
                </a:cxn>
              </a:cxnLst>
              <a:rect l="0" t="0" r="r" b="b"/>
              <a:pathLst>
                <a:path w="193" h="106">
                  <a:moveTo>
                    <a:pt x="160" y="105"/>
                  </a:moveTo>
                  <a:lnTo>
                    <a:pt x="192" y="35"/>
                  </a:lnTo>
                  <a:lnTo>
                    <a:pt x="64" y="0"/>
                  </a:lnTo>
                  <a:lnTo>
                    <a:pt x="0" y="70"/>
                  </a:lnTo>
                  <a:lnTo>
                    <a:pt x="160" y="105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475" name="Freeform 43"/>
            <p:cNvSpPr>
              <a:spLocks/>
            </p:cNvSpPr>
            <p:nvPr/>
          </p:nvSpPr>
          <p:spPr bwMode="auto">
            <a:xfrm>
              <a:off x="2303" y="1413"/>
              <a:ext cx="97" cy="248"/>
            </a:xfrm>
            <a:custGeom>
              <a:avLst/>
              <a:gdLst/>
              <a:ahLst/>
              <a:cxnLst>
                <a:cxn ang="0">
                  <a:pos x="64" y="247"/>
                </a:cxn>
                <a:cxn ang="0">
                  <a:pos x="64" y="212"/>
                </a:cxn>
                <a:cxn ang="0">
                  <a:pos x="32" y="35"/>
                </a:cxn>
                <a:cxn ang="0">
                  <a:pos x="96" y="0"/>
                </a:cxn>
                <a:cxn ang="0">
                  <a:pos x="64" y="0"/>
                </a:cxn>
                <a:cxn ang="0">
                  <a:pos x="0" y="35"/>
                </a:cxn>
                <a:cxn ang="0">
                  <a:pos x="32" y="212"/>
                </a:cxn>
                <a:cxn ang="0">
                  <a:pos x="64" y="212"/>
                </a:cxn>
              </a:cxnLst>
              <a:rect l="0" t="0" r="r" b="b"/>
              <a:pathLst>
                <a:path w="97" h="248">
                  <a:moveTo>
                    <a:pt x="64" y="247"/>
                  </a:moveTo>
                  <a:lnTo>
                    <a:pt x="64" y="212"/>
                  </a:lnTo>
                  <a:lnTo>
                    <a:pt x="32" y="3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2"/>
                  </a:lnTo>
                  <a:lnTo>
                    <a:pt x="64" y="212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8476" name="Group 44"/>
          <p:cNvGrpSpPr>
            <a:grpSpLocks/>
          </p:cNvGrpSpPr>
          <p:nvPr/>
        </p:nvGrpSpPr>
        <p:grpSpPr bwMode="auto">
          <a:xfrm>
            <a:off x="5208588" y="1992313"/>
            <a:ext cx="684212" cy="204787"/>
            <a:chOff x="2417" y="2743"/>
            <a:chExt cx="431" cy="129"/>
          </a:xfrm>
        </p:grpSpPr>
        <p:sp>
          <p:nvSpPr>
            <p:cNvPr id="658477" name="Rectangle 45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78" name="Rectangle 46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79" name="Rectangle 47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80" name="Rectangle 48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8481" name="Freeform 49"/>
          <p:cNvSpPr>
            <a:spLocks/>
          </p:cNvSpPr>
          <p:nvPr/>
        </p:nvSpPr>
        <p:spPr bwMode="auto">
          <a:xfrm>
            <a:off x="5718175" y="1790700"/>
            <a:ext cx="30163" cy="254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9" y="11"/>
              </a:cxn>
              <a:cxn ang="0">
                <a:pos x="15" y="14"/>
              </a:cxn>
              <a:cxn ang="0">
                <a:pos x="13" y="16"/>
              </a:cxn>
              <a:cxn ang="0">
                <a:pos x="9" y="16"/>
              </a:cxn>
              <a:cxn ang="0">
                <a:pos x="6" y="16"/>
              </a:cxn>
              <a:cxn ang="0">
                <a:pos x="2" y="14"/>
              </a:cxn>
              <a:cxn ang="0">
                <a:pos x="0" y="11"/>
              </a:cxn>
              <a:cxn ang="0">
                <a:pos x="0" y="9"/>
              </a:cxn>
              <a:cxn ang="0">
                <a:pos x="0" y="5"/>
              </a:cxn>
              <a:cxn ang="0">
                <a:pos x="2" y="2"/>
              </a:cxn>
              <a:cxn ang="0">
                <a:pos x="6" y="0"/>
              </a:cxn>
              <a:cxn ang="0">
                <a:pos x="9" y="0"/>
              </a:cxn>
              <a:cxn ang="0">
                <a:pos x="13" y="0"/>
              </a:cxn>
              <a:cxn ang="0">
                <a:pos x="15" y="2"/>
              </a:cxn>
              <a:cxn ang="0">
                <a:pos x="19" y="5"/>
              </a:cxn>
              <a:cxn ang="0">
                <a:pos x="19" y="9"/>
              </a:cxn>
            </a:cxnLst>
            <a:rect l="0" t="0" r="r" b="b"/>
            <a:pathLst>
              <a:path w="19" h="16">
                <a:moveTo>
                  <a:pt x="19" y="9"/>
                </a:moveTo>
                <a:lnTo>
                  <a:pt x="19" y="11"/>
                </a:lnTo>
                <a:lnTo>
                  <a:pt x="15" y="14"/>
                </a:lnTo>
                <a:lnTo>
                  <a:pt x="13" y="16"/>
                </a:lnTo>
                <a:lnTo>
                  <a:pt x="9" y="16"/>
                </a:lnTo>
                <a:lnTo>
                  <a:pt x="6" y="16"/>
                </a:lnTo>
                <a:lnTo>
                  <a:pt x="2" y="14"/>
                </a:lnTo>
                <a:lnTo>
                  <a:pt x="0" y="11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5"/>
                </a:ln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482" name="Freeform 50"/>
          <p:cNvSpPr>
            <a:spLocks/>
          </p:cNvSpPr>
          <p:nvPr/>
        </p:nvSpPr>
        <p:spPr bwMode="auto">
          <a:xfrm>
            <a:off x="5718175" y="1849438"/>
            <a:ext cx="30163" cy="285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9" y="12"/>
              </a:cxn>
              <a:cxn ang="0">
                <a:pos x="15" y="16"/>
              </a:cxn>
              <a:cxn ang="0">
                <a:pos x="13" y="18"/>
              </a:cxn>
              <a:cxn ang="0">
                <a:pos x="9" y="18"/>
              </a:cxn>
              <a:cxn ang="0">
                <a:pos x="6" y="18"/>
              </a:cxn>
              <a:cxn ang="0">
                <a:pos x="2" y="16"/>
              </a:cxn>
              <a:cxn ang="0">
                <a:pos x="0" y="12"/>
              </a:cxn>
              <a:cxn ang="0">
                <a:pos x="0" y="9"/>
              </a:cxn>
              <a:cxn ang="0">
                <a:pos x="0" y="5"/>
              </a:cxn>
              <a:cxn ang="0">
                <a:pos x="2" y="2"/>
              </a:cxn>
              <a:cxn ang="0">
                <a:pos x="6" y="0"/>
              </a:cxn>
              <a:cxn ang="0">
                <a:pos x="9" y="0"/>
              </a:cxn>
              <a:cxn ang="0">
                <a:pos x="13" y="0"/>
              </a:cxn>
              <a:cxn ang="0">
                <a:pos x="15" y="2"/>
              </a:cxn>
              <a:cxn ang="0">
                <a:pos x="19" y="5"/>
              </a:cxn>
              <a:cxn ang="0">
                <a:pos x="19" y="9"/>
              </a:cxn>
            </a:cxnLst>
            <a:rect l="0" t="0" r="r" b="b"/>
            <a:pathLst>
              <a:path w="19" h="18">
                <a:moveTo>
                  <a:pt x="19" y="9"/>
                </a:moveTo>
                <a:lnTo>
                  <a:pt x="19" y="12"/>
                </a:lnTo>
                <a:lnTo>
                  <a:pt x="15" y="16"/>
                </a:lnTo>
                <a:lnTo>
                  <a:pt x="13" y="18"/>
                </a:lnTo>
                <a:lnTo>
                  <a:pt x="9" y="18"/>
                </a:lnTo>
                <a:lnTo>
                  <a:pt x="6" y="18"/>
                </a:lnTo>
                <a:lnTo>
                  <a:pt x="2" y="16"/>
                </a:lnTo>
                <a:lnTo>
                  <a:pt x="0" y="12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5"/>
                </a:ln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483" name="Freeform 51"/>
          <p:cNvSpPr>
            <a:spLocks/>
          </p:cNvSpPr>
          <p:nvPr/>
        </p:nvSpPr>
        <p:spPr bwMode="auto">
          <a:xfrm>
            <a:off x="5718175" y="1908175"/>
            <a:ext cx="30163" cy="25400"/>
          </a:xfrm>
          <a:custGeom>
            <a:avLst/>
            <a:gdLst/>
            <a:ahLst/>
            <a:cxnLst>
              <a:cxn ang="0">
                <a:pos x="19" y="7"/>
              </a:cxn>
              <a:cxn ang="0">
                <a:pos x="19" y="11"/>
              </a:cxn>
              <a:cxn ang="0">
                <a:pos x="15" y="14"/>
              </a:cxn>
              <a:cxn ang="0">
                <a:pos x="13" y="16"/>
              </a:cxn>
              <a:cxn ang="0">
                <a:pos x="9" y="16"/>
              </a:cxn>
              <a:cxn ang="0">
                <a:pos x="6" y="16"/>
              </a:cxn>
              <a:cxn ang="0">
                <a:pos x="2" y="14"/>
              </a:cxn>
              <a:cxn ang="0">
                <a:pos x="0" y="11"/>
              </a:cxn>
              <a:cxn ang="0">
                <a:pos x="0" y="7"/>
              </a:cxn>
              <a:cxn ang="0">
                <a:pos x="0" y="6"/>
              </a:cxn>
              <a:cxn ang="0">
                <a:pos x="2" y="2"/>
              </a:cxn>
              <a:cxn ang="0">
                <a:pos x="6" y="0"/>
              </a:cxn>
              <a:cxn ang="0">
                <a:pos x="9" y="0"/>
              </a:cxn>
              <a:cxn ang="0">
                <a:pos x="13" y="0"/>
              </a:cxn>
              <a:cxn ang="0">
                <a:pos x="15" y="2"/>
              </a:cxn>
              <a:cxn ang="0">
                <a:pos x="19" y="6"/>
              </a:cxn>
              <a:cxn ang="0">
                <a:pos x="19" y="7"/>
              </a:cxn>
            </a:cxnLst>
            <a:rect l="0" t="0" r="r" b="b"/>
            <a:pathLst>
              <a:path w="19" h="16">
                <a:moveTo>
                  <a:pt x="19" y="7"/>
                </a:moveTo>
                <a:lnTo>
                  <a:pt x="19" y="11"/>
                </a:lnTo>
                <a:lnTo>
                  <a:pt x="15" y="14"/>
                </a:lnTo>
                <a:lnTo>
                  <a:pt x="13" y="16"/>
                </a:lnTo>
                <a:lnTo>
                  <a:pt x="9" y="16"/>
                </a:lnTo>
                <a:lnTo>
                  <a:pt x="6" y="16"/>
                </a:lnTo>
                <a:lnTo>
                  <a:pt x="2" y="14"/>
                </a:lnTo>
                <a:lnTo>
                  <a:pt x="0" y="11"/>
                </a:lnTo>
                <a:lnTo>
                  <a:pt x="0" y="7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6"/>
                </a:lnTo>
                <a:lnTo>
                  <a:pt x="19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484" name="Line 52"/>
          <p:cNvSpPr>
            <a:spLocks noChangeShapeType="1"/>
          </p:cNvSpPr>
          <p:nvPr/>
        </p:nvSpPr>
        <p:spPr bwMode="auto">
          <a:xfrm>
            <a:off x="4495800" y="2362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485" name="Line 53"/>
          <p:cNvSpPr>
            <a:spLocks noChangeShapeType="1"/>
          </p:cNvSpPr>
          <p:nvPr/>
        </p:nvSpPr>
        <p:spPr bwMode="auto">
          <a:xfrm>
            <a:off x="5562600" y="220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486" name="Line 54"/>
          <p:cNvSpPr>
            <a:spLocks noChangeShapeType="1"/>
          </p:cNvSpPr>
          <p:nvPr/>
        </p:nvSpPr>
        <p:spPr bwMode="auto">
          <a:xfrm>
            <a:off x="5791200" y="2362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487" name="Line 55"/>
          <p:cNvSpPr>
            <a:spLocks noChangeShapeType="1"/>
          </p:cNvSpPr>
          <p:nvPr/>
        </p:nvSpPr>
        <p:spPr bwMode="auto">
          <a:xfrm>
            <a:off x="5791200" y="3124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488" name="Text Box 56"/>
          <p:cNvSpPr txBox="1">
            <a:spLocks noChangeArrowheads="1"/>
          </p:cNvSpPr>
          <p:nvPr/>
        </p:nvSpPr>
        <p:spPr bwMode="auto">
          <a:xfrm>
            <a:off x="5927725" y="18669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Foreign Agent (FA)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58489" name="Text Box 57"/>
          <p:cNvSpPr txBox="1">
            <a:spLocks noChangeArrowheads="1"/>
          </p:cNvSpPr>
          <p:nvPr/>
        </p:nvSpPr>
        <p:spPr bwMode="auto">
          <a:xfrm>
            <a:off x="3657600" y="2286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Foreign Network</a:t>
            </a:r>
          </a:p>
        </p:txBody>
      </p:sp>
      <p:sp>
        <p:nvSpPr>
          <p:cNvPr id="658490" name="Text Box 58"/>
          <p:cNvSpPr txBox="1">
            <a:spLocks noChangeArrowheads="1"/>
          </p:cNvSpPr>
          <p:nvPr/>
        </p:nvSpPr>
        <p:spPr bwMode="auto">
          <a:xfrm>
            <a:off x="6781800" y="28956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Mobile Node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58491" name="Line 59"/>
          <p:cNvSpPr>
            <a:spLocks noChangeShapeType="1"/>
          </p:cNvSpPr>
          <p:nvPr/>
        </p:nvSpPr>
        <p:spPr bwMode="auto">
          <a:xfrm flipV="1">
            <a:off x="4419600" y="25146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492" name="Text Box 60"/>
          <p:cNvSpPr txBox="1">
            <a:spLocks noChangeArrowheads="1"/>
          </p:cNvSpPr>
          <p:nvPr/>
        </p:nvSpPr>
        <p:spPr bwMode="auto">
          <a:xfrm>
            <a:off x="457200" y="152400"/>
            <a:ext cx="82915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 When mobile node (MN) moves to a foreign network it obtains a</a:t>
            </a:r>
          </a:p>
          <a:p>
            <a:r>
              <a:rPr lang="en-US" sz="2400">
                <a:latin typeface="Times New Roman" pitchFamily="18" charset="0"/>
              </a:rPr>
              <a:t>care-of-address (COA) from the foreign agent (FA) that registers </a:t>
            </a:r>
          </a:p>
          <a:p>
            <a:r>
              <a:rPr lang="en-US" sz="2400">
                <a:latin typeface="Times New Roman" pitchFamily="18" charset="0"/>
              </a:rPr>
              <a:t>it with the home agent (HA)</a:t>
            </a:r>
          </a:p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 COA is used by HA to forward packets destined to MN</a:t>
            </a:r>
          </a:p>
        </p:txBody>
      </p:sp>
      <p:grpSp>
        <p:nvGrpSpPr>
          <p:cNvPr id="658493" name="Group 61"/>
          <p:cNvGrpSpPr>
            <a:grpSpLocks/>
          </p:cNvGrpSpPr>
          <p:nvPr/>
        </p:nvGrpSpPr>
        <p:grpSpPr bwMode="auto">
          <a:xfrm>
            <a:off x="6477000" y="2438400"/>
            <a:ext cx="1450975" cy="419100"/>
            <a:chOff x="4080" y="1464"/>
            <a:chExt cx="914" cy="264"/>
          </a:xfrm>
        </p:grpSpPr>
        <p:sp>
          <p:nvSpPr>
            <p:cNvPr id="658494" name="AutoShape 62"/>
            <p:cNvSpPr>
              <a:spLocks noChangeArrowheads="1"/>
            </p:cNvSpPr>
            <p:nvPr/>
          </p:nvSpPr>
          <p:spPr bwMode="auto">
            <a:xfrm>
              <a:off x="4080" y="1488"/>
              <a:ext cx="144" cy="240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95" name="Text Box 63"/>
            <p:cNvSpPr txBox="1">
              <a:spLocks noChangeArrowheads="1"/>
            </p:cNvSpPr>
            <p:nvPr/>
          </p:nvSpPr>
          <p:spPr bwMode="auto">
            <a:xfrm>
              <a:off x="4214" y="1464"/>
              <a:ext cx="7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Solicitation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58496" name="Group 64"/>
          <p:cNvGrpSpPr>
            <a:grpSpLocks/>
          </p:cNvGrpSpPr>
          <p:nvPr/>
        </p:nvGrpSpPr>
        <p:grpSpPr bwMode="auto">
          <a:xfrm>
            <a:off x="6172200" y="2133600"/>
            <a:ext cx="2800350" cy="533400"/>
            <a:chOff x="3888" y="1344"/>
            <a:chExt cx="1764" cy="336"/>
          </a:xfrm>
        </p:grpSpPr>
        <p:sp>
          <p:nvSpPr>
            <p:cNvPr id="658497" name="AutoShape 65"/>
            <p:cNvSpPr>
              <a:spLocks noChangeArrowheads="1"/>
            </p:cNvSpPr>
            <p:nvPr/>
          </p:nvSpPr>
          <p:spPr bwMode="auto">
            <a:xfrm>
              <a:off x="3888" y="1392"/>
              <a:ext cx="144" cy="28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98" name="Text Box 66"/>
            <p:cNvSpPr txBox="1">
              <a:spLocks noChangeArrowheads="1"/>
            </p:cNvSpPr>
            <p:nvPr/>
          </p:nvSpPr>
          <p:spPr bwMode="auto">
            <a:xfrm>
              <a:off x="4032" y="1344"/>
              <a:ext cx="1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Advertisement (FA,COA)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58499" name="Group 67"/>
          <p:cNvGrpSpPr>
            <a:grpSpLocks/>
          </p:cNvGrpSpPr>
          <p:nvPr/>
        </p:nvGrpSpPr>
        <p:grpSpPr bwMode="auto">
          <a:xfrm>
            <a:off x="4724400" y="2438400"/>
            <a:ext cx="1485900" cy="1052513"/>
            <a:chOff x="2928" y="1536"/>
            <a:chExt cx="936" cy="663"/>
          </a:xfrm>
        </p:grpSpPr>
        <p:sp>
          <p:nvSpPr>
            <p:cNvPr id="658500" name="AutoShape 68"/>
            <p:cNvSpPr>
              <a:spLocks noChangeArrowheads="1"/>
            </p:cNvSpPr>
            <p:nvPr/>
          </p:nvSpPr>
          <p:spPr bwMode="auto">
            <a:xfrm>
              <a:off x="3456" y="1536"/>
              <a:ext cx="144" cy="384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01" name="Text Box 69"/>
            <p:cNvSpPr txBox="1">
              <a:spLocks noChangeArrowheads="1"/>
            </p:cNvSpPr>
            <p:nvPr/>
          </p:nvSpPr>
          <p:spPr bwMode="auto">
            <a:xfrm>
              <a:off x="2928" y="1968"/>
              <a:ext cx="9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Register (HA)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58502" name="Group 70"/>
          <p:cNvGrpSpPr>
            <a:grpSpLocks/>
          </p:cNvGrpSpPr>
          <p:nvPr/>
        </p:nvGrpSpPr>
        <p:grpSpPr bwMode="auto">
          <a:xfrm>
            <a:off x="3946525" y="2667000"/>
            <a:ext cx="946150" cy="1219200"/>
            <a:chOff x="2486" y="1680"/>
            <a:chExt cx="596" cy="768"/>
          </a:xfrm>
        </p:grpSpPr>
        <p:sp>
          <p:nvSpPr>
            <p:cNvPr id="658503" name="AutoShape 71"/>
            <p:cNvSpPr>
              <a:spLocks noChangeArrowheads="1"/>
            </p:cNvSpPr>
            <p:nvPr/>
          </p:nvSpPr>
          <p:spPr bwMode="auto">
            <a:xfrm rot="1851976">
              <a:off x="2928" y="168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04" name="Text Box 72"/>
            <p:cNvSpPr txBox="1">
              <a:spLocks noChangeArrowheads="1"/>
            </p:cNvSpPr>
            <p:nvPr/>
          </p:nvSpPr>
          <p:spPr bwMode="auto">
            <a:xfrm>
              <a:off x="2486" y="1752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Register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8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8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8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58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5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67" grpId="0" animBg="1"/>
      <p:bldP spid="65849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9F843C8-BE02-495D-A75B-D592317ECEF2}" type="slidenum">
              <a:rPr lang="en-US"/>
              <a:pPr/>
              <a:t>86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IP: registration example</a:t>
            </a:r>
          </a:p>
        </p:txBody>
      </p:sp>
      <p:graphicFrame>
        <p:nvGraphicFramePr>
          <p:cNvPr id="443395" name="Object 3"/>
          <p:cNvGraphicFramePr>
            <a:graphicFrameLocks noChangeAspect="1"/>
          </p:cNvGraphicFramePr>
          <p:nvPr>
            <p:ph idx="1"/>
          </p:nvPr>
        </p:nvGraphicFramePr>
        <p:xfrm>
          <a:off x="428625" y="1428750"/>
          <a:ext cx="8469313" cy="4913313"/>
        </p:xfrm>
        <a:graphic>
          <a:graphicData uri="http://schemas.openxmlformats.org/presentationml/2006/ole">
            <p:oleObj spid="_x0000_s443395" name="Picture" r:id="rId4" imgW="6829560" imgH="396252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431525BE-FC8C-4CC0-BD47-B7CA130E1213}" type="slidenum">
              <a:rPr lang="en-US"/>
              <a:pPr/>
              <a:t>87</a:t>
            </a:fld>
            <a:endParaRPr lang="en-US"/>
          </a:p>
        </p:txBody>
      </p:sp>
      <p:sp>
        <p:nvSpPr>
          <p:cNvPr id="446466" name="Freeform 2"/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/>
            <a:ahLst/>
            <a:cxnLst>
              <a:cxn ang="0">
                <a:pos x="596" y="15"/>
              </a:cxn>
              <a:cxn ang="0">
                <a:pos x="149" y="330"/>
              </a:cxn>
              <a:cxn ang="0">
                <a:pos x="3" y="1066"/>
              </a:cxn>
              <a:cxn ang="0">
                <a:pos x="168" y="1606"/>
              </a:cxn>
              <a:cxn ang="0">
                <a:pos x="609" y="1831"/>
              </a:cxn>
              <a:cxn ang="0">
                <a:pos x="1083" y="1726"/>
              </a:cxn>
              <a:cxn ang="0">
                <a:pos x="1548" y="1876"/>
              </a:cxn>
              <a:cxn ang="0">
                <a:pos x="2373" y="1921"/>
              </a:cxn>
              <a:cxn ang="0">
                <a:pos x="3243" y="1576"/>
              </a:cxn>
              <a:cxn ang="0">
                <a:pos x="2859" y="935"/>
              </a:cxn>
              <a:cxn ang="0">
                <a:pos x="2714" y="444"/>
              </a:cxn>
              <a:cxn ang="0">
                <a:pos x="1714" y="242"/>
              </a:cxn>
              <a:cxn ang="0">
                <a:pos x="596" y="1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r>
              <a:rPr lang="en-US" sz="3600"/>
              <a:t>Mobile IP: indirect routing</a:t>
            </a:r>
          </a:p>
        </p:txBody>
      </p:sp>
      <p:sp>
        <p:nvSpPr>
          <p:cNvPr id="446468" name="Freeform 4"/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/>
            <a:ahLst/>
            <a:cxnLst>
              <a:cxn ang="0">
                <a:pos x="550" y="42"/>
              </a:cxn>
              <a:cxn ang="0">
                <a:pos x="82" y="60"/>
              </a:cxn>
              <a:cxn ang="0">
                <a:pos x="58" y="402"/>
              </a:cxn>
              <a:cxn ang="0">
                <a:pos x="28" y="720"/>
              </a:cxn>
              <a:cxn ang="0">
                <a:pos x="112" y="870"/>
              </a:cxn>
              <a:cxn ang="0">
                <a:pos x="538" y="876"/>
              </a:cxn>
              <a:cxn ang="0">
                <a:pos x="640" y="1128"/>
              </a:cxn>
              <a:cxn ang="0">
                <a:pos x="1234" y="1098"/>
              </a:cxn>
              <a:cxn ang="0">
                <a:pos x="1276" y="570"/>
              </a:cxn>
              <a:cxn ang="0">
                <a:pos x="1204" y="342"/>
              </a:cxn>
              <a:cxn ang="0">
                <a:pos x="760" y="288"/>
              </a:cxn>
              <a:cxn ang="0">
                <a:pos x="550" y="42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6469" name="Group 5"/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446470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471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472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473" name="Rectangle 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6474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6475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6476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77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78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6479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6480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81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82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6483" name="Group 19"/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446484" name="Line 20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485" name="Line 21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486" name="Line 22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6487" name="Group 23"/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446488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6489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446490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/>
                <a:ahLst/>
                <a:cxnLst>
                  <a:cxn ang="0">
                    <a:pos x="298" y="0"/>
                  </a:cxn>
                  <a:cxn ang="0">
                    <a:pos x="263" y="0"/>
                  </a:cxn>
                  <a:cxn ang="0">
                    <a:pos x="219" y="4"/>
                  </a:cxn>
                  <a:cxn ang="0">
                    <a:pos x="167" y="12"/>
                  </a:cxn>
                  <a:cxn ang="0">
                    <a:pos x="116" y="25"/>
                  </a:cxn>
                  <a:cxn ang="0">
                    <a:pos x="67" y="45"/>
                  </a:cxn>
                  <a:cxn ang="0">
                    <a:pos x="29" y="73"/>
                  </a:cxn>
                  <a:cxn ang="0">
                    <a:pos x="6" y="109"/>
                  </a:cxn>
                  <a:cxn ang="0">
                    <a:pos x="0" y="137"/>
                  </a:cxn>
                  <a:cxn ang="0">
                    <a:pos x="3" y="152"/>
                  </a:cxn>
                  <a:cxn ang="0">
                    <a:pos x="13" y="197"/>
                  </a:cxn>
                  <a:cxn ang="0">
                    <a:pos x="39" y="290"/>
                  </a:cxn>
                  <a:cxn ang="0">
                    <a:pos x="76" y="410"/>
                  </a:cxn>
                  <a:cxn ang="0">
                    <a:pos x="123" y="543"/>
                  </a:cxn>
                  <a:cxn ang="0">
                    <a:pos x="176" y="684"/>
                  </a:cxn>
                  <a:cxn ang="0">
                    <a:pos x="235" y="822"/>
                  </a:cxn>
                  <a:cxn ang="0">
                    <a:pos x="293" y="949"/>
                  </a:cxn>
                  <a:cxn ang="0">
                    <a:pos x="352" y="1055"/>
                  </a:cxn>
                  <a:cxn ang="0">
                    <a:pos x="389" y="1109"/>
                  </a:cxn>
                  <a:cxn ang="0">
                    <a:pos x="406" y="1130"/>
                  </a:cxn>
                  <a:cxn ang="0">
                    <a:pos x="436" y="1130"/>
                  </a:cxn>
                  <a:cxn ang="0">
                    <a:pos x="487" y="1111"/>
                  </a:cxn>
                  <a:cxn ang="0">
                    <a:pos x="547" y="1088"/>
                  </a:cxn>
                  <a:cxn ang="0">
                    <a:pos x="609" y="1062"/>
                  </a:cxn>
                  <a:cxn ang="0">
                    <a:pos x="669" y="1036"/>
                  </a:cxn>
                  <a:cxn ang="0">
                    <a:pos x="722" y="1012"/>
                  </a:cxn>
                  <a:cxn ang="0">
                    <a:pos x="762" y="987"/>
                  </a:cxn>
                  <a:cxn ang="0">
                    <a:pos x="785" y="967"/>
                  </a:cxn>
                  <a:cxn ang="0">
                    <a:pos x="756" y="915"/>
                  </a:cxn>
                  <a:cxn ang="0">
                    <a:pos x="687" y="813"/>
                  </a:cxn>
                  <a:cxn ang="0">
                    <a:pos x="612" y="693"/>
                  </a:cxn>
                  <a:cxn ang="0">
                    <a:pos x="537" y="561"/>
                  </a:cxn>
                  <a:cxn ang="0">
                    <a:pos x="467" y="423"/>
                  </a:cxn>
                  <a:cxn ang="0">
                    <a:pos x="404" y="287"/>
                  </a:cxn>
                  <a:cxn ang="0">
                    <a:pos x="352" y="161"/>
                  </a:cxn>
                  <a:cxn ang="0">
                    <a:pos x="318" y="49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1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2"/>
                  </a:cxn>
                  <a:cxn ang="0">
                    <a:pos x="48" y="5"/>
                  </a:cxn>
                  <a:cxn ang="0">
                    <a:pos x="47" y="11"/>
                  </a:cxn>
                  <a:cxn ang="0">
                    <a:pos x="44" y="19"/>
                  </a:cxn>
                  <a:cxn ang="0">
                    <a:pos x="39" y="35"/>
                  </a:cxn>
                  <a:cxn ang="0">
                    <a:pos x="32" y="55"/>
                  </a:cxn>
                  <a:cxn ang="0">
                    <a:pos x="20" y="82"/>
                  </a:cxn>
                  <a:cxn ang="0">
                    <a:pos x="6" y="117"/>
                  </a:cxn>
                  <a:cxn ang="0">
                    <a:pos x="0" y="141"/>
                  </a:cxn>
                  <a:cxn ang="0">
                    <a:pos x="0" y="177"/>
                  </a:cxn>
                  <a:cxn ang="0">
                    <a:pos x="4" y="220"/>
                  </a:cxn>
                  <a:cxn ang="0">
                    <a:pos x="13" y="271"/>
                  </a:cxn>
                  <a:cxn ang="0">
                    <a:pos x="26" y="325"/>
                  </a:cxn>
                  <a:cxn ang="0">
                    <a:pos x="41" y="386"/>
                  </a:cxn>
                  <a:cxn ang="0">
                    <a:pos x="58" y="446"/>
                  </a:cxn>
                  <a:cxn ang="0">
                    <a:pos x="78" y="509"/>
                  </a:cxn>
                  <a:cxn ang="0">
                    <a:pos x="98" y="570"/>
                  </a:cxn>
                  <a:cxn ang="0">
                    <a:pos x="119" y="628"/>
                  </a:cxn>
                  <a:cxn ang="0">
                    <a:pos x="138" y="683"/>
                  </a:cxn>
                  <a:cxn ang="0">
                    <a:pos x="157" y="733"/>
                  </a:cxn>
                  <a:cxn ang="0">
                    <a:pos x="174" y="775"/>
                  </a:cxn>
                  <a:cxn ang="0">
                    <a:pos x="189" y="808"/>
                  </a:cxn>
                  <a:cxn ang="0">
                    <a:pos x="201" y="831"/>
                  </a:cxn>
                  <a:cxn ang="0">
                    <a:pos x="210" y="843"/>
                  </a:cxn>
                  <a:cxn ang="0">
                    <a:pos x="223" y="853"/>
                  </a:cxn>
                  <a:cxn ang="0">
                    <a:pos x="239" y="861"/>
                  </a:cxn>
                  <a:cxn ang="0">
                    <a:pos x="258" y="873"/>
                  </a:cxn>
                  <a:cxn ang="0">
                    <a:pos x="282" y="883"/>
                  </a:cxn>
                  <a:cxn ang="0">
                    <a:pos x="310" y="896"/>
                  </a:cxn>
                  <a:cxn ang="0">
                    <a:pos x="342" y="907"/>
                  </a:cxn>
                  <a:cxn ang="0">
                    <a:pos x="380" y="922"/>
                  </a:cxn>
                  <a:cxn ang="0">
                    <a:pos x="425" y="936"/>
                  </a:cxn>
                  <a:cxn ang="0">
                    <a:pos x="396" y="893"/>
                  </a:cxn>
                  <a:cxn ang="0">
                    <a:pos x="367" y="843"/>
                  </a:cxn>
                  <a:cxn ang="0">
                    <a:pos x="337" y="787"/>
                  </a:cxn>
                  <a:cxn ang="0">
                    <a:pos x="308" y="725"/>
                  </a:cxn>
                  <a:cxn ang="0">
                    <a:pos x="279" y="660"/>
                  </a:cxn>
                  <a:cxn ang="0">
                    <a:pos x="249" y="591"/>
                  </a:cxn>
                  <a:cxn ang="0">
                    <a:pos x="220" y="522"/>
                  </a:cxn>
                  <a:cxn ang="0">
                    <a:pos x="194" y="450"/>
                  </a:cxn>
                  <a:cxn ang="0">
                    <a:pos x="167" y="381"/>
                  </a:cxn>
                  <a:cxn ang="0">
                    <a:pos x="144" y="312"/>
                  </a:cxn>
                  <a:cxn ang="0">
                    <a:pos x="120" y="248"/>
                  </a:cxn>
                  <a:cxn ang="0">
                    <a:pos x="101" y="186"/>
                  </a:cxn>
                  <a:cxn ang="0">
                    <a:pos x="83" y="128"/>
                  </a:cxn>
                  <a:cxn ang="0">
                    <a:pos x="69" y="78"/>
                  </a:cxn>
                  <a:cxn ang="0">
                    <a:pos x="57" y="35"/>
                  </a:cxn>
                  <a:cxn ang="0">
                    <a:pos x="48" y="0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2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/>
                <a:ahLst/>
                <a:cxnLst>
                  <a:cxn ang="0">
                    <a:pos x="26" y="11"/>
                  </a:cxn>
                  <a:cxn ang="0">
                    <a:pos x="13" y="24"/>
                  </a:cxn>
                  <a:cxn ang="0">
                    <a:pos x="4" y="43"/>
                  </a:cxn>
                  <a:cxn ang="0">
                    <a:pos x="0" y="67"/>
                  </a:cxn>
                  <a:cxn ang="0">
                    <a:pos x="0" y="93"/>
                  </a:cxn>
                  <a:cxn ang="0">
                    <a:pos x="3" y="120"/>
                  </a:cxn>
                  <a:cxn ang="0">
                    <a:pos x="10" y="148"/>
                  </a:cxn>
                  <a:cxn ang="0">
                    <a:pos x="20" y="171"/>
                  </a:cxn>
                  <a:cxn ang="0">
                    <a:pos x="35" y="189"/>
                  </a:cxn>
                  <a:cxn ang="0">
                    <a:pos x="51" y="201"/>
                  </a:cxn>
                  <a:cxn ang="0">
                    <a:pos x="70" y="206"/>
                  </a:cxn>
                  <a:cxn ang="0">
                    <a:pos x="91" y="208"/>
                  </a:cxn>
                  <a:cxn ang="0">
                    <a:pos x="111" y="204"/>
                  </a:cxn>
                  <a:cxn ang="0">
                    <a:pos x="130" y="196"/>
                  </a:cxn>
                  <a:cxn ang="0">
                    <a:pos x="148" y="186"/>
                  </a:cxn>
                  <a:cxn ang="0">
                    <a:pos x="163" y="176"/>
                  </a:cxn>
                  <a:cxn ang="0">
                    <a:pos x="174" y="163"/>
                  </a:cxn>
                  <a:cxn ang="0">
                    <a:pos x="189" y="130"/>
                  </a:cxn>
                  <a:cxn ang="0">
                    <a:pos x="192" y="89"/>
                  </a:cxn>
                  <a:cxn ang="0">
                    <a:pos x="185" y="50"/>
                  </a:cxn>
                  <a:cxn ang="0">
                    <a:pos x="166" y="27"/>
                  </a:cxn>
                  <a:cxn ang="0">
                    <a:pos x="152" y="21"/>
                  </a:cxn>
                  <a:cxn ang="0">
                    <a:pos x="138" y="14"/>
                  </a:cxn>
                  <a:cxn ang="0">
                    <a:pos x="122" y="8"/>
                  </a:cxn>
                  <a:cxn ang="0">
                    <a:pos x="104" y="2"/>
                  </a:cxn>
                  <a:cxn ang="0">
                    <a:pos x="85" y="0"/>
                  </a:cxn>
                  <a:cxn ang="0">
                    <a:pos x="66" y="0"/>
                  </a:cxn>
                  <a:cxn ang="0">
                    <a:pos x="47" y="2"/>
                  </a:cxn>
                  <a:cxn ang="0">
                    <a:pos x="26" y="11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3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21" y="44"/>
                  </a:cxn>
                  <a:cxn ang="0">
                    <a:pos x="12" y="60"/>
                  </a:cxn>
                  <a:cxn ang="0">
                    <a:pos x="5" y="79"/>
                  </a:cxn>
                  <a:cxn ang="0">
                    <a:pos x="0" y="97"/>
                  </a:cxn>
                  <a:cxn ang="0">
                    <a:pos x="0" y="116"/>
                  </a:cxn>
                  <a:cxn ang="0">
                    <a:pos x="5" y="135"/>
                  </a:cxn>
                  <a:cxn ang="0">
                    <a:pos x="12" y="152"/>
                  </a:cxn>
                  <a:cxn ang="0">
                    <a:pos x="25" y="169"/>
                  </a:cxn>
                  <a:cxn ang="0">
                    <a:pos x="42" y="187"/>
                  </a:cxn>
                  <a:cxn ang="0">
                    <a:pos x="58" y="202"/>
                  </a:cxn>
                  <a:cxn ang="0">
                    <a:pos x="77" y="220"/>
                  </a:cxn>
                  <a:cxn ang="0">
                    <a:pos x="96" y="233"/>
                  </a:cxn>
                  <a:cxn ang="0">
                    <a:pos x="114" y="244"/>
                  </a:cxn>
                  <a:cxn ang="0">
                    <a:pos x="133" y="251"/>
                  </a:cxn>
                  <a:cxn ang="0">
                    <a:pos x="149" y="251"/>
                  </a:cxn>
                  <a:cxn ang="0">
                    <a:pos x="165" y="246"/>
                  </a:cxn>
                  <a:cxn ang="0">
                    <a:pos x="180" y="237"/>
                  </a:cxn>
                  <a:cxn ang="0">
                    <a:pos x="196" y="228"/>
                  </a:cxn>
                  <a:cxn ang="0">
                    <a:pos x="209" y="220"/>
                  </a:cxn>
                  <a:cxn ang="0">
                    <a:pos x="222" y="212"/>
                  </a:cxn>
                  <a:cxn ang="0">
                    <a:pos x="232" y="202"/>
                  </a:cxn>
                  <a:cxn ang="0">
                    <a:pos x="240" y="191"/>
                  </a:cxn>
                  <a:cxn ang="0">
                    <a:pos x="246" y="178"/>
                  </a:cxn>
                  <a:cxn ang="0">
                    <a:pos x="247" y="162"/>
                  </a:cxn>
                  <a:cxn ang="0">
                    <a:pos x="244" y="142"/>
                  </a:cxn>
                  <a:cxn ang="0">
                    <a:pos x="238" y="120"/>
                  </a:cxn>
                  <a:cxn ang="0">
                    <a:pos x="228" y="96"/>
                  </a:cxn>
                  <a:cxn ang="0">
                    <a:pos x="215" y="72"/>
                  </a:cxn>
                  <a:cxn ang="0">
                    <a:pos x="200" y="50"/>
                  </a:cxn>
                  <a:cxn ang="0">
                    <a:pos x="184" y="30"/>
                  </a:cxn>
                  <a:cxn ang="0">
                    <a:pos x="165" y="16"/>
                  </a:cxn>
                  <a:cxn ang="0">
                    <a:pos x="147" y="7"/>
                  </a:cxn>
                  <a:cxn ang="0">
                    <a:pos x="130" y="3"/>
                  </a:cxn>
                  <a:cxn ang="0">
                    <a:pos x="112" y="0"/>
                  </a:cxn>
                  <a:cxn ang="0">
                    <a:pos x="94" y="1"/>
                  </a:cxn>
                  <a:cxn ang="0">
                    <a:pos x="80" y="3"/>
                  </a:cxn>
                  <a:cxn ang="0">
                    <a:pos x="65" y="7"/>
                  </a:cxn>
                  <a:cxn ang="0">
                    <a:pos x="52" y="13"/>
                  </a:cxn>
                  <a:cxn ang="0">
                    <a:pos x="42" y="20"/>
                  </a:cxn>
                  <a:cxn ang="0">
                    <a:pos x="33" y="29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4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/>
                <a:ahLst/>
                <a:cxnLst>
                  <a:cxn ang="0">
                    <a:pos x="115" y="3"/>
                  </a:cxn>
                  <a:cxn ang="0">
                    <a:pos x="93" y="0"/>
                  </a:cxn>
                  <a:cxn ang="0">
                    <a:pos x="66" y="2"/>
                  </a:cxn>
                  <a:cxn ang="0">
                    <a:pos x="43" y="12"/>
                  </a:cxn>
                  <a:cxn ang="0">
                    <a:pos x="16" y="37"/>
                  </a:cxn>
                  <a:cxn ang="0">
                    <a:pos x="0" y="79"/>
                  </a:cxn>
                  <a:cxn ang="0">
                    <a:pos x="2" y="124"/>
                  </a:cxn>
                  <a:cxn ang="0">
                    <a:pos x="15" y="168"/>
                  </a:cxn>
                  <a:cxn ang="0">
                    <a:pos x="32" y="201"/>
                  </a:cxn>
                  <a:cxn ang="0">
                    <a:pos x="56" y="223"/>
                  </a:cxn>
                  <a:cxn ang="0">
                    <a:pos x="84" y="237"/>
                  </a:cxn>
                  <a:cxn ang="0">
                    <a:pos x="113" y="240"/>
                  </a:cxn>
                  <a:cxn ang="0">
                    <a:pos x="151" y="229"/>
                  </a:cxn>
                  <a:cxn ang="0">
                    <a:pos x="189" y="204"/>
                  </a:cxn>
                  <a:cxn ang="0">
                    <a:pos x="216" y="171"/>
                  </a:cxn>
                  <a:cxn ang="0">
                    <a:pos x="226" y="131"/>
                  </a:cxn>
                  <a:cxn ang="0">
                    <a:pos x="222" y="104"/>
                  </a:cxn>
                  <a:cxn ang="0">
                    <a:pos x="213" y="95"/>
                  </a:cxn>
                  <a:cxn ang="0">
                    <a:pos x="201" y="96"/>
                  </a:cxn>
                  <a:cxn ang="0">
                    <a:pos x="194" y="105"/>
                  </a:cxn>
                  <a:cxn ang="0">
                    <a:pos x="191" y="127"/>
                  </a:cxn>
                  <a:cxn ang="0">
                    <a:pos x="182" y="158"/>
                  </a:cxn>
                  <a:cxn ang="0">
                    <a:pos x="162" y="183"/>
                  </a:cxn>
                  <a:cxn ang="0">
                    <a:pos x="131" y="197"/>
                  </a:cxn>
                  <a:cxn ang="0">
                    <a:pos x="90" y="197"/>
                  </a:cxn>
                  <a:cxn ang="0">
                    <a:pos x="60" y="177"/>
                  </a:cxn>
                  <a:cxn ang="0">
                    <a:pos x="44" y="144"/>
                  </a:cxn>
                  <a:cxn ang="0">
                    <a:pos x="34" y="105"/>
                  </a:cxn>
                  <a:cxn ang="0">
                    <a:pos x="32" y="76"/>
                  </a:cxn>
                  <a:cxn ang="0">
                    <a:pos x="41" y="56"/>
                  </a:cxn>
                  <a:cxn ang="0">
                    <a:pos x="54" y="39"/>
                  </a:cxn>
                  <a:cxn ang="0">
                    <a:pos x="74" y="26"/>
                  </a:cxn>
                  <a:cxn ang="0">
                    <a:pos x="87" y="25"/>
                  </a:cxn>
                  <a:cxn ang="0">
                    <a:pos x="106" y="25"/>
                  </a:cxn>
                  <a:cxn ang="0">
                    <a:pos x="126" y="25"/>
                  </a:cxn>
                  <a:cxn ang="0">
                    <a:pos x="129" y="12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5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/>
                <a:ahLst/>
                <a:cxnLst>
                  <a:cxn ang="0">
                    <a:pos x="60" y="8"/>
                  </a:cxn>
                  <a:cxn ang="0">
                    <a:pos x="34" y="27"/>
                  </a:cxn>
                  <a:cxn ang="0">
                    <a:pos x="15" y="50"/>
                  </a:cxn>
                  <a:cxn ang="0">
                    <a:pos x="3" y="80"/>
                  </a:cxn>
                  <a:cxn ang="0">
                    <a:pos x="0" y="112"/>
                  </a:cxn>
                  <a:cxn ang="0">
                    <a:pos x="6" y="145"/>
                  </a:cxn>
                  <a:cxn ang="0">
                    <a:pos x="18" y="175"/>
                  </a:cxn>
                  <a:cxn ang="0">
                    <a:pos x="37" y="204"/>
                  </a:cxn>
                  <a:cxn ang="0">
                    <a:pos x="65" y="231"/>
                  </a:cxn>
                  <a:cxn ang="0">
                    <a:pos x="101" y="257"/>
                  </a:cxn>
                  <a:cxn ang="0">
                    <a:pos x="142" y="270"/>
                  </a:cxn>
                  <a:cxn ang="0">
                    <a:pos x="185" y="263"/>
                  </a:cxn>
                  <a:cxn ang="0">
                    <a:pos x="219" y="240"/>
                  </a:cxn>
                  <a:cxn ang="0">
                    <a:pos x="244" y="215"/>
                  </a:cxn>
                  <a:cxn ang="0">
                    <a:pos x="263" y="188"/>
                  </a:cxn>
                  <a:cxn ang="0">
                    <a:pos x="276" y="158"/>
                  </a:cxn>
                  <a:cxn ang="0">
                    <a:pos x="279" y="133"/>
                  </a:cxn>
                  <a:cxn ang="0">
                    <a:pos x="273" y="120"/>
                  </a:cxn>
                  <a:cxn ang="0">
                    <a:pos x="258" y="116"/>
                  </a:cxn>
                  <a:cxn ang="0">
                    <a:pos x="245" y="122"/>
                  </a:cxn>
                  <a:cxn ang="0">
                    <a:pos x="241" y="132"/>
                  </a:cxn>
                  <a:cxn ang="0">
                    <a:pos x="235" y="151"/>
                  </a:cxn>
                  <a:cxn ang="0">
                    <a:pos x="220" y="176"/>
                  </a:cxn>
                  <a:cxn ang="0">
                    <a:pos x="198" y="201"/>
                  </a:cxn>
                  <a:cxn ang="0">
                    <a:pos x="154" y="211"/>
                  </a:cxn>
                  <a:cxn ang="0">
                    <a:pos x="100" y="197"/>
                  </a:cxn>
                  <a:cxn ang="0">
                    <a:pos x="59" y="162"/>
                  </a:cxn>
                  <a:cxn ang="0">
                    <a:pos x="40" y="113"/>
                  </a:cxn>
                  <a:cxn ang="0">
                    <a:pos x="44" y="73"/>
                  </a:cxn>
                  <a:cxn ang="0">
                    <a:pos x="60" y="50"/>
                  </a:cxn>
                  <a:cxn ang="0">
                    <a:pos x="81" y="30"/>
                  </a:cxn>
                  <a:cxn ang="0">
                    <a:pos x="103" y="16"/>
                  </a:cxn>
                  <a:cxn ang="0">
                    <a:pos x="109" y="4"/>
                  </a:cxn>
                  <a:cxn ang="0">
                    <a:pos x="88" y="0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6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15" y="72"/>
                  </a:cxn>
                  <a:cxn ang="0">
                    <a:pos x="25" y="75"/>
                  </a:cxn>
                  <a:cxn ang="0">
                    <a:pos x="32" y="75"/>
                  </a:cxn>
                  <a:cxn ang="0">
                    <a:pos x="37" y="73"/>
                  </a:cxn>
                  <a:cxn ang="0">
                    <a:pos x="39" y="72"/>
                  </a:cxn>
                  <a:cxn ang="0">
                    <a:pos x="47" y="71"/>
                  </a:cxn>
                  <a:cxn ang="0">
                    <a:pos x="56" y="66"/>
                  </a:cxn>
                  <a:cxn ang="0">
                    <a:pos x="64" y="60"/>
                  </a:cxn>
                  <a:cxn ang="0">
                    <a:pos x="69" y="56"/>
                  </a:cxn>
                  <a:cxn ang="0">
                    <a:pos x="72" y="52"/>
                  </a:cxn>
                  <a:cxn ang="0">
                    <a:pos x="72" y="49"/>
                  </a:cxn>
                  <a:cxn ang="0">
                    <a:pos x="70" y="45"/>
                  </a:cxn>
                  <a:cxn ang="0">
                    <a:pos x="67" y="40"/>
                  </a:cxn>
                  <a:cxn ang="0">
                    <a:pos x="63" y="39"/>
                  </a:cxn>
                  <a:cxn ang="0">
                    <a:pos x="59" y="38"/>
                  </a:cxn>
                  <a:cxn ang="0">
                    <a:pos x="54" y="39"/>
                  </a:cxn>
                  <a:cxn ang="0">
                    <a:pos x="48" y="42"/>
                  </a:cxn>
                  <a:cxn ang="0">
                    <a:pos x="39" y="46"/>
                  </a:cxn>
                  <a:cxn ang="0">
                    <a:pos x="32" y="50"/>
                  </a:cxn>
                  <a:cxn ang="0">
                    <a:pos x="29" y="52"/>
                  </a:cxn>
                  <a:cxn ang="0">
                    <a:pos x="26" y="43"/>
                  </a:cxn>
                  <a:cxn ang="0">
                    <a:pos x="20" y="25"/>
                  </a:cxn>
                  <a:cxn ang="0">
                    <a:pos x="12" y="7"/>
                  </a:cxn>
                  <a:cxn ang="0">
                    <a:pos x="1" y="0"/>
                  </a:cxn>
                  <a:cxn ang="0">
                    <a:pos x="0" y="17"/>
                  </a:cxn>
                  <a:cxn ang="0">
                    <a:pos x="3" y="39"/>
                  </a:cxn>
                  <a:cxn ang="0">
                    <a:pos x="6" y="58"/>
                  </a:cxn>
                  <a:cxn ang="0">
                    <a:pos x="7" y="65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7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/>
                <a:ahLst/>
                <a:cxnLst>
                  <a:cxn ang="0">
                    <a:pos x="15" y="53"/>
                  </a:cxn>
                  <a:cxn ang="0">
                    <a:pos x="16" y="55"/>
                  </a:cxn>
                  <a:cxn ang="0">
                    <a:pos x="20" y="57"/>
                  </a:cxn>
                  <a:cxn ang="0">
                    <a:pos x="25" y="59"/>
                  </a:cxn>
                  <a:cxn ang="0">
                    <a:pos x="26" y="59"/>
                  </a:cxn>
                  <a:cxn ang="0">
                    <a:pos x="35" y="59"/>
                  </a:cxn>
                  <a:cxn ang="0">
                    <a:pos x="45" y="56"/>
                  </a:cxn>
                  <a:cxn ang="0">
                    <a:pos x="54" y="55"/>
                  </a:cxn>
                  <a:cxn ang="0">
                    <a:pos x="63" y="50"/>
                  </a:cxn>
                  <a:cxn ang="0">
                    <a:pos x="66" y="47"/>
                  </a:cxn>
                  <a:cxn ang="0">
                    <a:pos x="69" y="44"/>
                  </a:cxn>
                  <a:cxn ang="0">
                    <a:pos x="70" y="40"/>
                  </a:cxn>
                  <a:cxn ang="0">
                    <a:pos x="69" y="37"/>
                  </a:cxn>
                  <a:cxn ang="0">
                    <a:pos x="56" y="32"/>
                  </a:cxn>
                  <a:cxn ang="0">
                    <a:pos x="42" y="33"/>
                  </a:cxn>
                  <a:cxn ang="0">
                    <a:pos x="32" y="37"/>
                  </a:cxn>
                  <a:cxn ang="0">
                    <a:pos x="28" y="40"/>
                  </a:cxn>
                  <a:cxn ang="0">
                    <a:pos x="20" y="30"/>
                  </a:cxn>
                  <a:cxn ang="0">
                    <a:pos x="16" y="14"/>
                  </a:cxn>
                  <a:cxn ang="0">
                    <a:pos x="10" y="3"/>
                  </a:cxn>
                  <a:cxn ang="0">
                    <a:pos x="3" y="0"/>
                  </a:cxn>
                  <a:cxn ang="0">
                    <a:pos x="0" y="19"/>
                  </a:cxn>
                  <a:cxn ang="0">
                    <a:pos x="4" y="36"/>
                  </a:cxn>
                  <a:cxn ang="0">
                    <a:pos x="12" y="49"/>
                  </a:cxn>
                  <a:cxn ang="0">
                    <a:pos x="15" y="53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8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/>
                <a:ahLst/>
                <a:cxnLst>
                  <a:cxn ang="0">
                    <a:pos x="4" y="46"/>
                  </a:cxn>
                  <a:cxn ang="0">
                    <a:pos x="9" y="56"/>
                  </a:cxn>
                  <a:cxn ang="0">
                    <a:pos x="21" y="60"/>
                  </a:cxn>
                  <a:cxn ang="0">
                    <a:pos x="31" y="60"/>
                  </a:cxn>
                  <a:cxn ang="0">
                    <a:pos x="35" y="60"/>
                  </a:cxn>
                  <a:cxn ang="0">
                    <a:pos x="44" y="57"/>
                  </a:cxn>
                  <a:cxn ang="0">
                    <a:pos x="54" y="51"/>
                  </a:cxn>
                  <a:cxn ang="0">
                    <a:pos x="62" y="46"/>
                  </a:cxn>
                  <a:cxn ang="0">
                    <a:pos x="65" y="40"/>
                  </a:cxn>
                  <a:cxn ang="0">
                    <a:pos x="63" y="36"/>
                  </a:cxn>
                  <a:cxn ang="0">
                    <a:pos x="60" y="34"/>
                  </a:cxn>
                  <a:cxn ang="0">
                    <a:pos x="56" y="33"/>
                  </a:cxn>
                  <a:cxn ang="0">
                    <a:pos x="51" y="33"/>
                  </a:cxn>
                  <a:cxn ang="0">
                    <a:pos x="26" y="37"/>
                  </a:cxn>
                  <a:cxn ang="0">
                    <a:pos x="24" y="30"/>
                  </a:cxn>
                  <a:cxn ang="0">
                    <a:pos x="18" y="15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2" y="30"/>
                  </a:cxn>
                  <a:cxn ang="0">
                    <a:pos x="3" y="41"/>
                  </a:cxn>
                  <a:cxn ang="0">
                    <a:pos x="4" y="46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9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/>
                <a:ahLst/>
                <a:cxnLst>
                  <a:cxn ang="0">
                    <a:pos x="9" y="46"/>
                  </a:cxn>
                  <a:cxn ang="0">
                    <a:pos x="12" y="47"/>
                  </a:cxn>
                  <a:cxn ang="0">
                    <a:pos x="16" y="47"/>
                  </a:cxn>
                  <a:cxn ang="0">
                    <a:pos x="22" y="47"/>
                  </a:cxn>
                  <a:cxn ang="0">
                    <a:pos x="23" y="47"/>
                  </a:cxn>
                  <a:cxn ang="0">
                    <a:pos x="31" y="46"/>
                  </a:cxn>
                  <a:cxn ang="0">
                    <a:pos x="40" y="45"/>
                  </a:cxn>
                  <a:cxn ang="0">
                    <a:pos x="48" y="42"/>
                  </a:cxn>
                  <a:cxn ang="0">
                    <a:pos x="56" y="37"/>
                  </a:cxn>
                  <a:cxn ang="0">
                    <a:pos x="63" y="34"/>
                  </a:cxn>
                  <a:cxn ang="0">
                    <a:pos x="67" y="30"/>
                  </a:cxn>
                  <a:cxn ang="0">
                    <a:pos x="69" y="26"/>
                  </a:cxn>
                  <a:cxn ang="0">
                    <a:pos x="66" y="20"/>
                  </a:cxn>
                  <a:cxn ang="0">
                    <a:pos x="62" y="17"/>
                  </a:cxn>
                  <a:cxn ang="0">
                    <a:pos x="56" y="17"/>
                  </a:cxn>
                  <a:cxn ang="0">
                    <a:pos x="48" y="17"/>
                  </a:cxn>
                  <a:cxn ang="0">
                    <a:pos x="40" y="19"/>
                  </a:cxn>
                  <a:cxn ang="0">
                    <a:pos x="32" y="22"/>
                  </a:cxn>
                  <a:cxn ang="0">
                    <a:pos x="26" y="23"/>
                  </a:cxn>
                  <a:cxn ang="0">
                    <a:pos x="22" y="26"/>
                  </a:cxn>
                  <a:cxn ang="0">
                    <a:pos x="20" y="26"/>
                  </a:cxn>
                  <a:cxn ang="0">
                    <a:pos x="19" y="22"/>
                  </a:cxn>
                  <a:cxn ang="0">
                    <a:pos x="16" y="14"/>
                  </a:cxn>
                  <a:cxn ang="0">
                    <a:pos x="12" y="7"/>
                  </a:cxn>
                  <a:cxn ang="0">
                    <a:pos x="10" y="4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3" y="26"/>
                  </a:cxn>
                  <a:cxn ang="0">
                    <a:pos x="7" y="40"/>
                  </a:cxn>
                  <a:cxn ang="0">
                    <a:pos x="9" y="46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0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/>
                <a:ahLst/>
                <a:cxnLst>
                  <a:cxn ang="0">
                    <a:pos x="13" y="52"/>
                  </a:cxn>
                  <a:cxn ang="0">
                    <a:pos x="20" y="55"/>
                  </a:cxn>
                  <a:cxn ang="0">
                    <a:pos x="32" y="58"/>
                  </a:cxn>
                  <a:cxn ang="0">
                    <a:pos x="45" y="56"/>
                  </a:cxn>
                  <a:cxn ang="0">
                    <a:pos x="55" y="50"/>
                  </a:cxn>
                  <a:cxn ang="0">
                    <a:pos x="58" y="49"/>
                  </a:cxn>
                  <a:cxn ang="0">
                    <a:pos x="60" y="46"/>
                  </a:cxn>
                  <a:cxn ang="0">
                    <a:pos x="60" y="42"/>
                  </a:cxn>
                  <a:cxn ang="0">
                    <a:pos x="60" y="39"/>
                  </a:cxn>
                  <a:cxn ang="0">
                    <a:pos x="58" y="36"/>
                  </a:cxn>
                  <a:cxn ang="0">
                    <a:pos x="54" y="33"/>
                  </a:cxn>
                  <a:cxn ang="0">
                    <a:pos x="49" y="32"/>
                  </a:cxn>
                  <a:cxn ang="0">
                    <a:pos x="45" y="32"/>
                  </a:cxn>
                  <a:cxn ang="0">
                    <a:pos x="36" y="35"/>
                  </a:cxn>
                  <a:cxn ang="0">
                    <a:pos x="27" y="36"/>
                  </a:cxn>
                  <a:cxn ang="0">
                    <a:pos x="20" y="35"/>
                  </a:cxn>
                  <a:cxn ang="0">
                    <a:pos x="17" y="35"/>
                  </a:cxn>
                  <a:cxn ang="0">
                    <a:pos x="17" y="29"/>
                  </a:cxn>
                  <a:cxn ang="0">
                    <a:pos x="17" y="16"/>
                  </a:cxn>
                  <a:cxn ang="0">
                    <a:pos x="14" y="3"/>
                  </a:cxn>
                  <a:cxn ang="0">
                    <a:pos x="5" y="0"/>
                  </a:cxn>
                  <a:cxn ang="0">
                    <a:pos x="1" y="12"/>
                  </a:cxn>
                  <a:cxn ang="0">
                    <a:pos x="0" y="26"/>
                  </a:cxn>
                  <a:cxn ang="0">
                    <a:pos x="3" y="40"/>
                  </a:cxn>
                  <a:cxn ang="0">
                    <a:pos x="13" y="52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1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/>
                <a:ahLst/>
                <a:cxnLst>
                  <a:cxn ang="0">
                    <a:pos x="19" y="52"/>
                  </a:cxn>
                  <a:cxn ang="0">
                    <a:pos x="31" y="55"/>
                  </a:cxn>
                  <a:cxn ang="0">
                    <a:pos x="43" y="54"/>
                  </a:cxn>
                  <a:cxn ang="0">
                    <a:pos x="53" y="46"/>
                  </a:cxn>
                  <a:cxn ang="0">
                    <a:pos x="59" y="35"/>
                  </a:cxn>
                  <a:cxn ang="0">
                    <a:pos x="57" y="31"/>
                  </a:cxn>
                  <a:cxn ang="0">
                    <a:pos x="54" y="29"/>
                  </a:cxn>
                  <a:cxn ang="0">
                    <a:pos x="49" y="28"/>
                  </a:cxn>
                  <a:cxn ang="0">
                    <a:pos x="44" y="29"/>
                  </a:cxn>
                  <a:cxn ang="0">
                    <a:pos x="41" y="32"/>
                  </a:cxn>
                  <a:cxn ang="0">
                    <a:pos x="38" y="35"/>
                  </a:cxn>
                  <a:cxn ang="0">
                    <a:pos x="34" y="36"/>
                  </a:cxn>
                  <a:cxn ang="0">
                    <a:pos x="31" y="39"/>
                  </a:cxn>
                  <a:cxn ang="0">
                    <a:pos x="28" y="32"/>
                  </a:cxn>
                  <a:cxn ang="0">
                    <a:pos x="21" y="18"/>
                  </a:cxn>
                  <a:cxn ang="0">
                    <a:pos x="10" y="5"/>
                  </a:cxn>
                  <a:cxn ang="0">
                    <a:pos x="0" y="0"/>
                  </a:cxn>
                  <a:cxn ang="0">
                    <a:pos x="2" y="18"/>
                  </a:cxn>
                  <a:cxn ang="0">
                    <a:pos x="9" y="35"/>
                  </a:cxn>
                  <a:cxn ang="0">
                    <a:pos x="16" y="46"/>
                  </a:cxn>
                  <a:cxn ang="0">
                    <a:pos x="19" y="52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2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/>
                <a:ahLst/>
                <a:cxnLst>
                  <a:cxn ang="0">
                    <a:pos x="32" y="75"/>
                  </a:cxn>
                  <a:cxn ang="0">
                    <a:pos x="38" y="76"/>
                  </a:cxn>
                  <a:cxn ang="0">
                    <a:pos x="44" y="76"/>
                  </a:cxn>
                  <a:cxn ang="0">
                    <a:pos x="50" y="76"/>
                  </a:cxn>
                  <a:cxn ang="0">
                    <a:pos x="57" y="75"/>
                  </a:cxn>
                  <a:cxn ang="0">
                    <a:pos x="61" y="72"/>
                  </a:cxn>
                  <a:cxn ang="0">
                    <a:pos x="67" y="67"/>
                  </a:cxn>
                  <a:cxn ang="0">
                    <a:pos x="72" y="64"/>
                  </a:cxn>
                  <a:cxn ang="0">
                    <a:pos x="76" y="59"/>
                  </a:cxn>
                  <a:cxn ang="0">
                    <a:pos x="80" y="56"/>
                  </a:cxn>
                  <a:cxn ang="0">
                    <a:pos x="82" y="52"/>
                  </a:cxn>
                  <a:cxn ang="0">
                    <a:pos x="82" y="47"/>
                  </a:cxn>
                  <a:cxn ang="0">
                    <a:pos x="79" y="43"/>
                  </a:cxn>
                  <a:cxn ang="0">
                    <a:pos x="70" y="39"/>
                  </a:cxn>
                  <a:cxn ang="0">
                    <a:pos x="63" y="37"/>
                  </a:cxn>
                  <a:cxn ang="0">
                    <a:pos x="54" y="39"/>
                  </a:cxn>
                  <a:cxn ang="0">
                    <a:pos x="47" y="41"/>
                  </a:cxn>
                  <a:cxn ang="0">
                    <a:pos x="39" y="44"/>
                  </a:cxn>
                  <a:cxn ang="0">
                    <a:pos x="35" y="49"/>
                  </a:cxn>
                  <a:cxn ang="0">
                    <a:pos x="32" y="50"/>
                  </a:cxn>
                  <a:cxn ang="0">
                    <a:pos x="30" y="52"/>
                  </a:cxn>
                  <a:cxn ang="0">
                    <a:pos x="29" y="43"/>
                  </a:cxn>
                  <a:cxn ang="0">
                    <a:pos x="23" y="23"/>
                  </a:cxn>
                  <a:cxn ang="0">
                    <a:pos x="14" y="6"/>
                  </a:cxn>
                  <a:cxn ang="0">
                    <a:pos x="4" y="0"/>
                  </a:cxn>
                  <a:cxn ang="0">
                    <a:pos x="0" y="17"/>
                  </a:cxn>
                  <a:cxn ang="0">
                    <a:pos x="0" y="31"/>
                  </a:cxn>
                  <a:cxn ang="0">
                    <a:pos x="4" y="44"/>
                  </a:cxn>
                  <a:cxn ang="0">
                    <a:pos x="11" y="54"/>
                  </a:cxn>
                  <a:cxn ang="0">
                    <a:pos x="19" y="63"/>
                  </a:cxn>
                  <a:cxn ang="0">
                    <a:pos x="25" y="70"/>
                  </a:cxn>
                  <a:cxn ang="0">
                    <a:pos x="30" y="73"/>
                  </a:cxn>
                  <a:cxn ang="0">
                    <a:pos x="32" y="7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3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/>
                <a:ahLst/>
                <a:cxnLst>
                  <a:cxn ang="0">
                    <a:pos x="12" y="53"/>
                  </a:cxn>
                  <a:cxn ang="0">
                    <a:pos x="15" y="56"/>
                  </a:cxn>
                  <a:cxn ang="0">
                    <a:pos x="19" y="60"/>
                  </a:cxn>
                  <a:cxn ang="0">
                    <a:pos x="25" y="62"/>
                  </a:cxn>
                  <a:cxn ang="0">
                    <a:pos x="27" y="63"/>
                  </a:cxn>
                  <a:cxn ang="0">
                    <a:pos x="32" y="65"/>
                  </a:cxn>
                  <a:cxn ang="0">
                    <a:pos x="40" y="65"/>
                  </a:cxn>
                  <a:cxn ang="0">
                    <a:pos x="49" y="66"/>
                  </a:cxn>
                  <a:cxn ang="0">
                    <a:pos x="57" y="65"/>
                  </a:cxn>
                  <a:cxn ang="0">
                    <a:pos x="65" y="63"/>
                  </a:cxn>
                  <a:cxn ang="0">
                    <a:pos x="71" y="60"/>
                  </a:cxn>
                  <a:cxn ang="0">
                    <a:pos x="75" y="55"/>
                  </a:cxn>
                  <a:cxn ang="0">
                    <a:pos x="75" y="46"/>
                  </a:cxn>
                  <a:cxn ang="0">
                    <a:pos x="72" y="39"/>
                  </a:cxn>
                  <a:cxn ang="0">
                    <a:pos x="66" y="35"/>
                  </a:cxn>
                  <a:cxn ang="0">
                    <a:pos x="59" y="33"/>
                  </a:cxn>
                  <a:cxn ang="0">
                    <a:pos x="50" y="33"/>
                  </a:cxn>
                  <a:cxn ang="0">
                    <a:pos x="41" y="35"/>
                  </a:cxn>
                  <a:cxn ang="0">
                    <a:pos x="34" y="36"/>
                  </a:cxn>
                  <a:cxn ang="0">
                    <a:pos x="28" y="39"/>
                  </a:cxn>
                  <a:cxn ang="0">
                    <a:pos x="27" y="39"/>
                  </a:cxn>
                  <a:cxn ang="0">
                    <a:pos x="25" y="32"/>
                  </a:cxn>
                  <a:cxn ang="0">
                    <a:pos x="19" y="16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5" y="39"/>
                  </a:cxn>
                  <a:cxn ang="0">
                    <a:pos x="9" y="49"/>
                  </a:cxn>
                  <a:cxn ang="0">
                    <a:pos x="12" y="53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4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/>
                <a:ahLst/>
                <a:cxnLst>
                  <a:cxn ang="0">
                    <a:pos x="3" y="41"/>
                  </a:cxn>
                  <a:cxn ang="0">
                    <a:pos x="4" y="46"/>
                  </a:cxn>
                  <a:cxn ang="0">
                    <a:pos x="10" y="50"/>
                  </a:cxn>
                  <a:cxn ang="0">
                    <a:pos x="14" y="56"/>
                  </a:cxn>
                  <a:cxn ang="0">
                    <a:pos x="16" y="57"/>
                  </a:cxn>
                  <a:cxn ang="0">
                    <a:pos x="23" y="60"/>
                  </a:cxn>
                  <a:cxn ang="0">
                    <a:pos x="32" y="63"/>
                  </a:cxn>
                  <a:cxn ang="0">
                    <a:pos x="42" y="63"/>
                  </a:cxn>
                  <a:cxn ang="0">
                    <a:pos x="54" y="61"/>
                  </a:cxn>
                  <a:cxn ang="0">
                    <a:pos x="64" y="58"/>
                  </a:cxn>
                  <a:cxn ang="0">
                    <a:pos x="72" y="54"/>
                  </a:cxn>
                  <a:cxn ang="0">
                    <a:pos x="75" y="47"/>
                  </a:cxn>
                  <a:cxn ang="0">
                    <a:pos x="73" y="40"/>
                  </a:cxn>
                  <a:cxn ang="0">
                    <a:pos x="67" y="34"/>
                  </a:cxn>
                  <a:cxn ang="0">
                    <a:pos x="60" y="30"/>
                  </a:cxn>
                  <a:cxn ang="0">
                    <a:pos x="53" y="28"/>
                  </a:cxn>
                  <a:cxn ang="0">
                    <a:pos x="45" y="30"/>
                  </a:cxn>
                  <a:cxn ang="0">
                    <a:pos x="36" y="31"/>
                  </a:cxn>
                  <a:cxn ang="0">
                    <a:pos x="31" y="33"/>
                  </a:cxn>
                  <a:cxn ang="0">
                    <a:pos x="26" y="36"/>
                  </a:cxn>
                  <a:cxn ang="0">
                    <a:pos x="25" y="36"/>
                  </a:cxn>
                  <a:cxn ang="0">
                    <a:pos x="23" y="30"/>
                  </a:cxn>
                  <a:cxn ang="0">
                    <a:pos x="17" y="15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" y="28"/>
                  </a:cxn>
                  <a:cxn ang="0">
                    <a:pos x="3" y="38"/>
                  </a:cxn>
                  <a:cxn ang="0">
                    <a:pos x="3" y="41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5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/>
                <a:ahLst/>
                <a:cxnLst>
                  <a:cxn ang="0">
                    <a:pos x="88" y="37"/>
                  </a:cxn>
                  <a:cxn ang="0">
                    <a:pos x="69" y="49"/>
                  </a:cxn>
                  <a:cxn ang="0">
                    <a:pos x="53" y="63"/>
                  </a:cxn>
                  <a:cxn ang="0">
                    <a:pos x="39" y="79"/>
                  </a:cxn>
                  <a:cxn ang="0">
                    <a:pos x="25" y="96"/>
                  </a:cxn>
                  <a:cxn ang="0">
                    <a:pos x="15" y="115"/>
                  </a:cxn>
                  <a:cxn ang="0">
                    <a:pos x="8" y="135"/>
                  </a:cxn>
                  <a:cxn ang="0">
                    <a:pos x="3" y="157"/>
                  </a:cxn>
                  <a:cxn ang="0">
                    <a:pos x="0" y="178"/>
                  </a:cxn>
                  <a:cxn ang="0">
                    <a:pos x="3" y="208"/>
                  </a:cxn>
                  <a:cxn ang="0">
                    <a:pos x="15" y="233"/>
                  </a:cxn>
                  <a:cxn ang="0">
                    <a:pos x="33" y="254"/>
                  </a:cxn>
                  <a:cxn ang="0">
                    <a:pos x="56" y="270"/>
                  </a:cxn>
                  <a:cxn ang="0">
                    <a:pos x="83" y="283"/>
                  </a:cxn>
                  <a:cxn ang="0">
                    <a:pos x="110" y="289"/>
                  </a:cxn>
                  <a:cxn ang="0">
                    <a:pos x="140" y="290"/>
                  </a:cxn>
                  <a:cxn ang="0">
                    <a:pos x="168" y="286"/>
                  </a:cxn>
                  <a:cxn ang="0">
                    <a:pos x="174" y="286"/>
                  </a:cxn>
                  <a:cxn ang="0">
                    <a:pos x="179" y="283"/>
                  </a:cxn>
                  <a:cxn ang="0">
                    <a:pos x="184" y="279"/>
                  </a:cxn>
                  <a:cxn ang="0">
                    <a:pos x="185" y="273"/>
                  </a:cxn>
                  <a:cxn ang="0">
                    <a:pos x="182" y="266"/>
                  </a:cxn>
                  <a:cxn ang="0">
                    <a:pos x="176" y="260"/>
                  </a:cxn>
                  <a:cxn ang="0">
                    <a:pos x="169" y="254"/>
                  </a:cxn>
                  <a:cxn ang="0">
                    <a:pos x="162" y="252"/>
                  </a:cxn>
                  <a:cxn ang="0">
                    <a:pos x="147" y="247"/>
                  </a:cxn>
                  <a:cxn ang="0">
                    <a:pos x="132" y="244"/>
                  </a:cxn>
                  <a:cxn ang="0">
                    <a:pos x="118" y="242"/>
                  </a:cxn>
                  <a:cxn ang="0">
                    <a:pos x="105" y="239"/>
                  </a:cxn>
                  <a:cxn ang="0">
                    <a:pos x="91" y="234"/>
                  </a:cxn>
                  <a:cxn ang="0">
                    <a:pos x="78" y="229"/>
                  </a:cxn>
                  <a:cxn ang="0">
                    <a:pos x="66" y="221"/>
                  </a:cxn>
                  <a:cxn ang="0">
                    <a:pos x="55" y="210"/>
                  </a:cxn>
                  <a:cxn ang="0">
                    <a:pos x="50" y="161"/>
                  </a:cxn>
                  <a:cxn ang="0">
                    <a:pos x="62" y="121"/>
                  </a:cxn>
                  <a:cxn ang="0">
                    <a:pos x="85" y="89"/>
                  </a:cxn>
                  <a:cxn ang="0">
                    <a:pos x="118" y="63"/>
                  </a:cxn>
                  <a:cxn ang="0">
                    <a:pos x="153" y="43"/>
                  </a:cxn>
                  <a:cxn ang="0">
                    <a:pos x="190" y="27"/>
                  </a:cxn>
                  <a:cxn ang="0">
                    <a:pos x="223" y="16"/>
                  </a:cxn>
                  <a:cxn ang="0">
                    <a:pos x="250" y="6"/>
                  </a:cxn>
                  <a:cxn ang="0">
                    <a:pos x="234" y="2"/>
                  </a:cxn>
                  <a:cxn ang="0">
                    <a:pos x="216" y="0"/>
                  </a:cxn>
                  <a:cxn ang="0">
                    <a:pos x="196" y="3"/>
                  </a:cxn>
                  <a:cxn ang="0">
                    <a:pos x="174" y="6"/>
                  </a:cxn>
                  <a:cxn ang="0">
                    <a:pos x="152" y="13"/>
                  </a:cxn>
                  <a:cxn ang="0">
                    <a:pos x="130" y="20"/>
                  </a:cxn>
                  <a:cxn ang="0">
                    <a:pos x="107" y="29"/>
                  </a:cxn>
                  <a:cxn ang="0">
                    <a:pos x="88" y="3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6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/>
                <a:ahLst/>
                <a:cxnLst>
                  <a:cxn ang="0">
                    <a:pos x="135" y="73"/>
                  </a:cxn>
                  <a:cxn ang="0">
                    <a:pos x="141" y="96"/>
                  </a:cxn>
                  <a:cxn ang="0">
                    <a:pos x="140" y="118"/>
                  </a:cxn>
                  <a:cxn ang="0">
                    <a:pos x="129" y="135"/>
                  </a:cxn>
                  <a:cxn ang="0">
                    <a:pos x="115" y="151"/>
                  </a:cxn>
                  <a:cxn ang="0">
                    <a:pos x="97" y="165"/>
                  </a:cxn>
                  <a:cxn ang="0">
                    <a:pos x="76" y="179"/>
                  </a:cxn>
                  <a:cxn ang="0">
                    <a:pos x="56" y="192"/>
                  </a:cxn>
                  <a:cxn ang="0">
                    <a:pos x="38" y="205"/>
                  </a:cxn>
                  <a:cxn ang="0">
                    <a:pos x="35" y="210"/>
                  </a:cxn>
                  <a:cxn ang="0">
                    <a:pos x="34" y="212"/>
                  </a:cxn>
                  <a:cxn ang="0">
                    <a:pos x="34" y="217"/>
                  </a:cxn>
                  <a:cxn ang="0">
                    <a:pos x="35" y="221"/>
                  </a:cxn>
                  <a:cxn ang="0">
                    <a:pos x="40" y="224"/>
                  </a:cxn>
                  <a:cxn ang="0">
                    <a:pos x="44" y="225"/>
                  </a:cxn>
                  <a:cxn ang="0">
                    <a:pos x="47" y="225"/>
                  </a:cxn>
                  <a:cxn ang="0">
                    <a:pos x="51" y="224"/>
                  </a:cxn>
                  <a:cxn ang="0">
                    <a:pos x="75" y="211"/>
                  </a:cxn>
                  <a:cxn ang="0">
                    <a:pos x="97" y="197"/>
                  </a:cxn>
                  <a:cxn ang="0">
                    <a:pos x="117" y="181"/>
                  </a:cxn>
                  <a:cxn ang="0">
                    <a:pos x="137" y="162"/>
                  </a:cxn>
                  <a:cxn ang="0">
                    <a:pos x="150" y="142"/>
                  </a:cxn>
                  <a:cxn ang="0">
                    <a:pos x="159" y="119"/>
                  </a:cxn>
                  <a:cxn ang="0">
                    <a:pos x="160" y="95"/>
                  </a:cxn>
                  <a:cxn ang="0">
                    <a:pos x="154" y="69"/>
                  </a:cxn>
                  <a:cxn ang="0">
                    <a:pos x="141" y="49"/>
                  </a:cxn>
                  <a:cxn ang="0">
                    <a:pos x="122" y="31"/>
                  </a:cxn>
                  <a:cxn ang="0">
                    <a:pos x="98" y="18"/>
                  </a:cxn>
                  <a:cxn ang="0">
                    <a:pos x="72" y="8"/>
                  </a:cxn>
                  <a:cxn ang="0">
                    <a:pos x="46" y="3"/>
                  </a:cxn>
                  <a:cxn ang="0">
                    <a:pos x="24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8" y="11"/>
                  </a:cxn>
                  <a:cxn ang="0">
                    <a:pos x="37" y="17"/>
                  </a:cxn>
                  <a:cxn ang="0">
                    <a:pos x="57" y="23"/>
                  </a:cxn>
                  <a:cxn ang="0">
                    <a:pos x="76" y="29"/>
                  </a:cxn>
                  <a:cxn ang="0">
                    <a:pos x="95" y="36"/>
                  </a:cxn>
                  <a:cxn ang="0">
                    <a:pos x="112" y="46"/>
                  </a:cxn>
                  <a:cxn ang="0">
                    <a:pos x="125" y="57"/>
                  </a:cxn>
                  <a:cxn ang="0">
                    <a:pos x="135" y="73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7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/>
                <a:ahLst/>
                <a:cxnLst>
                  <a:cxn ang="0">
                    <a:pos x="127" y="87"/>
                  </a:cxn>
                  <a:cxn ang="0">
                    <a:pos x="68" y="143"/>
                  </a:cxn>
                  <a:cxn ang="0">
                    <a:pos x="22" y="208"/>
                  </a:cxn>
                  <a:cxn ang="0">
                    <a:pos x="0" y="283"/>
                  </a:cxn>
                  <a:cxn ang="0">
                    <a:pos x="5" y="333"/>
                  </a:cxn>
                  <a:cxn ang="0">
                    <a:pos x="12" y="353"/>
                  </a:cxn>
                  <a:cxn ang="0">
                    <a:pos x="25" y="372"/>
                  </a:cxn>
                  <a:cxn ang="0">
                    <a:pos x="41" y="388"/>
                  </a:cxn>
                  <a:cxn ang="0">
                    <a:pos x="71" y="405"/>
                  </a:cxn>
                  <a:cxn ang="0">
                    <a:pos x="109" y="424"/>
                  </a:cxn>
                  <a:cxn ang="0">
                    <a:pos x="150" y="438"/>
                  </a:cxn>
                  <a:cxn ang="0">
                    <a:pos x="191" y="449"/>
                  </a:cxn>
                  <a:cxn ang="0">
                    <a:pos x="234" y="458"/>
                  </a:cxn>
                  <a:cxn ang="0">
                    <a:pos x="276" y="464"/>
                  </a:cxn>
                  <a:cxn ang="0">
                    <a:pos x="319" y="468"/>
                  </a:cxn>
                  <a:cxn ang="0">
                    <a:pos x="363" y="471"/>
                  </a:cxn>
                  <a:cxn ang="0">
                    <a:pos x="391" y="472"/>
                  </a:cxn>
                  <a:cxn ang="0">
                    <a:pos x="401" y="464"/>
                  </a:cxn>
                  <a:cxn ang="0">
                    <a:pos x="404" y="451"/>
                  </a:cxn>
                  <a:cxn ang="0">
                    <a:pos x="395" y="441"/>
                  </a:cxn>
                  <a:cxn ang="0">
                    <a:pos x="369" y="434"/>
                  </a:cxn>
                  <a:cxn ang="0">
                    <a:pos x="331" y="426"/>
                  </a:cxn>
                  <a:cxn ang="0">
                    <a:pos x="291" y="421"/>
                  </a:cxn>
                  <a:cxn ang="0">
                    <a:pos x="251" y="415"/>
                  </a:cxn>
                  <a:cxn ang="0">
                    <a:pos x="213" y="408"/>
                  </a:cxn>
                  <a:cxn ang="0">
                    <a:pos x="175" y="398"/>
                  </a:cxn>
                  <a:cxn ang="0">
                    <a:pos x="138" y="386"/>
                  </a:cxn>
                  <a:cxn ang="0">
                    <a:pos x="102" y="372"/>
                  </a:cxn>
                  <a:cxn ang="0">
                    <a:pos x="69" y="352"/>
                  </a:cxn>
                  <a:cxn ang="0">
                    <a:pos x="49" y="324"/>
                  </a:cxn>
                  <a:cxn ang="0">
                    <a:pos x="43" y="290"/>
                  </a:cxn>
                  <a:cxn ang="0">
                    <a:pos x="49" y="250"/>
                  </a:cxn>
                  <a:cxn ang="0">
                    <a:pos x="65" y="212"/>
                  </a:cxn>
                  <a:cxn ang="0">
                    <a:pos x="90" y="172"/>
                  </a:cxn>
                  <a:cxn ang="0">
                    <a:pos x="119" y="138"/>
                  </a:cxn>
                  <a:cxn ang="0">
                    <a:pos x="154" y="103"/>
                  </a:cxn>
                  <a:cxn ang="0">
                    <a:pos x="193" y="71"/>
                  </a:cxn>
                  <a:cxn ang="0">
                    <a:pos x="245" y="47"/>
                  </a:cxn>
                  <a:cxn ang="0">
                    <a:pos x="298" y="25"/>
                  </a:cxn>
                  <a:cxn ang="0">
                    <a:pos x="332" y="8"/>
                  </a:cxn>
                  <a:cxn ang="0">
                    <a:pos x="322" y="0"/>
                  </a:cxn>
                  <a:cxn ang="0">
                    <a:pos x="278" y="5"/>
                  </a:cxn>
                  <a:cxn ang="0">
                    <a:pos x="226" y="23"/>
                  </a:cxn>
                  <a:cxn ang="0">
                    <a:pos x="178" y="4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8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/>
                <a:ahLst/>
                <a:cxnLst>
                  <a:cxn ang="0">
                    <a:pos x="294" y="96"/>
                  </a:cxn>
                  <a:cxn ang="0">
                    <a:pos x="310" y="113"/>
                  </a:cxn>
                  <a:cxn ang="0">
                    <a:pos x="320" y="133"/>
                  </a:cxn>
                  <a:cxn ang="0">
                    <a:pos x="325" y="155"/>
                  </a:cxn>
                  <a:cxn ang="0">
                    <a:pos x="325" y="178"/>
                  </a:cxn>
                  <a:cxn ang="0">
                    <a:pos x="322" y="197"/>
                  </a:cxn>
                  <a:cxn ang="0">
                    <a:pos x="316" y="212"/>
                  </a:cxn>
                  <a:cxn ang="0">
                    <a:pos x="306" y="228"/>
                  </a:cxn>
                  <a:cxn ang="0">
                    <a:pos x="295" y="241"/>
                  </a:cxn>
                  <a:cxn ang="0">
                    <a:pos x="282" y="256"/>
                  </a:cxn>
                  <a:cxn ang="0">
                    <a:pos x="269" y="267"/>
                  </a:cxn>
                  <a:cxn ang="0">
                    <a:pos x="256" y="280"/>
                  </a:cxn>
                  <a:cxn ang="0">
                    <a:pos x="243" y="293"/>
                  </a:cxn>
                  <a:cxn ang="0">
                    <a:pos x="240" y="297"/>
                  </a:cxn>
                  <a:cxn ang="0">
                    <a:pos x="240" y="302"/>
                  </a:cxn>
                  <a:cxn ang="0">
                    <a:pos x="240" y="306"/>
                  </a:cxn>
                  <a:cxn ang="0">
                    <a:pos x="243" y="310"/>
                  </a:cxn>
                  <a:cxn ang="0">
                    <a:pos x="247" y="313"/>
                  </a:cxn>
                  <a:cxn ang="0">
                    <a:pos x="253" y="315"/>
                  </a:cxn>
                  <a:cxn ang="0">
                    <a:pos x="257" y="313"/>
                  </a:cxn>
                  <a:cxn ang="0">
                    <a:pos x="262" y="310"/>
                  </a:cxn>
                  <a:cxn ang="0">
                    <a:pos x="291" y="292"/>
                  </a:cxn>
                  <a:cxn ang="0">
                    <a:pos x="316" y="267"/>
                  </a:cxn>
                  <a:cxn ang="0">
                    <a:pos x="335" y="240"/>
                  </a:cxn>
                  <a:cxn ang="0">
                    <a:pos x="348" y="208"/>
                  </a:cxn>
                  <a:cxn ang="0">
                    <a:pos x="354" y="177"/>
                  </a:cxn>
                  <a:cxn ang="0">
                    <a:pos x="351" y="143"/>
                  </a:cxn>
                  <a:cxn ang="0">
                    <a:pos x="339" y="113"/>
                  </a:cxn>
                  <a:cxn ang="0">
                    <a:pos x="316" y="86"/>
                  </a:cxn>
                  <a:cxn ang="0">
                    <a:pos x="298" y="72"/>
                  </a:cxn>
                  <a:cxn ang="0">
                    <a:pos x="278" y="60"/>
                  </a:cxn>
                  <a:cxn ang="0">
                    <a:pos x="256" y="49"/>
                  </a:cxn>
                  <a:cxn ang="0">
                    <a:pos x="231" y="39"/>
                  </a:cxn>
                  <a:cxn ang="0">
                    <a:pos x="206" y="29"/>
                  </a:cxn>
                  <a:cxn ang="0">
                    <a:pos x="181" y="21"/>
                  </a:cxn>
                  <a:cxn ang="0">
                    <a:pos x="155" y="16"/>
                  </a:cxn>
                  <a:cxn ang="0">
                    <a:pos x="130" y="10"/>
                  </a:cxn>
                  <a:cxn ang="0">
                    <a:pos x="105" y="6"/>
                  </a:cxn>
                  <a:cxn ang="0">
                    <a:pos x="83" y="3"/>
                  </a:cxn>
                  <a:cxn ang="0">
                    <a:pos x="61" y="0"/>
                  </a:cxn>
                  <a:cxn ang="0">
                    <a:pos x="43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5" y="3"/>
                  </a:cxn>
                  <a:cxn ang="0">
                    <a:pos x="0" y="6"/>
                  </a:cxn>
                  <a:cxn ang="0">
                    <a:pos x="15" y="8"/>
                  </a:cxn>
                  <a:cxn ang="0">
                    <a:pos x="30" y="10"/>
                  </a:cxn>
                  <a:cxn ang="0">
                    <a:pos x="47" y="13"/>
                  </a:cxn>
                  <a:cxn ang="0">
                    <a:pos x="65" y="16"/>
                  </a:cxn>
                  <a:cxn ang="0">
                    <a:pos x="83" y="20"/>
                  </a:cxn>
                  <a:cxn ang="0">
                    <a:pos x="103" y="23"/>
                  </a:cxn>
                  <a:cxn ang="0">
                    <a:pos x="122" y="27"/>
                  </a:cxn>
                  <a:cxn ang="0">
                    <a:pos x="143" y="31"/>
                  </a:cxn>
                  <a:cxn ang="0">
                    <a:pos x="162" y="37"/>
                  </a:cxn>
                  <a:cxn ang="0">
                    <a:pos x="182" y="43"/>
                  </a:cxn>
                  <a:cxn ang="0">
                    <a:pos x="203" y="49"/>
                  </a:cxn>
                  <a:cxn ang="0">
                    <a:pos x="222" y="56"/>
                  </a:cxn>
                  <a:cxn ang="0">
                    <a:pos x="241" y="64"/>
                  </a:cxn>
                  <a:cxn ang="0">
                    <a:pos x="260" y="75"/>
                  </a:cxn>
                  <a:cxn ang="0">
                    <a:pos x="278" y="85"/>
                  </a:cxn>
                  <a:cxn ang="0">
                    <a:pos x="294" y="96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9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0" y="187"/>
                  </a:cxn>
                  <a:cxn ang="0">
                    <a:pos x="5" y="210"/>
                  </a:cxn>
                  <a:cxn ang="0">
                    <a:pos x="16" y="231"/>
                  </a:cxn>
                  <a:cxn ang="0">
                    <a:pos x="30" y="250"/>
                  </a:cxn>
                  <a:cxn ang="0">
                    <a:pos x="48" y="266"/>
                  </a:cxn>
                  <a:cxn ang="0">
                    <a:pos x="69" y="280"/>
                  </a:cxn>
                  <a:cxn ang="0">
                    <a:pos x="92" y="290"/>
                  </a:cxn>
                  <a:cxn ang="0">
                    <a:pos x="116" y="296"/>
                  </a:cxn>
                  <a:cxn ang="0">
                    <a:pos x="123" y="297"/>
                  </a:cxn>
                  <a:cxn ang="0">
                    <a:pos x="130" y="295"/>
                  </a:cxn>
                  <a:cxn ang="0">
                    <a:pos x="136" y="290"/>
                  </a:cxn>
                  <a:cxn ang="0">
                    <a:pos x="139" y="284"/>
                  </a:cxn>
                  <a:cxn ang="0">
                    <a:pos x="139" y="277"/>
                  </a:cxn>
                  <a:cxn ang="0">
                    <a:pos x="138" y="270"/>
                  </a:cxn>
                  <a:cxn ang="0">
                    <a:pos x="133" y="264"/>
                  </a:cxn>
                  <a:cxn ang="0">
                    <a:pos x="126" y="261"/>
                  </a:cxn>
                  <a:cxn ang="0">
                    <a:pos x="102" y="253"/>
                  </a:cxn>
                  <a:cxn ang="0">
                    <a:pos x="80" y="241"/>
                  </a:cxn>
                  <a:cxn ang="0">
                    <a:pos x="63" y="226"/>
                  </a:cxn>
                  <a:cxn ang="0">
                    <a:pos x="50" y="208"/>
                  </a:cxn>
                  <a:cxn ang="0">
                    <a:pos x="41" y="187"/>
                  </a:cxn>
                  <a:cxn ang="0">
                    <a:pos x="36" y="164"/>
                  </a:cxn>
                  <a:cxn ang="0">
                    <a:pos x="36" y="139"/>
                  </a:cxn>
                  <a:cxn ang="0">
                    <a:pos x="44" y="113"/>
                  </a:cxn>
                  <a:cxn ang="0">
                    <a:pos x="52" y="95"/>
                  </a:cxn>
                  <a:cxn ang="0">
                    <a:pos x="64" y="78"/>
                  </a:cxn>
                  <a:cxn ang="0">
                    <a:pos x="77" y="62"/>
                  </a:cxn>
                  <a:cxn ang="0">
                    <a:pos x="92" y="47"/>
                  </a:cxn>
                  <a:cxn ang="0">
                    <a:pos x="105" y="34"/>
                  </a:cxn>
                  <a:cxn ang="0">
                    <a:pos x="120" y="23"/>
                  </a:cxn>
                  <a:cxn ang="0">
                    <a:pos x="133" y="11"/>
                  </a:cxn>
                  <a:cxn ang="0">
                    <a:pos x="143" y="1"/>
                  </a:cxn>
                  <a:cxn ang="0">
                    <a:pos x="133" y="0"/>
                  </a:cxn>
                  <a:cxn ang="0">
                    <a:pos x="117" y="7"/>
                  </a:cxn>
                  <a:cxn ang="0">
                    <a:pos x="95" y="23"/>
                  </a:cxn>
                  <a:cxn ang="0">
                    <a:pos x="70" y="44"/>
                  </a:cxn>
                  <a:cxn ang="0">
                    <a:pos x="47" y="72"/>
                  </a:cxn>
                  <a:cxn ang="0">
                    <a:pos x="25" y="101"/>
                  </a:cxn>
                  <a:cxn ang="0">
                    <a:pos x="8" y="132"/>
                  </a:cxn>
                  <a:cxn ang="0">
                    <a:pos x="0" y="162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0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/>
                <a:ahLst/>
                <a:cxnLst>
                  <a:cxn ang="0">
                    <a:pos x="260" y="155"/>
                  </a:cxn>
                  <a:cxn ang="0">
                    <a:pos x="275" y="180"/>
                  </a:cxn>
                  <a:cxn ang="0">
                    <a:pos x="282" y="206"/>
                  </a:cxn>
                  <a:cxn ang="0">
                    <a:pos x="278" y="234"/>
                  </a:cxn>
                  <a:cxn ang="0">
                    <a:pos x="262" y="262"/>
                  </a:cxn>
                  <a:cxn ang="0">
                    <a:pos x="237" y="286"/>
                  </a:cxn>
                  <a:cxn ang="0">
                    <a:pos x="209" y="308"/>
                  </a:cxn>
                  <a:cxn ang="0">
                    <a:pos x="180" y="331"/>
                  </a:cxn>
                  <a:cxn ang="0">
                    <a:pos x="162" y="348"/>
                  </a:cxn>
                  <a:cxn ang="0">
                    <a:pos x="156" y="359"/>
                  </a:cxn>
                  <a:cxn ang="0">
                    <a:pos x="152" y="371"/>
                  </a:cxn>
                  <a:cxn ang="0">
                    <a:pos x="153" y="382"/>
                  </a:cxn>
                  <a:cxn ang="0">
                    <a:pos x="163" y="388"/>
                  </a:cxn>
                  <a:cxn ang="0">
                    <a:pos x="175" y="387"/>
                  </a:cxn>
                  <a:cxn ang="0">
                    <a:pos x="194" y="367"/>
                  </a:cxn>
                  <a:cxn ang="0">
                    <a:pos x="227" y="337"/>
                  </a:cxn>
                  <a:cxn ang="0">
                    <a:pos x="260" y="308"/>
                  </a:cxn>
                  <a:cxn ang="0">
                    <a:pos x="290" y="275"/>
                  </a:cxn>
                  <a:cxn ang="0">
                    <a:pos x="307" y="234"/>
                  </a:cxn>
                  <a:cxn ang="0">
                    <a:pos x="304" y="191"/>
                  </a:cxn>
                  <a:cxn ang="0">
                    <a:pos x="285" y="151"/>
                  </a:cxn>
                  <a:cxn ang="0">
                    <a:pos x="253" y="118"/>
                  </a:cxn>
                  <a:cxn ang="0">
                    <a:pos x="222" y="94"/>
                  </a:cxn>
                  <a:cxn ang="0">
                    <a:pos x="191" y="75"/>
                  </a:cxn>
                  <a:cxn ang="0">
                    <a:pos x="159" y="55"/>
                  </a:cxn>
                  <a:cxn ang="0">
                    <a:pos x="124" y="36"/>
                  </a:cxn>
                  <a:cxn ang="0">
                    <a:pos x="92" y="20"/>
                  </a:cxn>
                  <a:cxn ang="0">
                    <a:pos x="59" y="9"/>
                  </a:cxn>
                  <a:cxn ang="0">
                    <a:pos x="31" y="2"/>
                  </a:cxn>
                  <a:cxn ang="0">
                    <a:pos x="9" y="2"/>
                  </a:cxn>
                  <a:cxn ang="0">
                    <a:pos x="11" y="7"/>
                  </a:cxn>
                  <a:cxn ang="0">
                    <a:pos x="36" y="17"/>
                  </a:cxn>
                  <a:cxn ang="0">
                    <a:pos x="65" y="30"/>
                  </a:cxn>
                  <a:cxn ang="0">
                    <a:pos x="99" y="46"/>
                  </a:cxn>
                  <a:cxn ang="0">
                    <a:pos x="134" y="65"/>
                  </a:cxn>
                  <a:cxn ang="0">
                    <a:pos x="169" y="86"/>
                  </a:cxn>
                  <a:cxn ang="0">
                    <a:pos x="205" y="109"/>
                  </a:cxn>
                  <a:cxn ang="0">
                    <a:pos x="235" y="132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1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/>
                <a:ahLst/>
                <a:cxnLst>
                  <a:cxn ang="0">
                    <a:pos x="332" y="65"/>
                  </a:cxn>
                  <a:cxn ang="0">
                    <a:pos x="351" y="123"/>
                  </a:cxn>
                  <a:cxn ang="0">
                    <a:pos x="373" y="181"/>
                  </a:cxn>
                  <a:cxn ang="0">
                    <a:pos x="395" y="237"/>
                  </a:cxn>
                  <a:cxn ang="0">
                    <a:pos x="406" y="273"/>
                  </a:cxn>
                  <a:cxn ang="0">
                    <a:pos x="404" y="284"/>
                  </a:cxn>
                  <a:cxn ang="0">
                    <a:pos x="393" y="292"/>
                  </a:cxn>
                  <a:cxn ang="0">
                    <a:pos x="381" y="289"/>
                  </a:cxn>
                  <a:cxn ang="0">
                    <a:pos x="364" y="251"/>
                  </a:cxn>
                  <a:cxn ang="0">
                    <a:pos x="339" y="171"/>
                  </a:cxn>
                  <a:cxn ang="0">
                    <a:pos x="318" y="93"/>
                  </a:cxn>
                  <a:cxn ang="0">
                    <a:pos x="307" y="42"/>
                  </a:cxn>
                  <a:cxn ang="0">
                    <a:pos x="283" y="34"/>
                  </a:cxn>
                  <a:cxn ang="0">
                    <a:pos x="239" y="39"/>
                  </a:cxn>
                  <a:cxn ang="0">
                    <a:pos x="192" y="50"/>
                  </a:cxn>
                  <a:cxn ang="0">
                    <a:pos x="148" y="65"/>
                  </a:cxn>
                  <a:cxn ang="0">
                    <a:pos x="106" y="83"/>
                  </a:cxn>
                  <a:cxn ang="0">
                    <a:pos x="67" y="103"/>
                  </a:cxn>
                  <a:cxn ang="0">
                    <a:pos x="34" y="122"/>
                  </a:cxn>
                  <a:cxn ang="0">
                    <a:pos x="9" y="141"/>
                  </a:cxn>
                  <a:cxn ang="0">
                    <a:pos x="0" y="133"/>
                  </a:cxn>
                  <a:cxn ang="0">
                    <a:pos x="19" y="102"/>
                  </a:cxn>
                  <a:cxn ang="0">
                    <a:pos x="53" y="70"/>
                  </a:cxn>
                  <a:cxn ang="0">
                    <a:pos x="92" y="43"/>
                  </a:cxn>
                  <a:cxn ang="0">
                    <a:pos x="139" y="23"/>
                  </a:cxn>
                  <a:cxn ang="0">
                    <a:pos x="210" y="8"/>
                  </a:cxn>
                  <a:cxn ang="0">
                    <a:pos x="277" y="1"/>
                  </a:cxn>
                  <a:cxn ang="0">
                    <a:pos x="321" y="0"/>
                  </a:cxn>
                  <a:cxn ang="0">
                    <a:pos x="336" y="1"/>
                  </a:cxn>
                  <a:cxn ang="0">
                    <a:pos x="345" y="11"/>
                  </a:cxn>
                  <a:cxn ang="0">
                    <a:pos x="345" y="26"/>
                  </a:cxn>
                  <a:cxn ang="0">
                    <a:pos x="335" y="34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2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/>
                <a:ahLst/>
                <a:cxnLst>
                  <a:cxn ang="0">
                    <a:pos x="82" y="289"/>
                  </a:cxn>
                  <a:cxn ang="0">
                    <a:pos x="87" y="316"/>
                  </a:cxn>
                  <a:cxn ang="0">
                    <a:pos x="107" y="376"/>
                  </a:cxn>
                  <a:cxn ang="0">
                    <a:pos x="141" y="455"/>
                  </a:cxn>
                  <a:cxn ang="0">
                    <a:pos x="175" y="533"/>
                  </a:cxn>
                  <a:cxn ang="0">
                    <a:pos x="210" y="611"/>
                  </a:cxn>
                  <a:cxn ang="0">
                    <a:pos x="248" y="687"/>
                  </a:cxn>
                  <a:cxn ang="0">
                    <a:pos x="287" y="763"/>
                  </a:cxn>
                  <a:cxn ang="0">
                    <a:pos x="326" y="839"/>
                  </a:cxn>
                  <a:cxn ang="0">
                    <a:pos x="367" y="915"/>
                  </a:cxn>
                  <a:cxn ang="0">
                    <a:pos x="391" y="957"/>
                  </a:cxn>
                  <a:cxn ang="0">
                    <a:pos x="404" y="960"/>
                  </a:cxn>
                  <a:cxn ang="0">
                    <a:pos x="420" y="960"/>
                  </a:cxn>
                  <a:cxn ang="0">
                    <a:pos x="433" y="957"/>
                  </a:cxn>
                  <a:cxn ang="0">
                    <a:pos x="439" y="948"/>
                  </a:cxn>
                  <a:cxn ang="0">
                    <a:pos x="436" y="937"/>
                  </a:cxn>
                  <a:cxn ang="0">
                    <a:pos x="414" y="902"/>
                  </a:cxn>
                  <a:cxn ang="0">
                    <a:pos x="380" y="843"/>
                  </a:cxn>
                  <a:cxn ang="0">
                    <a:pos x="348" y="784"/>
                  </a:cxn>
                  <a:cxn ang="0">
                    <a:pos x="314" y="724"/>
                  </a:cxn>
                  <a:cxn ang="0">
                    <a:pos x="269" y="638"/>
                  </a:cxn>
                  <a:cxn ang="0">
                    <a:pos x="216" y="532"/>
                  </a:cxn>
                  <a:cxn ang="0">
                    <a:pos x="169" y="424"/>
                  </a:cxn>
                  <a:cxn ang="0">
                    <a:pos x="128" y="312"/>
                  </a:cxn>
                  <a:cxn ang="0">
                    <a:pos x="91" y="220"/>
                  </a:cxn>
                  <a:cxn ang="0">
                    <a:pos x="60" y="139"/>
                  </a:cxn>
                  <a:cxn ang="0">
                    <a:pos x="35" y="62"/>
                  </a:cxn>
                  <a:cxn ang="0">
                    <a:pos x="15" y="10"/>
                  </a:cxn>
                  <a:cxn ang="0">
                    <a:pos x="5" y="1"/>
                  </a:cxn>
                  <a:cxn ang="0">
                    <a:pos x="0" y="10"/>
                  </a:cxn>
                  <a:cxn ang="0">
                    <a:pos x="6" y="47"/>
                  </a:cxn>
                  <a:cxn ang="0">
                    <a:pos x="16" y="115"/>
                  </a:cxn>
                  <a:cxn ang="0">
                    <a:pos x="33" y="179"/>
                  </a:cxn>
                  <a:cxn ang="0">
                    <a:pos x="56" y="241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3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/>
                <a:ahLst/>
                <a:cxnLst>
                  <a:cxn ang="0">
                    <a:pos x="2" y="182"/>
                  </a:cxn>
                  <a:cxn ang="0">
                    <a:pos x="0" y="187"/>
                  </a:cxn>
                  <a:cxn ang="0">
                    <a:pos x="0" y="191"/>
                  </a:cxn>
                  <a:cxn ang="0">
                    <a:pos x="2" y="195"/>
                  </a:cxn>
                  <a:cxn ang="0">
                    <a:pos x="6" y="198"/>
                  </a:cxn>
                  <a:cxn ang="0">
                    <a:pos x="30" y="187"/>
                  </a:cxn>
                  <a:cxn ang="0">
                    <a:pos x="52" y="176"/>
                  </a:cxn>
                  <a:cxn ang="0">
                    <a:pos x="75" y="166"/>
                  </a:cxn>
                  <a:cxn ang="0">
                    <a:pos x="99" y="156"/>
                  </a:cxn>
                  <a:cxn ang="0">
                    <a:pos x="124" y="146"/>
                  </a:cxn>
                  <a:cxn ang="0">
                    <a:pos x="147" y="138"/>
                  </a:cxn>
                  <a:cxn ang="0">
                    <a:pos x="171" y="128"/>
                  </a:cxn>
                  <a:cxn ang="0">
                    <a:pos x="194" y="119"/>
                  </a:cxn>
                  <a:cxn ang="0">
                    <a:pos x="218" y="109"/>
                  </a:cxn>
                  <a:cxn ang="0">
                    <a:pos x="241" y="99"/>
                  </a:cxn>
                  <a:cxn ang="0">
                    <a:pos x="265" y="89"/>
                  </a:cxn>
                  <a:cxn ang="0">
                    <a:pos x="287" y="77"/>
                  </a:cxn>
                  <a:cxn ang="0">
                    <a:pos x="310" y="66"/>
                  </a:cxn>
                  <a:cxn ang="0">
                    <a:pos x="332" y="54"/>
                  </a:cxn>
                  <a:cxn ang="0">
                    <a:pos x="354" y="41"/>
                  </a:cxn>
                  <a:cxn ang="0">
                    <a:pos x="376" y="27"/>
                  </a:cxn>
                  <a:cxn ang="0">
                    <a:pos x="381" y="23"/>
                  </a:cxn>
                  <a:cxn ang="0">
                    <a:pos x="382" y="17"/>
                  </a:cxn>
                  <a:cxn ang="0">
                    <a:pos x="382" y="11"/>
                  </a:cxn>
                  <a:cxn ang="0">
                    <a:pos x="379" y="7"/>
                  </a:cxn>
                  <a:cxn ang="0">
                    <a:pos x="375" y="3"/>
                  </a:cxn>
                  <a:cxn ang="0">
                    <a:pos x="369" y="0"/>
                  </a:cxn>
                  <a:cxn ang="0">
                    <a:pos x="363" y="0"/>
                  </a:cxn>
                  <a:cxn ang="0">
                    <a:pos x="359" y="3"/>
                  </a:cxn>
                  <a:cxn ang="0">
                    <a:pos x="335" y="16"/>
                  </a:cxn>
                  <a:cxn ang="0">
                    <a:pos x="309" y="28"/>
                  </a:cxn>
                  <a:cxn ang="0">
                    <a:pos x="281" y="41"/>
                  </a:cxn>
                  <a:cxn ang="0">
                    <a:pos x="253" y="56"/>
                  </a:cxn>
                  <a:cxn ang="0">
                    <a:pos x="223" y="70"/>
                  </a:cxn>
                  <a:cxn ang="0">
                    <a:pos x="193" y="84"/>
                  </a:cxn>
                  <a:cxn ang="0">
                    <a:pos x="163" y="97"/>
                  </a:cxn>
                  <a:cxn ang="0">
                    <a:pos x="135" y="112"/>
                  </a:cxn>
                  <a:cxn ang="0">
                    <a:pos x="107" y="125"/>
                  </a:cxn>
                  <a:cxn ang="0">
                    <a:pos x="83" y="136"/>
                  </a:cxn>
                  <a:cxn ang="0">
                    <a:pos x="61" y="148"/>
                  </a:cxn>
                  <a:cxn ang="0">
                    <a:pos x="40" y="158"/>
                  </a:cxn>
                  <a:cxn ang="0">
                    <a:pos x="24" y="166"/>
                  </a:cxn>
                  <a:cxn ang="0">
                    <a:pos x="12" y="174"/>
                  </a:cxn>
                  <a:cxn ang="0">
                    <a:pos x="5" y="179"/>
                  </a:cxn>
                  <a:cxn ang="0">
                    <a:pos x="2" y="182"/>
                  </a:cxn>
                  <a:cxn ang="0">
                    <a:pos x="2" y="182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4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05" y="1"/>
                  </a:cxn>
                  <a:cxn ang="0">
                    <a:pos x="94" y="0"/>
                  </a:cxn>
                  <a:cxn ang="0">
                    <a:pos x="75" y="1"/>
                  </a:cxn>
                  <a:cxn ang="0">
                    <a:pos x="57" y="4"/>
                  </a:cxn>
                  <a:cxn ang="0">
                    <a:pos x="41" y="13"/>
                  </a:cxn>
                  <a:cxn ang="0">
                    <a:pos x="17" y="34"/>
                  </a:cxn>
                  <a:cxn ang="0">
                    <a:pos x="1" y="76"/>
                  </a:cxn>
                  <a:cxn ang="0">
                    <a:pos x="3" y="121"/>
                  </a:cxn>
                  <a:cxn ang="0">
                    <a:pos x="16" y="167"/>
                  </a:cxn>
                  <a:cxn ang="0">
                    <a:pos x="35" y="200"/>
                  </a:cxn>
                  <a:cxn ang="0">
                    <a:pos x="57" y="223"/>
                  </a:cxn>
                  <a:cxn ang="0">
                    <a:pos x="85" y="236"/>
                  </a:cxn>
                  <a:cxn ang="0">
                    <a:pos x="116" y="240"/>
                  </a:cxn>
                  <a:cxn ang="0">
                    <a:pos x="154" y="228"/>
                  </a:cxn>
                  <a:cxn ang="0">
                    <a:pos x="192" y="204"/>
                  </a:cxn>
                  <a:cxn ang="0">
                    <a:pos x="218" y="171"/>
                  </a:cxn>
                  <a:cxn ang="0">
                    <a:pos x="229" y="131"/>
                  </a:cxn>
                  <a:cxn ang="0">
                    <a:pos x="224" y="103"/>
                  </a:cxn>
                  <a:cxn ang="0">
                    <a:pos x="215" y="95"/>
                  </a:cxn>
                  <a:cxn ang="0">
                    <a:pos x="204" y="95"/>
                  </a:cxn>
                  <a:cxn ang="0">
                    <a:pos x="195" y="105"/>
                  </a:cxn>
                  <a:cxn ang="0">
                    <a:pos x="193" y="126"/>
                  </a:cxn>
                  <a:cxn ang="0">
                    <a:pos x="183" y="158"/>
                  </a:cxn>
                  <a:cxn ang="0">
                    <a:pos x="164" y="181"/>
                  </a:cxn>
                  <a:cxn ang="0">
                    <a:pos x="133" y="195"/>
                  </a:cxn>
                  <a:cxn ang="0">
                    <a:pos x="92" y="197"/>
                  </a:cxn>
                  <a:cxn ang="0">
                    <a:pos x="63" y="177"/>
                  </a:cxn>
                  <a:cxn ang="0">
                    <a:pos x="47" y="142"/>
                  </a:cxn>
                  <a:cxn ang="0">
                    <a:pos x="36" y="103"/>
                  </a:cxn>
                  <a:cxn ang="0">
                    <a:pos x="35" y="73"/>
                  </a:cxn>
                  <a:cxn ang="0">
                    <a:pos x="41" y="50"/>
                  </a:cxn>
                  <a:cxn ang="0">
                    <a:pos x="55" y="33"/>
                  </a:cxn>
                  <a:cxn ang="0">
                    <a:pos x="77" y="21"/>
                  </a:cxn>
                  <a:cxn ang="0">
                    <a:pos x="97" y="19"/>
                  </a:cxn>
                  <a:cxn ang="0">
                    <a:pos x="120" y="19"/>
                  </a:cxn>
                  <a:cxn ang="0">
                    <a:pos x="139" y="20"/>
                  </a:cxn>
                  <a:cxn ang="0">
                    <a:pos x="133" y="9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5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/>
                <a:ahLst/>
                <a:cxnLst>
                  <a:cxn ang="0">
                    <a:pos x="61" y="10"/>
                  </a:cxn>
                  <a:cxn ang="0">
                    <a:pos x="34" y="28"/>
                  </a:cxn>
                  <a:cxn ang="0">
                    <a:pos x="15" y="52"/>
                  </a:cxn>
                  <a:cxn ang="0">
                    <a:pos x="3" y="81"/>
                  </a:cxn>
                  <a:cxn ang="0">
                    <a:pos x="0" y="114"/>
                  </a:cxn>
                  <a:cxn ang="0">
                    <a:pos x="6" y="145"/>
                  </a:cxn>
                  <a:cxn ang="0">
                    <a:pos x="18" y="176"/>
                  </a:cxn>
                  <a:cxn ang="0">
                    <a:pos x="37" y="204"/>
                  </a:cxn>
                  <a:cxn ang="0">
                    <a:pos x="65" y="232"/>
                  </a:cxn>
                  <a:cxn ang="0">
                    <a:pos x="102" y="258"/>
                  </a:cxn>
                  <a:cxn ang="0">
                    <a:pos x="143" y="270"/>
                  </a:cxn>
                  <a:cxn ang="0">
                    <a:pos x="185" y="265"/>
                  </a:cxn>
                  <a:cxn ang="0">
                    <a:pos x="219" y="240"/>
                  </a:cxn>
                  <a:cxn ang="0">
                    <a:pos x="244" y="216"/>
                  </a:cxn>
                  <a:cxn ang="0">
                    <a:pos x="263" y="189"/>
                  </a:cxn>
                  <a:cxn ang="0">
                    <a:pos x="276" y="158"/>
                  </a:cxn>
                  <a:cxn ang="0">
                    <a:pos x="281" y="134"/>
                  </a:cxn>
                  <a:cxn ang="0">
                    <a:pos x="275" y="121"/>
                  </a:cxn>
                  <a:cxn ang="0">
                    <a:pos x="259" y="117"/>
                  </a:cxn>
                  <a:cxn ang="0">
                    <a:pos x="245" y="122"/>
                  </a:cxn>
                  <a:cxn ang="0">
                    <a:pos x="243" y="133"/>
                  </a:cxn>
                  <a:cxn ang="0">
                    <a:pos x="235" y="151"/>
                  </a:cxn>
                  <a:cxn ang="0">
                    <a:pos x="222" y="179"/>
                  </a:cxn>
                  <a:cxn ang="0">
                    <a:pos x="199" y="203"/>
                  </a:cxn>
                  <a:cxn ang="0">
                    <a:pos x="154" y="212"/>
                  </a:cxn>
                  <a:cxn ang="0">
                    <a:pos x="100" y="197"/>
                  </a:cxn>
                  <a:cxn ang="0">
                    <a:pos x="59" y="163"/>
                  </a:cxn>
                  <a:cxn ang="0">
                    <a:pos x="40" y="114"/>
                  </a:cxn>
                  <a:cxn ang="0">
                    <a:pos x="44" y="74"/>
                  </a:cxn>
                  <a:cxn ang="0">
                    <a:pos x="59" y="51"/>
                  </a:cxn>
                  <a:cxn ang="0">
                    <a:pos x="80" y="31"/>
                  </a:cxn>
                  <a:cxn ang="0">
                    <a:pos x="102" y="19"/>
                  </a:cxn>
                  <a:cxn ang="0">
                    <a:pos x="110" y="5"/>
                  </a:cxn>
                  <a:cxn ang="0">
                    <a:pos x="88" y="2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6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4" y="11"/>
                  </a:cxn>
                  <a:cxn ang="0">
                    <a:pos x="15" y="9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7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3"/>
                  </a:cxn>
                  <a:cxn ang="0">
                    <a:pos x="3" y="15"/>
                  </a:cxn>
                  <a:cxn ang="0">
                    <a:pos x="6" y="17"/>
                  </a:cxn>
                  <a:cxn ang="0">
                    <a:pos x="9" y="17"/>
                  </a:cxn>
                  <a:cxn ang="0">
                    <a:pos x="13" y="17"/>
                  </a:cxn>
                  <a:cxn ang="0">
                    <a:pos x="16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7" y="6"/>
                  </a:cxn>
                  <a:cxn ang="0">
                    <a:pos x="16" y="3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8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7" y="7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9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7"/>
                  </a:cxn>
                  <a:cxn ang="0">
                    <a:pos x="7" y="5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0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7" y="6"/>
                  </a:cxn>
                  <a:cxn ang="0">
                    <a:pos x="7" y="4"/>
                  </a:cxn>
                  <a:cxn ang="0">
                    <a:pos x="7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1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5" y="20"/>
                  </a:cxn>
                  <a:cxn ang="0">
                    <a:pos x="10" y="20"/>
                  </a:cxn>
                  <a:cxn ang="0">
                    <a:pos x="14" y="20"/>
                  </a:cxn>
                  <a:cxn ang="0">
                    <a:pos x="17" y="17"/>
                  </a:cxn>
                  <a:cxn ang="0">
                    <a:pos x="20" y="15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7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2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2" y="5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3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5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0"/>
                  </a:cxn>
                  <a:cxn ang="0">
                    <a:pos x="13" y="8"/>
                  </a:cxn>
                  <a:cxn ang="0">
                    <a:pos x="13" y="6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4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5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6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9" y="17"/>
                  </a:cxn>
                  <a:cxn ang="0">
                    <a:pos x="12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2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7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7" y="12"/>
                  </a:cxn>
                  <a:cxn ang="0">
                    <a:pos x="10" y="10"/>
                  </a:cxn>
                  <a:cxn ang="0">
                    <a:pos x="12" y="7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8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/>
                <a:ahLst/>
                <a:cxnLst>
                  <a:cxn ang="0">
                    <a:pos x="7" y="65"/>
                  </a:cxn>
                  <a:cxn ang="0">
                    <a:pos x="15" y="72"/>
                  </a:cxn>
                  <a:cxn ang="0">
                    <a:pos x="25" y="75"/>
                  </a:cxn>
                  <a:cxn ang="0">
                    <a:pos x="32" y="75"/>
                  </a:cxn>
                  <a:cxn ang="0">
                    <a:pos x="37" y="73"/>
                  </a:cxn>
                  <a:cxn ang="0">
                    <a:pos x="38" y="73"/>
                  </a:cxn>
                  <a:cxn ang="0">
                    <a:pos x="44" y="71"/>
                  </a:cxn>
                  <a:cxn ang="0">
                    <a:pos x="50" y="69"/>
                  </a:cxn>
                  <a:cxn ang="0">
                    <a:pos x="59" y="65"/>
                  </a:cxn>
                  <a:cxn ang="0">
                    <a:pos x="65" y="60"/>
                  </a:cxn>
                  <a:cxn ang="0">
                    <a:pos x="71" y="56"/>
                  </a:cxn>
                  <a:cxn ang="0">
                    <a:pos x="74" y="50"/>
                  </a:cxn>
                  <a:cxn ang="0">
                    <a:pos x="72" y="45"/>
                  </a:cxn>
                  <a:cxn ang="0">
                    <a:pos x="59" y="35"/>
                  </a:cxn>
                  <a:cxn ang="0">
                    <a:pos x="46" y="39"/>
                  </a:cxn>
                  <a:cxn ang="0">
                    <a:pos x="35" y="48"/>
                  </a:cxn>
                  <a:cxn ang="0">
                    <a:pos x="31" y="52"/>
                  </a:cxn>
                  <a:cxn ang="0">
                    <a:pos x="29" y="43"/>
                  </a:cxn>
                  <a:cxn ang="0">
                    <a:pos x="24" y="26"/>
                  </a:cxn>
                  <a:cxn ang="0">
                    <a:pos x="13" y="7"/>
                  </a:cxn>
                  <a:cxn ang="0">
                    <a:pos x="2" y="0"/>
                  </a:cxn>
                  <a:cxn ang="0">
                    <a:pos x="0" y="19"/>
                  </a:cxn>
                  <a:cxn ang="0">
                    <a:pos x="3" y="40"/>
                  </a:cxn>
                  <a:cxn ang="0">
                    <a:pos x="6" y="58"/>
                  </a:cxn>
                  <a:cxn ang="0">
                    <a:pos x="7" y="65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9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/>
                <a:ahLst/>
                <a:cxnLst>
                  <a:cxn ang="0">
                    <a:pos x="24" y="59"/>
                  </a:cxn>
                  <a:cxn ang="0">
                    <a:pos x="29" y="59"/>
                  </a:cxn>
                  <a:cxn ang="0">
                    <a:pos x="38" y="57"/>
                  </a:cxn>
                  <a:cxn ang="0">
                    <a:pos x="47" y="56"/>
                  </a:cxn>
                  <a:cxn ang="0">
                    <a:pos x="56" y="54"/>
                  </a:cxn>
                  <a:cxn ang="0">
                    <a:pos x="63" y="52"/>
                  </a:cxn>
                  <a:cxn ang="0">
                    <a:pos x="68" y="47"/>
                  </a:cxn>
                  <a:cxn ang="0">
                    <a:pos x="69" y="43"/>
                  </a:cxn>
                  <a:cxn ang="0">
                    <a:pos x="66" y="37"/>
                  </a:cxn>
                  <a:cxn ang="0">
                    <a:pos x="54" y="32"/>
                  </a:cxn>
                  <a:cxn ang="0">
                    <a:pos x="41" y="33"/>
                  </a:cxn>
                  <a:cxn ang="0">
                    <a:pos x="29" y="37"/>
                  </a:cxn>
                  <a:cxn ang="0">
                    <a:pos x="25" y="40"/>
                  </a:cxn>
                  <a:cxn ang="0">
                    <a:pos x="21" y="29"/>
                  </a:cxn>
                  <a:cxn ang="0">
                    <a:pos x="19" y="13"/>
                  </a:cxn>
                  <a:cxn ang="0">
                    <a:pos x="15" y="1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9" y="44"/>
                  </a:cxn>
                  <a:cxn ang="0">
                    <a:pos x="19" y="56"/>
                  </a:cxn>
                  <a:cxn ang="0">
                    <a:pos x="24" y="59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0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15" y="54"/>
                  </a:cxn>
                  <a:cxn ang="0">
                    <a:pos x="22" y="59"/>
                  </a:cxn>
                  <a:cxn ang="0">
                    <a:pos x="31" y="60"/>
                  </a:cxn>
                  <a:cxn ang="0">
                    <a:pos x="38" y="60"/>
                  </a:cxn>
                  <a:cxn ang="0">
                    <a:pos x="45" y="59"/>
                  </a:cxn>
                  <a:cxn ang="0">
                    <a:pos x="51" y="56"/>
                  </a:cxn>
                  <a:cxn ang="0">
                    <a:pos x="57" y="53"/>
                  </a:cxn>
                  <a:cxn ang="0">
                    <a:pos x="60" y="51"/>
                  </a:cxn>
                  <a:cxn ang="0">
                    <a:pos x="64" y="50"/>
                  </a:cxn>
                  <a:cxn ang="0">
                    <a:pos x="67" y="47"/>
                  </a:cxn>
                  <a:cxn ang="0">
                    <a:pos x="69" y="43"/>
                  </a:cxn>
                  <a:cxn ang="0">
                    <a:pos x="67" y="40"/>
                  </a:cxn>
                  <a:cxn ang="0">
                    <a:pos x="54" y="31"/>
                  </a:cxn>
                  <a:cxn ang="0">
                    <a:pos x="41" y="31"/>
                  </a:cxn>
                  <a:cxn ang="0">
                    <a:pos x="32" y="34"/>
                  </a:cxn>
                  <a:cxn ang="0">
                    <a:pos x="28" y="37"/>
                  </a:cxn>
                  <a:cxn ang="0">
                    <a:pos x="26" y="30"/>
                  </a:cxn>
                  <a:cxn ang="0">
                    <a:pos x="20" y="15"/>
                  </a:cxn>
                  <a:cxn ang="0">
                    <a:pos x="12" y="2"/>
                  </a:cxn>
                  <a:cxn ang="0">
                    <a:pos x="1" y="0"/>
                  </a:cxn>
                  <a:cxn ang="0">
                    <a:pos x="0" y="14"/>
                  </a:cxn>
                  <a:cxn ang="0">
                    <a:pos x="1" y="30"/>
                  </a:cxn>
                  <a:cxn ang="0">
                    <a:pos x="4" y="41"/>
                  </a:cxn>
                  <a:cxn ang="0">
                    <a:pos x="6" y="46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1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/>
                <a:ahLst/>
                <a:cxnLst>
                  <a:cxn ang="0">
                    <a:pos x="12" y="44"/>
                  </a:cxn>
                  <a:cxn ang="0">
                    <a:pos x="19" y="46"/>
                  </a:cxn>
                  <a:cxn ang="0">
                    <a:pos x="31" y="48"/>
                  </a:cxn>
                  <a:cxn ang="0">
                    <a:pos x="43" y="48"/>
                  </a:cxn>
                  <a:cxn ang="0">
                    <a:pos x="56" y="46"/>
                  </a:cxn>
                  <a:cxn ang="0">
                    <a:pos x="66" y="42"/>
                  </a:cxn>
                  <a:cxn ang="0">
                    <a:pos x="74" y="36"/>
                  </a:cxn>
                  <a:cxn ang="0">
                    <a:pos x="75" y="29"/>
                  </a:cxn>
                  <a:cxn ang="0">
                    <a:pos x="71" y="19"/>
                  </a:cxn>
                  <a:cxn ang="0">
                    <a:pos x="66" y="16"/>
                  </a:cxn>
                  <a:cxn ang="0">
                    <a:pos x="59" y="15"/>
                  </a:cxn>
                  <a:cxn ang="0">
                    <a:pos x="52" y="15"/>
                  </a:cxn>
                  <a:cxn ang="0">
                    <a:pos x="43" y="18"/>
                  </a:cxn>
                  <a:cxn ang="0">
                    <a:pos x="35" y="19"/>
                  </a:cxn>
                  <a:cxn ang="0">
                    <a:pos x="30" y="22"/>
                  </a:cxn>
                  <a:cxn ang="0">
                    <a:pos x="25" y="23"/>
                  </a:cxn>
                  <a:cxn ang="0">
                    <a:pos x="24" y="25"/>
                  </a:cxn>
                  <a:cxn ang="0">
                    <a:pos x="22" y="21"/>
                  </a:cxn>
                  <a:cxn ang="0">
                    <a:pos x="19" y="13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5" y="26"/>
                  </a:cxn>
                  <a:cxn ang="0">
                    <a:pos x="9" y="38"/>
                  </a:cxn>
                  <a:cxn ang="0">
                    <a:pos x="12" y="44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2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/>
                <a:ahLst/>
                <a:cxnLst>
                  <a:cxn ang="0">
                    <a:pos x="15" y="53"/>
                  </a:cxn>
                  <a:cxn ang="0">
                    <a:pos x="22" y="54"/>
                  </a:cxn>
                  <a:cxn ang="0">
                    <a:pos x="34" y="57"/>
                  </a:cxn>
                  <a:cxn ang="0">
                    <a:pos x="47" y="56"/>
                  </a:cxn>
                  <a:cxn ang="0">
                    <a:pos x="58" y="50"/>
                  </a:cxn>
                  <a:cxn ang="0">
                    <a:pos x="61" y="48"/>
                  </a:cxn>
                  <a:cxn ang="0">
                    <a:pos x="62" y="46"/>
                  </a:cxn>
                  <a:cxn ang="0">
                    <a:pos x="63" y="43"/>
                  </a:cxn>
                  <a:cxn ang="0">
                    <a:pos x="62" y="40"/>
                  </a:cxn>
                  <a:cxn ang="0">
                    <a:pos x="61" y="36"/>
                  </a:cxn>
                  <a:cxn ang="0">
                    <a:pos x="58" y="33"/>
                  </a:cxn>
                  <a:cxn ang="0">
                    <a:pos x="53" y="31"/>
                  </a:cxn>
                  <a:cxn ang="0">
                    <a:pos x="47" y="33"/>
                  </a:cxn>
                  <a:cxn ang="0">
                    <a:pos x="39" y="36"/>
                  </a:cxn>
                  <a:cxn ang="0">
                    <a:pos x="30" y="36"/>
                  </a:cxn>
                  <a:cxn ang="0">
                    <a:pos x="24" y="36"/>
                  </a:cxn>
                  <a:cxn ang="0">
                    <a:pos x="21" y="36"/>
                  </a:cxn>
                  <a:cxn ang="0">
                    <a:pos x="21" y="30"/>
                  </a:cxn>
                  <a:cxn ang="0">
                    <a:pos x="21" y="17"/>
                  </a:cxn>
                  <a:cxn ang="0">
                    <a:pos x="17" y="4"/>
                  </a:cxn>
                  <a:cxn ang="0">
                    <a:pos x="8" y="0"/>
                  </a:cxn>
                  <a:cxn ang="0">
                    <a:pos x="0" y="18"/>
                  </a:cxn>
                  <a:cxn ang="0">
                    <a:pos x="0" y="34"/>
                  </a:cxn>
                  <a:cxn ang="0">
                    <a:pos x="6" y="46"/>
                  </a:cxn>
                  <a:cxn ang="0">
                    <a:pos x="15" y="53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3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/>
                <a:ahLst/>
                <a:cxnLst>
                  <a:cxn ang="0">
                    <a:pos x="24" y="52"/>
                  </a:cxn>
                  <a:cxn ang="0">
                    <a:pos x="32" y="57"/>
                  </a:cxn>
                  <a:cxn ang="0">
                    <a:pos x="41" y="55"/>
                  </a:cxn>
                  <a:cxn ang="0">
                    <a:pos x="50" y="52"/>
                  </a:cxn>
                  <a:cxn ang="0">
                    <a:pos x="59" y="48"/>
                  </a:cxn>
                  <a:cxn ang="0">
                    <a:pos x="63" y="45"/>
                  </a:cxn>
                  <a:cxn ang="0">
                    <a:pos x="65" y="42"/>
                  </a:cxn>
                  <a:cxn ang="0">
                    <a:pos x="65" y="38"/>
                  </a:cxn>
                  <a:cxn ang="0">
                    <a:pos x="63" y="34"/>
                  </a:cxn>
                  <a:cxn ang="0">
                    <a:pos x="53" y="28"/>
                  </a:cxn>
                  <a:cxn ang="0">
                    <a:pos x="46" y="29"/>
                  </a:cxn>
                  <a:cxn ang="0">
                    <a:pos x="40" y="35"/>
                  </a:cxn>
                  <a:cxn ang="0">
                    <a:pos x="35" y="39"/>
                  </a:cxn>
                  <a:cxn ang="0">
                    <a:pos x="32" y="32"/>
                  </a:cxn>
                  <a:cxn ang="0">
                    <a:pos x="25" y="18"/>
                  </a:cxn>
                  <a:cxn ang="0">
                    <a:pos x="16" y="5"/>
                  </a:cxn>
                  <a:cxn ang="0">
                    <a:pos x="6" y="0"/>
                  </a:cxn>
                  <a:cxn ang="0">
                    <a:pos x="0" y="21"/>
                  </a:cxn>
                  <a:cxn ang="0">
                    <a:pos x="7" y="36"/>
                  </a:cxn>
                  <a:cxn ang="0">
                    <a:pos x="18" y="48"/>
                  </a:cxn>
                  <a:cxn ang="0">
                    <a:pos x="24" y="52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4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/>
                <a:ahLst/>
                <a:cxnLst>
                  <a:cxn ang="0">
                    <a:pos x="16" y="67"/>
                  </a:cxn>
                  <a:cxn ang="0">
                    <a:pos x="19" y="70"/>
                  </a:cxn>
                  <a:cxn ang="0">
                    <a:pos x="23" y="73"/>
                  </a:cxn>
                  <a:cxn ang="0">
                    <a:pos x="31" y="77"/>
                  </a:cxn>
                  <a:cxn ang="0">
                    <a:pos x="38" y="79"/>
                  </a:cxn>
                  <a:cxn ang="0">
                    <a:pos x="47" y="80"/>
                  </a:cxn>
                  <a:cxn ang="0">
                    <a:pos x="57" y="77"/>
                  </a:cxn>
                  <a:cxn ang="0">
                    <a:pos x="66" y="70"/>
                  </a:cxn>
                  <a:cxn ang="0">
                    <a:pos x="73" y="59"/>
                  </a:cxn>
                  <a:cxn ang="0">
                    <a:pos x="76" y="54"/>
                  </a:cxn>
                  <a:cxn ang="0">
                    <a:pos x="78" y="50"/>
                  </a:cxn>
                  <a:cxn ang="0">
                    <a:pos x="79" y="46"/>
                  </a:cxn>
                  <a:cxn ang="0">
                    <a:pos x="78" y="43"/>
                  </a:cxn>
                  <a:cxn ang="0">
                    <a:pos x="70" y="39"/>
                  </a:cxn>
                  <a:cxn ang="0">
                    <a:pos x="61" y="37"/>
                  </a:cxn>
                  <a:cxn ang="0">
                    <a:pos x="53" y="39"/>
                  </a:cxn>
                  <a:cxn ang="0">
                    <a:pos x="45" y="40"/>
                  </a:cxn>
                  <a:cxn ang="0">
                    <a:pos x="39" y="44"/>
                  </a:cxn>
                  <a:cxn ang="0">
                    <a:pos x="34" y="47"/>
                  </a:cxn>
                  <a:cxn ang="0">
                    <a:pos x="31" y="50"/>
                  </a:cxn>
                  <a:cxn ang="0">
                    <a:pos x="29" y="52"/>
                  </a:cxn>
                  <a:cxn ang="0">
                    <a:pos x="28" y="43"/>
                  </a:cxn>
                  <a:cxn ang="0">
                    <a:pos x="22" y="24"/>
                  </a:cxn>
                  <a:cxn ang="0">
                    <a:pos x="13" y="6"/>
                  </a:cxn>
                  <a:cxn ang="0">
                    <a:pos x="1" y="0"/>
                  </a:cxn>
                  <a:cxn ang="0">
                    <a:pos x="0" y="24"/>
                  </a:cxn>
                  <a:cxn ang="0">
                    <a:pos x="6" y="46"/>
                  </a:cxn>
                  <a:cxn ang="0">
                    <a:pos x="13" y="62"/>
                  </a:cxn>
                  <a:cxn ang="0">
                    <a:pos x="16" y="6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5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/>
                <a:ahLst/>
                <a:cxnLst>
                  <a:cxn ang="0">
                    <a:pos x="13" y="54"/>
                  </a:cxn>
                  <a:cxn ang="0">
                    <a:pos x="16" y="56"/>
                  </a:cxn>
                  <a:cxn ang="0">
                    <a:pos x="20" y="59"/>
                  </a:cxn>
                  <a:cxn ang="0">
                    <a:pos x="26" y="61"/>
                  </a:cxn>
                  <a:cxn ang="0">
                    <a:pos x="34" y="64"/>
                  </a:cxn>
                  <a:cxn ang="0">
                    <a:pos x="41" y="67"/>
                  </a:cxn>
                  <a:cxn ang="0">
                    <a:pos x="50" y="67"/>
                  </a:cxn>
                  <a:cxn ang="0">
                    <a:pos x="59" y="67"/>
                  </a:cxn>
                  <a:cxn ang="0">
                    <a:pos x="66" y="64"/>
                  </a:cxn>
                  <a:cxn ang="0">
                    <a:pos x="72" y="61"/>
                  </a:cxn>
                  <a:cxn ang="0">
                    <a:pos x="76" y="57"/>
                  </a:cxn>
                  <a:cxn ang="0">
                    <a:pos x="79" y="53"/>
                  </a:cxn>
                  <a:cxn ang="0">
                    <a:pos x="78" y="47"/>
                  </a:cxn>
                  <a:cxn ang="0">
                    <a:pos x="72" y="41"/>
                  </a:cxn>
                  <a:cxn ang="0">
                    <a:pos x="65" y="37"/>
                  </a:cxn>
                  <a:cxn ang="0">
                    <a:pos x="56" y="36"/>
                  </a:cxn>
                  <a:cxn ang="0">
                    <a:pos x="48" y="36"/>
                  </a:cxn>
                  <a:cxn ang="0">
                    <a:pos x="40" y="37"/>
                  </a:cxn>
                  <a:cxn ang="0">
                    <a:pos x="34" y="38"/>
                  </a:cxn>
                  <a:cxn ang="0">
                    <a:pos x="29" y="40"/>
                  </a:cxn>
                  <a:cxn ang="0">
                    <a:pos x="28" y="40"/>
                  </a:cxn>
                  <a:cxn ang="0">
                    <a:pos x="26" y="33"/>
                  </a:cxn>
                  <a:cxn ang="0">
                    <a:pos x="22" y="17"/>
                  </a:cxn>
                  <a:cxn ang="0">
                    <a:pos x="15" y="4"/>
                  </a:cxn>
                  <a:cxn ang="0">
                    <a:pos x="3" y="0"/>
                  </a:cxn>
                  <a:cxn ang="0">
                    <a:pos x="0" y="21"/>
                  </a:cxn>
                  <a:cxn ang="0">
                    <a:pos x="4" y="38"/>
                  </a:cxn>
                  <a:cxn ang="0">
                    <a:pos x="10" y="50"/>
                  </a:cxn>
                  <a:cxn ang="0">
                    <a:pos x="13" y="54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6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17" y="60"/>
                  </a:cxn>
                  <a:cxn ang="0">
                    <a:pos x="27" y="62"/>
                  </a:cxn>
                  <a:cxn ang="0">
                    <a:pos x="40" y="62"/>
                  </a:cxn>
                  <a:cxn ang="0">
                    <a:pos x="53" y="60"/>
                  </a:cxn>
                  <a:cxn ang="0">
                    <a:pos x="65" y="58"/>
                  </a:cxn>
                  <a:cxn ang="0">
                    <a:pos x="72" y="55"/>
                  </a:cxn>
                  <a:cxn ang="0">
                    <a:pos x="77" y="49"/>
                  </a:cxn>
                  <a:cxn ang="0">
                    <a:pos x="75" y="42"/>
                  </a:cxn>
                  <a:cxn ang="0">
                    <a:pos x="69" y="36"/>
                  </a:cxn>
                  <a:cxn ang="0">
                    <a:pos x="62" y="33"/>
                  </a:cxn>
                  <a:cxn ang="0">
                    <a:pos x="53" y="32"/>
                  </a:cxn>
                  <a:cxn ang="0">
                    <a:pos x="46" y="32"/>
                  </a:cxn>
                  <a:cxn ang="0">
                    <a:pos x="39" y="33"/>
                  </a:cxn>
                  <a:cxn ang="0">
                    <a:pos x="33" y="35"/>
                  </a:cxn>
                  <a:cxn ang="0">
                    <a:pos x="28" y="37"/>
                  </a:cxn>
                  <a:cxn ang="0">
                    <a:pos x="27" y="37"/>
                  </a:cxn>
                  <a:cxn ang="0">
                    <a:pos x="25" y="30"/>
                  </a:cxn>
                  <a:cxn ang="0">
                    <a:pos x="21" y="16"/>
                  </a:cxn>
                  <a:cxn ang="0">
                    <a:pos x="14" y="3"/>
                  </a:cxn>
                  <a:cxn ang="0">
                    <a:pos x="2" y="0"/>
                  </a:cxn>
                  <a:cxn ang="0">
                    <a:pos x="0" y="17"/>
                  </a:cxn>
                  <a:cxn ang="0">
                    <a:pos x="3" y="36"/>
                  </a:cxn>
                  <a:cxn ang="0">
                    <a:pos x="8" y="52"/>
                  </a:cxn>
                  <a:cxn ang="0">
                    <a:pos x="9" y="58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7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/>
                <a:ahLst/>
                <a:cxnLst>
                  <a:cxn ang="0">
                    <a:pos x="12" y="150"/>
                  </a:cxn>
                  <a:cxn ang="0">
                    <a:pos x="16" y="241"/>
                  </a:cxn>
                  <a:cxn ang="0">
                    <a:pos x="46" y="346"/>
                  </a:cxn>
                  <a:cxn ang="0">
                    <a:pos x="84" y="465"/>
                  </a:cxn>
                  <a:cxn ang="0">
                    <a:pos x="122" y="583"/>
                  </a:cxn>
                  <a:cxn ang="0">
                    <a:pos x="163" y="699"/>
                  </a:cxn>
                  <a:cxn ang="0">
                    <a:pos x="195" y="778"/>
                  </a:cxn>
                  <a:cxn ang="0">
                    <a:pos x="228" y="810"/>
                  </a:cxn>
                  <a:cxn ang="0">
                    <a:pos x="269" y="830"/>
                  </a:cxn>
                  <a:cxn ang="0">
                    <a:pos x="316" y="842"/>
                  </a:cxn>
                  <a:cxn ang="0">
                    <a:pos x="348" y="843"/>
                  </a:cxn>
                  <a:cxn ang="0">
                    <a:pos x="361" y="833"/>
                  </a:cxn>
                  <a:cxn ang="0">
                    <a:pos x="366" y="816"/>
                  </a:cxn>
                  <a:cxn ang="0">
                    <a:pos x="354" y="803"/>
                  </a:cxn>
                  <a:cxn ang="0">
                    <a:pos x="329" y="796"/>
                  </a:cxn>
                  <a:cxn ang="0">
                    <a:pos x="295" y="788"/>
                  </a:cxn>
                  <a:cxn ang="0">
                    <a:pos x="264" y="778"/>
                  </a:cxn>
                  <a:cxn ang="0">
                    <a:pos x="239" y="757"/>
                  </a:cxn>
                  <a:cxn ang="0">
                    <a:pos x="217" y="708"/>
                  </a:cxn>
                  <a:cxn ang="0">
                    <a:pos x="194" y="643"/>
                  </a:cxn>
                  <a:cxn ang="0">
                    <a:pos x="172" y="577"/>
                  </a:cxn>
                  <a:cxn ang="0">
                    <a:pos x="151" y="511"/>
                  </a:cxn>
                  <a:cxn ang="0">
                    <a:pos x="126" y="435"/>
                  </a:cxn>
                  <a:cxn ang="0">
                    <a:pos x="94" y="349"/>
                  </a:cxn>
                  <a:cxn ang="0">
                    <a:pos x="65" y="263"/>
                  </a:cxn>
                  <a:cxn ang="0">
                    <a:pos x="49" y="175"/>
                  </a:cxn>
                  <a:cxn ang="0">
                    <a:pos x="46" y="110"/>
                  </a:cxn>
                  <a:cxn ang="0">
                    <a:pos x="35" y="67"/>
                  </a:cxn>
                  <a:cxn ang="0">
                    <a:pos x="21" y="27"/>
                  </a:cxn>
                  <a:cxn ang="0">
                    <a:pos x="6" y="1"/>
                  </a:cxn>
                  <a:cxn ang="0">
                    <a:pos x="5" y="17"/>
                  </a:cxn>
                  <a:cxn ang="0">
                    <a:pos x="13" y="76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8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88" y="18"/>
                  </a:cxn>
                  <a:cxn ang="0">
                    <a:pos x="87" y="13"/>
                  </a:cxn>
                  <a:cxn ang="0">
                    <a:pos x="84" y="7"/>
                  </a:cxn>
                  <a:cxn ang="0">
                    <a:pos x="77" y="3"/>
                  </a:cxn>
                  <a:cxn ang="0">
                    <a:pos x="71" y="0"/>
                  </a:cxn>
                  <a:cxn ang="0">
                    <a:pos x="62" y="0"/>
                  </a:cxn>
                  <a:cxn ang="0">
                    <a:pos x="55" y="1"/>
                  </a:cxn>
                  <a:cxn ang="0">
                    <a:pos x="47" y="5"/>
                  </a:cxn>
                  <a:cxn ang="0">
                    <a:pos x="41" y="11"/>
                  </a:cxn>
                  <a:cxn ang="0">
                    <a:pos x="34" y="20"/>
                  </a:cxn>
                  <a:cxn ang="0">
                    <a:pos x="25" y="31"/>
                  </a:cxn>
                  <a:cxn ang="0">
                    <a:pos x="16" y="43"/>
                  </a:cxn>
                  <a:cxn ang="0">
                    <a:pos x="9" y="56"/>
                  </a:cxn>
                  <a:cxn ang="0">
                    <a:pos x="3" y="69"/>
                  </a:cxn>
                  <a:cxn ang="0">
                    <a:pos x="0" y="79"/>
                  </a:cxn>
                  <a:cxn ang="0">
                    <a:pos x="3" y="87"/>
                  </a:cxn>
                  <a:cxn ang="0">
                    <a:pos x="15" y="80"/>
                  </a:cxn>
                  <a:cxn ang="0">
                    <a:pos x="27" y="70"/>
                  </a:cxn>
                  <a:cxn ang="0">
                    <a:pos x="40" y="60"/>
                  </a:cxn>
                  <a:cxn ang="0">
                    <a:pos x="52" y="50"/>
                  </a:cxn>
                  <a:cxn ang="0">
                    <a:pos x="63" y="41"/>
                  </a:cxn>
                  <a:cxn ang="0">
                    <a:pos x="72" y="33"/>
                  </a:cxn>
                  <a:cxn ang="0">
                    <a:pos x="80" y="27"/>
                  </a:cxn>
                  <a:cxn ang="0">
                    <a:pos x="84" y="23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9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/>
                <a:ahLst/>
                <a:cxnLst>
                  <a:cxn ang="0">
                    <a:pos x="92" y="23"/>
                  </a:cxn>
                  <a:cxn ang="0">
                    <a:pos x="96" y="21"/>
                  </a:cxn>
                  <a:cxn ang="0">
                    <a:pos x="99" y="18"/>
                  </a:cxn>
                  <a:cxn ang="0">
                    <a:pos x="101" y="14"/>
                  </a:cxn>
                  <a:cxn ang="0">
                    <a:pos x="102" y="10"/>
                  </a:cxn>
                  <a:cxn ang="0">
                    <a:pos x="101" y="5"/>
                  </a:cxn>
                  <a:cxn ang="0">
                    <a:pos x="98" y="1"/>
                  </a:cxn>
                  <a:cxn ang="0">
                    <a:pos x="93" y="0"/>
                  </a:cxn>
                  <a:cxn ang="0">
                    <a:pos x="88" y="0"/>
                  </a:cxn>
                  <a:cxn ang="0">
                    <a:pos x="76" y="2"/>
                  </a:cxn>
                  <a:cxn ang="0">
                    <a:pos x="61" y="7"/>
                  </a:cxn>
                  <a:cxn ang="0">
                    <a:pos x="46" y="10"/>
                  </a:cxn>
                  <a:cxn ang="0">
                    <a:pos x="33" y="11"/>
                  </a:cxn>
                  <a:cxn ang="0">
                    <a:pos x="20" y="15"/>
                  </a:cxn>
                  <a:cxn ang="0">
                    <a:pos x="10" y="18"/>
                  </a:cxn>
                  <a:cxn ang="0">
                    <a:pos x="2" y="23"/>
                  </a:cxn>
                  <a:cxn ang="0">
                    <a:pos x="0" y="28"/>
                  </a:cxn>
                  <a:cxn ang="0">
                    <a:pos x="10" y="28"/>
                  </a:cxn>
                  <a:cxn ang="0">
                    <a:pos x="20" y="28"/>
                  </a:cxn>
                  <a:cxn ang="0">
                    <a:pos x="32" y="27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7" y="24"/>
                  </a:cxn>
                  <a:cxn ang="0">
                    <a:pos x="80" y="24"/>
                  </a:cxn>
                  <a:cxn ang="0">
                    <a:pos x="92" y="23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0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29" y="36"/>
                  </a:cxn>
                  <a:cxn ang="0">
                    <a:pos x="135" y="32"/>
                  </a:cxn>
                  <a:cxn ang="0">
                    <a:pos x="139" y="28"/>
                  </a:cxn>
                  <a:cxn ang="0">
                    <a:pos x="142" y="20"/>
                  </a:cxn>
                  <a:cxn ang="0">
                    <a:pos x="141" y="15"/>
                  </a:cxn>
                  <a:cxn ang="0">
                    <a:pos x="138" y="9"/>
                  </a:cxn>
                  <a:cxn ang="0">
                    <a:pos x="133" y="5"/>
                  </a:cxn>
                  <a:cxn ang="0">
                    <a:pos x="126" y="3"/>
                  </a:cxn>
                  <a:cxn ang="0">
                    <a:pos x="108" y="3"/>
                  </a:cxn>
                  <a:cxn ang="0">
                    <a:pos x="88" y="3"/>
                  </a:cxn>
                  <a:cxn ang="0">
                    <a:pos x="67" y="2"/>
                  </a:cxn>
                  <a:cxn ang="0">
                    <a:pos x="47" y="2"/>
                  </a:cxn>
                  <a:cxn ang="0">
                    <a:pos x="29" y="0"/>
                  </a:cxn>
                  <a:cxn ang="0">
                    <a:pos x="13" y="2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10" y="12"/>
                  </a:cxn>
                  <a:cxn ang="0">
                    <a:pos x="22" y="16"/>
                  </a:cxn>
                  <a:cxn ang="0">
                    <a:pos x="38" y="19"/>
                  </a:cxn>
                  <a:cxn ang="0">
                    <a:pos x="54" y="22"/>
                  </a:cxn>
                  <a:cxn ang="0">
                    <a:pos x="72" y="25"/>
                  </a:cxn>
                  <a:cxn ang="0">
                    <a:pos x="89" y="29"/>
                  </a:cxn>
                  <a:cxn ang="0">
                    <a:pos x="107" y="32"/>
                  </a:cxn>
                  <a:cxn ang="0">
                    <a:pos x="123" y="36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1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/>
                <a:ahLst/>
                <a:cxnLst>
                  <a:cxn ang="0">
                    <a:pos x="108" y="298"/>
                  </a:cxn>
                  <a:cxn ang="0">
                    <a:pos x="132" y="338"/>
                  </a:cxn>
                  <a:cxn ang="0">
                    <a:pos x="157" y="377"/>
                  </a:cxn>
                  <a:cxn ang="0">
                    <a:pos x="182" y="414"/>
                  </a:cxn>
                  <a:cxn ang="0">
                    <a:pos x="208" y="451"/>
                  </a:cxn>
                  <a:cxn ang="0">
                    <a:pos x="235" y="487"/>
                  </a:cxn>
                  <a:cxn ang="0">
                    <a:pos x="263" y="523"/>
                  </a:cxn>
                  <a:cxn ang="0">
                    <a:pos x="292" y="559"/>
                  </a:cxn>
                  <a:cxn ang="0">
                    <a:pos x="321" y="594"/>
                  </a:cxn>
                  <a:cxn ang="0">
                    <a:pos x="326" y="598"/>
                  </a:cxn>
                  <a:cxn ang="0">
                    <a:pos x="332" y="601"/>
                  </a:cxn>
                  <a:cxn ang="0">
                    <a:pos x="337" y="601"/>
                  </a:cxn>
                  <a:cxn ang="0">
                    <a:pos x="343" y="598"/>
                  </a:cxn>
                  <a:cxn ang="0">
                    <a:pos x="349" y="594"/>
                  </a:cxn>
                  <a:cxn ang="0">
                    <a:pos x="351" y="588"/>
                  </a:cxn>
                  <a:cxn ang="0">
                    <a:pos x="351" y="582"/>
                  </a:cxn>
                  <a:cxn ang="0">
                    <a:pos x="349" y="576"/>
                  </a:cxn>
                  <a:cxn ang="0">
                    <a:pos x="327" y="538"/>
                  </a:cxn>
                  <a:cxn ang="0">
                    <a:pos x="304" y="499"/>
                  </a:cxn>
                  <a:cxn ang="0">
                    <a:pos x="279" y="463"/>
                  </a:cxn>
                  <a:cxn ang="0">
                    <a:pos x="252" y="427"/>
                  </a:cxn>
                  <a:cxn ang="0">
                    <a:pos x="224" y="391"/>
                  </a:cxn>
                  <a:cxn ang="0">
                    <a:pos x="198" y="355"/>
                  </a:cxn>
                  <a:cxn ang="0">
                    <a:pos x="172" y="319"/>
                  </a:cxn>
                  <a:cxn ang="0">
                    <a:pos x="147" y="280"/>
                  </a:cxn>
                  <a:cxn ang="0">
                    <a:pos x="125" y="242"/>
                  </a:cxn>
                  <a:cxn ang="0">
                    <a:pos x="101" y="197"/>
                  </a:cxn>
                  <a:cxn ang="0">
                    <a:pos x="79" y="150"/>
                  </a:cxn>
                  <a:cxn ang="0">
                    <a:pos x="59" y="104"/>
                  </a:cxn>
                  <a:cxn ang="0">
                    <a:pos x="38" y="62"/>
                  </a:cxn>
                  <a:cxn ang="0">
                    <a:pos x="22" y="29"/>
                  </a:cxn>
                  <a:cxn ang="0">
                    <a:pos x="9" y="7"/>
                  </a:cxn>
                  <a:cxn ang="0">
                    <a:pos x="0" y="0"/>
                  </a:cxn>
                  <a:cxn ang="0">
                    <a:pos x="4" y="17"/>
                  </a:cxn>
                  <a:cxn ang="0">
                    <a:pos x="13" y="45"/>
                  </a:cxn>
                  <a:cxn ang="0">
                    <a:pos x="23" y="82"/>
                  </a:cxn>
                  <a:cxn ang="0">
                    <a:pos x="38" y="124"/>
                  </a:cxn>
                  <a:cxn ang="0">
                    <a:pos x="54" y="170"/>
                  </a:cxn>
                  <a:cxn ang="0">
                    <a:pos x="70" y="216"/>
                  </a:cxn>
                  <a:cxn ang="0">
                    <a:pos x="89" y="259"/>
                  </a:cxn>
                  <a:cxn ang="0">
                    <a:pos x="108" y="298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2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/>
                <a:ahLst/>
                <a:cxnLst>
                  <a:cxn ang="0">
                    <a:pos x="746" y="0"/>
                  </a:cxn>
                  <a:cxn ang="0">
                    <a:pos x="763" y="0"/>
                  </a:cxn>
                  <a:cxn ang="0">
                    <a:pos x="798" y="1"/>
                  </a:cxn>
                  <a:cxn ang="0">
                    <a:pos x="848" y="2"/>
                  </a:cxn>
                  <a:cxn ang="0">
                    <a:pos x="912" y="5"/>
                  </a:cxn>
                  <a:cxn ang="0">
                    <a:pos x="987" y="10"/>
                  </a:cxn>
                  <a:cxn ang="0">
                    <a:pos x="1074" y="16"/>
                  </a:cxn>
                  <a:cxn ang="0">
                    <a:pos x="1171" y="27"/>
                  </a:cxn>
                  <a:cxn ang="0">
                    <a:pos x="1275" y="39"/>
                  </a:cxn>
                  <a:cxn ang="0">
                    <a:pos x="1386" y="56"/>
                  </a:cxn>
                  <a:cxn ang="0">
                    <a:pos x="1502" y="75"/>
                  </a:cxn>
                  <a:cxn ang="0">
                    <a:pos x="1620" y="100"/>
                  </a:cxn>
                  <a:cxn ang="0">
                    <a:pos x="1742" y="129"/>
                  </a:cxn>
                  <a:cxn ang="0">
                    <a:pos x="1865" y="164"/>
                  </a:cxn>
                  <a:cxn ang="0">
                    <a:pos x="1987" y="204"/>
                  </a:cxn>
                  <a:cxn ang="0">
                    <a:pos x="2105" y="250"/>
                  </a:cxn>
                  <a:cxn ang="0">
                    <a:pos x="1975" y="1184"/>
                  </a:cxn>
                  <a:cxn ang="0">
                    <a:pos x="1990" y="1191"/>
                  </a:cxn>
                  <a:cxn ang="0">
                    <a:pos x="2020" y="1219"/>
                  </a:cxn>
                  <a:cxn ang="0">
                    <a:pos x="2035" y="1282"/>
                  </a:cxn>
                  <a:cxn ang="0">
                    <a:pos x="2011" y="1394"/>
                  </a:cxn>
                  <a:cxn ang="0">
                    <a:pos x="1636" y="1835"/>
                  </a:cxn>
                  <a:cxn ang="0">
                    <a:pos x="1510" y="1979"/>
                  </a:cxn>
                  <a:cxn ang="0">
                    <a:pos x="1490" y="1977"/>
                  </a:cxn>
                  <a:cxn ang="0">
                    <a:pos x="1451" y="1972"/>
                  </a:cxn>
                  <a:cxn ang="0">
                    <a:pos x="1397" y="1965"/>
                  </a:cxn>
                  <a:cxn ang="0">
                    <a:pos x="1328" y="1955"/>
                  </a:cxn>
                  <a:cxn ang="0">
                    <a:pos x="1246" y="1943"/>
                  </a:cxn>
                  <a:cxn ang="0">
                    <a:pos x="1152" y="1927"/>
                  </a:cxn>
                  <a:cxn ang="0">
                    <a:pos x="1049" y="1907"/>
                  </a:cxn>
                  <a:cxn ang="0">
                    <a:pos x="937" y="1884"/>
                  </a:cxn>
                  <a:cxn ang="0">
                    <a:pos x="818" y="1856"/>
                  </a:cxn>
                  <a:cxn ang="0">
                    <a:pos x="696" y="1824"/>
                  </a:cxn>
                  <a:cxn ang="0">
                    <a:pos x="572" y="1787"/>
                  </a:cxn>
                  <a:cxn ang="0">
                    <a:pos x="445" y="1747"/>
                  </a:cxn>
                  <a:cxn ang="0">
                    <a:pos x="319" y="1700"/>
                  </a:cxn>
                  <a:cxn ang="0">
                    <a:pos x="196" y="1647"/>
                  </a:cxn>
                  <a:cxn ang="0">
                    <a:pos x="76" y="1590"/>
                  </a:cxn>
                  <a:cxn ang="0">
                    <a:pos x="18" y="1554"/>
                  </a:cxn>
                  <a:cxn ang="0">
                    <a:pos x="8" y="1514"/>
                  </a:cxn>
                  <a:cxn ang="0">
                    <a:pos x="0" y="1456"/>
                  </a:cxn>
                  <a:cxn ang="0">
                    <a:pos x="3" y="1396"/>
                  </a:cxn>
                  <a:cxn ang="0">
                    <a:pos x="443" y="1002"/>
                  </a:cxn>
                  <a:cxn ang="0">
                    <a:pos x="440" y="989"/>
                  </a:cxn>
                  <a:cxn ang="0">
                    <a:pos x="445" y="953"/>
                  </a:cxn>
                  <a:cxn ang="0">
                    <a:pos x="471" y="902"/>
                  </a:cxn>
                  <a:cxn ang="0">
                    <a:pos x="534" y="845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3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244" y="214"/>
                  </a:cxn>
                  <a:cxn ang="0">
                    <a:pos x="1067" y="930"/>
                  </a:cxn>
                  <a:cxn ang="0">
                    <a:pos x="0" y="688"/>
                  </a:cxn>
                  <a:cxn ang="0">
                    <a:pos x="164" y="0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4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952" y="153"/>
                  </a:cxn>
                  <a:cxn ang="0">
                    <a:pos x="200" y="108"/>
                  </a:cxn>
                  <a:cxn ang="0">
                    <a:pos x="0" y="366"/>
                  </a:cxn>
                  <a:cxn ang="0">
                    <a:pos x="112" y="0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5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259" y="288"/>
                  </a:cxn>
                  <a:cxn ang="0">
                    <a:pos x="1226" y="337"/>
                  </a:cxn>
                  <a:cxn ang="0">
                    <a:pos x="0" y="32"/>
                  </a:cxn>
                  <a:cxn ang="0">
                    <a:pos x="40" y="0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6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265" y="286"/>
                  </a:cxn>
                  <a:cxn ang="0">
                    <a:pos x="1226" y="342"/>
                  </a:cxn>
                  <a:cxn ang="0">
                    <a:pos x="0" y="37"/>
                  </a:cxn>
                  <a:cxn ang="0">
                    <a:pos x="46" y="0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7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264" y="287"/>
                  </a:cxn>
                  <a:cxn ang="0">
                    <a:pos x="1224" y="344"/>
                  </a:cxn>
                  <a:cxn ang="0">
                    <a:pos x="0" y="37"/>
                  </a:cxn>
                  <a:cxn ang="0">
                    <a:pos x="45" y="0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8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3" y="1"/>
                  </a:cxn>
                  <a:cxn ang="0">
                    <a:pos x="40" y="0"/>
                  </a:cxn>
                  <a:cxn ang="0">
                    <a:pos x="62" y="0"/>
                  </a:cxn>
                  <a:cxn ang="0">
                    <a:pos x="90" y="3"/>
                  </a:cxn>
                  <a:cxn ang="0">
                    <a:pos x="120" y="8"/>
                  </a:cxn>
                  <a:cxn ang="0">
                    <a:pos x="148" y="18"/>
                  </a:cxn>
                  <a:cxn ang="0">
                    <a:pos x="173" y="34"/>
                  </a:cxn>
                  <a:cxn ang="0">
                    <a:pos x="190" y="57"/>
                  </a:cxn>
                  <a:cxn ang="0">
                    <a:pos x="190" y="58"/>
                  </a:cxn>
                  <a:cxn ang="0">
                    <a:pos x="190" y="62"/>
                  </a:cxn>
                  <a:cxn ang="0">
                    <a:pos x="189" y="68"/>
                  </a:cxn>
                  <a:cxn ang="0">
                    <a:pos x="187" y="74"/>
                  </a:cxn>
                  <a:cxn ang="0">
                    <a:pos x="181" y="78"/>
                  </a:cxn>
                  <a:cxn ang="0">
                    <a:pos x="173" y="79"/>
                  </a:cxn>
                  <a:cxn ang="0">
                    <a:pos x="160" y="78"/>
                  </a:cxn>
                  <a:cxn ang="0">
                    <a:pos x="143" y="71"/>
                  </a:cxn>
                  <a:cxn ang="0">
                    <a:pos x="143" y="69"/>
                  </a:cxn>
                  <a:cxn ang="0">
                    <a:pos x="142" y="65"/>
                  </a:cxn>
                  <a:cxn ang="0">
                    <a:pos x="139" y="58"/>
                  </a:cxn>
                  <a:cxn ang="0">
                    <a:pos x="130" y="50"/>
                  </a:cxn>
                  <a:cxn ang="0">
                    <a:pos x="116" y="42"/>
                  </a:cxn>
                  <a:cxn ang="0">
                    <a:pos x="94" y="35"/>
                  </a:cxn>
                  <a:cxn ang="0">
                    <a:pos x="63" y="32"/>
                  </a:cxn>
                  <a:cxn ang="0">
                    <a:pos x="22" y="32"/>
                  </a:cxn>
                  <a:cxn ang="0">
                    <a:pos x="20" y="32"/>
                  </a:cxn>
                  <a:cxn ang="0">
                    <a:pos x="15" y="30"/>
                  </a:cxn>
                  <a:cxn ang="0">
                    <a:pos x="9" y="27"/>
                  </a:cxn>
                  <a:cxn ang="0">
                    <a:pos x="5" y="24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6" y="8"/>
                  </a:cxn>
                  <a:cxn ang="0">
                    <a:pos x="18" y="1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9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54" y="61"/>
                  </a:cxn>
                  <a:cxn ang="0">
                    <a:pos x="64" y="63"/>
                  </a:cxn>
                  <a:cxn ang="0">
                    <a:pos x="74" y="63"/>
                  </a:cxn>
                  <a:cxn ang="0">
                    <a:pos x="83" y="63"/>
                  </a:cxn>
                  <a:cxn ang="0">
                    <a:pos x="91" y="61"/>
                  </a:cxn>
                  <a:cxn ang="0">
                    <a:pos x="97" y="57"/>
                  </a:cxn>
                  <a:cxn ang="0">
                    <a:pos x="102" y="54"/>
                  </a:cxn>
                  <a:cxn ang="0">
                    <a:pos x="106" y="48"/>
                  </a:cxn>
                  <a:cxn ang="0">
                    <a:pos x="107" y="43"/>
                  </a:cxn>
                  <a:cxn ang="0">
                    <a:pos x="106" y="37"/>
                  </a:cxn>
                  <a:cxn ang="0">
                    <a:pos x="102" y="30"/>
                  </a:cxn>
                  <a:cxn ang="0">
                    <a:pos x="97" y="24"/>
                  </a:cxn>
                  <a:cxn ang="0">
                    <a:pos x="90" y="19"/>
                  </a:cxn>
                  <a:cxn ang="0">
                    <a:pos x="82" y="13"/>
                  </a:cxn>
                  <a:cxn ang="0">
                    <a:pos x="74" y="9"/>
                  </a:cxn>
                  <a:cxn ang="0">
                    <a:pos x="63" y="4"/>
                  </a:cxn>
                  <a:cxn ang="0">
                    <a:pos x="53" y="2"/>
                  </a:cxn>
                  <a:cxn ang="0">
                    <a:pos x="42" y="0"/>
                  </a:cxn>
                  <a:cxn ang="0">
                    <a:pos x="32" y="0"/>
                  </a:cxn>
                  <a:cxn ang="0">
                    <a:pos x="23" y="1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3" y="10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9" y="38"/>
                  </a:cxn>
                  <a:cxn ang="0">
                    <a:pos x="16" y="44"/>
                  </a:cxn>
                  <a:cxn ang="0">
                    <a:pos x="25" y="49"/>
                  </a:cxn>
                  <a:cxn ang="0">
                    <a:pos x="33" y="54"/>
                  </a:cxn>
                  <a:cxn ang="0">
                    <a:pos x="43" y="58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0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/>
                <a:ahLst/>
                <a:cxnLst>
                  <a:cxn ang="0">
                    <a:pos x="1466" y="407"/>
                  </a:cxn>
                  <a:cxn ang="0">
                    <a:pos x="1446" y="405"/>
                  </a:cxn>
                  <a:cxn ang="0">
                    <a:pos x="1408" y="400"/>
                  </a:cxn>
                  <a:cxn ang="0">
                    <a:pos x="1353" y="393"/>
                  </a:cxn>
                  <a:cxn ang="0">
                    <a:pos x="1285" y="383"/>
                  </a:cxn>
                  <a:cxn ang="0">
                    <a:pos x="1203" y="370"/>
                  </a:cxn>
                  <a:cxn ang="0">
                    <a:pos x="1110" y="354"/>
                  </a:cxn>
                  <a:cxn ang="0">
                    <a:pos x="1008" y="335"/>
                  </a:cxn>
                  <a:cxn ang="0">
                    <a:pos x="898" y="311"/>
                  </a:cxn>
                  <a:cxn ang="0">
                    <a:pos x="782" y="284"/>
                  </a:cxn>
                  <a:cxn ang="0">
                    <a:pos x="663" y="253"/>
                  </a:cxn>
                  <a:cxn ang="0">
                    <a:pos x="541" y="217"/>
                  </a:cxn>
                  <a:cxn ang="0">
                    <a:pos x="417" y="178"/>
                  </a:cxn>
                  <a:cxn ang="0">
                    <a:pos x="296" y="133"/>
                  </a:cxn>
                  <a:cxn ang="0">
                    <a:pos x="178" y="84"/>
                  </a:cxn>
                  <a:cxn ang="0">
                    <a:pos x="64" y="29"/>
                  </a:cxn>
                  <a:cxn ang="0">
                    <a:pos x="7" y="4"/>
                  </a:cxn>
                  <a:cxn ang="0">
                    <a:pos x="3" y="33"/>
                  </a:cxn>
                  <a:cxn ang="0">
                    <a:pos x="0" y="79"/>
                  </a:cxn>
                  <a:cxn ang="0">
                    <a:pos x="10" y="125"/>
                  </a:cxn>
                  <a:cxn ang="0">
                    <a:pos x="23" y="144"/>
                  </a:cxn>
                  <a:cxn ang="0">
                    <a:pos x="33" y="150"/>
                  </a:cxn>
                  <a:cxn ang="0">
                    <a:pos x="54" y="161"/>
                  </a:cxn>
                  <a:cxn ang="0">
                    <a:pos x="86" y="177"/>
                  </a:cxn>
                  <a:cxn ang="0">
                    <a:pos x="128" y="197"/>
                  </a:cxn>
                  <a:cxn ang="0">
                    <a:pos x="182" y="221"/>
                  </a:cxn>
                  <a:cxn ang="0">
                    <a:pos x="247" y="248"/>
                  </a:cxn>
                  <a:cxn ang="0">
                    <a:pos x="322" y="277"/>
                  </a:cxn>
                  <a:cxn ang="0">
                    <a:pos x="410" y="308"/>
                  </a:cxn>
                  <a:cxn ang="0">
                    <a:pos x="508" y="339"/>
                  </a:cxn>
                  <a:cxn ang="0">
                    <a:pos x="618" y="371"/>
                  </a:cxn>
                  <a:cxn ang="0">
                    <a:pos x="740" y="402"/>
                  </a:cxn>
                  <a:cxn ang="0">
                    <a:pos x="874" y="433"/>
                  </a:cxn>
                  <a:cxn ang="0">
                    <a:pos x="1018" y="462"/>
                  </a:cxn>
                  <a:cxn ang="0">
                    <a:pos x="1176" y="490"/>
                  </a:cxn>
                  <a:cxn ang="0">
                    <a:pos x="1346" y="514"/>
                  </a:cxn>
                  <a:cxn ang="0">
                    <a:pos x="1436" y="523"/>
                  </a:cxn>
                  <a:cxn ang="0">
                    <a:pos x="1447" y="506"/>
                  </a:cxn>
                  <a:cxn ang="0">
                    <a:pos x="1461" y="474"/>
                  </a:cxn>
                  <a:cxn ang="0">
                    <a:pos x="1469" y="432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1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" y="0"/>
                  </a:cxn>
                  <a:cxn ang="0">
                    <a:pos x="41" y="3"/>
                  </a:cxn>
                  <a:cxn ang="0">
                    <a:pos x="30" y="7"/>
                  </a:cxn>
                  <a:cxn ang="0">
                    <a:pos x="17" y="15"/>
                  </a:cxn>
                  <a:cxn ang="0">
                    <a:pos x="7" y="26"/>
                  </a:cxn>
                  <a:cxn ang="0">
                    <a:pos x="1" y="43"/>
                  </a:cxn>
                  <a:cxn ang="0">
                    <a:pos x="0" y="65"/>
                  </a:cxn>
                  <a:cxn ang="0">
                    <a:pos x="7" y="94"/>
                  </a:cxn>
                  <a:cxn ang="0">
                    <a:pos x="98" y="120"/>
                  </a:cxn>
                  <a:cxn ang="0">
                    <a:pos x="97" y="114"/>
                  </a:cxn>
                  <a:cxn ang="0">
                    <a:pos x="97" y="102"/>
                  </a:cxn>
                  <a:cxn ang="0">
                    <a:pos x="97" y="84"/>
                  </a:cxn>
                  <a:cxn ang="0">
                    <a:pos x="101" y="64"/>
                  </a:cxn>
                  <a:cxn ang="0">
                    <a:pos x="108" y="44"/>
                  </a:cxn>
                  <a:cxn ang="0">
                    <a:pos x="121" y="30"/>
                  </a:cxn>
                  <a:cxn ang="0">
                    <a:pos x="141" y="22"/>
                  </a:cxn>
                  <a:cxn ang="0">
                    <a:pos x="170" y="25"/>
                  </a:cxn>
                  <a:cxn ang="0">
                    <a:pos x="53" y="0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2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" y="0"/>
                  </a:cxn>
                  <a:cxn ang="0">
                    <a:pos x="41" y="3"/>
                  </a:cxn>
                  <a:cxn ang="0">
                    <a:pos x="29" y="7"/>
                  </a:cxn>
                  <a:cxn ang="0">
                    <a:pos x="18" y="14"/>
                  </a:cxn>
                  <a:cxn ang="0">
                    <a:pos x="7" y="25"/>
                  </a:cxn>
                  <a:cxn ang="0">
                    <a:pos x="0" y="42"/>
                  </a:cxn>
                  <a:cxn ang="0">
                    <a:pos x="0" y="65"/>
                  </a:cxn>
                  <a:cxn ang="0">
                    <a:pos x="7" y="94"/>
                  </a:cxn>
                  <a:cxn ang="0">
                    <a:pos x="97" y="119"/>
                  </a:cxn>
                  <a:cxn ang="0">
                    <a:pos x="96" y="114"/>
                  </a:cxn>
                  <a:cxn ang="0">
                    <a:pos x="96" y="101"/>
                  </a:cxn>
                  <a:cxn ang="0">
                    <a:pos x="96" y="83"/>
                  </a:cxn>
                  <a:cxn ang="0">
                    <a:pos x="100" y="62"/>
                  </a:cxn>
                  <a:cxn ang="0">
                    <a:pos x="107" y="44"/>
                  </a:cxn>
                  <a:cxn ang="0">
                    <a:pos x="120" y="30"/>
                  </a:cxn>
                  <a:cxn ang="0">
                    <a:pos x="141" y="22"/>
                  </a:cxn>
                  <a:cxn ang="0">
                    <a:pos x="170" y="25"/>
                  </a:cxn>
                  <a:cxn ang="0">
                    <a:pos x="53" y="0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3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697" y="200"/>
                  </a:cxn>
                  <a:cxn ang="0">
                    <a:pos x="730" y="156"/>
                  </a:cxn>
                  <a:cxn ang="0">
                    <a:pos x="33" y="0"/>
                  </a:cxn>
                  <a:cxn ang="0">
                    <a:pos x="0" y="44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4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696" y="187"/>
                  </a:cxn>
                  <a:cxn ang="0">
                    <a:pos x="703" y="157"/>
                  </a:cxn>
                  <a:cxn ang="0">
                    <a:pos x="6" y="0"/>
                  </a:cxn>
                  <a:cxn ang="0">
                    <a:pos x="0" y="30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5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86" y="388"/>
                  </a:cxn>
                  <a:cxn ang="0">
                    <a:pos x="124" y="388"/>
                  </a:cxn>
                  <a:cxn ang="0">
                    <a:pos x="424" y="0"/>
                  </a:cxn>
                  <a:cxn ang="0">
                    <a:pos x="130" y="282"/>
                  </a:cxn>
                  <a:cxn ang="0">
                    <a:pos x="66" y="289"/>
                  </a:cxn>
                  <a:cxn ang="0">
                    <a:pos x="0" y="358"/>
                  </a:cxn>
                  <a:cxn ang="0">
                    <a:pos x="0" y="508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6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6" y="245"/>
                  </a:cxn>
                  <a:cxn ang="0">
                    <a:pos x="1184" y="244"/>
                  </a:cxn>
                  <a:cxn ang="0">
                    <a:pos x="1180" y="242"/>
                  </a:cxn>
                  <a:cxn ang="0">
                    <a:pos x="1172" y="239"/>
                  </a:cxn>
                  <a:cxn ang="0">
                    <a:pos x="1161" y="233"/>
                  </a:cxn>
                  <a:cxn ang="0">
                    <a:pos x="1147" y="228"/>
                  </a:cxn>
                  <a:cxn ang="0">
                    <a:pos x="1130" y="222"/>
                  </a:cxn>
                  <a:cxn ang="0">
                    <a:pos x="1112" y="214"/>
                  </a:cxn>
                  <a:cxn ang="0">
                    <a:pos x="1091" y="205"/>
                  </a:cxn>
                  <a:cxn ang="0">
                    <a:pos x="1066" y="196"/>
                  </a:cxn>
                  <a:cxn ang="0">
                    <a:pos x="1039" y="187"/>
                  </a:cxn>
                  <a:cxn ang="0">
                    <a:pos x="1010" y="177"/>
                  </a:cxn>
                  <a:cxn ang="0">
                    <a:pos x="979" y="166"/>
                  </a:cxn>
                  <a:cxn ang="0">
                    <a:pos x="945" y="154"/>
                  </a:cxn>
                  <a:cxn ang="0">
                    <a:pos x="910" y="143"/>
                  </a:cxn>
                  <a:cxn ang="0">
                    <a:pos x="871" y="132"/>
                  </a:cxn>
                  <a:cxn ang="0">
                    <a:pos x="832" y="121"/>
                  </a:cxn>
                  <a:cxn ang="0">
                    <a:pos x="790" y="108"/>
                  </a:cxn>
                  <a:cxn ang="0">
                    <a:pos x="747" y="97"/>
                  </a:cxn>
                  <a:cxn ang="0">
                    <a:pos x="702" y="86"/>
                  </a:cxn>
                  <a:cxn ang="0">
                    <a:pos x="655" y="74"/>
                  </a:cxn>
                  <a:cxn ang="0">
                    <a:pos x="607" y="64"/>
                  </a:cxn>
                  <a:cxn ang="0">
                    <a:pos x="557" y="54"/>
                  </a:cxn>
                  <a:cxn ang="0">
                    <a:pos x="506" y="45"/>
                  </a:cxn>
                  <a:cxn ang="0">
                    <a:pos x="454" y="36"/>
                  </a:cxn>
                  <a:cxn ang="0">
                    <a:pos x="400" y="28"/>
                  </a:cxn>
                  <a:cxn ang="0">
                    <a:pos x="346" y="20"/>
                  </a:cxn>
                  <a:cxn ang="0">
                    <a:pos x="290" y="15"/>
                  </a:cxn>
                  <a:cxn ang="0">
                    <a:pos x="233" y="9"/>
                  </a:cxn>
                  <a:cxn ang="0">
                    <a:pos x="176" y="4"/>
                  </a:cxn>
                  <a:cxn ang="0">
                    <a:pos x="118" y="2"/>
                  </a:cxn>
                  <a:cxn ang="0">
                    <a:pos x="60" y="0"/>
                  </a:cxn>
                  <a:cxn ang="0">
                    <a:pos x="0" y="0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7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52" y="738"/>
                  </a:cxn>
                  <a:cxn ang="0">
                    <a:pos x="0" y="726"/>
                  </a:cxn>
                  <a:cxn ang="0">
                    <a:pos x="169" y="0"/>
                  </a:cxn>
                  <a:cxn ang="0">
                    <a:pos x="241" y="0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6558" name="Freeform 94"/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/>
            <a:ahLst/>
            <a:cxnLst>
              <a:cxn ang="0">
                <a:pos x="4" y="1331"/>
              </a:cxn>
              <a:cxn ang="0">
                <a:pos x="349" y="509"/>
              </a:cxn>
              <a:cxn ang="0">
                <a:pos x="1384" y="344"/>
              </a:cxn>
              <a:cxn ang="0">
                <a:pos x="2596" y="170"/>
              </a:cxn>
              <a:cxn ang="0">
                <a:pos x="2884" y="1364"/>
              </a:cxn>
              <a:cxn ang="0">
                <a:pos x="2659" y="2144"/>
              </a:cxn>
              <a:cxn ang="0">
                <a:pos x="2104" y="2504"/>
              </a:cxn>
              <a:cxn ang="0">
                <a:pos x="1639" y="2579"/>
              </a:cxn>
              <a:cxn ang="0">
                <a:pos x="1044" y="2630"/>
              </a:cxn>
              <a:cxn ang="0">
                <a:pos x="346" y="2201"/>
              </a:cxn>
              <a:cxn ang="0">
                <a:pos x="4" y="133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6559" name="Group 95"/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446560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561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562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563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6564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6565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6566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567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568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6569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6570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571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572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46573" name="Line 109"/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574" name="Line 110"/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575" name="Line 111"/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6576" name="Group 112"/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446577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6578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446579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46579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446580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46580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446581" name="Freeform 117"/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/>
            <a:ahLst/>
            <a:cxnLst>
              <a:cxn ang="0">
                <a:pos x="339" y="15"/>
              </a:cxn>
              <a:cxn ang="0">
                <a:pos x="189" y="645"/>
              </a:cxn>
              <a:cxn ang="0">
                <a:pos x="804" y="1260"/>
              </a:cxn>
              <a:cxn ang="0">
                <a:pos x="1959" y="1425"/>
              </a:cxn>
              <a:cxn ang="0">
                <a:pos x="3519" y="1320"/>
              </a:cxn>
              <a:cxn ang="0">
                <a:pos x="3924" y="975"/>
              </a:cxn>
              <a:cxn ang="0">
                <a:pos x="4543" y="769"/>
              </a:cxn>
              <a:cxn ang="0">
                <a:pos x="4249" y="278"/>
              </a:cxn>
              <a:cxn ang="0">
                <a:pos x="2222" y="76"/>
              </a:cxn>
              <a:cxn ang="0">
                <a:pos x="339" y="15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6582" name="Object 118"/>
          <p:cNvGraphicFramePr>
            <a:graphicFrameLocks noChangeAspect="1"/>
          </p:cNvGraphicFramePr>
          <p:nvPr/>
        </p:nvGraphicFramePr>
        <p:xfrm>
          <a:off x="4684713" y="5648325"/>
          <a:ext cx="361950" cy="277813"/>
        </p:xfrm>
        <a:graphic>
          <a:graphicData uri="http://schemas.openxmlformats.org/presentationml/2006/ole">
            <p:oleObj spid="_x0000_s446582" r:id="rId6" imgW="1305000" imgH="1085760" progId="">
              <p:embed/>
            </p:oleObj>
          </a:graphicData>
        </a:graphic>
      </p:graphicFrame>
      <p:sp>
        <p:nvSpPr>
          <p:cNvPr id="446583" name="Line 119"/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6584" name="Freeform 120"/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94" y="306"/>
              </a:cxn>
              <a:cxn ang="0">
                <a:pos x="2196" y="30"/>
              </a:cxn>
            </a:cxnLst>
            <a:rect l="0" t="0" r="r" b="b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6585" name="Line 121"/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6586" name="Text Box 122"/>
          <p:cNvSpPr txBox="1">
            <a:spLocks noChangeArrowheads="1"/>
          </p:cNvSpPr>
          <p:nvPr/>
        </p:nvSpPr>
        <p:spPr bwMode="auto">
          <a:xfrm>
            <a:off x="254000" y="3963988"/>
            <a:ext cx="2100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Permanent address: 128.119.40.186</a:t>
            </a:r>
          </a:p>
        </p:txBody>
      </p:sp>
      <p:sp>
        <p:nvSpPr>
          <p:cNvPr id="446587" name="Text Box 123"/>
          <p:cNvSpPr txBox="1">
            <a:spLocks noChangeArrowheads="1"/>
          </p:cNvSpPr>
          <p:nvPr/>
        </p:nvSpPr>
        <p:spPr bwMode="auto">
          <a:xfrm>
            <a:off x="6305550" y="4710113"/>
            <a:ext cx="2100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/>
              <a:t>Care-of address: 79.129.13.2</a:t>
            </a:r>
          </a:p>
        </p:txBody>
      </p:sp>
      <p:grpSp>
        <p:nvGrpSpPr>
          <p:cNvPr id="446588" name="Group 124"/>
          <p:cNvGrpSpPr>
            <a:grpSpLocks/>
          </p:cNvGrpSpPr>
          <p:nvPr/>
        </p:nvGrpSpPr>
        <p:grpSpPr bwMode="auto">
          <a:xfrm>
            <a:off x="1385888" y="5038725"/>
            <a:ext cx="3021012" cy="1068388"/>
            <a:chOff x="873" y="3174"/>
            <a:chExt cx="1903" cy="673"/>
          </a:xfrm>
        </p:grpSpPr>
        <p:grpSp>
          <p:nvGrpSpPr>
            <p:cNvPr id="446589" name="Group 125"/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446590" name="Rectangle 126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591" name="Text Box 127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/>
                  <a:t>dest: 128.119.40.186</a:t>
                </a:r>
              </a:p>
            </p:txBody>
          </p:sp>
          <p:sp>
            <p:nvSpPr>
              <p:cNvPr id="446592" name="Line 128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46593" name="Group 129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446594" name="Freeform 130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111" y="0"/>
                    </a:cxn>
                    <a:cxn ang="0">
                      <a:pos x="48" y="108"/>
                    </a:cxn>
                    <a:cxn ang="0">
                      <a:pos x="0" y="10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46595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46596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6597" name="Group 133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446598" name="Freeform 134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111" y="0"/>
                    </a:cxn>
                    <a:cxn ang="0">
                      <a:pos x="48" y="108"/>
                    </a:cxn>
                    <a:cxn ang="0">
                      <a:pos x="0" y="10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46599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46600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46601" name="Text Box 137"/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packet sent by correspondent</a:t>
              </a:r>
            </a:p>
          </p:txBody>
        </p:sp>
      </p:grpSp>
      <p:grpSp>
        <p:nvGrpSpPr>
          <p:cNvPr id="446602" name="Group 138"/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446603" name="Rectangle 139"/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604" name="Freeform 140"/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/>
              <a:ahLst/>
              <a:cxnLst>
                <a:cxn ang="0">
                  <a:pos x="2439" y="981"/>
                </a:cxn>
                <a:cxn ang="0">
                  <a:pos x="1490" y="346"/>
                </a:cxn>
                <a:cxn ang="0">
                  <a:pos x="0" y="41"/>
                </a:cxn>
                <a:cxn ang="0">
                  <a:pos x="3303" y="49"/>
                </a:cxn>
                <a:cxn ang="0">
                  <a:pos x="2829" y="337"/>
                </a:cxn>
                <a:cxn ang="0">
                  <a:pos x="2558" y="973"/>
                </a:cxn>
                <a:cxn ang="0">
                  <a:pos x="2439" y="981"/>
                </a:cxn>
              </a:cxnLst>
              <a:rect l="0" t="0" r="r" b="b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46605" name="Group 141"/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446606" name="Group 142"/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44660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60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600"/>
                    <a:t>dest: 79.129.13.2</a:t>
                  </a:r>
                </a:p>
              </p:txBody>
            </p:sp>
            <p:sp>
              <p:nvSpPr>
                <p:cNvPr id="446609" name="Line 145"/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46610" name="Group 146"/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446611" name="Freeform 147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111" y="0"/>
                      </a:cxn>
                      <a:cxn ang="0">
                        <a:pos x="48" y="108"/>
                      </a:cxn>
                      <a:cxn ang="0">
                        <a:pos x="0" y="105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6612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6613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614" name="Group 150"/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446615" name="Freeform 151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111" y="0"/>
                      </a:cxn>
                      <a:cxn ang="0">
                        <a:pos x="48" y="108"/>
                      </a:cxn>
                      <a:cxn ang="0">
                        <a:pos x="0" y="105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6616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6617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46618" name="Group 154"/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446619" name="Rectangle 155"/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620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600"/>
                    <a:t>dest: 128.119.40.186</a:t>
                  </a:r>
                </a:p>
              </p:txBody>
            </p:sp>
            <p:sp>
              <p:nvSpPr>
                <p:cNvPr id="446621" name="Line 157"/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46622" name="Group 158"/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446623" name="Freeform 159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111" y="0"/>
                      </a:cxn>
                      <a:cxn ang="0">
                        <a:pos x="48" y="108"/>
                      </a:cxn>
                      <a:cxn ang="0">
                        <a:pos x="0" y="105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6624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6625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626" name="Group 162"/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446627" name="Freeform 163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111" y="0"/>
                      </a:cxn>
                      <a:cxn ang="0">
                        <a:pos x="48" y="108"/>
                      </a:cxn>
                      <a:cxn ang="0">
                        <a:pos x="0" y="105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6628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6629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46630" name="Text Box 166"/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packet sent by home agent to foreign agent: a </a:t>
              </a:r>
              <a:r>
                <a:rPr lang="en-US" i="1"/>
                <a:t>packet within a packet</a:t>
              </a:r>
            </a:p>
          </p:txBody>
        </p:sp>
      </p:grpSp>
      <p:grpSp>
        <p:nvGrpSpPr>
          <p:cNvPr id="446631" name="Group 167"/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446632" name="Rectangle 168"/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633" name="Freeform 169"/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/>
              <a:ahLst/>
              <a:cxnLst>
                <a:cxn ang="0">
                  <a:pos x="779" y="1132"/>
                </a:cxn>
                <a:cxn ang="0">
                  <a:pos x="686" y="344"/>
                </a:cxn>
                <a:cxn ang="0">
                  <a:pos x="0" y="39"/>
                </a:cxn>
                <a:cxn ang="0">
                  <a:pos x="1849" y="49"/>
                </a:cxn>
                <a:cxn ang="0">
                  <a:pos x="1375" y="337"/>
                </a:cxn>
                <a:cxn ang="0">
                  <a:pos x="906" y="996"/>
                </a:cxn>
                <a:cxn ang="0">
                  <a:pos x="779" y="1132"/>
                </a:cxn>
              </a:cxnLst>
              <a:rect l="0" t="0" r="r" b="b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46634" name="Group 170"/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446635" name="Rectangle 171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636" name="Text Box 172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/>
                  <a:t>dest: 128.119.40.186</a:t>
                </a:r>
              </a:p>
            </p:txBody>
          </p:sp>
          <p:sp>
            <p:nvSpPr>
              <p:cNvPr id="446637" name="Line 173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46638" name="Group 174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446639" name="Freeform 175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111" y="0"/>
                    </a:cxn>
                    <a:cxn ang="0">
                      <a:pos x="48" y="108"/>
                    </a:cxn>
                    <a:cxn ang="0">
                      <a:pos x="0" y="10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46640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46641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6642" name="Group 178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446643" name="Freeform 179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111" y="0"/>
                    </a:cxn>
                    <a:cxn ang="0">
                      <a:pos x="48" y="108"/>
                    </a:cxn>
                    <a:cxn ang="0">
                      <a:pos x="0" y="10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46644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46645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46646" name="Text Box 182"/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foreign-agent-to-mobile packet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DFB27030-7CD5-4609-9508-5AE0E44E4D57}" type="slidenum">
              <a:rPr lang="en-US"/>
              <a:pPr/>
              <a:t>88</a:t>
            </a:fld>
            <a:endParaRPr lang="en-US"/>
          </a:p>
        </p:txBody>
      </p:sp>
      <p:grpSp>
        <p:nvGrpSpPr>
          <p:cNvPr id="660482" name="Group 2"/>
          <p:cNvGrpSpPr>
            <a:grpSpLocks/>
          </p:cNvGrpSpPr>
          <p:nvPr/>
        </p:nvGrpSpPr>
        <p:grpSpPr bwMode="auto">
          <a:xfrm>
            <a:off x="1752600" y="2438400"/>
            <a:ext cx="739775" cy="631825"/>
            <a:chOff x="3189" y="1852"/>
            <a:chExt cx="466" cy="398"/>
          </a:xfrm>
        </p:grpSpPr>
        <p:sp>
          <p:nvSpPr>
            <p:cNvPr id="660483" name="Rectangle 3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84" name="Rectangle 4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85" name="Rectangle 5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86" name="Rectangle 6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87" name="Freeform 7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09" y="0"/>
                </a:cxn>
                <a:cxn ang="0">
                  <a:pos x="464" y="73"/>
                </a:cxn>
                <a:cxn ang="0">
                  <a:pos x="466" y="76"/>
                </a:cxn>
                <a:cxn ang="0">
                  <a:pos x="464" y="78"/>
                </a:cxn>
                <a:cxn ang="0">
                  <a:pos x="461" y="80"/>
                </a:cxn>
                <a:cxn ang="0">
                  <a:pos x="8" y="80"/>
                </a:cxn>
                <a:cxn ang="0">
                  <a:pos x="2" y="78"/>
                </a:cxn>
                <a:cxn ang="0">
                  <a:pos x="0" y="74"/>
                </a:cxn>
                <a:cxn ang="0">
                  <a:pos x="2" y="71"/>
                </a:cxn>
                <a:cxn ang="0">
                  <a:pos x="58" y="0"/>
                </a:cxn>
              </a:cxnLst>
              <a:rect l="0" t="0" r="r" b="b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88" name="Freeform 8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09" y="0"/>
                </a:cxn>
                <a:cxn ang="0">
                  <a:pos x="464" y="73"/>
                </a:cxn>
                <a:cxn ang="0">
                  <a:pos x="466" y="76"/>
                </a:cxn>
                <a:cxn ang="0">
                  <a:pos x="464" y="78"/>
                </a:cxn>
                <a:cxn ang="0">
                  <a:pos x="461" y="80"/>
                </a:cxn>
                <a:cxn ang="0">
                  <a:pos x="8" y="80"/>
                </a:cxn>
                <a:cxn ang="0">
                  <a:pos x="2" y="78"/>
                </a:cxn>
                <a:cxn ang="0">
                  <a:pos x="0" y="74"/>
                </a:cxn>
                <a:cxn ang="0">
                  <a:pos x="2" y="71"/>
                </a:cxn>
              </a:cxnLst>
              <a:rect l="0" t="0" r="r" b="b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89" name="Freeform 9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95" y="0"/>
                </a:cxn>
                <a:cxn ang="0">
                  <a:pos x="310" y="49"/>
                </a:cxn>
                <a:cxn ang="0">
                  <a:pos x="0" y="49"/>
                </a:cxn>
                <a:cxn ang="0">
                  <a:pos x="41" y="0"/>
                </a:cxn>
              </a:cxnLst>
              <a:rect l="0" t="0" r="r" b="b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90" name="Freeform 10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95" y="0"/>
                </a:cxn>
                <a:cxn ang="0">
                  <a:pos x="310" y="49"/>
                </a:cxn>
                <a:cxn ang="0">
                  <a:pos x="0" y="49"/>
                </a:cxn>
              </a:cxnLst>
              <a:rect l="0" t="0" r="r" b="b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91" name="Freeform 11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0"/>
                </a:cxn>
                <a:cxn ang="0">
                  <a:pos x="92" y="49"/>
                </a:cxn>
                <a:cxn ang="0">
                  <a:pos x="16" y="49"/>
                </a:cxn>
                <a:cxn ang="0">
                  <a:pos x="0" y="0"/>
                </a:cxn>
              </a:cxnLst>
              <a:rect l="0" t="0" r="r" b="b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92" name="Freeform 12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0"/>
                </a:cxn>
                <a:cxn ang="0">
                  <a:pos x="92" y="49"/>
                </a:cxn>
                <a:cxn ang="0">
                  <a:pos x="16" y="49"/>
                </a:cxn>
              </a:cxnLst>
              <a:rect l="0" t="0" r="r" b="b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93" name="Rectangle 13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94" name="Rectangle 14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95" name="Rectangle 15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solidFill>
              <a:srgbClr val="115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96" name="Rectangle 16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97" name="Rectangle 17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98" name="Rectangle 18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99" name="Rectangle 19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500" name="Rectangle 20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501" name="Freeform 21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6">
                  <a:moveTo>
                    <a:pt x="19" y="9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502" name="Freeform 22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6">
                  <a:moveTo>
                    <a:pt x="19" y="9"/>
                  </a:moveTo>
                  <a:lnTo>
                    <a:pt x="19" y="9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503" name="Freeform 23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3" y="18"/>
                </a:cxn>
                <a:cxn ang="0">
                  <a:pos x="9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8">
                  <a:moveTo>
                    <a:pt x="19" y="9"/>
                  </a:move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504" name="Freeform 24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3" y="18"/>
                </a:cxn>
                <a:cxn ang="0">
                  <a:pos x="9" y="18"/>
                </a:cxn>
                <a:cxn ang="0">
                  <a:pos x="9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8">
                  <a:moveTo>
                    <a:pt x="19" y="9"/>
                  </a:moveTo>
                  <a:lnTo>
                    <a:pt x="19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505" name="Freeform 25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6"/>
                </a:cxn>
                <a:cxn ang="0">
                  <a:pos x="19" y="7"/>
                </a:cxn>
              </a:cxnLst>
              <a:rect l="0" t="0" r="r" b="b"/>
              <a:pathLst>
                <a:path w="19" h="16">
                  <a:moveTo>
                    <a:pt x="19" y="7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506" name="Freeform 26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7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6"/>
                </a:cxn>
                <a:cxn ang="0">
                  <a:pos x="19" y="7"/>
                </a:cxn>
              </a:cxnLst>
              <a:rect l="0" t="0" r="r" b="b"/>
              <a:pathLst>
                <a:path w="19" h="16">
                  <a:moveTo>
                    <a:pt x="19" y="7"/>
                  </a:moveTo>
                  <a:lnTo>
                    <a:pt x="19" y="7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0507" name="Group 27"/>
          <p:cNvGrpSpPr>
            <a:grpSpLocks/>
          </p:cNvGrpSpPr>
          <p:nvPr/>
        </p:nvGrpSpPr>
        <p:grpSpPr bwMode="auto">
          <a:xfrm>
            <a:off x="4267200" y="4419600"/>
            <a:ext cx="684213" cy="204788"/>
            <a:chOff x="2417" y="2743"/>
            <a:chExt cx="431" cy="129"/>
          </a:xfrm>
        </p:grpSpPr>
        <p:sp>
          <p:nvSpPr>
            <p:cNvPr id="660508" name="Rectangle 28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509" name="Rectangle 29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510" name="Rectangle 30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511" name="Rectangle 31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0512" name="Text Box 32"/>
          <p:cNvSpPr txBox="1">
            <a:spLocks noChangeArrowheads="1"/>
          </p:cNvSpPr>
          <p:nvPr/>
        </p:nvSpPr>
        <p:spPr bwMode="auto">
          <a:xfrm>
            <a:off x="4148138" y="47513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Home Agent (HA)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60513" name="Line 33"/>
          <p:cNvSpPr>
            <a:spLocks noChangeShapeType="1"/>
          </p:cNvSpPr>
          <p:nvPr/>
        </p:nvSpPr>
        <p:spPr bwMode="auto">
          <a:xfrm>
            <a:off x="2362200" y="31242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0514" name="Text Box 34"/>
          <p:cNvSpPr txBox="1">
            <a:spLocks noChangeArrowheads="1"/>
          </p:cNvSpPr>
          <p:nvPr/>
        </p:nvSpPr>
        <p:spPr bwMode="auto">
          <a:xfrm>
            <a:off x="381000" y="243840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Correspondent</a:t>
            </a:r>
          </a:p>
          <a:p>
            <a:r>
              <a:rPr lang="en-US">
                <a:latin typeface="Times New Roman" pitchFamily="18" charset="0"/>
              </a:rPr>
              <a:t>Node (CN)</a:t>
            </a:r>
          </a:p>
        </p:txBody>
      </p:sp>
      <p:grpSp>
        <p:nvGrpSpPr>
          <p:cNvPr id="660515" name="Group 35"/>
          <p:cNvGrpSpPr>
            <a:grpSpLocks/>
          </p:cNvGrpSpPr>
          <p:nvPr/>
        </p:nvGrpSpPr>
        <p:grpSpPr bwMode="auto">
          <a:xfrm>
            <a:off x="6096000" y="2133600"/>
            <a:ext cx="631825" cy="725488"/>
            <a:chOff x="2303" y="1413"/>
            <a:chExt cx="257" cy="283"/>
          </a:xfrm>
        </p:grpSpPr>
        <p:sp>
          <p:nvSpPr>
            <p:cNvPr id="660516" name="Freeform 36"/>
            <p:cNvSpPr>
              <a:spLocks/>
            </p:cNvSpPr>
            <p:nvPr/>
          </p:nvSpPr>
          <p:spPr bwMode="auto">
            <a:xfrm>
              <a:off x="2367" y="1624"/>
              <a:ext cx="161" cy="72"/>
            </a:xfrm>
            <a:custGeom>
              <a:avLst/>
              <a:gdLst/>
              <a:ahLst/>
              <a:cxnLst>
                <a:cxn ang="0">
                  <a:pos x="160" y="36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160" y="71"/>
                </a:cxn>
                <a:cxn ang="0">
                  <a:pos x="160" y="36"/>
                </a:cxn>
              </a:cxnLst>
              <a:rect l="0" t="0" r="r" b="b"/>
              <a:pathLst>
                <a:path w="161" h="72">
                  <a:moveTo>
                    <a:pt x="16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60" y="71"/>
                  </a:lnTo>
                  <a:lnTo>
                    <a:pt x="160" y="3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517" name="Freeform 37"/>
            <p:cNvSpPr>
              <a:spLocks/>
            </p:cNvSpPr>
            <p:nvPr/>
          </p:nvSpPr>
          <p:spPr bwMode="auto">
            <a:xfrm>
              <a:off x="2527" y="1590"/>
              <a:ext cx="33" cy="106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32" y="35"/>
                </a:cxn>
                <a:cxn ang="0">
                  <a:pos x="32" y="0"/>
                </a:cxn>
                <a:cxn ang="0">
                  <a:pos x="0" y="70"/>
                </a:cxn>
              </a:cxnLst>
              <a:rect l="0" t="0" r="r" b="b"/>
              <a:pathLst>
                <a:path w="33" h="106">
                  <a:moveTo>
                    <a:pt x="0" y="105"/>
                  </a:moveTo>
                  <a:lnTo>
                    <a:pt x="32" y="35"/>
                  </a:lnTo>
                  <a:lnTo>
                    <a:pt x="32" y="0"/>
                  </a:lnTo>
                  <a:lnTo>
                    <a:pt x="0" y="7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518" name="Freeform 38"/>
            <p:cNvSpPr>
              <a:spLocks/>
            </p:cNvSpPr>
            <p:nvPr/>
          </p:nvSpPr>
          <p:spPr bwMode="auto">
            <a:xfrm>
              <a:off x="2335" y="1413"/>
              <a:ext cx="97" cy="212"/>
            </a:xfrm>
            <a:custGeom>
              <a:avLst/>
              <a:gdLst/>
              <a:ahLst/>
              <a:cxnLst>
                <a:cxn ang="0">
                  <a:pos x="32" y="211"/>
                </a:cxn>
                <a:cxn ang="0">
                  <a:pos x="96" y="141"/>
                </a:cxn>
                <a:cxn ang="0">
                  <a:pos x="64" y="0"/>
                </a:cxn>
                <a:cxn ang="0">
                  <a:pos x="0" y="35"/>
                </a:cxn>
                <a:cxn ang="0">
                  <a:pos x="32" y="211"/>
                </a:cxn>
              </a:cxnLst>
              <a:rect l="0" t="0" r="r" b="b"/>
              <a:pathLst>
                <a:path w="97" h="212">
                  <a:moveTo>
                    <a:pt x="32" y="211"/>
                  </a:moveTo>
                  <a:lnTo>
                    <a:pt x="96" y="141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519" name="Freeform 39"/>
            <p:cNvSpPr>
              <a:spLocks/>
            </p:cNvSpPr>
            <p:nvPr/>
          </p:nvSpPr>
          <p:spPr bwMode="auto">
            <a:xfrm>
              <a:off x="2367" y="1555"/>
              <a:ext cx="193" cy="106"/>
            </a:xfrm>
            <a:custGeom>
              <a:avLst/>
              <a:gdLst/>
              <a:ahLst/>
              <a:cxnLst>
                <a:cxn ang="0">
                  <a:pos x="160" y="105"/>
                </a:cxn>
                <a:cxn ang="0">
                  <a:pos x="192" y="35"/>
                </a:cxn>
                <a:cxn ang="0">
                  <a:pos x="64" y="0"/>
                </a:cxn>
                <a:cxn ang="0">
                  <a:pos x="0" y="70"/>
                </a:cxn>
                <a:cxn ang="0">
                  <a:pos x="160" y="105"/>
                </a:cxn>
              </a:cxnLst>
              <a:rect l="0" t="0" r="r" b="b"/>
              <a:pathLst>
                <a:path w="193" h="106">
                  <a:moveTo>
                    <a:pt x="160" y="105"/>
                  </a:moveTo>
                  <a:lnTo>
                    <a:pt x="192" y="35"/>
                  </a:lnTo>
                  <a:lnTo>
                    <a:pt x="64" y="0"/>
                  </a:lnTo>
                  <a:lnTo>
                    <a:pt x="0" y="70"/>
                  </a:lnTo>
                  <a:lnTo>
                    <a:pt x="160" y="105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520" name="Freeform 40"/>
            <p:cNvSpPr>
              <a:spLocks/>
            </p:cNvSpPr>
            <p:nvPr/>
          </p:nvSpPr>
          <p:spPr bwMode="auto">
            <a:xfrm>
              <a:off x="2303" y="1413"/>
              <a:ext cx="97" cy="248"/>
            </a:xfrm>
            <a:custGeom>
              <a:avLst/>
              <a:gdLst/>
              <a:ahLst/>
              <a:cxnLst>
                <a:cxn ang="0">
                  <a:pos x="64" y="247"/>
                </a:cxn>
                <a:cxn ang="0">
                  <a:pos x="64" y="212"/>
                </a:cxn>
                <a:cxn ang="0">
                  <a:pos x="32" y="35"/>
                </a:cxn>
                <a:cxn ang="0">
                  <a:pos x="96" y="0"/>
                </a:cxn>
                <a:cxn ang="0">
                  <a:pos x="64" y="0"/>
                </a:cxn>
                <a:cxn ang="0">
                  <a:pos x="0" y="35"/>
                </a:cxn>
                <a:cxn ang="0">
                  <a:pos x="32" y="212"/>
                </a:cxn>
                <a:cxn ang="0">
                  <a:pos x="64" y="212"/>
                </a:cxn>
              </a:cxnLst>
              <a:rect l="0" t="0" r="r" b="b"/>
              <a:pathLst>
                <a:path w="97" h="248">
                  <a:moveTo>
                    <a:pt x="64" y="247"/>
                  </a:moveTo>
                  <a:lnTo>
                    <a:pt x="64" y="212"/>
                  </a:lnTo>
                  <a:lnTo>
                    <a:pt x="32" y="3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2"/>
                  </a:lnTo>
                  <a:lnTo>
                    <a:pt x="64" y="212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0521" name="Freeform 41"/>
          <p:cNvSpPr>
            <a:spLocks/>
          </p:cNvSpPr>
          <p:nvPr/>
        </p:nvSpPr>
        <p:spPr bwMode="auto">
          <a:xfrm>
            <a:off x="5718175" y="1257300"/>
            <a:ext cx="30163" cy="254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9" y="11"/>
              </a:cxn>
              <a:cxn ang="0">
                <a:pos x="15" y="14"/>
              </a:cxn>
              <a:cxn ang="0">
                <a:pos x="13" y="16"/>
              </a:cxn>
              <a:cxn ang="0">
                <a:pos x="9" y="16"/>
              </a:cxn>
              <a:cxn ang="0">
                <a:pos x="6" y="16"/>
              </a:cxn>
              <a:cxn ang="0">
                <a:pos x="2" y="14"/>
              </a:cxn>
              <a:cxn ang="0">
                <a:pos x="0" y="11"/>
              </a:cxn>
              <a:cxn ang="0">
                <a:pos x="0" y="9"/>
              </a:cxn>
              <a:cxn ang="0">
                <a:pos x="0" y="5"/>
              </a:cxn>
              <a:cxn ang="0">
                <a:pos x="2" y="2"/>
              </a:cxn>
              <a:cxn ang="0">
                <a:pos x="6" y="0"/>
              </a:cxn>
              <a:cxn ang="0">
                <a:pos x="9" y="0"/>
              </a:cxn>
              <a:cxn ang="0">
                <a:pos x="13" y="0"/>
              </a:cxn>
              <a:cxn ang="0">
                <a:pos x="15" y="2"/>
              </a:cxn>
              <a:cxn ang="0">
                <a:pos x="19" y="5"/>
              </a:cxn>
              <a:cxn ang="0">
                <a:pos x="19" y="9"/>
              </a:cxn>
            </a:cxnLst>
            <a:rect l="0" t="0" r="r" b="b"/>
            <a:pathLst>
              <a:path w="19" h="16">
                <a:moveTo>
                  <a:pt x="19" y="9"/>
                </a:moveTo>
                <a:lnTo>
                  <a:pt x="19" y="11"/>
                </a:lnTo>
                <a:lnTo>
                  <a:pt x="15" y="14"/>
                </a:lnTo>
                <a:lnTo>
                  <a:pt x="13" y="16"/>
                </a:lnTo>
                <a:lnTo>
                  <a:pt x="9" y="16"/>
                </a:lnTo>
                <a:lnTo>
                  <a:pt x="6" y="16"/>
                </a:lnTo>
                <a:lnTo>
                  <a:pt x="2" y="14"/>
                </a:lnTo>
                <a:lnTo>
                  <a:pt x="0" y="11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5"/>
                </a:ln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522" name="Text Box 42"/>
          <p:cNvSpPr txBox="1">
            <a:spLocks noChangeArrowheads="1"/>
          </p:cNvSpPr>
          <p:nvPr/>
        </p:nvSpPr>
        <p:spPr bwMode="auto">
          <a:xfrm>
            <a:off x="6781800" y="23622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Mobile Node (MN)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60523" name="Line 43"/>
          <p:cNvSpPr>
            <a:spLocks noChangeShapeType="1"/>
          </p:cNvSpPr>
          <p:nvPr/>
        </p:nvSpPr>
        <p:spPr bwMode="auto">
          <a:xfrm flipV="1">
            <a:off x="4572000" y="2743200"/>
            <a:ext cx="1524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0524" name="Line 44"/>
          <p:cNvSpPr>
            <a:spLocks noChangeShapeType="1"/>
          </p:cNvSpPr>
          <p:nvPr/>
        </p:nvSpPr>
        <p:spPr bwMode="auto">
          <a:xfrm flipH="1">
            <a:off x="2590800" y="2667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0525" name="Text Box 45"/>
          <p:cNvSpPr txBox="1">
            <a:spLocks noChangeArrowheads="1"/>
          </p:cNvSpPr>
          <p:nvPr/>
        </p:nvSpPr>
        <p:spPr bwMode="auto">
          <a:xfrm>
            <a:off x="1295400" y="3505200"/>
            <a:ext cx="2089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Packets to MN are </a:t>
            </a:r>
          </a:p>
          <a:p>
            <a:r>
              <a:rPr lang="en-US">
                <a:latin typeface="Times New Roman" pitchFamily="18" charset="0"/>
              </a:rPr>
              <a:t>picked up by the HA</a:t>
            </a:r>
          </a:p>
          <a:p>
            <a:r>
              <a:rPr lang="en-US">
                <a:latin typeface="Times New Roman" pitchFamily="18" charset="0"/>
              </a:rPr>
              <a:t>and tunneled to MN</a:t>
            </a:r>
          </a:p>
        </p:txBody>
      </p:sp>
      <p:sp>
        <p:nvSpPr>
          <p:cNvPr id="660526" name="Text Box 46"/>
          <p:cNvSpPr txBox="1">
            <a:spLocks noChangeArrowheads="1"/>
          </p:cNvSpPr>
          <p:nvPr/>
        </p:nvSpPr>
        <p:spPr bwMode="auto">
          <a:xfrm>
            <a:off x="3124200" y="1676400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Packets sent by MN go</a:t>
            </a:r>
          </a:p>
          <a:p>
            <a:r>
              <a:rPr lang="en-US">
                <a:latin typeface="Times New Roman" pitchFamily="18" charset="0"/>
              </a:rPr>
              <a:t>directly to CN</a:t>
            </a:r>
          </a:p>
        </p:txBody>
      </p:sp>
      <p:sp>
        <p:nvSpPr>
          <p:cNvPr id="660527" name="Text Box 47"/>
          <p:cNvSpPr txBox="1">
            <a:spLocks noChangeArrowheads="1"/>
          </p:cNvSpPr>
          <p:nvPr/>
        </p:nvSpPr>
        <p:spPr bwMode="auto">
          <a:xfrm>
            <a:off x="2574925" y="5527675"/>
            <a:ext cx="409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 Triangle Routing in Mobile-IP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5BBE9AE-8334-49B0-A218-A6380DB0BE9C}" type="slidenum">
              <a:rPr lang="en-US"/>
              <a:pPr/>
              <a:t>89</a:t>
            </a:fld>
            <a:endParaRPr lang="en-US"/>
          </a:p>
        </p:txBody>
      </p:sp>
      <p:grpSp>
        <p:nvGrpSpPr>
          <p:cNvPr id="662530" name="Group 2"/>
          <p:cNvGrpSpPr>
            <a:grpSpLocks/>
          </p:cNvGrpSpPr>
          <p:nvPr/>
        </p:nvGrpSpPr>
        <p:grpSpPr bwMode="auto">
          <a:xfrm>
            <a:off x="1752600" y="2438400"/>
            <a:ext cx="739775" cy="631825"/>
            <a:chOff x="3189" y="1852"/>
            <a:chExt cx="466" cy="398"/>
          </a:xfrm>
        </p:grpSpPr>
        <p:sp>
          <p:nvSpPr>
            <p:cNvPr id="662531" name="Rectangle 3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32" name="Rectangle 4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33" name="Rectangle 5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34" name="Rectangle 6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35" name="Freeform 7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09" y="0"/>
                </a:cxn>
                <a:cxn ang="0">
                  <a:pos x="464" y="73"/>
                </a:cxn>
                <a:cxn ang="0">
                  <a:pos x="466" y="76"/>
                </a:cxn>
                <a:cxn ang="0">
                  <a:pos x="464" y="78"/>
                </a:cxn>
                <a:cxn ang="0">
                  <a:pos x="461" y="80"/>
                </a:cxn>
                <a:cxn ang="0">
                  <a:pos x="8" y="80"/>
                </a:cxn>
                <a:cxn ang="0">
                  <a:pos x="2" y="78"/>
                </a:cxn>
                <a:cxn ang="0">
                  <a:pos x="0" y="74"/>
                </a:cxn>
                <a:cxn ang="0">
                  <a:pos x="2" y="71"/>
                </a:cxn>
                <a:cxn ang="0">
                  <a:pos x="58" y="0"/>
                </a:cxn>
              </a:cxnLst>
              <a:rect l="0" t="0" r="r" b="b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36" name="Freeform 8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09" y="0"/>
                </a:cxn>
                <a:cxn ang="0">
                  <a:pos x="464" y="73"/>
                </a:cxn>
                <a:cxn ang="0">
                  <a:pos x="466" y="76"/>
                </a:cxn>
                <a:cxn ang="0">
                  <a:pos x="464" y="78"/>
                </a:cxn>
                <a:cxn ang="0">
                  <a:pos x="461" y="80"/>
                </a:cxn>
                <a:cxn ang="0">
                  <a:pos x="8" y="80"/>
                </a:cxn>
                <a:cxn ang="0">
                  <a:pos x="2" y="78"/>
                </a:cxn>
                <a:cxn ang="0">
                  <a:pos x="0" y="74"/>
                </a:cxn>
                <a:cxn ang="0">
                  <a:pos x="2" y="71"/>
                </a:cxn>
              </a:cxnLst>
              <a:rect l="0" t="0" r="r" b="b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37" name="Freeform 9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95" y="0"/>
                </a:cxn>
                <a:cxn ang="0">
                  <a:pos x="310" y="49"/>
                </a:cxn>
                <a:cxn ang="0">
                  <a:pos x="0" y="49"/>
                </a:cxn>
                <a:cxn ang="0">
                  <a:pos x="41" y="0"/>
                </a:cxn>
              </a:cxnLst>
              <a:rect l="0" t="0" r="r" b="b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38" name="Freeform 10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95" y="0"/>
                </a:cxn>
                <a:cxn ang="0">
                  <a:pos x="310" y="49"/>
                </a:cxn>
                <a:cxn ang="0">
                  <a:pos x="0" y="49"/>
                </a:cxn>
              </a:cxnLst>
              <a:rect l="0" t="0" r="r" b="b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39" name="Freeform 11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0"/>
                </a:cxn>
                <a:cxn ang="0">
                  <a:pos x="92" y="49"/>
                </a:cxn>
                <a:cxn ang="0">
                  <a:pos x="16" y="49"/>
                </a:cxn>
                <a:cxn ang="0">
                  <a:pos x="0" y="0"/>
                </a:cxn>
              </a:cxnLst>
              <a:rect l="0" t="0" r="r" b="b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40" name="Freeform 12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0"/>
                </a:cxn>
                <a:cxn ang="0">
                  <a:pos x="92" y="49"/>
                </a:cxn>
                <a:cxn ang="0">
                  <a:pos x="16" y="49"/>
                </a:cxn>
              </a:cxnLst>
              <a:rect l="0" t="0" r="r" b="b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41" name="Rectangle 13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42" name="Rectangle 14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43" name="Rectangle 15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solidFill>
              <a:srgbClr val="115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44" name="Rectangle 16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45" name="Rectangle 17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46" name="Rectangle 18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47" name="Rectangle 19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48" name="Rectangle 20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49" name="Freeform 21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6">
                  <a:moveTo>
                    <a:pt x="19" y="9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50" name="Freeform 22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6">
                  <a:moveTo>
                    <a:pt x="19" y="9"/>
                  </a:moveTo>
                  <a:lnTo>
                    <a:pt x="19" y="9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51" name="Freeform 23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3" y="18"/>
                </a:cxn>
                <a:cxn ang="0">
                  <a:pos x="9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8">
                  <a:moveTo>
                    <a:pt x="19" y="9"/>
                  </a:move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52" name="Freeform 24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3" y="18"/>
                </a:cxn>
                <a:cxn ang="0">
                  <a:pos x="9" y="18"/>
                </a:cxn>
                <a:cxn ang="0">
                  <a:pos x="9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8">
                  <a:moveTo>
                    <a:pt x="19" y="9"/>
                  </a:moveTo>
                  <a:lnTo>
                    <a:pt x="19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53" name="Freeform 25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6"/>
                </a:cxn>
                <a:cxn ang="0">
                  <a:pos x="19" y="7"/>
                </a:cxn>
              </a:cxnLst>
              <a:rect l="0" t="0" r="r" b="b"/>
              <a:pathLst>
                <a:path w="19" h="16">
                  <a:moveTo>
                    <a:pt x="19" y="7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54" name="Freeform 26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7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6"/>
                </a:cxn>
                <a:cxn ang="0">
                  <a:pos x="19" y="7"/>
                </a:cxn>
              </a:cxnLst>
              <a:rect l="0" t="0" r="r" b="b"/>
              <a:pathLst>
                <a:path w="19" h="16">
                  <a:moveTo>
                    <a:pt x="19" y="7"/>
                  </a:moveTo>
                  <a:lnTo>
                    <a:pt x="19" y="7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2555" name="Group 27"/>
          <p:cNvGrpSpPr>
            <a:grpSpLocks/>
          </p:cNvGrpSpPr>
          <p:nvPr/>
        </p:nvGrpSpPr>
        <p:grpSpPr bwMode="auto">
          <a:xfrm>
            <a:off x="4267200" y="4419600"/>
            <a:ext cx="684213" cy="204788"/>
            <a:chOff x="2417" y="2743"/>
            <a:chExt cx="431" cy="129"/>
          </a:xfrm>
        </p:grpSpPr>
        <p:sp>
          <p:nvSpPr>
            <p:cNvPr id="662556" name="Rectangle 28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57" name="Rectangle 29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58" name="Rectangle 30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59" name="Rectangle 31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2560" name="Text Box 32"/>
          <p:cNvSpPr txBox="1">
            <a:spLocks noChangeArrowheads="1"/>
          </p:cNvSpPr>
          <p:nvPr/>
        </p:nvSpPr>
        <p:spPr bwMode="auto">
          <a:xfrm>
            <a:off x="4148138" y="47513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Home Agent (HA)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62561" name="Line 33"/>
          <p:cNvSpPr>
            <a:spLocks noChangeShapeType="1"/>
          </p:cNvSpPr>
          <p:nvPr/>
        </p:nvSpPr>
        <p:spPr bwMode="auto">
          <a:xfrm>
            <a:off x="2362200" y="31242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2562" name="Text Box 34"/>
          <p:cNvSpPr txBox="1">
            <a:spLocks noChangeArrowheads="1"/>
          </p:cNvSpPr>
          <p:nvPr/>
        </p:nvSpPr>
        <p:spPr bwMode="auto">
          <a:xfrm>
            <a:off x="381000" y="243840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Correspondent</a:t>
            </a:r>
          </a:p>
          <a:p>
            <a:r>
              <a:rPr lang="en-US">
                <a:latin typeface="Times New Roman" pitchFamily="18" charset="0"/>
              </a:rPr>
              <a:t>Node (CN)</a:t>
            </a:r>
          </a:p>
        </p:txBody>
      </p:sp>
      <p:grpSp>
        <p:nvGrpSpPr>
          <p:cNvPr id="662563" name="Group 35"/>
          <p:cNvGrpSpPr>
            <a:grpSpLocks/>
          </p:cNvGrpSpPr>
          <p:nvPr/>
        </p:nvGrpSpPr>
        <p:grpSpPr bwMode="auto">
          <a:xfrm>
            <a:off x="6096000" y="2133600"/>
            <a:ext cx="631825" cy="725488"/>
            <a:chOff x="2303" y="1413"/>
            <a:chExt cx="257" cy="283"/>
          </a:xfrm>
        </p:grpSpPr>
        <p:sp>
          <p:nvSpPr>
            <p:cNvPr id="662564" name="Freeform 36"/>
            <p:cNvSpPr>
              <a:spLocks/>
            </p:cNvSpPr>
            <p:nvPr/>
          </p:nvSpPr>
          <p:spPr bwMode="auto">
            <a:xfrm>
              <a:off x="2367" y="1624"/>
              <a:ext cx="161" cy="72"/>
            </a:xfrm>
            <a:custGeom>
              <a:avLst/>
              <a:gdLst/>
              <a:ahLst/>
              <a:cxnLst>
                <a:cxn ang="0">
                  <a:pos x="160" y="36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160" y="71"/>
                </a:cxn>
                <a:cxn ang="0">
                  <a:pos x="160" y="36"/>
                </a:cxn>
              </a:cxnLst>
              <a:rect l="0" t="0" r="r" b="b"/>
              <a:pathLst>
                <a:path w="161" h="72">
                  <a:moveTo>
                    <a:pt x="16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60" y="71"/>
                  </a:lnTo>
                  <a:lnTo>
                    <a:pt x="160" y="3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2565" name="Freeform 37"/>
            <p:cNvSpPr>
              <a:spLocks/>
            </p:cNvSpPr>
            <p:nvPr/>
          </p:nvSpPr>
          <p:spPr bwMode="auto">
            <a:xfrm>
              <a:off x="2527" y="1590"/>
              <a:ext cx="33" cy="106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32" y="35"/>
                </a:cxn>
                <a:cxn ang="0">
                  <a:pos x="32" y="0"/>
                </a:cxn>
                <a:cxn ang="0">
                  <a:pos x="0" y="70"/>
                </a:cxn>
              </a:cxnLst>
              <a:rect l="0" t="0" r="r" b="b"/>
              <a:pathLst>
                <a:path w="33" h="106">
                  <a:moveTo>
                    <a:pt x="0" y="105"/>
                  </a:moveTo>
                  <a:lnTo>
                    <a:pt x="32" y="35"/>
                  </a:lnTo>
                  <a:lnTo>
                    <a:pt x="32" y="0"/>
                  </a:lnTo>
                  <a:lnTo>
                    <a:pt x="0" y="7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2566" name="Freeform 38"/>
            <p:cNvSpPr>
              <a:spLocks/>
            </p:cNvSpPr>
            <p:nvPr/>
          </p:nvSpPr>
          <p:spPr bwMode="auto">
            <a:xfrm>
              <a:off x="2335" y="1413"/>
              <a:ext cx="97" cy="212"/>
            </a:xfrm>
            <a:custGeom>
              <a:avLst/>
              <a:gdLst/>
              <a:ahLst/>
              <a:cxnLst>
                <a:cxn ang="0">
                  <a:pos x="32" y="211"/>
                </a:cxn>
                <a:cxn ang="0">
                  <a:pos x="96" y="141"/>
                </a:cxn>
                <a:cxn ang="0">
                  <a:pos x="64" y="0"/>
                </a:cxn>
                <a:cxn ang="0">
                  <a:pos x="0" y="35"/>
                </a:cxn>
                <a:cxn ang="0">
                  <a:pos x="32" y="211"/>
                </a:cxn>
              </a:cxnLst>
              <a:rect l="0" t="0" r="r" b="b"/>
              <a:pathLst>
                <a:path w="97" h="212">
                  <a:moveTo>
                    <a:pt x="32" y="211"/>
                  </a:moveTo>
                  <a:lnTo>
                    <a:pt x="96" y="141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2567" name="Freeform 39"/>
            <p:cNvSpPr>
              <a:spLocks/>
            </p:cNvSpPr>
            <p:nvPr/>
          </p:nvSpPr>
          <p:spPr bwMode="auto">
            <a:xfrm>
              <a:off x="2367" y="1555"/>
              <a:ext cx="193" cy="106"/>
            </a:xfrm>
            <a:custGeom>
              <a:avLst/>
              <a:gdLst/>
              <a:ahLst/>
              <a:cxnLst>
                <a:cxn ang="0">
                  <a:pos x="160" y="105"/>
                </a:cxn>
                <a:cxn ang="0">
                  <a:pos x="192" y="35"/>
                </a:cxn>
                <a:cxn ang="0">
                  <a:pos x="64" y="0"/>
                </a:cxn>
                <a:cxn ang="0">
                  <a:pos x="0" y="70"/>
                </a:cxn>
                <a:cxn ang="0">
                  <a:pos x="160" y="105"/>
                </a:cxn>
              </a:cxnLst>
              <a:rect l="0" t="0" r="r" b="b"/>
              <a:pathLst>
                <a:path w="193" h="106">
                  <a:moveTo>
                    <a:pt x="160" y="105"/>
                  </a:moveTo>
                  <a:lnTo>
                    <a:pt x="192" y="35"/>
                  </a:lnTo>
                  <a:lnTo>
                    <a:pt x="64" y="0"/>
                  </a:lnTo>
                  <a:lnTo>
                    <a:pt x="0" y="70"/>
                  </a:lnTo>
                  <a:lnTo>
                    <a:pt x="160" y="105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2568" name="Freeform 40"/>
            <p:cNvSpPr>
              <a:spLocks/>
            </p:cNvSpPr>
            <p:nvPr/>
          </p:nvSpPr>
          <p:spPr bwMode="auto">
            <a:xfrm>
              <a:off x="2303" y="1413"/>
              <a:ext cx="97" cy="248"/>
            </a:xfrm>
            <a:custGeom>
              <a:avLst/>
              <a:gdLst/>
              <a:ahLst/>
              <a:cxnLst>
                <a:cxn ang="0">
                  <a:pos x="64" y="247"/>
                </a:cxn>
                <a:cxn ang="0">
                  <a:pos x="64" y="212"/>
                </a:cxn>
                <a:cxn ang="0">
                  <a:pos x="32" y="35"/>
                </a:cxn>
                <a:cxn ang="0">
                  <a:pos x="96" y="0"/>
                </a:cxn>
                <a:cxn ang="0">
                  <a:pos x="64" y="0"/>
                </a:cxn>
                <a:cxn ang="0">
                  <a:pos x="0" y="35"/>
                </a:cxn>
                <a:cxn ang="0">
                  <a:pos x="32" y="212"/>
                </a:cxn>
                <a:cxn ang="0">
                  <a:pos x="64" y="212"/>
                </a:cxn>
              </a:cxnLst>
              <a:rect l="0" t="0" r="r" b="b"/>
              <a:pathLst>
                <a:path w="97" h="248">
                  <a:moveTo>
                    <a:pt x="64" y="247"/>
                  </a:moveTo>
                  <a:lnTo>
                    <a:pt x="64" y="212"/>
                  </a:lnTo>
                  <a:lnTo>
                    <a:pt x="32" y="3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2"/>
                  </a:lnTo>
                  <a:lnTo>
                    <a:pt x="64" y="212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2569" name="Freeform 41"/>
          <p:cNvSpPr>
            <a:spLocks/>
          </p:cNvSpPr>
          <p:nvPr/>
        </p:nvSpPr>
        <p:spPr bwMode="auto">
          <a:xfrm>
            <a:off x="5718175" y="1257300"/>
            <a:ext cx="30163" cy="254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9" y="11"/>
              </a:cxn>
              <a:cxn ang="0">
                <a:pos x="15" y="14"/>
              </a:cxn>
              <a:cxn ang="0">
                <a:pos x="13" y="16"/>
              </a:cxn>
              <a:cxn ang="0">
                <a:pos x="9" y="16"/>
              </a:cxn>
              <a:cxn ang="0">
                <a:pos x="6" y="16"/>
              </a:cxn>
              <a:cxn ang="0">
                <a:pos x="2" y="14"/>
              </a:cxn>
              <a:cxn ang="0">
                <a:pos x="0" y="11"/>
              </a:cxn>
              <a:cxn ang="0">
                <a:pos x="0" y="9"/>
              </a:cxn>
              <a:cxn ang="0">
                <a:pos x="0" y="5"/>
              </a:cxn>
              <a:cxn ang="0">
                <a:pos x="2" y="2"/>
              </a:cxn>
              <a:cxn ang="0">
                <a:pos x="6" y="0"/>
              </a:cxn>
              <a:cxn ang="0">
                <a:pos x="9" y="0"/>
              </a:cxn>
              <a:cxn ang="0">
                <a:pos x="13" y="0"/>
              </a:cxn>
              <a:cxn ang="0">
                <a:pos x="15" y="2"/>
              </a:cxn>
              <a:cxn ang="0">
                <a:pos x="19" y="5"/>
              </a:cxn>
              <a:cxn ang="0">
                <a:pos x="19" y="9"/>
              </a:cxn>
            </a:cxnLst>
            <a:rect l="0" t="0" r="r" b="b"/>
            <a:pathLst>
              <a:path w="19" h="16">
                <a:moveTo>
                  <a:pt x="19" y="9"/>
                </a:moveTo>
                <a:lnTo>
                  <a:pt x="19" y="11"/>
                </a:lnTo>
                <a:lnTo>
                  <a:pt x="15" y="14"/>
                </a:lnTo>
                <a:lnTo>
                  <a:pt x="13" y="16"/>
                </a:lnTo>
                <a:lnTo>
                  <a:pt x="9" y="16"/>
                </a:lnTo>
                <a:lnTo>
                  <a:pt x="6" y="16"/>
                </a:lnTo>
                <a:lnTo>
                  <a:pt x="2" y="14"/>
                </a:lnTo>
                <a:lnTo>
                  <a:pt x="0" y="11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5"/>
                </a:ln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2570" name="Text Box 42"/>
          <p:cNvSpPr txBox="1">
            <a:spLocks noChangeArrowheads="1"/>
          </p:cNvSpPr>
          <p:nvPr/>
        </p:nvSpPr>
        <p:spPr bwMode="auto">
          <a:xfrm>
            <a:off x="6781800" y="23622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Mobile Node (MN)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62571" name="Line 43"/>
          <p:cNvSpPr>
            <a:spLocks noChangeShapeType="1"/>
          </p:cNvSpPr>
          <p:nvPr/>
        </p:nvSpPr>
        <p:spPr bwMode="auto">
          <a:xfrm flipV="1">
            <a:off x="4572000" y="2743200"/>
            <a:ext cx="1524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2572" name="Line 44"/>
          <p:cNvSpPr>
            <a:spLocks noChangeShapeType="1"/>
          </p:cNvSpPr>
          <p:nvPr/>
        </p:nvSpPr>
        <p:spPr bwMode="auto">
          <a:xfrm flipH="1">
            <a:off x="2590800" y="2667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2573" name="Text Box 45"/>
          <p:cNvSpPr txBox="1">
            <a:spLocks noChangeArrowheads="1"/>
          </p:cNvSpPr>
          <p:nvPr/>
        </p:nvSpPr>
        <p:spPr bwMode="auto">
          <a:xfrm>
            <a:off x="2574925" y="5527675"/>
            <a:ext cx="409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 Triangle Routing in Mobile-IP</a:t>
            </a:r>
          </a:p>
        </p:txBody>
      </p:sp>
      <p:sp>
        <p:nvSpPr>
          <p:cNvPr id="662574" name="Text Box 46"/>
          <p:cNvSpPr txBox="1">
            <a:spLocks noChangeArrowheads="1"/>
          </p:cNvSpPr>
          <p:nvPr/>
        </p:nvSpPr>
        <p:spPr bwMode="auto">
          <a:xfrm>
            <a:off x="3641725" y="20224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662575" name="Text Box 47"/>
          <p:cNvSpPr txBox="1">
            <a:spLocks noChangeArrowheads="1"/>
          </p:cNvSpPr>
          <p:nvPr/>
        </p:nvSpPr>
        <p:spPr bwMode="auto">
          <a:xfrm>
            <a:off x="2574925" y="3622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662576" name="Text Box 48"/>
          <p:cNvSpPr txBox="1">
            <a:spLocks noChangeArrowheads="1"/>
          </p:cNvSpPr>
          <p:nvPr/>
        </p:nvSpPr>
        <p:spPr bwMode="auto">
          <a:xfrm>
            <a:off x="5318125" y="36226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662577" name="Text Box 49"/>
          <p:cNvSpPr txBox="1">
            <a:spLocks noChangeArrowheads="1"/>
          </p:cNvSpPr>
          <p:nvPr/>
        </p:nvSpPr>
        <p:spPr bwMode="auto">
          <a:xfrm>
            <a:off x="898525" y="269875"/>
            <a:ext cx="7334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Triangular routing can be very inefficient, especially when</a:t>
            </a:r>
          </a:p>
          <a:p>
            <a:r>
              <a:rPr lang="en-US" sz="2400">
                <a:latin typeface="Times New Roman" pitchFamily="18" charset="0"/>
              </a:rPr>
              <a:t>C &lt;&lt; B+A, where A (as shown) is the shortest path from</a:t>
            </a:r>
          </a:p>
          <a:p>
            <a:r>
              <a:rPr lang="en-US" sz="2400">
                <a:latin typeface="Times New Roman" pitchFamily="18" charset="0"/>
              </a:rPr>
              <a:t>CN to MN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A7EB046-FC0A-44AF-8344-C398010F2ADE}" type="slidenum">
              <a:rPr lang="en-US"/>
              <a:pPr/>
              <a:t>9</a:t>
            </a:fld>
            <a:endParaRPr lang="en-US"/>
          </a:p>
        </p:txBody>
      </p:sp>
      <p:sp>
        <p:nvSpPr>
          <p:cNvPr id="400448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4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624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400593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94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95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595" name="Clip" r:id="rId4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596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596" name="Clip" r:id="rId5" imgW="1266840" imgH="1200240" progId="MS_ClipArt_Gallery.2">
                  <p:embed/>
                </p:oleObj>
              </a:graphicData>
            </a:graphic>
          </p:graphicFrame>
        </p:grpSp>
      </p:grp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400450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ad hoc mode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 base stations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nodes can only transmit to other nodes within link coverage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nodes organize themselves into a network: 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400522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23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24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524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525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525" name="Clip" r:id="rId7" imgW="1266840" imgH="1200240" progId="MS_ClipArt_Gallery.2">
                  <p:embed/>
                </p:oleObj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4005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84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85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585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586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586" name="Clip" r:id="rId9" imgW="1266840" imgH="1200240" progId="MS_ClipArt_Gallery.2">
                  <p:embed/>
                </p:oleObj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400588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89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90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590" name="Clip" r:id="rId10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591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591" name="Clip" r:id="rId11" imgW="1266840" imgH="1200240" progId="MS_ClipArt_Gallery.2">
                  <p:embed/>
                </p:oleObj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400497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498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499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499" name="Clip" r:id="rId12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500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500" name="Clip" r:id="rId13" imgW="1266840" imgH="1200240" progId="MS_ClipArt_Gallery.2">
                  <p:embed/>
                </p:oleObj>
              </a:graphicData>
            </a:graphic>
          </p:graphicFrame>
        </p:grpSp>
      </p:grpSp>
      <p:grpSp>
        <p:nvGrpSpPr>
          <p:cNvPr id="400623" name="Group 239"/>
          <p:cNvGrpSpPr>
            <a:grpSpLocks/>
          </p:cNvGrpSpPr>
          <p:nvPr/>
        </p:nvGrpSpPr>
        <p:grpSpPr bwMode="auto">
          <a:xfrm>
            <a:off x="879475" y="1468438"/>
            <a:ext cx="3543300" cy="4935537"/>
            <a:chOff x="2346" y="893"/>
            <a:chExt cx="2232" cy="3109"/>
          </a:xfrm>
        </p:grpSpPr>
        <p:sp>
          <p:nvSpPr>
            <p:cNvPr id="400449" name="Rectangle 65"/>
            <p:cNvSpPr>
              <a:spLocks noChangeArrowheads="1"/>
            </p:cNvSpPr>
            <p:nvPr/>
          </p:nvSpPr>
          <p:spPr bwMode="auto">
            <a:xfrm>
              <a:off x="3489" y="893"/>
              <a:ext cx="1089" cy="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598" name="Oval 214"/>
            <p:cNvSpPr>
              <a:spLocks noChangeArrowheads="1"/>
            </p:cNvSpPr>
            <p:nvPr/>
          </p:nvSpPr>
          <p:spPr bwMode="auto">
            <a:xfrm>
              <a:off x="2346" y="1058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03" name="Oval 219"/>
            <p:cNvSpPr>
              <a:spLocks noChangeArrowheads="1"/>
            </p:cNvSpPr>
            <p:nvPr/>
          </p:nvSpPr>
          <p:spPr bwMode="auto">
            <a:xfrm>
              <a:off x="3168" y="1892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13" name="Oval 229"/>
            <p:cNvSpPr>
              <a:spLocks noChangeArrowheads="1"/>
            </p:cNvSpPr>
            <p:nvPr/>
          </p:nvSpPr>
          <p:spPr bwMode="auto">
            <a:xfrm>
              <a:off x="2454" y="1436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18" name="Oval 234"/>
            <p:cNvSpPr>
              <a:spLocks noChangeArrowheads="1"/>
            </p:cNvSpPr>
            <p:nvPr/>
          </p:nvSpPr>
          <p:spPr bwMode="auto">
            <a:xfrm>
              <a:off x="2815" y="1703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08" name="Oval 224"/>
            <p:cNvSpPr>
              <a:spLocks noChangeArrowheads="1"/>
            </p:cNvSpPr>
            <p:nvPr/>
          </p:nvSpPr>
          <p:spPr bwMode="auto">
            <a:xfrm>
              <a:off x="3012" y="2978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609" name="Group 225"/>
            <p:cNvGrpSpPr>
              <a:grpSpLocks/>
            </p:cNvGrpSpPr>
            <p:nvPr/>
          </p:nvGrpSpPr>
          <p:grpSpPr bwMode="auto">
            <a:xfrm>
              <a:off x="3392" y="3338"/>
              <a:ext cx="252" cy="288"/>
              <a:chOff x="2870" y="1518"/>
              <a:chExt cx="292" cy="320"/>
            </a:xfrm>
          </p:grpSpPr>
          <p:graphicFrame>
            <p:nvGraphicFramePr>
              <p:cNvPr id="400610" name="Object 2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610" name="Clip" r:id="rId14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611" name="Object 2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611" name="Clip" r:id="rId15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00619" name="Group 235"/>
            <p:cNvGrpSpPr>
              <a:grpSpLocks/>
            </p:cNvGrpSpPr>
            <p:nvPr/>
          </p:nvGrpSpPr>
          <p:grpSpPr bwMode="auto">
            <a:xfrm>
              <a:off x="3195" y="2063"/>
              <a:ext cx="252" cy="288"/>
              <a:chOff x="2870" y="1518"/>
              <a:chExt cx="292" cy="320"/>
            </a:xfrm>
          </p:grpSpPr>
          <p:graphicFrame>
            <p:nvGraphicFramePr>
              <p:cNvPr id="400620" name="Object 2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620" name="Clip" r:id="rId1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621" name="Object 2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621" name="Clip" r:id="rId1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00604" name="Group 220"/>
            <p:cNvGrpSpPr>
              <a:grpSpLocks/>
            </p:cNvGrpSpPr>
            <p:nvPr/>
          </p:nvGrpSpPr>
          <p:grpSpPr bwMode="auto">
            <a:xfrm>
              <a:off x="3548" y="2252"/>
              <a:ext cx="252" cy="288"/>
              <a:chOff x="2870" y="1518"/>
              <a:chExt cx="292" cy="320"/>
            </a:xfrm>
          </p:grpSpPr>
          <p:graphicFrame>
            <p:nvGraphicFramePr>
              <p:cNvPr id="400605" name="Object 2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605" name="Clip" r:id="rId1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606" name="Object 2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606" name="Clip" r:id="rId1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00599" name="Group 215"/>
            <p:cNvGrpSpPr>
              <a:grpSpLocks/>
            </p:cNvGrpSpPr>
            <p:nvPr/>
          </p:nvGrpSpPr>
          <p:grpSpPr bwMode="auto">
            <a:xfrm>
              <a:off x="2726" y="1418"/>
              <a:ext cx="252" cy="288"/>
              <a:chOff x="2870" y="1518"/>
              <a:chExt cx="292" cy="320"/>
            </a:xfrm>
          </p:grpSpPr>
          <p:graphicFrame>
            <p:nvGraphicFramePr>
              <p:cNvPr id="400600" name="Object 21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600" name="Clip" r:id="rId20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601" name="Object 21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601" name="Clip" r:id="rId21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00614" name="Group 230"/>
            <p:cNvGrpSpPr>
              <a:grpSpLocks/>
            </p:cNvGrpSpPr>
            <p:nvPr/>
          </p:nvGrpSpPr>
          <p:grpSpPr bwMode="auto">
            <a:xfrm>
              <a:off x="2834" y="1796"/>
              <a:ext cx="252" cy="288"/>
              <a:chOff x="2870" y="1518"/>
              <a:chExt cx="292" cy="320"/>
            </a:xfrm>
          </p:grpSpPr>
          <p:graphicFrame>
            <p:nvGraphicFramePr>
              <p:cNvPr id="400615" name="Object 23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615" name="Clip" r:id="rId22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616" name="Object 23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616" name="Clip" r:id="rId23" imgW="1266840" imgH="1200240" progId="MS_ClipArt_Gallery.2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0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1E9D76A-1E64-4C81-A11F-559F1A16AE39}" type="slidenum">
              <a:rPr lang="en-US"/>
              <a:pPr/>
              <a:t>90</a:t>
            </a:fld>
            <a:endParaRPr lang="en-US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Drawbacks of Mobile IP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114800"/>
          </a:xfrm>
        </p:spPr>
        <p:txBody>
          <a:bodyPr/>
          <a:lstStyle/>
          <a:p>
            <a:r>
              <a:rPr lang="en-US"/>
              <a:t>Other than (the main problem) of triangular routing</a:t>
            </a:r>
          </a:p>
          <a:p>
            <a:pPr lvl="1"/>
            <a:r>
              <a:rPr lang="en-US"/>
              <a:t>Mobile IP incurs lots of communication with the home agent with every movement</a:t>
            </a:r>
          </a:p>
          <a:p>
            <a:pPr lvl="1"/>
            <a:r>
              <a:rPr lang="en-US"/>
              <a:t>so, may not be fit for ‘micro’ mobility [e.g., move between rooms or buildings within the same network domain]</a:t>
            </a:r>
          </a:p>
          <a:p>
            <a:pPr lvl="1"/>
            <a:r>
              <a:rPr lang="en-US"/>
              <a:t>handoff delays are significant since registration/packets need to go through the home agent first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94942588-DC87-4075-ADA7-3CDF2C918CC5}" type="slidenum">
              <a:rPr lang="en-US"/>
              <a:pPr/>
              <a:t>91</a:t>
            </a:fld>
            <a:endParaRPr lang="en-US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Suggested solutions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avoid triangular routing</a:t>
            </a:r>
          </a:p>
          <a:p>
            <a:pPr lvl="1"/>
            <a:r>
              <a:rPr lang="en-US"/>
              <a:t>use ‘route optimization’</a:t>
            </a:r>
          </a:p>
          <a:p>
            <a:pPr lvl="1"/>
            <a:r>
              <a:rPr lang="en-US"/>
              <a:t>use </a:t>
            </a:r>
            <a:r>
              <a:rPr lang="en-US" i="1"/>
              <a:t>micro-mobility </a:t>
            </a:r>
            <a:r>
              <a:rPr lang="en-US"/>
              <a:t>architectures</a:t>
            </a:r>
          </a:p>
          <a:p>
            <a:pPr lvl="2"/>
            <a:r>
              <a:rPr lang="en-US"/>
              <a:t>Cellular IP (CIP)</a:t>
            </a:r>
          </a:p>
          <a:p>
            <a:pPr lvl="2"/>
            <a:r>
              <a:rPr lang="en-US"/>
              <a:t>Hawaii</a:t>
            </a:r>
            <a:endParaRPr lang="en-US" i="1"/>
          </a:p>
          <a:p>
            <a:pPr lvl="2"/>
            <a:r>
              <a:rPr lang="en-US"/>
              <a:t>Multicast-based Mobility (M&amp;M)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C3169FF-6A63-4D4B-816B-F2F24690C948}" type="slidenum">
              <a:rPr lang="en-US"/>
              <a:pPr/>
              <a:t>92</a:t>
            </a:fld>
            <a:endParaRPr lang="en-US"/>
          </a:p>
        </p:txBody>
      </p:sp>
      <p:grpSp>
        <p:nvGrpSpPr>
          <p:cNvPr id="668674" name="Group 2"/>
          <p:cNvGrpSpPr>
            <a:grpSpLocks/>
          </p:cNvGrpSpPr>
          <p:nvPr/>
        </p:nvGrpSpPr>
        <p:grpSpPr bwMode="auto">
          <a:xfrm>
            <a:off x="1752600" y="2438400"/>
            <a:ext cx="739775" cy="631825"/>
            <a:chOff x="3189" y="1852"/>
            <a:chExt cx="466" cy="398"/>
          </a:xfrm>
        </p:grpSpPr>
        <p:sp>
          <p:nvSpPr>
            <p:cNvPr id="668675" name="Rectangle 3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76" name="Rectangle 4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77" name="Rectangle 5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78" name="Rectangle 6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79" name="Freeform 7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09" y="0"/>
                </a:cxn>
                <a:cxn ang="0">
                  <a:pos x="464" y="73"/>
                </a:cxn>
                <a:cxn ang="0">
                  <a:pos x="466" y="76"/>
                </a:cxn>
                <a:cxn ang="0">
                  <a:pos x="464" y="78"/>
                </a:cxn>
                <a:cxn ang="0">
                  <a:pos x="461" y="80"/>
                </a:cxn>
                <a:cxn ang="0">
                  <a:pos x="8" y="80"/>
                </a:cxn>
                <a:cxn ang="0">
                  <a:pos x="2" y="78"/>
                </a:cxn>
                <a:cxn ang="0">
                  <a:pos x="0" y="74"/>
                </a:cxn>
                <a:cxn ang="0">
                  <a:pos x="2" y="71"/>
                </a:cxn>
                <a:cxn ang="0">
                  <a:pos x="58" y="0"/>
                </a:cxn>
              </a:cxnLst>
              <a:rect l="0" t="0" r="r" b="b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80" name="Freeform 8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09" y="0"/>
                </a:cxn>
                <a:cxn ang="0">
                  <a:pos x="464" y="73"/>
                </a:cxn>
                <a:cxn ang="0">
                  <a:pos x="466" y="76"/>
                </a:cxn>
                <a:cxn ang="0">
                  <a:pos x="464" y="78"/>
                </a:cxn>
                <a:cxn ang="0">
                  <a:pos x="461" y="80"/>
                </a:cxn>
                <a:cxn ang="0">
                  <a:pos x="8" y="80"/>
                </a:cxn>
                <a:cxn ang="0">
                  <a:pos x="2" y="78"/>
                </a:cxn>
                <a:cxn ang="0">
                  <a:pos x="0" y="74"/>
                </a:cxn>
                <a:cxn ang="0">
                  <a:pos x="2" y="71"/>
                </a:cxn>
              </a:cxnLst>
              <a:rect l="0" t="0" r="r" b="b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81" name="Freeform 9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95" y="0"/>
                </a:cxn>
                <a:cxn ang="0">
                  <a:pos x="310" y="49"/>
                </a:cxn>
                <a:cxn ang="0">
                  <a:pos x="0" y="49"/>
                </a:cxn>
                <a:cxn ang="0">
                  <a:pos x="41" y="0"/>
                </a:cxn>
              </a:cxnLst>
              <a:rect l="0" t="0" r="r" b="b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82" name="Freeform 10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95" y="0"/>
                </a:cxn>
                <a:cxn ang="0">
                  <a:pos x="310" y="49"/>
                </a:cxn>
                <a:cxn ang="0">
                  <a:pos x="0" y="49"/>
                </a:cxn>
              </a:cxnLst>
              <a:rect l="0" t="0" r="r" b="b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83" name="Freeform 11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0"/>
                </a:cxn>
                <a:cxn ang="0">
                  <a:pos x="92" y="49"/>
                </a:cxn>
                <a:cxn ang="0">
                  <a:pos x="16" y="49"/>
                </a:cxn>
                <a:cxn ang="0">
                  <a:pos x="0" y="0"/>
                </a:cxn>
              </a:cxnLst>
              <a:rect l="0" t="0" r="r" b="b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84" name="Freeform 12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0"/>
                </a:cxn>
                <a:cxn ang="0">
                  <a:pos x="92" y="49"/>
                </a:cxn>
                <a:cxn ang="0">
                  <a:pos x="16" y="49"/>
                </a:cxn>
              </a:cxnLst>
              <a:rect l="0" t="0" r="r" b="b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85" name="Rectangle 13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86" name="Rectangle 14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87" name="Rectangle 15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solidFill>
              <a:srgbClr val="115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88" name="Rectangle 16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89" name="Rectangle 17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90" name="Rectangle 18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91" name="Rectangle 19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92" name="Rectangle 20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93" name="Freeform 21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6">
                  <a:moveTo>
                    <a:pt x="19" y="9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94" name="Freeform 22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6">
                  <a:moveTo>
                    <a:pt x="19" y="9"/>
                  </a:moveTo>
                  <a:lnTo>
                    <a:pt x="19" y="9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95" name="Freeform 23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3" y="18"/>
                </a:cxn>
                <a:cxn ang="0">
                  <a:pos x="9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8">
                  <a:moveTo>
                    <a:pt x="19" y="9"/>
                  </a:move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96" name="Freeform 24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3" y="18"/>
                </a:cxn>
                <a:cxn ang="0">
                  <a:pos x="9" y="18"/>
                </a:cxn>
                <a:cxn ang="0">
                  <a:pos x="9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5"/>
                </a:cxn>
                <a:cxn ang="0">
                  <a:pos x="19" y="9"/>
                </a:cxn>
              </a:cxnLst>
              <a:rect l="0" t="0" r="r" b="b"/>
              <a:pathLst>
                <a:path w="19" h="18">
                  <a:moveTo>
                    <a:pt x="19" y="9"/>
                  </a:moveTo>
                  <a:lnTo>
                    <a:pt x="19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97" name="Freeform 25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6"/>
                </a:cxn>
                <a:cxn ang="0">
                  <a:pos x="19" y="7"/>
                </a:cxn>
              </a:cxnLst>
              <a:rect l="0" t="0" r="r" b="b"/>
              <a:pathLst>
                <a:path w="19" h="16">
                  <a:moveTo>
                    <a:pt x="19" y="7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98" name="Freeform 26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7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9" y="6"/>
                </a:cxn>
                <a:cxn ang="0">
                  <a:pos x="19" y="7"/>
                </a:cxn>
              </a:cxnLst>
              <a:rect l="0" t="0" r="r" b="b"/>
              <a:pathLst>
                <a:path w="19" h="16">
                  <a:moveTo>
                    <a:pt x="19" y="7"/>
                  </a:moveTo>
                  <a:lnTo>
                    <a:pt x="19" y="7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8699" name="Group 27"/>
          <p:cNvGrpSpPr>
            <a:grpSpLocks/>
          </p:cNvGrpSpPr>
          <p:nvPr/>
        </p:nvGrpSpPr>
        <p:grpSpPr bwMode="auto">
          <a:xfrm>
            <a:off x="4267200" y="4419600"/>
            <a:ext cx="684213" cy="204788"/>
            <a:chOff x="2417" y="2743"/>
            <a:chExt cx="431" cy="129"/>
          </a:xfrm>
        </p:grpSpPr>
        <p:sp>
          <p:nvSpPr>
            <p:cNvPr id="668700" name="Rectangle 28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01" name="Rectangle 29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02" name="Rectangle 30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03" name="Rectangle 31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8704" name="Text Box 32"/>
          <p:cNvSpPr txBox="1">
            <a:spLocks noChangeArrowheads="1"/>
          </p:cNvSpPr>
          <p:nvPr/>
        </p:nvSpPr>
        <p:spPr bwMode="auto">
          <a:xfrm>
            <a:off x="4148138" y="47513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Home Agent (HA)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68705" name="Line 33"/>
          <p:cNvSpPr>
            <a:spLocks noChangeShapeType="1"/>
          </p:cNvSpPr>
          <p:nvPr/>
        </p:nvSpPr>
        <p:spPr bwMode="auto">
          <a:xfrm>
            <a:off x="2362200" y="31242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8706" name="Text Box 34"/>
          <p:cNvSpPr txBox="1">
            <a:spLocks noChangeArrowheads="1"/>
          </p:cNvSpPr>
          <p:nvPr/>
        </p:nvSpPr>
        <p:spPr bwMode="auto">
          <a:xfrm>
            <a:off x="381000" y="243840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Correspondent</a:t>
            </a:r>
          </a:p>
          <a:p>
            <a:r>
              <a:rPr lang="en-US">
                <a:latin typeface="Times New Roman" pitchFamily="18" charset="0"/>
              </a:rPr>
              <a:t>Node (CN)</a:t>
            </a:r>
          </a:p>
        </p:txBody>
      </p:sp>
      <p:grpSp>
        <p:nvGrpSpPr>
          <p:cNvPr id="668707" name="Group 35"/>
          <p:cNvGrpSpPr>
            <a:grpSpLocks/>
          </p:cNvGrpSpPr>
          <p:nvPr/>
        </p:nvGrpSpPr>
        <p:grpSpPr bwMode="auto">
          <a:xfrm>
            <a:off x="6096000" y="2133600"/>
            <a:ext cx="631825" cy="725488"/>
            <a:chOff x="2303" y="1413"/>
            <a:chExt cx="257" cy="283"/>
          </a:xfrm>
        </p:grpSpPr>
        <p:sp>
          <p:nvSpPr>
            <p:cNvPr id="668708" name="Freeform 36"/>
            <p:cNvSpPr>
              <a:spLocks/>
            </p:cNvSpPr>
            <p:nvPr/>
          </p:nvSpPr>
          <p:spPr bwMode="auto">
            <a:xfrm>
              <a:off x="2367" y="1624"/>
              <a:ext cx="161" cy="72"/>
            </a:xfrm>
            <a:custGeom>
              <a:avLst/>
              <a:gdLst/>
              <a:ahLst/>
              <a:cxnLst>
                <a:cxn ang="0">
                  <a:pos x="160" y="36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160" y="71"/>
                </a:cxn>
                <a:cxn ang="0">
                  <a:pos x="160" y="36"/>
                </a:cxn>
              </a:cxnLst>
              <a:rect l="0" t="0" r="r" b="b"/>
              <a:pathLst>
                <a:path w="161" h="72">
                  <a:moveTo>
                    <a:pt x="16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60" y="71"/>
                  </a:lnTo>
                  <a:lnTo>
                    <a:pt x="160" y="3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8709" name="Freeform 37"/>
            <p:cNvSpPr>
              <a:spLocks/>
            </p:cNvSpPr>
            <p:nvPr/>
          </p:nvSpPr>
          <p:spPr bwMode="auto">
            <a:xfrm>
              <a:off x="2527" y="1590"/>
              <a:ext cx="33" cy="106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32" y="35"/>
                </a:cxn>
                <a:cxn ang="0">
                  <a:pos x="32" y="0"/>
                </a:cxn>
                <a:cxn ang="0">
                  <a:pos x="0" y="70"/>
                </a:cxn>
              </a:cxnLst>
              <a:rect l="0" t="0" r="r" b="b"/>
              <a:pathLst>
                <a:path w="33" h="106">
                  <a:moveTo>
                    <a:pt x="0" y="105"/>
                  </a:moveTo>
                  <a:lnTo>
                    <a:pt x="32" y="35"/>
                  </a:lnTo>
                  <a:lnTo>
                    <a:pt x="32" y="0"/>
                  </a:lnTo>
                  <a:lnTo>
                    <a:pt x="0" y="7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8710" name="Freeform 38"/>
            <p:cNvSpPr>
              <a:spLocks/>
            </p:cNvSpPr>
            <p:nvPr/>
          </p:nvSpPr>
          <p:spPr bwMode="auto">
            <a:xfrm>
              <a:off x="2335" y="1413"/>
              <a:ext cx="97" cy="212"/>
            </a:xfrm>
            <a:custGeom>
              <a:avLst/>
              <a:gdLst/>
              <a:ahLst/>
              <a:cxnLst>
                <a:cxn ang="0">
                  <a:pos x="32" y="211"/>
                </a:cxn>
                <a:cxn ang="0">
                  <a:pos x="96" y="141"/>
                </a:cxn>
                <a:cxn ang="0">
                  <a:pos x="64" y="0"/>
                </a:cxn>
                <a:cxn ang="0">
                  <a:pos x="0" y="35"/>
                </a:cxn>
                <a:cxn ang="0">
                  <a:pos x="32" y="211"/>
                </a:cxn>
              </a:cxnLst>
              <a:rect l="0" t="0" r="r" b="b"/>
              <a:pathLst>
                <a:path w="97" h="212">
                  <a:moveTo>
                    <a:pt x="32" y="211"/>
                  </a:moveTo>
                  <a:lnTo>
                    <a:pt x="96" y="141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8711" name="Freeform 39"/>
            <p:cNvSpPr>
              <a:spLocks/>
            </p:cNvSpPr>
            <p:nvPr/>
          </p:nvSpPr>
          <p:spPr bwMode="auto">
            <a:xfrm>
              <a:off x="2367" y="1555"/>
              <a:ext cx="193" cy="106"/>
            </a:xfrm>
            <a:custGeom>
              <a:avLst/>
              <a:gdLst/>
              <a:ahLst/>
              <a:cxnLst>
                <a:cxn ang="0">
                  <a:pos x="160" y="105"/>
                </a:cxn>
                <a:cxn ang="0">
                  <a:pos x="192" y="35"/>
                </a:cxn>
                <a:cxn ang="0">
                  <a:pos x="64" y="0"/>
                </a:cxn>
                <a:cxn ang="0">
                  <a:pos x="0" y="70"/>
                </a:cxn>
                <a:cxn ang="0">
                  <a:pos x="160" y="105"/>
                </a:cxn>
              </a:cxnLst>
              <a:rect l="0" t="0" r="r" b="b"/>
              <a:pathLst>
                <a:path w="193" h="106">
                  <a:moveTo>
                    <a:pt x="160" y="105"/>
                  </a:moveTo>
                  <a:lnTo>
                    <a:pt x="192" y="35"/>
                  </a:lnTo>
                  <a:lnTo>
                    <a:pt x="64" y="0"/>
                  </a:lnTo>
                  <a:lnTo>
                    <a:pt x="0" y="70"/>
                  </a:lnTo>
                  <a:lnTo>
                    <a:pt x="160" y="105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8712" name="Freeform 40"/>
            <p:cNvSpPr>
              <a:spLocks/>
            </p:cNvSpPr>
            <p:nvPr/>
          </p:nvSpPr>
          <p:spPr bwMode="auto">
            <a:xfrm>
              <a:off x="2303" y="1413"/>
              <a:ext cx="97" cy="248"/>
            </a:xfrm>
            <a:custGeom>
              <a:avLst/>
              <a:gdLst/>
              <a:ahLst/>
              <a:cxnLst>
                <a:cxn ang="0">
                  <a:pos x="64" y="247"/>
                </a:cxn>
                <a:cxn ang="0">
                  <a:pos x="64" y="212"/>
                </a:cxn>
                <a:cxn ang="0">
                  <a:pos x="32" y="35"/>
                </a:cxn>
                <a:cxn ang="0">
                  <a:pos x="96" y="0"/>
                </a:cxn>
                <a:cxn ang="0">
                  <a:pos x="64" y="0"/>
                </a:cxn>
                <a:cxn ang="0">
                  <a:pos x="0" y="35"/>
                </a:cxn>
                <a:cxn ang="0">
                  <a:pos x="32" y="212"/>
                </a:cxn>
                <a:cxn ang="0">
                  <a:pos x="64" y="212"/>
                </a:cxn>
              </a:cxnLst>
              <a:rect l="0" t="0" r="r" b="b"/>
              <a:pathLst>
                <a:path w="97" h="248">
                  <a:moveTo>
                    <a:pt x="64" y="247"/>
                  </a:moveTo>
                  <a:lnTo>
                    <a:pt x="64" y="212"/>
                  </a:lnTo>
                  <a:lnTo>
                    <a:pt x="32" y="3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2"/>
                  </a:lnTo>
                  <a:lnTo>
                    <a:pt x="64" y="212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8713" name="Freeform 41"/>
          <p:cNvSpPr>
            <a:spLocks/>
          </p:cNvSpPr>
          <p:nvPr/>
        </p:nvSpPr>
        <p:spPr bwMode="auto">
          <a:xfrm>
            <a:off x="5718175" y="1257300"/>
            <a:ext cx="30163" cy="254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9" y="11"/>
              </a:cxn>
              <a:cxn ang="0">
                <a:pos x="15" y="14"/>
              </a:cxn>
              <a:cxn ang="0">
                <a:pos x="13" y="16"/>
              </a:cxn>
              <a:cxn ang="0">
                <a:pos x="9" y="16"/>
              </a:cxn>
              <a:cxn ang="0">
                <a:pos x="6" y="16"/>
              </a:cxn>
              <a:cxn ang="0">
                <a:pos x="2" y="14"/>
              </a:cxn>
              <a:cxn ang="0">
                <a:pos x="0" y="11"/>
              </a:cxn>
              <a:cxn ang="0">
                <a:pos x="0" y="9"/>
              </a:cxn>
              <a:cxn ang="0">
                <a:pos x="0" y="5"/>
              </a:cxn>
              <a:cxn ang="0">
                <a:pos x="2" y="2"/>
              </a:cxn>
              <a:cxn ang="0">
                <a:pos x="6" y="0"/>
              </a:cxn>
              <a:cxn ang="0">
                <a:pos x="9" y="0"/>
              </a:cxn>
              <a:cxn ang="0">
                <a:pos x="13" y="0"/>
              </a:cxn>
              <a:cxn ang="0">
                <a:pos x="15" y="2"/>
              </a:cxn>
              <a:cxn ang="0">
                <a:pos x="19" y="5"/>
              </a:cxn>
              <a:cxn ang="0">
                <a:pos x="19" y="9"/>
              </a:cxn>
            </a:cxnLst>
            <a:rect l="0" t="0" r="r" b="b"/>
            <a:pathLst>
              <a:path w="19" h="16">
                <a:moveTo>
                  <a:pt x="19" y="9"/>
                </a:moveTo>
                <a:lnTo>
                  <a:pt x="19" y="11"/>
                </a:lnTo>
                <a:lnTo>
                  <a:pt x="15" y="14"/>
                </a:lnTo>
                <a:lnTo>
                  <a:pt x="13" y="16"/>
                </a:lnTo>
                <a:lnTo>
                  <a:pt x="9" y="16"/>
                </a:lnTo>
                <a:lnTo>
                  <a:pt x="6" y="16"/>
                </a:lnTo>
                <a:lnTo>
                  <a:pt x="2" y="14"/>
                </a:lnTo>
                <a:lnTo>
                  <a:pt x="0" y="11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5"/>
                </a:ln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8714" name="Text Box 42"/>
          <p:cNvSpPr txBox="1">
            <a:spLocks noChangeArrowheads="1"/>
          </p:cNvSpPr>
          <p:nvPr/>
        </p:nvSpPr>
        <p:spPr bwMode="auto">
          <a:xfrm>
            <a:off x="6781800" y="23622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Mobile Node (MN)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68715" name="Line 43"/>
          <p:cNvSpPr>
            <a:spLocks noChangeShapeType="1"/>
          </p:cNvSpPr>
          <p:nvPr/>
        </p:nvSpPr>
        <p:spPr bwMode="auto">
          <a:xfrm flipV="1">
            <a:off x="4572000" y="2743200"/>
            <a:ext cx="1524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8716" name="Line 44"/>
          <p:cNvSpPr>
            <a:spLocks noChangeShapeType="1"/>
          </p:cNvSpPr>
          <p:nvPr/>
        </p:nvSpPr>
        <p:spPr bwMode="auto">
          <a:xfrm flipH="1">
            <a:off x="2590800" y="2667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8717" name="Text Box 45"/>
          <p:cNvSpPr txBox="1">
            <a:spLocks noChangeArrowheads="1"/>
          </p:cNvSpPr>
          <p:nvPr/>
        </p:nvSpPr>
        <p:spPr bwMode="auto">
          <a:xfrm>
            <a:off x="1295400" y="3505200"/>
            <a:ext cx="1943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(2) Initial packets </a:t>
            </a:r>
          </a:p>
          <a:p>
            <a:r>
              <a:rPr lang="en-US">
                <a:latin typeface="Times New Roman" pitchFamily="18" charset="0"/>
              </a:rPr>
              <a:t>to MN are sent </a:t>
            </a:r>
          </a:p>
          <a:p>
            <a:r>
              <a:rPr lang="en-US">
                <a:latin typeface="Times New Roman" pitchFamily="18" charset="0"/>
              </a:rPr>
              <a:t>through HA to MN</a:t>
            </a:r>
          </a:p>
        </p:txBody>
      </p:sp>
      <p:sp>
        <p:nvSpPr>
          <p:cNvPr id="668718" name="Text Box 46"/>
          <p:cNvSpPr txBox="1">
            <a:spLocks noChangeArrowheads="1"/>
          </p:cNvSpPr>
          <p:nvPr/>
        </p:nvSpPr>
        <p:spPr bwMode="auto">
          <a:xfrm>
            <a:off x="5029200" y="990600"/>
            <a:ext cx="3619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(3) When MN gets  packets from CN</a:t>
            </a:r>
          </a:p>
          <a:p>
            <a:r>
              <a:rPr lang="en-US">
                <a:latin typeface="Times New Roman" pitchFamily="18" charset="0"/>
              </a:rPr>
              <a:t>it sends a </a:t>
            </a:r>
            <a:r>
              <a:rPr lang="en-US" i="1">
                <a:latin typeface="Times New Roman" pitchFamily="18" charset="0"/>
              </a:rPr>
              <a:t>Binding Update </a:t>
            </a:r>
            <a:r>
              <a:rPr lang="en-US">
                <a:latin typeface="Times New Roman" pitchFamily="18" charset="0"/>
              </a:rPr>
              <a:t>to CN with</a:t>
            </a:r>
          </a:p>
          <a:p>
            <a:r>
              <a:rPr lang="en-US">
                <a:latin typeface="Times New Roman" pitchFamily="18" charset="0"/>
              </a:rPr>
              <a:t>its new address</a:t>
            </a:r>
          </a:p>
        </p:txBody>
      </p:sp>
      <p:sp>
        <p:nvSpPr>
          <p:cNvPr id="668719" name="Text Box 47"/>
          <p:cNvSpPr txBox="1">
            <a:spLocks noChangeArrowheads="1"/>
          </p:cNvSpPr>
          <p:nvPr/>
        </p:nvSpPr>
        <p:spPr bwMode="auto">
          <a:xfrm>
            <a:off x="2574925" y="5527675"/>
            <a:ext cx="525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 Route Optimization (simple illustration)</a:t>
            </a:r>
          </a:p>
        </p:txBody>
      </p:sp>
      <p:sp>
        <p:nvSpPr>
          <p:cNvPr id="668720" name="Text Box 48"/>
          <p:cNvSpPr txBox="1">
            <a:spLocks noChangeArrowheads="1"/>
          </p:cNvSpPr>
          <p:nvPr/>
        </p:nvSpPr>
        <p:spPr bwMode="auto">
          <a:xfrm>
            <a:off x="5562600" y="3429000"/>
            <a:ext cx="304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(1) MN registers with HA as in</a:t>
            </a:r>
          </a:p>
          <a:p>
            <a:r>
              <a:rPr lang="en-US">
                <a:latin typeface="Times New Roman" pitchFamily="18" charset="0"/>
              </a:rPr>
              <a:t>basic Mobile IP.</a:t>
            </a:r>
          </a:p>
        </p:txBody>
      </p:sp>
      <p:sp>
        <p:nvSpPr>
          <p:cNvPr id="668721" name="Text Box 49"/>
          <p:cNvSpPr txBox="1">
            <a:spLocks noChangeArrowheads="1"/>
          </p:cNvSpPr>
          <p:nvPr/>
        </p:nvSpPr>
        <p:spPr bwMode="auto">
          <a:xfrm>
            <a:off x="1600200" y="1447800"/>
            <a:ext cx="3016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(4) CN changes the destination</a:t>
            </a:r>
          </a:p>
          <a:p>
            <a:r>
              <a:rPr lang="en-US">
                <a:latin typeface="Times New Roman" pitchFamily="18" charset="0"/>
              </a:rPr>
              <a:t>address of the packets to go to</a:t>
            </a:r>
          </a:p>
          <a:p>
            <a:r>
              <a:rPr lang="en-US">
                <a:latin typeface="Times New Roman" pitchFamily="18" charset="0"/>
              </a:rPr>
              <a:t>MN’s new address</a:t>
            </a:r>
          </a:p>
        </p:txBody>
      </p:sp>
      <p:sp>
        <p:nvSpPr>
          <p:cNvPr id="668722" name="Line 50"/>
          <p:cNvSpPr>
            <a:spLocks noChangeShapeType="1"/>
          </p:cNvSpPr>
          <p:nvPr/>
        </p:nvSpPr>
        <p:spPr bwMode="auto">
          <a:xfrm flipV="1">
            <a:off x="2667000" y="2819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705" grpId="0" animBg="1"/>
      <p:bldP spid="668715" grpId="0" animBg="1"/>
      <p:bldP spid="668716" grpId="0" animBg="1"/>
      <p:bldP spid="668717" grpId="0" autoUpdateAnimBg="0"/>
      <p:bldP spid="668718" grpId="0" autoUpdateAnimBg="0"/>
      <p:bldP spid="668720" grpId="0" autoUpdateAnimBg="0"/>
      <p:bldP spid="668721" grpId="0" autoUpdateAnimBg="0"/>
      <p:bldP spid="66872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C2F22BA2-25C1-4F09-9535-9608BBC3D70F}" type="slidenum">
              <a:rPr lang="en-US"/>
              <a:pPr/>
              <a:t>93</a:t>
            </a:fld>
            <a:endParaRPr lang="en-US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 route optimization</a:t>
            </a:r>
          </a:p>
          <a:p>
            <a:pPr lvl="1"/>
            <a:r>
              <a:rPr lang="en-US"/>
              <a:t>Triangular routing is avoided</a:t>
            </a:r>
          </a:p>
          <a:p>
            <a:pPr lvl="1"/>
            <a:r>
              <a:rPr lang="en-US"/>
              <a:t>Still have problems with micro mobility and smooth hand-off </a:t>
            </a:r>
          </a:p>
          <a:p>
            <a:pPr lvl="1"/>
            <a:r>
              <a:rPr lang="en-US"/>
              <a:t>Need additional mechanisms to deal with these issues, which makes the protocol complex.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1A911A7D-B4F5-49ED-B846-51D28AFB1041}" type="slidenum">
              <a:rPr lang="en-US"/>
              <a:pPr/>
              <a:t>94</a:t>
            </a:fld>
            <a:endParaRPr lang="en-US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Micro-Mobility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Hierarchical approach to mobility:</a:t>
            </a:r>
          </a:p>
          <a:p>
            <a:pPr lvl="1"/>
            <a:r>
              <a:rPr lang="en-US"/>
              <a:t>During frequent, intra-domain, movement only local efficient handoff is performed without notifying the home agent (HA) or the correspondent node (CN)</a:t>
            </a:r>
          </a:p>
          <a:p>
            <a:pPr lvl="1"/>
            <a:r>
              <a:rPr lang="en-US"/>
              <a:t>For inter-domain mobility use Mobile IP. Notify HA or CN only during inter-domain movement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91629ECE-C8B4-4D35-8612-A4C976BD4051}" type="slidenum">
              <a:rPr lang="en-US"/>
              <a:pPr/>
              <a:t>95</a:t>
            </a:fld>
            <a:endParaRPr lang="en-US"/>
          </a:p>
        </p:txBody>
      </p:sp>
      <p:sp>
        <p:nvSpPr>
          <p:cNvPr id="674818" name="Oval 2"/>
          <p:cNvSpPr>
            <a:spLocks noChangeArrowheads="1"/>
          </p:cNvSpPr>
          <p:nvPr/>
        </p:nvSpPr>
        <p:spPr bwMode="auto">
          <a:xfrm>
            <a:off x="3962400" y="1295400"/>
            <a:ext cx="304800" cy="304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19" name="Oval 3"/>
          <p:cNvSpPr>
            <a:spLocks noChangeArrowheads="1"/>
          </p:cNvSpPr>
          <p:nvPr/>
        </p:nvSpPr>
        <p:spPr bwMode="auto">
          <a:xfrm>
            <a:off x="3352800" y="213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20" name="Oval 4"/>
          <p:cNvSpPr>
            <a:spLocks noChangeArrowheads="1"/>
          </p:cNvSpPr>
          <p:nvPr/>
        </p:nvSpPr>
        <p:spPr bwMode="auto">
          <a:xfrm>
            <a:off x="4267200" y="213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21" name="Oval 5"/>
          <p:cNvSpPr>
            <a:spLocks noChangeArrowheads="1"/>
          </p:cNvSpPr>
          <p:nvPr/>
        </p:nvSpPr>
        <p:spPr bwMode="auto">
          <a:xfrm>
            <a:off x="28956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22" name="Oval 6"/>
          <p:cNvSpPr>
            <a:spLocks noChangeArrowheads="1"/>
          </p:cNvSpPr>
          <p:nvPr/>
        </p:nvSpPr>
        <p:spPr bwMode="auto">
          <a:xfrm>
            <a:off x="38100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23" name="Oval 7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24" name="Oval 8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25" name="Oval 9"/>
          <p:cNvSpPr>
            <a:spLocks noChangeArrowheads="1"/>
          </p:cNvSpPr>
          <p:nvPr/>
        </p:nvSpPr>
        <p:spPr bwMode="auto">
          <a:xfrm>
            <a:off x="46482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26" name="Oval 10"/>
          <p:cNvSpPr>
            <a:spLocks noChangeArrowheads="1"/>
          </p:cNvSpPr>
          <p:nvPr/>
        </p:nvSpPr>
        <p:spPr bwMode="auto">
          <a:xfrm>
            <a:off x="50292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27" name="Oval 11"/>
          <p:cNvSpPr>
            <a:spLocks noChangeArrowheads="1"/>
          </p:cNvSpPr>
          <p:nvPr/>
        </p:nvSpPr>
        <p:spPr bwMode="auto">
          <a:xfrm>
            <a:off x="62484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28" name="Line 12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29" name="Line 13"/>
          <p:cNvSpPr>
            <a:spLocks noChangeShapeType="1"/>
          </p:cNvSpPr>
          <p:nvPr/>
        </p:nvSpPr>
        <p:spPr bwMode="auto">
          <a:xfrm>
            <a:off x="4191000" y="1600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30" name="Line 14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31" name="Line 15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32" name="Line 16"/>
          <p:cNvSpPr>
            <a:spLocks noChangeShapeType="1"/>
          </p:cNvSpPr>
          <p:nvPr/>
        </p:nvSpPr>
        <p:spPr bwMode="auto">
          <a:xfrm>
            <a:off x="4495800" y="2438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33" name="Line 17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34" name="Line 18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35" name="Line 19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36" name="Line 20"/>
          <p:cNvSpPr>
            <a:spLocks noChangeShapeType="1"/>
          </p:cNvSpPr>
          <p:nvPr/>
        </p:nvSpPr>
        <p:spPr bwMode="auto">
          <a:xfrm>
            <a:off x="5334000" y="32766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37" name="Oval 21"/>
          <p:cNvSpPr>
            <a:spLocks noChangeArrowheads="1"/>
          </p:cNvSpPr>
          <p:nvPr/>
        </p:nvSpPr>
        <p:spPr bwMode="auto">
          <a:xfrm>
            <a:off x="5257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38" name="Line 22"/>
          <p:cNvSpPr>
            <a:spLocks noChangeShapeType="1"/>
          </p:cNvSpPr>
          <p:nvPr/>
        </p:nvSpPr>
        <p:spPr bwMode="auto">
          <a:xfrm>
            <a:off x="5257800" y="33528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39" name="Oval 23"/>
          <p:cNvSpPr>
            <a:spLocks noChangeArrowheads="1"/>
          </p:cNvSpPr>
          <p:nvPr/>
        </p:nvSpPr>
        <p:spPr bwMode="auto">
          <a:xfrm>
            <a:off x="2209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40" name="Oval 24"/>
          <p:cNvSpPr>
            <a:spLocks noChangeArrowheads="1"/>
          </p:cNvSpPr>
          <p:nvPr/>
        </p:nvSpPr>
        <p:spPr bwMode="auto">
          <a:xfrm>
            <a:off x="30480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41" name="Oval 25"/>
          <p:cNvSpPr>
            <a:spLocks noChangeArrowheads="1"/>
          </p:cNvSpPr>
          <p:nvPr/>
        </p:nvSpPr>
        <p:spPr bwMode="auto">
          <a:xfrm>
            <a:off x="35814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42" name="Oval 26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43" name="Oval 27"/>
          <p:cNvSpPr>
            <a:spLocks noChangeArrowheads="1"/>
          </p:cNvSpPr>
          <p:nvPr/>
        </p:nvSpPr>
        <p:spPr bwMode="auto">
          <a:xfrm>
            <a:off x="4876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44" name="Oval 28"/>
          <p:cNvSpPr>
            <a:spLocks noChangeArrowheads="1"/>
          </p:cNvSpPr>
          <p:nvPr/>
        </p:nvSpPr>
        <p:spPr bwMode="auto">
          <a:xfrm>
            <a:off x="55626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45" name="Oval 29"/>
          <p:cNvSpPr>
            <a:spLocks noChangeArrowheads="1"/>
          </p:cNvSpPr>
          <p:nvPr/>
        </p:nvSpPr>
        <p:spPr bwMode="auto">
          <a:xfrm>
            <a:off x="6400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46" name="Line 30"/>
          <p:cNvSpPr>
            <a:spLocks noChangeShapeType="1"/>
          </p:cNvSpPr>
          <p:nvPr/>
        </p:nvSpPr>
        <p:spPr bwMode="auto">
          <a:xfrm>
            <a:off x="39624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47" name="Line 31"/>
          <p:cNvSpPr>
            <a:spLocks noChangeShapeType="1"/>
          </p:cNvSpPr>
          <p:nvPr/>
        </p:nvSpPr>
        <p:spPr bwMode="auto">
          <a:xfrm>
            <a:off x="48006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48" name="Line 32"/>
          <p:cNvSpPr>
            <a:spLocks noChangeShapeType="1"/>
          </p:cNvSpPr>
          <p:nvPr/>
        </p:nvSpPr>
        <p:spPr bwMode="auto">
          <a:xfrm>
            <a:off x="54864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49" name="Line 33"/>
          <p:cNvSpPr>
            <a:spLocks noChangeShapeType="1"/>
          </p:cNvSpPr>
          <p:nvPr/>
        </p:nvSpPr>
        <p:spPr bwMode="auto">
          <a:xfrm>
            <a:off x="6400800" y="4419600"/>
            <a:ext cx="1524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50" name="Line 34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51" name="Line 35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52" name="Line 36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53" name="Line 37"/>
          <p:cNvSpPr>
            <a:spLocks noChangeShapeType="1"/>
          </p:cNvSpPr>
          <p:nvPr/>
        </p:nvSpPr>
        <p:spPr bwMode="auto">
          <a:xfrm flipH="1">
            <a:off x="23622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54" name="Line 38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55" name="Line 39"/>
          <p:cNvSpPr>
            <a:spLocks noChangeShapeType="1"/>
          </p:cNvSpPr>
          <p:nvPr/>
        </p:nvSpPr>
        <p:spPr bwMode="auto">
          <a:xfrm>
            <a:off x="28194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56" name="Line 40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57" name="Line 41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58" name="Line 42"/>
          <p:cNvSpPr>
            <a:spLocks noChangeShapeType="1"/>
          </p:cNvSpPr>
          <p:nvPr/>
        </p:nvSpPr>
        <p:spPr bwMode="auto">
          <a:xfrm>
            <a:off x="4191000" y="1600200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59" name="Line 43"/>
          <p:cNvSpPr>
            <a:spLocks noChangeShapeType="1"/>
          </p:cNvSpPr>
          <p:nvPr/>
        </p:nvSpPr>
        <p:spPr bwMode="auto">
          <a:xfrm>
            <a:off x="4495800" y="24384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60" name="Line 44"/>
          <p:cNvSpPr>
            <a:spLocks noChangeShapeType="1"/>
          </p:cNvSpPr>
          <p:nvPr/>
        </p:nvSpPr>
        <p:spPr bwMode="auto">
          <a:xfrm>
            <a:off x="5334000" y="3276600"/>
            <a:ext cx="990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61" name="Line 45"/>
          <p:cNvSpPr>
            <a:spLocks noChangeShapeType="1"/>
          </p:cNvSpPr>
          <p:nvPr/>
        </p:nvSpPr>
        <p:spPr bwMode="auto">
          <a:xfrm>
            <a:off x="5257800" y="3352800"/>
            <a:ext cx="152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62" name="Line 46"/>
          <p:cNvSpPr>
            <a:spLocks noChangeShapeType="1"/>
          </p:cNvSpPr>
          <p:nvPr/>
        </p:nvSpPr>
        <p:spPr bwMode="auto">
          <a:xfrm flipH="1">
            <a:off x="37338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63" name="Line 47"/>
          <p:cNvSpPr>
            <a:spLocks noChangeShapeType="1"/>
          </p:cNvSpPr>
          <p:nvPr/>
        </p:nvSpPr>
        <p:spPr bwMode="auto">
          <a:xfrm flipH="1">
            <a:off x="23622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64" name="Oval 48"/>
          <p:cNvSpPr>
            <a:spLocks noChangeArrowheads="1"/>
          </p:cNvSpPr>
          <p:nvPr/>
        </p:nvSpPr>
        <p:spPr bwMode="auto">
          <a:xfrm>
            <a:off x="22098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65" name="Line 49"/>
          <p:cNvSpPr>
            <a:spLocks noChangeShapeType="1"/>
          </p:cNvSpPr>
          <p:nvPr/>
        </p:nvSpPr>
        <p:spPr bwMode="auto">
          <a:xfrm>
            <a:off x="28194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66" name="Oval 50"/>
          <p:cNvSpPr>
            <a:spLocks noChangeArrowheads="1"/>
          </p:cNvSpPr>
          <p:nvPr/>
        </p:nvSpPr>
        <p:spPr bwMode="auto">
          <a:xfrm>
            <a:off x="30480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67" name="Oval 51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68" name="Line 52"/>
          <p:cNvSpPr>
            <a:spLocks noChangeShapeType="1"/>
          </p:cNvSpPr>
          <p:nvPr/>
        </p:nvSpPr>
        <p:spPr bwMode="auto">
          <a:xfrm>
            <a:off x="39624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69" name="Oval 53"/>
          <p:cNvSpPr>
            <a:spLocks noChangeArrowheads="1"/>
          </p:cNvSpPr>
          <p:nvPr/>
        </p:nvSpPr>
        <p:spPr bwMode="auto">
          <a:xfrm>
            <a:off x="35814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70" name="Line 54"/>
          <p:cNvSpPr>
            <a:spLocks noChangeShapeType="1"/>
          </p:cNvSpPr>
          <p:nvPr/>
        </p:nvSpPr>
        <p:spPr bwMode="auto">
          <a:xfrm flipH="1">
            <a:off x="3733800" y="4419600"/>
            <a:ext cx="2286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71" name="Line 55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72" name="Line 56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73" name="Line 57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74" name="Line 58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75" name="Line 59"/>
          <p:cNvSpPr>
            <a:spLocks noChangeShapeType="1"/>
          </p:cNvSpPr>
          <p:nvPr/>
        </p:nvSpPr>
        <p:spPr bwMode="auto">
          <a:xfrm>
            <a:off x="4800600" y="4419600"/>
            <a:ext cx="2286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76" name="Oval 60"/>
          <p:cNvSpPr>
            <a:spLocks noChangeArrowheads="1"/>
          </p:cNvSpPr>
          <p:nvPr/>
        </p:nvSpPr>
        <p:spPr bwMode="auto">
          <a:xfrm>
            <a:off x="48768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77" name="Line 61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78" name="Line 62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79" name="Line 63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80" name="Line 64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81" name="Line 65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82" name="Line 66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83" name="Line 67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84" name="Line 68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85" name="Line 69"/>
          <p:cNvSpPr>
            <a:spLocks noChangeShapeType="1"/>
          </p:cNvSpPr>
          <p:nvPr/>
        </p:nvSpPr>
        <p:spPr bwMode="auto">
          <a:xfrm>
            <a:off x="5486400" y="4419600"/>
            <a:ext cx="2286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86" name="Oval 70"/>
          <p:cNvSpPr>
            <a:spLocks noChangeArrowheads="1"/>
          </p:cNvSpPr>
          <p:nvPr/>
        </p:nvSpPr>
        <p:spPr bwMode="auto">
          <a:xfrm>
            <a:off x="55626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87" name="Line 71"/>
          <p:cNvSpPr>
            <a:spLocks noChangeShapeType="1"/>
          </p:cNvSpPr>
          <p:nvPr/>
        </p:nvSpPr>
        <p:spPr bwMode="auto">
          <a:xfrm>
            <a:off x="5257800" y="3352800"/>
            <a:ext cx="1524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88" name="Line 72"/>
          <p:cNvSpPr>
            <a:spLocks noChangeShapeType="1"/>
          </p:cNvSpPr>
          <p:nvPr/>
        </p:nvSpPr>
        <p:spPr bwMode="auto">
          <a:xfrm>
            <a:off x="5257800" y="33528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89" name="Text Box 73"/>
          <p:cNvSpPr txBox="1">
            <a:spLocks noChangeArrowheads="1"/>
          </p:cNvSpPr>
          <p:nvPr/>
        </p:nvSpPr>
        <p:spPr bwMode="auto">
          <a:xfrm>
            <a:off x="1736725" y="503238"/>
            <a:ext cx="599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Distribution tree dynamics while roaming</a:t>
            </a:r>
          </a:p>
        </p:txBody>
      </p:sp>
      <p:sp>
        <p:nvSpPr>
          <p:cNvPr id="674890" name="Text Box 74"/>
          <p:cNvSpPr txBox="1">
            <a:spLocks noChangeArrowheads="1"/>
          </p:cNvSpPr>
          <p:nvPr/>
        </p:nvSpPr>
        <p:spPr bwMode="auto">
          <a:xfrm>
            <a:off x="4251325" y="1031875"/>
            <a:ext cx="183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Domain Root</a:t>
            </a:r>
            <a:endParaRPr lang="en-US" sz="2400"/>
          </a:p>
        </p:txBody>
      </p:sp>
      <p:sp>
        <p:nvSpPr>
          <p:cNvPr id="674891" name="Line 75"/>
          <p:cNvSpPr>
            <a:spLocks noChangeShapeType="1"/>
          </p:cNvSpPr>
          <p:nvPr/>
        </p:nvSpPr>
        <p:spPr bwMode="auto">
          <a:xfrm>
            <a:off x="5867400" y="2133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92" name="Text Box 76"/>
          <p:cNvSpPr txBox="1">
            <a:spLocks noChangeArrowheads="1"/>
          </p:cNvSpPr>
          <p:nvPr/>
        </p:nvSpPr>
        <p:spPr bwMode="auto">
          <a:xfrm>
            <a:off x="6537325" y="19431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Wireless link</a:t>
            </a:r>
            <a:endParaRPr lang="en-US" sz="2400"/>
          </a:p>
        </p:txBody>
      </p:sp>
      <p:sp>
        <p:nvSpPr>
          <p:cNvPr id="674893" name="Oval 77"/>
          <p:cNvSpPr>
            <a:spLocks noChangeArrowheads="1"/>
          </p:cNvSpPr>
          <p:nvPr/>
        </p:nvSpPr>
        <p:spPr bwMode="auto">
          <a:xfrm>
            <a:off x="6172200" y="22860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94" name="Text Box 78"/>
          <p:cNvSpPr txBox="1">
            <a:spLocks noChangeArrowheads="1"/>
          </p:cNvSpPr>
          <p:nvPr/>
        </p:nvSpPr>
        <p:spPr bwMode="auto">
          <a:xfrm>
            <a:off x="6553200" y="22860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Mobile Node</a:t>
            </a:r>
            <a:endParaRPr lang="en-US" sz="2400"/>
          </a:p>
        </p:txBody>
      </p:sp>
      <p:sp>
        <p:nvSpPr>
          <p:cNvPr id="674895" name="Oval 79"/>
          <p:cNvSpPr>
            <a:spLocks noChangeArrowheads="1"/>
          </p:cNvSpPr>
          <p:nvPr/>
        </p:nvSpPr>
        <p:spPr bwMode="auto">
          <a:xfrm>
            <a:off x="990600" y="106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96" name="Line 80"/>
          <p:cNvSpPr>
            <a:spLocks noChangeShapeType="1"/>
          </p:cNvSpPr>
          <p:nvPr/>
        </p:nvSpPr>
        <p:spPr bwMode="auto">
          <a:xfrm>
            <a:off x="1447800" y="1295400"/>
            <a:ext cx="2514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97" name="Text Box 81"/>
          <p:cNvSpPr txBox="1">
            <a:spLocks noChangeArrowheads="1"/>
          </p:cNvSpPr>
          <p:nvPr/>
        </p:nvSpPr>
        <p:spPr bwMode="auto">
          <a:xfrm>
            <a:off x="533400" y="1600200"/>
            <a:ext cx="140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FA or CN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7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7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7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7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7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7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7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67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40" grpId="0" animBg="1"/>
      <p:bldP spid="674841" grpId="0" animBg="1"/>
      <p:bldP spid="674842" grpId="0" animBg="1"/>
      <p:bldP spid="674843" grpId="0" animBg="1"/>
      <p:bldP spid="674844" grpId="0" animBg="1"/>
      <p:bldP spid="674845" grpId="0" animBg="1"/>
      <p:bldP spid="674846" grpId="0" animBg="1"/>
      <p:bldP spid="674847" grpId="0" animBg="1"/>
      <p:bldP spid="674848" grpId="0" animBg="1"/>
      <p:bldP spid="674849" grpId="0" animBg="1"/>
      <p:bldP spid="674850" grpId="0" animBg="1"/>
      <p:bldP spid="674851" grpId="0" animBg="1"/>
      <p:bldP spid="674852" grpId="0" animBg="1"/>
      <p:bldP spid="674854" grpId="0" animBg="1"/>
      <p:bldP spid="674855" grpId="0" animBg="1"/>
      <p:bldP spid="674856" grpId="0" animBg="1"/>
      <p:bldP spid="674857" grpId="0" animBg="1"/>
      <p:bldP spid="674858" grpId="0" animBg="1"/>
      <p:bldP spid="674859" grpId="0" animBg="1"/>
      <p:bldP spid="674860" grpId="0" animBg="1"/>
      <p:bldP spid="674861" grpId="0" animBg="1"/>
      <p:bldP spid="674862" grpId="0" animBg="1"/>
      <p:bldP spid="674863" grpId="0" animBg="1"/>
      <p:bldP spid="674864" grpId="0" animBg="1"/>
      <p:bldP spid="674865" grpId="0" animBg="1"/>
      <p:bldP spid="674866" grpId="0" animBg="1"/>
      <p:bldP spid="674867" grpId="0" animBg="1"/>
      <p:bldP spid="674868" grpId="0" animBg="1"/>
      <p:bldP spid="674869" grpId="0" animBg="1"/>
      <p:bldP spid="674870" grpId="0" animBg="1"/>
      <p:bldP spid="674871" grpId="0" animBg="1"/>
      <p:bldP spid="674872" grpId="0" animBg="1"/>
      <p:bldP spid="674873" grpId="0" animBg="1"/>
      <p:bldP spid="674874" grpId="0" animBg="1"/>
      <p:bldP spid="674875" grpId="0" animBg="1"/>
      <p:bldP spid="674876" grpId="0" animBg="1"/>
      <p:bldP spid="674877" grpId="0" animBg="1"/>
      <p:bldP spid="674878" grpId="0" animBg="1"/>
      <p:bldP spid="674879" grpId="0" animBg="1"/>
      <p:bldP spid="674880" grpId="0" animBg="1"/>
      <p:bldP spid="674881" grpId="0" animBg="1"/>
      <p:bldP spid="674882" grpId="0" animBg="1"/>
      <p:bldP spid="674883" grpId="0" animBg="1"/>
      <p:bldP spid="674884" grpId="0" animBg="1"/>
      <p:bldP spid="674885" grpId="0" animBg="1"/>
      <p:bldP spid="674886" grpId="0" animBg="1"/>
      <p:bldP spid="674887" grpId="0" animBg="1"/>
      <p:bldP spid="67488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CBC61B09-16C3-4186-A09D-11F66CEDA53B}" type="slidenum">
              <a:rPr lang="en-US"/>
              <a:pPr/>
              <a:t>96</a:t>
            </a:fld>
            <a:endParaRPr lang="en-US"/>
          </a:p>
        </p:txBody>
      </p:sp>
      <p:sp>
        <p:nvSpPr>
          <p:cNvPr id="676866" name="Oval 2"/>
          <p:cNvSpPr>
            <a:spLocks noChangeArrowheads="1"/>
          </p:cNvSpPr>
          <p:nvPr/>
        </p:nvSpPr>
        <p:spPr bwMode="auto">
          <a:xfrm>
            <a:off x="3962400" y="1295400"/>
            <a:ext cx="304800" cy="304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67" name="Oval 3"/>
          <p:cNvSpPr>
            <a:spLocks noChangeArrowheads="1"/>
          </p:cNvSpPr>
          <p:nvPr/>
        </p:nvSpPr>
        <p:spPr bwMode="auto">
          <a:xfrm>
            <a:off x="3352800" y="213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68" name="Oval 4"/>
          <p:cNvSpPr>
            <a:spLocks noChangeArrowheads="1"/>
          </p:cNvSpPr>
          <p:nvPr/>
        </p:nvSpPr>
        <p:spPr bwMode="auto">
          <a:xfrm>
            <a:off x="4267200" y="213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69" name="Oval 5"/>
          <p:cNvSpPr>
            <a:spLocks noChangeArrowheads="1"/>
          </p:cNvSpPr>
          <p:nvPr/>
        </p:nvSpPr>
        <p:spPr bwMode="auto">
          <a:xfrm>
            <a:off x="28956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70" name="Oval 6"/>
          <p:cNvSpPr>
            <a:spLocks noChangeArrowheads="1"/>
          </p:cNvSpPr>
          <p:nvPr/>
        </p:nvSpPr>
        <p:spPr bwMode="auto">
          <a:xfrm>
            <a:off x="38100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71" name="Oval 7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72" name="Oval 8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73" name="Oval 9"/>
          <p:cNvSpPr>
            <a:spLocks noChangeArrowheads="1"/>
          </p:cNvSpPr>
          <p:nvPr/>
        </p:nvSpPr>
        <p:spPr bwMode="auto">
          <a:xfrm>
            <a:off x="46482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74" name="Line 10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75" name="Line 11"/>
          <p:cNvSpPr>
            <a:spLocks noChangeShapeType="1"/>
          </p:cNvSpPr>
          <p:nvPr/>
        </p:nvSpPr>
        <p:spPr bwMode="auto">
          <a:xfrm>
            <a:off x="4191000" y="1600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76" name="Line 12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77" name="Line 13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78" name="Line 14"/>
          <p:cNvSpPr>
            <a:spLocks noChangeShapeType="1"/>
          </p:cNvSpPr>
          <p:nvPr/>
        </p:nvSpPr>
        <p:spPr bwMode="auto">
          <a:xfrm>
            <a:off x="4495800" y="2438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79" name="Line 15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80" name="Line 16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81" name="Line 17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82" name="Oval 18"/>
          <p:cNvSpPr>
            <a:spLocks noChangeArrowheads="1"/>
          </p:cNvSpPr>
          <p:nvPr/>
        </p:nvSpPr>
        <p:spPr bwMode="auto">
          <a:xfrm>
            <a:off x="2209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83" name="Oval 19"/>
          <p:cNvSpPr>
            <a:spLocks noChangeArrowheads="1"/>
          </p:cNvSpPr>
          <p:nvPr/>
        </p:nvSpPr>
        <p:spPr bwMode="auto">
          <a:xfrm>
            <a:off x="30480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84" name="Oval 20"/>
          <p:cNvSpPr>
            <a:spLocks noChangeArrowheads="1"/>
          </p:cNvSpPr>
          <p:nvPr/>
        </p:nvSpPr>
        <p:spPr bwMode="auto">
          <a:xfrm>
            <a:off x="35814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85" name="Oval 21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86" name="Oval 22"/>
          <p:cNvSpPr>
            <a:spLocks noChangeArrowheads="1"/>
          </p:cNvSpPr>
          <p:nvPr/>
        </p:nvSpPr>
        <p:spPr bwMode="auto">
          <a:xfrm>
            <a:off x="4876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87" name="Line 23"/>
          <p:cNvSpPr>
            <a:spLocks noChangeShapeType="1"/>
          </p:cNvSpPr>
          <p:nvPr/>
        </p:nvSpPr>
        <p:spPr bwMode="auto">
          <a:xfrm>
            <a:off x="39624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88" name="Line 24"/>
          <p:cNvSpPr>
            <a:spLocks noChangeShapeType="1"/>
          </p:cNvSpPr>
          <p:nvPr/>
        </p:nvSpPr>
        <p:spPr bwMode="auto">
          <a:xfrm>
            <a:off x="48006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89" name="Line 25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90" name="Line 26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91" name="Line 27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92" name="Line 28"/>
          <p:cNvSpPr>
            <a:spLocks noChangeShapeType="1"/>
          </p:cNvSpPr>
          <p:nvPr/>
        </p:nvSpPr>
        <p:spPr bwMode="auto">
          <a:xfrm flipH="1">
            <a:off x="23622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93" name="Line 29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94" name="Line 30"/>
          <p:cNvSpPr>
            <a:spLocks noChangeShapeType="1"/>
          </p:cNvSpPr>
          <p:nvPr/>
        </p:nvSpPr>
        <p:spPr bwMode="auto">
          <a:xfrm>
            <a:off x="28194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95" name="Line 31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96" name="Line 32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97" name="Line 33"/>
          <p:cNvSpPr>
            <a:spLocks noChangeShapeType="1"/>
          </p:cNvSpPr>
          <p:nvPr/>
        </p:nvSpPr>
        <p:spPr bwMode="auto">
          <a:xfrm flipH="1">
            <a:off x="37338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98" name="Line 34"/>
          <p:cNvSpPr>
            <a:spLocks noChangeShapeType="1"/>
          </p:cNvSpPr>
          <p:nvPr/>
        </p:nvSpPr>
        <p:spPr bwMode="auto">
          <a:xfrm flipH="1">
            <a:off x="23622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899" name="Oval 35"/>
          <p:cNvSpPr>
            <a:spLocks noChangeArrowheads="1"/>
          </p:cNvSpPr>
          <p:nvPr/>
        </p:nvSpPr>
        <p:spPr bwMode="auto">
          <a:xfrm>
            <a:off x="22098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00" name="Line 36"/>
          <p:cNvSpPr>
            <a:spLocks noChangeShapeType="1"/>
          </p:cNvSpPr>
          <p:nvPr/>
        </p:nvSpPr>
        <p:spPr bwMode="auto">
          <a:xfrm>
            <a:off x="28194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01" name="Oval 37"/>
          <p:cNvSpPr>
            <a:spLocks noChangeArrowheads="1"/>
          </p:cNvSpPr>
          <p:nvPr/>
        </p:nvSpPr>
        <p:spPr bwMode="auto">
          <a:xfrm>
            <a:off x="30480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02" name="Oval 38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03" name="Line 39"/>
          <p:cNvSpPr>
            <a:spLocks noChangeShapeType="1"/>
          </p:cNvSpPr>
          <p:nvPr/>
        </p:nvSpPr>
        <p:spPr bwMode="auto">
          <a:xfrm>
            <a:off x="39624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04" name="Oval 40"/>
          <p:cNvSpPr>
            <a:spLocks noChangeArrowheads="1"/>
          </p:cNvSpPr>
          <p:nvPr/>
        </p:nvSpPr>
        <p:spPr bwMode="auto">
          <a:xfrm>
            <a:off x="35814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05" name="Line 41"/>
          <p:cNvSpPr>
            <a:spLocks noChangeShapeType="1"/>
          </p:cNvSpPr>
          <p:nvPr/>
        </p:nvSpPr>
        <p:spPr bwMode="auto">
          <a:xfrm flipH="1">
            <a:off x="3733800" y="4419600"/>
            <a:ext cx="2286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06" name="Line 42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07" name="Line 43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08" name="Line 44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09" name="Line 45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10" name="Line 46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11" name="Line 47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12" name="AutoShape 48"/>
          <p:cNvSpPr>
            <a:spLocks noChangeArrowheads="1"/>
          </p:cNvSpPr>
          <p:nvPr/>
        </p:nvSpPr>
        <p:spPr bwMode="auto">
          <a:xfrm rot="962811">
            <a:off x="2362200" y="4419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13" name="AutoShape 49"/>
          <p:cNvSpPr>
            <a:spLocks noChangeArrowheads="1"/>
          </p:cNvSpPr>
          <p:nvPr/>
        </p:nvSpPr>
        <p:spPr bwMode="auto">
          <a:xfrm rot="962811">
            <a:off x="2590800" y="3657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14" name="AutoShape 50"/>
          <p:cNvSpPr>
            <a:spLocks noChangeArrowheads="1"/>
          </p:cNvSpPr>
          <p:nvPr/>
        </p:nvSpPr>
        <p:spPr bwMode="auto">
          <a:xfrm rot="1846674">
            <a:off x="2971800" y="25908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15" name="AutoShape 51"/>
          <p:cNvSpPr>
            <a:spLocks noChangeArrowheads="1"/>
          </p:cNvSpPr>
          <p:nvPr/>
        </p:nvSpPr>
        <p:spPr bwMode="auto">
          <a:xfrm rot="2751179">
            <a:off x="3505200" y="16764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16" name="AutoShape 52"/>
          <p:cNvSpPr>
            <a:spLocks noChangeArrowheads="1"/>
          </p:cNvSpPr>
          <p:nvPr/>
        </p:nvSpPr>
        <p:spPr bwMode="auto">
          <a:xfrm rot="-2659794">
            <a:off x="3733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17" name="AutoShape 53"/>
          <p:cNvSpPr>
            <a:spLocks noChangeArrowheads="1"/>
          </p:cNvSpPr>
          <p:nvPr/>
        </p:nvSpPr>
        <p:spPr bwMode="auto">
          <a:xfrm rot="1562073">
            <a:off x="36576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18" name="AutoShape 54"/>
          <p:cNvSpPr>
            <a:spLocks noChangeArrowheads="1"/>
          </p:cNvSpPr>
          <p:nvPr/>
        </p:nvSpPr>
        <p:spPr bwMode="auto">
          <a:xfrm rot="962811">
            <a:off x="2362200" y="4419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19" name="AutoShape 55"/>
          <p:cNvSpPr>
            <a:spLocks noChangeArrowheads="1"/>
          </p:cNvSpPr>
          <p:nvPr/>
        </p:nvSpPr>
        <p:spPr bwMode="auto">
          <a:xfrm rot="962811">
            <a:off x="2590800" y="3657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20" name="AutoShape 56"/>
          <p:cNvSpPr>
            <a:spLocks noChangeArrowheads="1"/>
          </p:cNvSpPr>
          <p:nvPr/>
        </p:nvSpPr>
        <p:spPr bwMode="auto">
          <a:xfrm rot="1846674">
            <a:off x="2971800" y="25908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21" name="AutoShape 57"/>
          <p:cNvSpPr>
            <a:spLocks noChangeArrowheads="1"/>
          </p:cNvSpPr>
          <p:nvPr/>
        </p:nvSpPr>
        <p:spPr bwMode="auto">
          <a:xfrm rot="2751179">
            <a:off x="3505200" y="16764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22" name="AutoShape 58"/>
          <p:cNvSpPr>
            <a:spLocks noChangeArrowheads="1"/>
          </p:cNvSpPr>
          <p:nvPr/>
        </p:nvSpPr>
        <p:spPr bwMode="auto">
          <a:xfrm rot="-3216335">
            <a:off x="3124200" y="4343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23" name="AutoShape 59"/>
          <p:cNvSpPr>
            <a:spLocks noChangeArrowheads="1"/>
          </p:cNvSpPr>
          <p:nvPr/>
        </p:nvSpPr>
        <p:spPr bwMode="auto">
          <a:xfrm rot="1808192">
            <a:off x="2590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24" name="AutoShape 60"/>
          <p:cNvSpPr>
            <a:spLocks noChangeArrowheads="1"/>
          </p:cNvSpPr>
          <p:nvPr/>
        </p:nvSpPr>
        <p:spPr bwMode="auto">
          <a:xfrm rot="-2659794">
            <a:off x="3733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25" name="AutoShape 61"/>
          <p:cNvSpPr>
            <a:spLocks noChangeArrowheads="1"/>
          </p:cNvSpPr>
          <p:nvPr/>
        </p:nvSpPr>
        <p:spPr bwMode="auto">
          <a:xfrm rot="1562073">
            <a:off x="36576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26" name="AutoShape 62"/>
          <p:cNvSpPr>
            <a:spLocks noChangeArrowheads="1"/>
          </p:cNvSpPr>
          <p:nvPr/>
        </p:nvSpPr>
        <p:spPr bwMode="auto">
          <a:xfrm rot="-3216335">
            <a:off x="3124200" y="4343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27" name="AutoShape 63"/>
          <p:cNvSpPr>
            <a:spLocks noChangeArrowheads="1"/>
          </p:cNvSpPr>
          <p:nvPr/>
        </p:nvSpPr>
        <p:spPr bwMode="auto">
          <a:xfrm rot="1808192">
            <a:off x="2590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28" name="AutoShape 64"/>
          <p:cNvSpPr>
            <a:spLocks noChangeArrowheads="1"/>
          </p:cNvSpPr>
          <p:nvPr/>
        </p:nvSpPr>
        <p:spPr bwMode="auto">
          <a:xfrm rot="-1374793">
            <a:off x="4572000" y="4572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29" name="AutoShape 65"/>
          <p:cNvSpPr>
            <a:spLocks noChangeArrowheads="1"/>
          </p:cNvSpPr>
          <p:nvPr/>
        </p:nvSpPr>
        <p:spPr bwMode="auto">
          <a:xfrm rot="-2074442">
            <a:off x="4343400" y="3810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30" name="AutoShape 66"/>
          <p:cNvSpPr>
            <a:spLocks noChangeArrowheads="1"/>
          </p:cNvSpPr>
          <p:nvPr/>
        </p:nvSpPr>
        <p:spPr bwMode="auto">
          <a:xfrm rot="-1359900">
            <a:off x="3505200" y="2743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31" name="AutoShape 67"/>
          <p:cNvSpPr>
            <a:spLocks noChangeArrowheads="1"/>
          </p:cNvSpPr>
          <p:nvPr/>
        </p:nvSpPr>
        <p:spPr bwMode="auto">
          <a:xfrm rot="-2736780">
            <a:off x="41148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32" name="AutoShape 68"/>
          <p:cNvSpPr>
            <a:spLocks noChangeArrowheads="1"/>
          </p:cNvSpPr>
          <p:nvPr/>
        </p:nvSpPr>
        <p:spPr bwMode="auto">
          <a:xfrm rot="-2350651">
            <a:off x="3733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33" name="AutoShape 69"/>
          <p:cNvSpPr>
            <a:spLocks noChangeArrowheads="1"/>
          </p:cNvSpPr>
          <p:nvPr/>
        </p:nvSpPr>
        <p:spPr bwMode="auto">
          <a:xfrm rot="1960555">
            <a:off x="2971800" y="25908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34" name="AutoShape 70"/>
          <p:cNvSpPr>
            <a:spLocks noChangeArrowheads="1"/>
          </p:cNvSpPr>
          <p:nvPr/>
        </p:nvSpPr>
        <p:spPr bwMode="auto">
          <a:xfrm rot="-1374793">
            <a:off x="4572000" y="4572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35" name="AutoShape 71"/>
          <p:cNvSpPr>
            <a:spLocks noChangeArrowheads="1"/>
          </p:cNvSpPr>
          <p:nvPr/>
        </p:nvSpPr>
        <p:spPr bwMode="auto">
          <a:xfrm rot="-2074442">
            <a:off x="4343400" y="3810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36" name="AutoShape 72"/>
          <p:cNvSpPr>
            <a:spLocks noChangeArrowheads="1"/>
          </p:cNvSpPr>
          <p:nvPr/>
        </p:nvSpPr>
        <p:spPr bwMode="auto">
          <a:xfrm rot="-1359900">
            <a:off x="3505200" y="2743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37" name="AutoShape 73"/>
          <p:cNvSpPr>
            <a:spLocks noChangeArrowheads="1"/>
          </p:cNvSpPr>
          <p:nvPr/>
        </p:nvSpPr>
        <p:spPr bwMode="auto">
          <a:xfrm rot="-2736780">
            <a:off x="41148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38" name="AutoShape 74"/>
          <p:cNvSpPr>
            <a:spLocks noChangeArrowheads="1"/>
          </p:cNvSpPr>
          <p:nvPr/>
        </p:nvSpPr>
        <p:spPr bwMode="auto">
          <a:xfrm rot="-2350651">
            <a:off x="3733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39" name="AutoShape 75"/>
          <p:cNvSpPr>
            <a:spLocks noChangeArrowheads="1"/>
          </p:cNvSpPr>
          <p:nvPr/>
        </p:nvSpPr>
        <p:spPr bwMode="auto">
          <a:xfrm rot="1960555">
            <a:off x="2971800" y="25908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40" name="Text Box 76"/>
          <p:cNvSpPr txBox="1">
            <a:spLocks noChangeArrowheads="1"/>
          </p:cNvSpPr>
          <p:nvPr/>
        </p:nvSpPr>
        <p:spPr bwMode="auto">
          <a:xfrm>
            <a:off x="1066800" y="457200"/>
            <a:ext cx="725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M&amp;M: Join/Prune dynamics to modify distribution</a:t>
            </a:r>
          </a:p>
        </p:txBody>
      </p:sp>
      <p:sp>
        <p:nvSpPr>
          <p:cNvPr id="676941" name="Text Box 77"/>
          <p:cNvSpPr txBox="1">
            <a:spLocks noChangeArrowheads="1"/>
          </p:cNvSpPr>
          <p:nvPr/>
        </p:nvSpPr>
        <p:spPr bwMode="auto">
          <a:xfrm>
            <a:off x="4251325" y="1031875"/>
            <a:ext cx="183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Domain Root</a:t>
            </a:r>
            <a:endParaRPr lang="en-US" sz="2400"/>
          </a:p>
        </p:txBody>
      </p:sp>
      <p:sp>
        <p:nvSpPr>
          <p:cNvPr id="676942" name="Line 78"/>
          <p:cNvSpPr>
            <a:spLocks noChangeShapeType="1"/>
          </p:cNvSpPr>
          <p:nvPr/>
        </p:nvSpPr>
        <p:spPr bwMode="auto">
          <a:xfrm>
            <a:off x="5867400" y="2133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43" name="Text Box 79"/>
          <p:cNvSpPr txBox="1">
            <a:spLocks noChangeArrowheads="1"/>
          </p:cNvSpPr>
          <p:nvPr/>
        </p:nvSpPr>
        <p:spPr bwMode="auto">
          <a:xfrm>
            <a:off x="6537325" y="19431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Wireless link</a:t>
            </a:r>
            <a:endParaRPr lang="en-US" sz="2400"/>
          </a:p>
        </p:txBody>
      </p:sp>
      <p:sp>
        <p:nvSpPr>
          <p:cNvPr id="676944" name="Oval 80"/>
          <p:cNvSpPr>
            <a:spLocks noChangeArrowheads="1"/>
          </p:cNvSpPr>
          <p:nvPr/>
        </p:nvSpPr>
        <p:spPr bwMode="auto">
          <a:xfrm>
            <a:off x="6172200" y="22860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945" name="Text Box 81"/>
          <p:cNvSpPr txBox="1">
            <a:spLocks noChangeArrowheads="1"/>
          </p:cNvSpPr>
          <p:nvPr/>
        </p:nvSpPr>
        <p:spPr bwMode="auto">
          <a:xfrm>
            <a:off x="6553200" y="22860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Mobile Node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7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7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7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7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7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7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7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7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67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7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67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7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7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7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83" grpId="0" animBg="1"/>
      <p:bldP spid="676884" grpId="0" animBg="1"/>
      <p:bldP spid="676885" grpId="0" animBg="1"/>
      <p:bldP spid="676886" grpId="0" animBg="1"/>
      <p:bldP spid="676887" grpId="0" animBg="1"/>
      <p:bldP spid="676888" grpId="0" animBg="1"/>
      <p:bldP spid="676889" grpId="0" animBg="1"/>
      <p:bldP spid="676890" grpId="0" animBg="1"/>
      <p:bldP spid="676891" grpId="0" animBg="1"/>
      <p:bldP spid="676893" grpId="0" animBg="1"/>
      <p:bldP spid="676894" grpId="0" animBg="1"/>
      <p:bldP spid="676895" grpId="0" animBg="1"/>
      <p:bldP spid="676896" grpId="0" animBg="1"/>
      <p:bldP spid="676897" grpId="0" animBg="1"/>
      <p:bldP spid="676898" grpId="0" animBg="1"/>
      <p:bldP spid="676899" grpId="0" animBg="1"/>
      <p:bldP spid="676900" grpId="0" animBg="1"/>
      <p:bldP spid="676901" grpId="0" animBg="1"/>
      <p:bldP spid="676902" grpId="0" animBg="1"/>
      <p:bldP spid="676903" grpId="0" animBg="1"/>
      <p:bldP spid="676904" grpId="0" animBg="1"/>
      <p:bldP spid="676905" grpId="0" animBg="1"/>
      <p:bldP spid="676906" grpId="0" animBg="1"/>
      <p:bldP spid="676907" grpId="0" animBg="1"/>
      <p:bldP spid="676908" grpId="0" animBg="1"/>
      <p:bldP spid="676909" grpId="0" animBg="1"/>
      <p:bldP spid="676910" grpId="0" animBg="1"/>
      <p:bldP spid="676911" grpId="0" animBg="1"/>
      <p:bldP spid="676912" grpId="0" animBg="1"/>
      <p:bldP spid="676913" grpId="0" animBg="1"/>
      <p:bldP spid="676914" grpId="0" animBg="1"/>
      <p:bldP spid="676915" grpId="0" animBg="1"/>
      <p:bldP spid="676916" grpId="0" animBg="1"/>
      <p:bldP spid="676917" grpId="0" animBg="1"/>
      <p:bldP spid="676918" grpId="0" animBg="1"/>
      <p:bldP spid="676919" grpId="0" animBg="1"/>
      <p:bldP spid="676920" grpId="0" animBg="1"/>
      <p:bldP spid="676921" grpId="0" animBg="1"/>
      <p:bldP spid="676922" grpId="0" animBg="1"/>
      <p:bldP spid="676923" grpId="0" animBg="1"/>
      <p:bldP spid="676924" grpId="0" animBg="1"/>
      <p:bldP spid="676925" grpId="0" animBg="1"/>
      <p:bldP spid="676926" grpId="0" animBg="1"/>
      <p:bldP spid="676927" grpId="0" animBg="1"/>
      <p:bldP spid="676928" grpId="0" animBg="1"/>
      <p:bldP spid="676929" grpId="0" animBg="1"/>
      <p:bldP spid="676930" grpId="0" animBg="1"/>
      <p:bldP spid="676931" grpId="0" animBg="1"/>
      <p:bldP spid="676932" grpId="0" animBg="1"/>
      <p:bldP spid="676933" grpId="0" animBg="1"/>
      <p:bldP spid="676934" grpId="0" animBg="1"/>
      <p:bldP spid="676935" grpId="0" animBg="1"/>
      <p:bldP spid="676936" grpId="0" animBg="1"/>
      <p:bldP spid="676937" grpId="0" animBg="1"/>
      <p:bldP spid="676938" grpId="0" animBg="1"/>
      <p:bldP spid="67693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F6F6B2FA-1481-499B-BDF2-7099715B0360}" type="slidenum">
              <a:rPr lang="en-US"/>
              <a:pPr/>
              <a:t>97</a:t>
            </a:fld>
            <a:endParaRPr lang="en-US"/>
          </a:p>
        </p:txBody>
      </p:sp>
      <p:sp>
        <p:nvSpPr>
          <p:cNvPr id="452736" name="Freeform 128"/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/>
            <a:ahLst/>
            <a:cxnLst>
              <a:cxn ang="0">
                <a:pos x="1757" y="318"/>
              </a:cxn>
              <a:cxn ang="0">
                <a:pos x="1691" y="702"/>
              </a:cxn>
              <a:cxn ang="0">
                <a:pos x="1865" y="756"/>
              </a:cxn>
              <a:cxn ang="0">
                <a:pos x="1877" y="1320"/>
              </a:cxn>
              <a:cxn ang="0">
                <a:pos x="1541" y="1500"/>
              </a:cxn>
              <a:cxn ang="0">
                <a:pos x="1115" y="1290"/>
              </a:cxn>
              <a:cxn ang="0">
                <a:pos x="725" y="1584"/>
              </a:cxn>
              <a:cxn ang="0">
                <a:pos x="89" y="1338"/>
              </a:cxn>
              <a:cxn ang="0">
                <a:pos x="191" y="996"/>
              </a:cxn>
              <a:cxn ang="0">
                <a:pos x="273" y="594"/>
              </a:cxn>
              <a:cxn ang="0">
                <a:pos x="521" y="342"/>
              </a:cxn>
              <a:cxn ang="0">
                <a:pos x="995" y="48"/>
              </a:cxn>
              <a:cxn ang="0">
                <a:pos x="1397" y="54"/>
              </a:cxn>
              <a:cxn ang="0">
                <a:pos x="1757" y="318"/>
              </a:cxn>
            </a:cxnLst>
            <a:rect l="0" t="0" r="r" b="b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2389" name="Freeform 805"/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/>
            <a:ahLst/>
            <a:cxnLst>
              <a:cxn ang="0">
                <a:pos x="177" y="0"/>
              </a:cxn>
              <a:cxn ang="0">
                <a:pos x="35" y="121"/>
              </a:cxn>
              <a:cxn ang="0">
                <a:pos x="30" y="419"/>
              </a:cxn>
              <a:cxn ang="0">
                <a:pos x="216" y="572"/>
              </a:cxn>
              <a:cxn ang="0">
                <a:pos x="264" y="782"/>
              </a:cxn>
              <a:cxn ang="0">
                <a:pos x="463" y="911"/>
              </a:cxn>
              <a:cxn ang="0">
                <a:pos x="1044" y="1190"/>
              </a:cxn>
              <a:cxn ang="0">
                <a:pos x="1398" y="1196"/>
              </a:cxn>
              <a:cxn ang="0">
                <a:pos x="1506" y="908"/>
              </a:cxn>
              <a:cxn ang="0">
                <a:pos x="1554" y="554"/>
              </a:cxn>
              <a:cxn ang="0">
                <a:pos x="1086" y="206"/>
              </a:cxn>
              <a:cxn ang="0">
                <a:pos x="972" y="62"/>
              </a:cxn>
              <a:cxn ang="0">
                <a:pos x="552" y="20"/>
              </a:cxn>
            </a:cxnLst>
            <a:rect l="0" t="0" r="r" b="b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842" name="Rectangle 258"/>
          <p:cNvSpPr>
            <a:spLocks noChangeArrowheads="1"/>
          </p:cNvSpPr>
          <p:nvPr/>
        </p:nvSpPr>
        <p:spPr bwMode="auto">
          <a:xfrm>
            <a:off x="214313" y="601663"/>
            <a:ext cx="8658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chemeClr val="accent2"/>
                </a:solidFill>
              </a:rPr>
              <a:t>Components of cellular network architecture</a:t>
            </a:r>
          </a:p>
        </p:txBody>
      </p:sp>
      <p:pic>
        <p:nvPicPr>
          <p:cNvPr id="451872" name="Picture 288" descr="e2gmc3yp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</p:spPr>
      </p:pic>
      <p:sp>
        <p:nvSpPr>
          <p:cNvPr id="451873" name="Text Box 289"/>
          <p:cNvSpPr txBox="1">
            <a:spLocks noChangeArrowheads="1"/>
          </p:cNvSpPr>
          <p:nvPr/>
        </p:nvSpPr>
        <p:spPr bwMode="auto">
          <a:xfrm>
            <a:off x="5291138" y="1995488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correspondent</a:t>
            </a:r>
          </a:p>
        </p:txBody>
      </p:sp>
      <p:grpSp>
        <p:nvGrpSpPr>
          <p:cNvPr id="451876" name="Group 292"/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451877" name="AutoShape 293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78" name="AutoShape 294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79" name="AutoShape 295"/>
            <p:cNvSpPr>
              <a:spLocks noChangeArrowheads="1"/>
            </p:cNvSpPr>
            <p:nvPr/>
          </p:nvSpPr>
          <p:spPr bwMode="auto">
            <a:xfrm>
              <a:off x="2043" y="2985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80" name="AutoShape 296"/>
            <p:cNvSpPr>
              <a:spLocks noChangeArrowheads="1"/>
            </p:cNvSpPr>
            <p:nvPr/>
          </p:nvSpPr>
          <p:spPr bwMode="auto">
            <a:xfrm>
              <a:off x="2282" y="3123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881" name="Group 297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451882" name="Line 2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883" name="Line 2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884" name="Line 3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885" name="Line 3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886" name="Line 3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887" name="Line 3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888" name="Line 3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889" name="Line 3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890" name="Line 3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891" name="Line 3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892" name="Line 3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893" name="Line 3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894" name="Line 3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895" name="Line 3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896" name="Line 3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1897" name="Group 3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1898" name="Line 3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899" name="Line 3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00" name="Line 3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01" name="Line 3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1902" name="Group 3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1903" name="Line 3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04" name="Line 3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05" name="Line 3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06" name="Line 3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1907" name="Group 3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1908" name="Line 3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09" name="Line 3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10" name="Line 3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11" name="Line 3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1912" name="Group 328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451913" name="Line 3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14" name="Line 3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15" name="Line 3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16" name="Line 3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17" name="Line 3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18" name="Line 3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19" name="Line 3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20" name="Line 3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21" name="Line 3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22" name="Line 3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23" name="Line 3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24" name="Line 3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25" name="Line 3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26" name="Line 3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27" name="Line 3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1928" name="Group 3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1929" name="Line 3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30" name="Line 3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31" name="Line 3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32" name="Line 3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1933" name="Group 3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1934" name="Line 3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35" name="Line 3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36" name="Line 3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37" name="Line 3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1938" name="Group 3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1939" name="Line 3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40" name="Line 3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41" name="Line 3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42" name="Line 3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1943" name="Group 359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451944" name="Line 3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45" name="Line 3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46" name="Line 3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47" name="Line 3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48" name="Line 3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49" name="Line 3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50" name="Line 3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51" name="Line 3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52" name="Line 3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53" name="Line 3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54" name="Line 3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55" name="Line 3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56" name="Line 3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57" name="Line 3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58" name="Line 3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1959" name="Group 3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1960" name="Line 3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61" name="Line 3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62" name="Line 3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63" name="Line 3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1964" name="Group 3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1965" name="Line 3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66" name="Line 3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67" name="Line 3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68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1969" name="Group 3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1970" name="Line 3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71" name="Line 3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72" name="Line 3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73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1974" name="Group 390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451975" name="Line 39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76" name="Line 39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77" name="Line 39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78" name="Line 39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79" name="Line 39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80" name="Line 39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81" name="Line 39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82" name="Line 39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83" name="Line 39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84" name="Line 40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85" name="Line 40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86" name="Line 40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87" name="Line 40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88" name="Line 40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1989" name="Line 40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1990" name="Group 40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1991" name="Line 40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92" name="Line 4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93" name="Line 40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94" name="Line 4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1995" name="Group 41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1996" name="Line 41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97" name="Line 41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98" name="Line 41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1999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000" name="Group 41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2001" name="Line 41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02" name="Line 4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03" name="Line 41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04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52005" name="Line 421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006" name="Line 422"/>
            <p:cNvSpPr>
              <a:spLocks noChangeShapeType="1"/>
            </p:cNvSpPr>
            <p:nvPr/>
          </p:nvSpPr>
          <p:spPr bwMode="auto">
            <a:xfrm flipV="1">
              <a:off x="2226" y="3031"/>
              <a:ext cx="254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007" name="Line 423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008" name="Line 424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2009" name="Group 425"/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452010" name="Rectangle 426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11" name="Text Box 427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452012" name="Group 428"/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452013" name="AutoShape 429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14" name="AutoShape 430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15" name="AutoShape 431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2016" name="Group 432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452017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018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452019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20" name="Line 436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21" name="Line 437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2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23" name="Line 439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2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25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26" name="Line 442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2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28" name="Line 444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29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30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31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32" name="Line 448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33" name="Line 449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52034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45203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036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037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038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039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452040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041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042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043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044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452045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046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047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048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52049" name="Group 465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452050" name="Line 46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51" name="Line 46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52" name="Line 46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53" name="Line 46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54" name="Line 47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55" name="Line 47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56" name="Line 47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57" name="Line 47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58" name="Line 47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59" name="Line 47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60" name="Line 47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61" name="Line 47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62" name="Line 47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63" name="Line 47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64" name="Line 48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2065" name="Group 4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2066" name="Line 48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67" name="Line 4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68" name="Line 48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69" name="Line 4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070" name="Group 4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2071" name="Line 48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72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73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74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075" name="Group 4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2076" name="Line 49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77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78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79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2080" name="Group 496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452081" name="Line 497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82" name="Line 498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83" name="Line 499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84" name="Line 500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85" name="Line 501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86" name="Line 502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87" name="Line 503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88" name="Line 504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89" name="Line 505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90" name="Line 506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91" name="Line 507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92" name="Line 508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93" name="Line 509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94" name="Line 510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095" name="Line 511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2096" name="Group 5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2097" name="Line 51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98" name="Line 5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099" name="Line 51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00" name="Line 5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101" name="Group 5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2102" name="Line 5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03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04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05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106" name="Group 5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2107" name="Line 52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08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09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10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2111" name="Group 527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452112" name="Line 52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113" name="Line 52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114" name="Line 53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115" name="Line 53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116" name="Line 53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117" name="Line 53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118" name="Line 53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119" name="Line 53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120" name="Line 53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121" name="Line 53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122" name="Line 53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123" name="Line 53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124" name="Line 54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125" name="Line 54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126" name="Line 54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2127" name="Group 54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2128" name="Line 54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29" name="Line 5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30" name="Line 54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31" name="Line 5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132" name="Group 54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2133" name="Line 54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34" name="Line 5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35" name="Line 55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36" name="Line 5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137" name="Group 55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2138" name="Line 55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39" name="Line 5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40" name="Line 55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41" name="Line 5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52142" name="Line 558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143" name="Line 559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144" name="Line 560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145" name="Line 561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146" name="Group 562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452147" name="AutoShape 56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148" name="Group 56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452149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50" name="Line 566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51" name="Line 567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52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53" name="Line 569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54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55" name="Line 57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56" name="Line 572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57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58" name="Line 574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59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60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61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62" name="Line 578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63" name="Line 579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52164" name="Group 58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452165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166" name="Line 58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167" name="Line 58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168" name="Line 5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169" name="Group 58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452170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171" name="Line 5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172" name="Line 58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173" name="Line 5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174" name="Group 59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452175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176" name="Line 5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177" name="Line 59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178" name="Line 5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52179" name="Line 595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2181" name="Group 597"/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452182" name="AutoShape 598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83" name="AutoShape 599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2184" name="Group 600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452185" name="AutoShape 601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186" name="Group 602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452187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88" name="Line 604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89" name="Line 605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90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91" name="Line 607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92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93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94" name="Line 610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95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96" name="Line 612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97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98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199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00" name="Line 616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01" name="Line 617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52202" name="Group 618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452203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204" name="Line 6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205" name="Line 6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206" name="Line 6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207" name="Group 623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452208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209" name="Line 6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210" name="Line 6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211" name="Line 6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212" name="Group 628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452213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214" name="Line 6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215" name="Line 63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216" name="Line 63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52217" name="Group 633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452218" name="Line 63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19" name="Line 63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20" name="Line 63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21" name="Line 63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22" name="Line 63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23" name="Line 63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24" name="Line 64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25" name="Line 64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26" name="Line 64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27" name="Line 64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28" name="Line 64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29" name="Line 64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30" name="Line 64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31" name="Line 64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32" name="Line 64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2233" name="Group 64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2234" name="Line 6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35" name="Line 6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36" name="Line 6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37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238" name="Group 65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2239" name="Line 6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40" name="Line 6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41" name="Line 6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42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243" name="Group 65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2244" name="Line 66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45" name="Line 66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46" name="Line 66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47" name="Line 6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2248" name="Group 664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452249" name="Line 665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50" name="Line 666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51" name="Line 667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52" name="Line 668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53" name="Line 669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54" name="Line 670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55" name="Line 671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56" name="Line 672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57" name="Line 673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58" name="Line 674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59" name="Line 675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60" name="Line 676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61" name="Line 677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62" name="Line 678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263" name="Line 679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2264" name="Group 68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2265" name="Line 6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66" name="Line 6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67" name="Line 6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68" name="Line 6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269" name="Group 68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2270" name="Line 6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71" name="Line 6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72" name="Line 6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73" name="Line 6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274" name="Group 69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2275" name="Line 6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76" name="Line 6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77" name="Line 6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78" name="Line 6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52279" name="Line 695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280" name="Line 696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281" name="Line 697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282" name="Line 698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283" name="Group 699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452284" name="AutoShape 70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285" name="Group 70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452286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87" name="Line 703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88" name="Line 704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89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90" name="Line 706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91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92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93" name="Line 709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94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95" name="Line 711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96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97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98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299" name="Line 715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00" name="Line 716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52301" name="Group 71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452302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303" name="Line 7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304" name="Line 7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305" name="Line 7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306" name="Group 72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452307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308" name="Line 7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309" name="Line 7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310" name="Line 7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311" name="Group 72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452312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313" name="Line 7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314" name="Line 7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315" name="Line 7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52316" name="Line 732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317" name="Group 733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452318" name="Rectangle 734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319" name="Text Box 735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  <p:sp>
          <p:nvSpPr>
            <p:cNvPr id="452320" name="AutoShape 736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2321" name="Group 737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452322" name="Line 73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23" name="Line 73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24" name="Line 74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25" name="Line 74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26" name="Line 74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27" name="Line 74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28" name="Line 74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29" name="Line 74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30" name="Line 74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31" name="Line 74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32" name="Line 74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33" name="Line 74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34" name="Line 75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35" name="Line 75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36" name="Line 75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2337" name="Group 75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2338" name="Line 75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39" name="Line 7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40" name="Line 75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41" name="Line 7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342" name="Group 75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2343" name="Line 7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44" name="Line 7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45" name="Line 7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46" name="Line 7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347" name="Group 76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2348" name="Line 7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49" name="Line 7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50" name="Line 7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51" name="Line 7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52352" name="AutoShape 768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2353" name="Group 769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452354" name="Line 7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55" name="Line 7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56" name="Line 7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57" name="Line 7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58" name="Line 7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59" name="Line 7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60" name="Line 7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61" name="Line 7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62" name="Line 7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63" name="Line 7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64" name="Line 7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65" name="Line 7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66" name="Line 7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67" name="Line 7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368" name="Line 7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2369" name="Group 7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2370" name="Line 7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71" name="Line 7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72" name="Line 7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73" name="Line 7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374" name="Group 7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2375" name="Line 7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76" name="Line 7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77" name="Line 7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78" name="Line 7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379" name="Group 7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2380" name="Line 7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81" name="Line 7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82" name="Line 7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83" name="Line 7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52384" name="Line 800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2386" name="Group 802"/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452387" name="Rectangle 803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88" name="Text Box 804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452390" name="Group 806"/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452391" name="AutoShape 807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92" name="AutoShape 808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2393" name="Group 809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452394" name="AutoShape 81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395" name="Group 81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452396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97" name="Line 813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98" name="Line 814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399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00" name="Line 816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01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02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03" name="Line 819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04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05" name="Line 821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06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07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08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09" name="Line 825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10" name="Line 826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52411" name="Group 82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452412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413" name="Line 8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414" name="Line 8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415" name="Line 8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416" name="Group 83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452417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418" name="Line 83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419" name="Line 83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420" name="Line 83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421" name="Group 83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452422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423" name="Line 83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424" name="Line 84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425" name="Line 84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52426" name="Group 842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452427" name="Line 84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28" name="Line 84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29" name="Line 84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30" name="Line 84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31" name="Line 84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32" name="Line 84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33" name="Line 84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34" name="Line 85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35" name="Line 85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36" name="Line 85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37" name="Line 85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38" name="Line 85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39" name="Line 85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40" name="Line 85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41" name="Line 8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2442" name="Group 8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2443" name="Line 8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44" name="Line 8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45" name="Line 8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46" name="Line 8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447" name="Group 8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2448" name="Line 8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49" name="Line 8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50" name="Line 8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51" name="Line 8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452" name="Group 8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2453" name="Line 86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54" name="Line 8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55" name="Line 87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56" name="Line 8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2457" name="Group 873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452458" name="Line 87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59" name="Line 87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60" name="Line 87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61" name="Line 87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62" name="Line 87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63" name="Line 87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64" name="Line 88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65" name="Line 88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66" name="Line 88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67" name="Line 88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68" name="Line 88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69" name="Line 88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70" name="Line 88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71" name="Line 88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472" name="Line 8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2473" name="Group 8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2474" name="Line 89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75" name="Line 8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76" name="Line 8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77" name="Line 8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478" name="Group 8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2479" name="Line 8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80" name="Line 8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81" name="Line 8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82" name="Line 8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483" name="Group 8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2484" name="Line 9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85" name="Line 9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86" name="Line 9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87" name="Line 9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52488" name="Line 904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489" name="Line 905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490" name="Line 906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491" name="Line 907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492" name="Group 908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452493" name="AutoShape 909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494" name="Group 910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452495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96" name="Line 912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97" name="Line 913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98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499" name="Line 915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00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01" name="Line 917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02" name="Line 918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03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04" name="Line 920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05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06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07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08" name="Line 924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09" name="Line 925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52510" name="Group 926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452511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512" name="Line 92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513" name="Line 92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514" name="Line 9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515" name="Group 931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452516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517" name="Line 93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518" name="Line 93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519" name="Line 93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520" name="Group 936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452521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522" name="Line 93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523" name="Line 93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2524" name="Line 94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52525" name="Line 941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526" name="Group 942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452527" name="Rectangle 943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528" name="Text Box 944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  <p:sp>
          <p:nvSpPr>
            <p:cNvPr id="452529" name="AutoShape 945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2530" name="Group 946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452531" name="Line 947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32" name="Line 948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33" name="Line 949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34" name="Line 950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35" name="Line 951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36" name="Line 952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37" name="Line 953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38" name="Line 954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39" name="Line 955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40" name="Line 956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41" name="Line 957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42" name="Line 958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43" name="Line 959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44" name="Line 960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45" name="Line 961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2546" name="Group 96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2547" name="Line 96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48" name="Line 9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49" name="Line 96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50" name="Line 96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551" name="Group 96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2552" name="Line 96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53" name="Line 96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54" name="Line 97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55" name="Line 9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556" name="Group 97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2557" name="Line 97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58" name="Line 97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59" name="Line 97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60" name="Line 9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52561" name="AutoShape 977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2562" name="Group 978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452563" name="Line 97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64" name="Line 98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65" name="Line 98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66" name="Line 98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67" name="Line 98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68" name="Line 98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69" name="Line 98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70" name="Line 98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71" name="Line 98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72" name="Line 98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73" name="Line 98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74" name="Line 99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75" name="Line 99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76" name="Line 99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577" name="Line 99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2578" name="Group 99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2579" name="Line 9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80" name="Line 9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81" name="Line 9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82" name="Line 9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583" name="Group 99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2584" name="Line 10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85" name="Line 10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86" name="Line 10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87" name="Line 10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588" name="Group 100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2589" name="Line 100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90" name="Line 10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91" name="Line 100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592" name="Line 10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52593" name="Line 1009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2730" name="Group 122"/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452595" name="AutoShape 1011"/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96" name="AutoShape 1012"/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97" name="AutoShape 1013"/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98" name="AutoShape 1014"/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2599" name="Group 1015"/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452600" name="Line 101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01" name="Line 101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02" name="Line 101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03" name="Line 101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04" name="Line 102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05" name="Line 102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06" name="Line 102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07" name="Line 102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08" name="Line 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09" name="Line 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10" name="Line 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11" name="Line 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12" name="Line 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13" name="Line 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14" name="Line 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2615" name="Group 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2616" name="Line 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17" name="Line 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18" name="Line 1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19" name="Line 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620" name="Group 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2621" name="Line 1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22" name="Line 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23" name="Line 1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24" name="Line 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625" name="Group 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2626" name="Line 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27" name="Line 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28" name="Line 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29" name="Line 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2630" name="Group 22"/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452631" name="Line 2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32" name="Line 2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33" name="Line 2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34" name="Line 2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35" name="Line 2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36" name="Line 2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37" name="Line 2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38" name="Line 3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39" name="Line 3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40" name="Line 3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41" name="Line 3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42" name="Line 3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43" name="Line 3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44" name="Line 3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45" name="Line 3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2646" name="Group 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2647" name="Line 3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48" name="Line 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49" name="Line 4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50" name="Line 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651" name="Group 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2652" name="Line 4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53" name="Line 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54" name="Line 4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55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656" name="Group 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2657" name="Line 4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58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59" name="Line 5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60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2661" name="Group 53"/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452662" name="Line 5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63" name="Line 5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64" name="Line 5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65" name="Line 5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66" name="Line 5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67" name="Line 5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68" name="Line 6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69" name="Line 6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70" name="Line 6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71" name="Line 6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72" name="Line 6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73" name="Line 6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74" name="Line 6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75" name="Line 6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76" name="Line 6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2677" name="Group 6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2678" name="Line 7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79" name="Line 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80" name="Line 7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81" name="Line 7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682" name="Group 7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2683" name="Line 7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84" name="Line 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85" name="Line 7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86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687" name="Group 7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2688" name="Line 8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89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90" name="Line 8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691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2692" name="Group 84"/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452693" name="Line 85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94" name="Line 86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95" name="Line 87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96" name="Line 88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97" name="Line 89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98" name="Line 90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699" name="Line 91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700" name="Line 92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701" name="Line 93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702" name="Line 94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703" name="Line 95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704" name="Line 96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705" name="Line 97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706" name="Line 98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2707" name="Line 99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2708" name="Group 10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52709" name="Line 10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710" name="Line 10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711" name="Line 10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712" name="Line 1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713" name="Group 10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52714" name="Line 10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715" name="Line 10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716" name="Line 10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717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2718" name="Group 11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52719" name="Line 11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720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721" name="Line 11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52722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52723" name="Line 115"/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724" name="Line 116"/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725" name="Line 117"/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726" name="Line 118"/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727" name="Group 119"/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452728" name="Rectangle 120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729" name="Text Box 121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</p:grpSp>
      <p:sp>
        <p:nvSpPr>
          <p:cNvPr id="452731" name="Line 123"/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2732" name="Line 124"/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2733" name="Line 125"/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2734" name="Line 126"/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2735" name="Line 127"/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1866" name="Freeform 282"/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867" name="Text Box 283"/>
          <p:cNvSpPr txBox="1">
            <a:spLocks noChangeArrowheads="1"/>
          </p:cNvSpPr>
          <p:nvPr/>
        </p:nvSpPr>
        <p:spPr bwMode="auto">
          <a:xfrm>
            <a:off x="3902075" y="2247900"/>
            <a:ext cx="1247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wired public telephone</a:t>
            </a:r>
          </a:p>
          <a:p>
            <a:pPr eaLnBrk="1" hangingPunct="1"/>
            <a:r>
              <a:rPr lang="en-US" sz="1400">
                <a:latin typeface="Arial" charset="0"/>
              </a:rPr>
              <a:t>network</a:t>
            </a:r>
          </a:p>
        </p:txBody>
      </p:sp>
      <p:sp>
        <p:nvSpPr>
          <p:cNvPr id="452737" name="Line 129"/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2738" name="Text Box 130"/>
          <p:cNvSpPr txBox="1">
            <a:spLocks noChangeArrowheads="1"/>
          </p:cNvSpPr>
          <p:nvPr/>
        </p:nvSpPr>
        <p:spPr bwMode="auto">
          <a:xfrm>
            <a:off x="2468563" y="5503863"/>
            <a:ext cx="363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different cellular networks,</a:t>
            </a:r>
          </a:p>
          <a:p>
            <a:r>
              <a:rPr lang="en-US"/>
              <a:t>operated by different providers</a:t>
            </a:r>
          </a:p>
        </p:txBody>
      </p:sp>
      <p:sp>
        <p:nvSpPr>
          <p:cNvPr id="452739" name="Line 131"/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2740" name="Line 132"/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2741" name="Text Box 133"/>
          <p:cNvSpPr txBox="1">
            <a:spLocks noChangeArrowheads="1"/>
          </p:cNvSpPr>
          <p:nvPr/>
        </p:nvSpPr>
        <p:spPr bwMode="auto">
          <a:xfrm>
            <a:off x="1328738" y="1733550"/>
            <a:ext cx="1068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recall: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F62078A-9CF7-407C-8140-4C1DC2596852}" type="slidenum">
              <a:rPr lang="en-US"/>
              <a:pPr/>
              <a:t>98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Handling mobility in cellular networks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FF0000"/>
                </a:solidFill>
              </a:rPr>
              <a:t>home network:</a:t>
            </a:r>
            <a:r>
              <a:rPr lang="en-US" sz="2400"/>
              <a:t> network of cellular provider you subscribe to (e.g., Sprint PCS, Verizon)</a:t>
            </a:r>
          </a:p>
          <a:p>
            <a:pPr lvl="1">
              <a:lnSpc>
                <a:spcPct val="90000"/>
              </a:lnSpc>
            </a:pPr>
            <a:r>
              <a:rPr lang="en-US" i="1">
                <a:solidFill>
                  <a:srgbClr val="FF0000"/>
                </a:solidFill>
              </a:rPr>
              <a:t>home location register (HLR):</a:t>
            </a:r>
            <a:r>
              <a:rPr lang="en-US"/>
              <a:t> database in home network containing permanent cell phone #, profile information (services, preferences, billing), information about current location (could be in another network)</a:t>
            </a:r>
          </a:p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FF0000"/>
                </a:solidFill>
              </a:rPr>
              <a:t>visited network:</a:t>
            </a:r>
            <a:r>
              <a:rPr lang="en-US" sz="2400"/>
              <a:t> network in which mobile currently resides</a:t>
            </a:r>
          </a:p>
          <a:p>
            <a:pPr lvl="1">
              <a:lnSpc>
                <a:spcPct val="90000"/>
              </a:lnSpc>
            </a:pPr>
            <a:r>
              <a:rPr lang="en-US" i="1">
                <a:solidFill>
                  <a:srgbClr val="FF0000"/>
                </a:solidFill>
              </a:rPr>
              <a:t>visitor location register (VLR):</a:t>
            </a:r>
            <a:r>
              <a:rPr lang="en-US"/>
              <a:t> database with entry for each user currently in network</a:t>
            </a:r>
          </a:p>
          <a:p>
            <a:pPr lvl="1">
              <a:lnSpc>
                <a:spcPct val="90000"/>
              </a:lnSpc>
            </a:pPr>
            <a:r>
              <a:rPr lang="en-US"/>
              <a:t>could be home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4BF3B14E-64CF-4515-8BEA-71C41FB96CC8}" type="slidenum">
              <a:rPr lang="en-US"/>
              <a:pPr/>
              <a:t>99</a:t>
            </a:fld>
            <a:endParaRPr lang="en-US"/>
          </a:p>
        </p:txBody>
      </p:sp>
      <p:sp>
        <p:nvSpPr>
          <p:cNvPr id="453634" name="AutoShape 2"/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35" name="AutoShape 3"/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36" name="AutoShape 4"/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37" name="AutoShape 5"/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3638" name="Group 6"/>
          <p:cNvGrpSpPr>
            <a:grpSpLocks/>
          </p:cNvGrpSpPr>
          <p:nvPr/>
        </p:nvGrpSpPr>
        <p:grpSpPr bwMode="auto">
          <a:xfrm>
            <a:off x="3457575" y="5084763"/>
            <a:ext cx="242888" cy="485775"/>
            <a:chOff x="3796" y="1043"/>
            <a:chExt cx="865" cy="1237"/>
          </a:xfrm>
        </p:grpSpPr>
        <p:sp>
          <p:nvSpPr>
            <p:cNvPr id="453639" name="Line 7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40" name="Line 8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41" name="Line 9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42" name="Line 10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43" name="Line 11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44" name="Line 12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45" name="Line 13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46" name="Line 14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47" name="Line 15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48" name="Line 16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49" name="Line 17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50" name="Line 18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51" name="Line 19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52" name="Line 20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53" name="Line 21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53654" name="Group 22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53655" name="Line 2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56" name="Line 2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57" name="Line 2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58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53659" name="Group 27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53660" name="Line 2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61" name="Line 2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62" name="Line 3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63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53664" name="Group 32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53665" name="Line 3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66" name="Line 3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67" name="Line 3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68" name="Line 3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53669" name="Group 37"/>
          <p:cNvGrpSpPr>
            <a:grpSpLocks/>
          </p:cNvGrpSpPr>
          <p:nvPr/>
        </p:nvGrpSpPr>
        <p:grpSpPr bwMode="auto">
          <a:xfrm>
            <a:off x="2641600" y="4656138"/>
            <a:ext cx="242888" cy="485775"/>
            <a:chOff x="3796" y="1043"/>
            <a:chExt cx="865" cy="1237"/>
          </a:xfrm>
        </p:grpSpPr>
        <p:sp>
          <p:nvSpPr>
            <p:cNvPr id="453670" name="Line 3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71" name="Line 3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72" name="Line 4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73" name="Line 4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74" name="Line 4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75" name="Line 4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76" name="Line 4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77" name="Line 4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78" name="Line 4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79" name="Line 4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80" name="Line 4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81" name="Line 4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82" name="Line 5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83" name="Line 5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684" name="Line 5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53685" name="Group 5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53686" name="Line 5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87" name="Line 5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88" name="Line 5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89" name="Line 5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53690" name="Group 5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53691" name="Line 5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92" name="Line 6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93" name="Line 6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94" name="Line 6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53695" name="Group 6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53696" name="Line 6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97" name="Line 6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98" name="Line 6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699" name="Line 6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53700" name="Group 68"/>
          <p:cNvGrpSpPr>
            <a:grpSpLocks/>
          </p:cNvGrpSpPr>
          <p:nvPr/>
        </p:nvGrpSpPr>
        <p:grpSpPr bwMode="auto">
          <a:xfrm>
            <a:off x="2678113" y="5554663"/>
            <a:ext cx="242887" cy="485775"/>
            <a:chOff x="3796" y="1043"/>
            <a:chExt cx="865" cy="1237"/>
          </a:xfrm>
        </p:grpSpPr>
        <p:sp>
          <p:nvSpPr>
            <p:cNvPr id="453701" name="Line 69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02" name="Line 70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03" name="Line 71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04" name="Line 72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05" name="Line 73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06" name="Line 74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07" name="Line 75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08" name="Line 76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09" name="Line 77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10" name="Line 78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11" name="Line 79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12" name="Line 80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13" name="Line 81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14" name="Line 82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15" name="Line 83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53716" name="Group 84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53717" name="Line 8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18" name="Line 8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19" name="Line 8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20" name="Line 8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53721" name="Group 89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53722" name="Line 9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23" name="Line 9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24" name="Line 9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25" name="Line 9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53726" name="Group 94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53727" name="Line 9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28" name="Line 9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29" name="Line 9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30" name="Line 9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53731" name="Group 99"/>
          <p:cNvGrpSpPr>
            <a:grpSpLocks/>
          </p:cNvGrpSpPr>
          <p:nvPr/>
        </p:nvGrpSpPr>
        <p:grpSpPr bwMode="auto">
          <a:xfrm>
            <a:off x="1866900" y="4202113"/>
            <a:ext cx="242888" cy="485775"/>
            <a:chOff x="3796" y="1043"/>
            <a:chExt cx="865" cy="1237"/>
          </a:xfrm>
        </p:grpSpPr>
        <p:sp>
          <p:nvSpPr>
            <p:cNvPr id="453732" name="Line 100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33" name="Line 101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34" name="Line 102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35" name="Line 103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36" name="Line 104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37" name="Line 105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38" name="Line 106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39" name="Line 107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40" name="Line 108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41" name="Line 109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42" name="Line 110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43" name="Line 111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44" name="Line 112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45" name="Line 113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3746" name="Line 114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53747" name="Group 11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53748" name="Line 11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49" name="Line 11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50" name="Line 11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51" name="Line 11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53752" name="Group 12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53753" name="Line 12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54" name="Line 12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55" name="Line 12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56" name="Line 12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53757" name="Group 12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53758" name="Line 12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59" name="Line 12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60" name="Line 12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3761" name="Line 12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53762" name="Line 130"/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3763" name="Line 131"/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3764" name="Line 132"/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3765" name="Line 133"/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3766" name="Freeform 134"/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767" name="Text Box 135"/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Public switched </a:t>
            </a:r>
          </a:p>
          <a:p>
            <a:pPr eaLnBrk="1" hangingPunct="1"/>
            <a:r>
              <a:rPr lang="en-US" sz="1400">
                <a:latin typeface="Arial" charset="0"/>
              </a:rPr>
              <a:t>telephone</a:t>
            </a:r>
          </a:p>
          <a:p>
            <a:pPr eaLnBrk="1" hangingPunct="1"/>
            <a:r>
              <a:rPr lang="en-US" sz="1400">
                <a:latin typeface="Arial" charset="0"/>
              </a:rPr>
              <a:t>network </a:t>
            </a:r>
          </a:p>
        </p:txBody>
      </p:sp>
      <p:pic>
        <p:nvPicPr>
          <p:cNvPr id="453769" name="Picture 137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</p:spPr>
      </p:pic>
      <p:pic>
        <p:nvPicPr>
          <p:cNvPr id="453770" name="Picture 138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</p:spPr>
      </p:pic>
      <p:pic>
        <p:nvPicPr>
          <p:cNvPr id="453771" name="Picture 139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</p:spPr>
      </p:pic>
      <p:grpSp>
        <p:nvGrpSpPr>
          <p:cNvPr id="453772" name="Group 140"/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453773" name="Picture 141" descr="lgv_fqmg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</p:spPr>
        </p:pic>
        <p:sp>
          <p:nvSpPr>
            <p:cNvPr id="453774" name="Line 142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775" name="Line 143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3776" name="Line 144"/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3777" name="Text Box 145"/>
          <p:cNvSpPr txBox="1">
            <a:spLocks noChangeArrowheads="1"/>
          </p:cNvSpPr>
          <p:nvPr/>
        </p:nvSpPr>
        <p:spPr bwMode="auto">
          <a:xfrm>
            <a:off x="1490663" y="5389563"/>
            <a:ext cx="7064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mobile</a:t>
            </a:r>
          </a:p>
          <a:p>
            <a:pPr eaLnBrk="1" hangingPunct="1"/>
            <a:r>
              <a:rPr lang="en-US" sz="1400">
                <a:latin typeface="Arial" charset="0"/>
              </a:rPr>
              <a:t>user</a:t>
            </a:r>
          </a:p>
        </p:txBody>
      </p:sp>
      <p:sp>
        <p:nvSpPr>
          <p:cNvPr id="453778" name="Freeform 146"/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/>
            <a:ahLst/>
            <a:cxnLst>
              <a:cxn ang="0">
                <a:pos x="224" y="6"/>
              </a:cxn>
              <a:cxn ang="0">
                <a:pos x="33" y="141"/>
              </a:cxn>
              <a:cxn ang="0">
                <a:pos x="27" y="471"/>
              </a:cxn>
              <a:cxn ang="0">
                <a:pos x="50" y="747"/>
              </a:cxn>
              <a:cxn ang="0">
                <a:pos x="149" y="972"/>
              </a:cxn>
              <a:cxn ang="0">
                <a:pos x="469" y="1036"/>
              </a:cxn>
              <a:cxn ang="0">
                <a:pos x="931" y="1115"/>
              </a:cxn>
              <a:cxn ang="0">
                <a:pos x="1122" y="920"/>
              </a:cxn>
              <a:cxn ang="0">
                <a:pos x="1189" y="401"/>
              </a:cxn>
              <a:cxn ang="0">
                <a:pos x="1128" y="190"/>
              </a:cxn>
              <a:cxn ang="0">
                <a:pos x="701" y="104"/>
              </a:cxn>
              <a:cxn ang="0">
                <a:pos x="224" y="6"/>
              </a:cxn>
            </a:cxnLst>
            <a:rect l="0" t="0" r="r" b="b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3779" name="Group 147"/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453780" name="Group 148"/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453781" name="Rectangle 149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782" name="Text Box 150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453783" name="Text Box 151"/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home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Mobile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Switching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Center</a:t>
              </a:r>
            </a:p>
          </p:txBody>
        </p:sp>
      </p:grpSp>
      <p:grpSp>
        <p:nvGrpSpPr>
          <p:cNvPr id="453784" name="Group 152"/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453785" name="Oval 153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786" name="Line 154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787" name="Rectangle 155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788" name="Oval 156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789" name="Line 157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790" name="Text Box 158"/>
            <p:cNvSpPr txBox="1">
              <a:spLocks noChangeArrowheads="1"/>
            </p:cNvSpPr>
            <p:nvPr/>
          </p:nvSpPr>
          <p:spPr bwMode="auto">
            <a:xfrm>
              <a:off x="3218" y="3137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HLR</a:t>
              </a:r>
            </a:p>
          </p:txBody>
        </p:sp>
      </p:grpSp>
      <p:sp>
        <p:nvSpPr>
          <p:cNvPr id="453791" name="Text Box 159"/>
          <p:cNvSpPr txBox="1">
            <a:spLocks noChangeArrowheads="1"/>
          </p:cNvSpPr>
          <p:nvPr/>
        </p:nvSpPr>
        <p:spPr bwMode="auto">
          <a:xfrm>
            <a:off x="3614738" y="1447800"/>
            <a:ext cx="804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home </a:t>
            </a:r>
          </a:p>
          <a:p>
            <a:pPr eaLnBrk="1" hangingPunct="1"/>
            <a:r>
              <a:rPr lang="en-US" sz="1400">
                <a:latin typeface="Arial" charset="0"/>
              </a:rPr>
              <a:t>network</a:t>
            </a:r>
          </a:p>
        </p:txBody>
      </p:sp>
      <p:sp>
        <p:nvSpPr>
          <p:cNvPr id="453792" name="Text Box 160"/>
          <p:cNvSpPr txBox="1">
            <a:spLocks noChangeArrowheads="1"/>
          </p:cNvSpPr>
          <p:nvPr/>
        </p:nvSpPr>
        <p:spPr bwMode="auto">
          <a:xfrm>
            <a:off x="3294063" y="5922963"/>
            <a:ext cx="804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visited</a:t>
            </a:r>
          </a:p>
          <a:p>
            <a:pPr eaLnBrk="1" hangingPunct="1"/>
            <a:r>
              <a:rPr lang="en-US" sz="1400">
                <a:latin typeface="Arial" charset="0"/>
              </a:rPr>
              <a:t>network</a:t>
            </a:r>
          </a:p>
        </p:txBody>
      </p:sp>
      <p:pic>
        <p:nvPicPr>
          <p:cNvPr id="453793" name="Picture 161" descr="e2gmc3yp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</p:spPr>
      </p:pic>
      <p:sp>
        <p:nvSpPr>
          <p:cNvPr id="453794" name="Line 162"/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3795" name="Text Box 163"/>
          <p:cNvSpPr txBox="1">
            <a:spLocks noChangeArrowheads="1"/>
          </p:cNvSpPr>
          <p:nvPr/>
        </p:nvSpPr>
        <p:spPr bwMode="auto">
          <a:xfrm>
            <a:off x="6253163" y="1706563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correspondent</a:t>
            </a:r>
          </a:p>
        </p:txBody>
      </p:sp>
      <p:grpSp>
        <p:nvGrpSpPr>
          <p:cNvPr id="453804" name="Group 172"/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453805" name="Group 173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453806" name="Rectangle 174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807" name="Text Box 175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453808" name="Text Box 176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Mobile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Switching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Center</a:t>
              </a:r>
            </a:p>
          </p:txBody>
        </p:sp>
      </p:grpSp>
      <p:grpSp>
        <p:nvGrpSpPr>
          <p:cNvPr id="453809" name="Group 177"/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453810" name="Oval 178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811" name="Line 179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812" name="Rectangle 180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813" name="Oval 181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814" name="Line 182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815" name="Text Box 183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VLR</a:t>
              </a:r>
            </a:p>
          </p:txBody>
        </p:sp>
      </p:grpSp>
      <p:sp>
        <p:nvSpPr>
          <p:cNvPr id="453819" name="Rectangle 187"/>
          <p:cNvSpPr>
            <a:spLocks noChangeArrowheads="1"/>
          </p:cNvSpPr>
          <p:nvPr/>
        </p:nvSpPr>
        <p:spPr bwMode="auto">
          <a:xfrm>
            <a:off x="503238" y="2143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GSM: indirect routing to mobile</a:t>
            </a:r>
          </a:p>
        </p:txBody>
      </p:sp>
      <p:grpSp>
        <p:nvGrpSpPr>
          <p:cNvPr id="453822" name="Group 190"/>
          <p:cNvGrpSpPr>
            <a:grpSpLocks/>
          </p:cNvGrpSpPr>
          <p:nvPr/>
        </p:nvGrpSpPr>
        <p:grpSpPr bwMode="auto">
          <a:xfrm>
            <a:off x="4070350" y="2559050"/>
            <a:ext cx="4800600" cy="1274763"/>
            <a:chOff x="2564" y="1612"/>
            <a:chExt cx="3024" cy="803"/>
          </a:xfrm>
        </p:grpSpPr>
        <p:sp>
          <p:nvSpPr>
            <p:cNvPr id="453796" name="Freeform 164"/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/>
              <a:ahLst/>
              <a:cxnLst>
                <a:cxn ang="0">
                  <a:pos x="1825" y="0"/>
                </a:cxn>
                <a:cxn ang="0">
                  <a:pos x="1409" y="480"/>
                </a:cxn>
                <a:cxn ang="0">
                  <a:pos x="905" y="544"/>
                </a:cxn>
                <a:cxn ang="0">
                  <a:pos x="425" y="424"/>
                </a:cxn>
                <a:cxn ang="0">
                  <a:pos x="153" y="200"/>
                </a:cxn>
                <a:cxn ang="0">
                  <a:pos x="25" y="208"/>
                </a:cxn>
                <a:cxn ang="0">
                  <a:pos x="1" y="280"/>
                </a:cxn>
              </a:cxnLst>
              <a:rect l="0" t="0" r="r" b="b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3797" name="Group 165"/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453798" name="Oval 166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799" name="Text Box 167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453820" name="Text Box 188"/>
            <p:cNvSpPr txBox="1">
              <a:spLocks noChangeArrowheads="1"/>
            </p:cNvSpPr>
            <p:nvPr/>
          </p:nvSpPr>
          <p:spPr bwMode="auto">
            <a:xfrm>
              <a:off x="4408" y="2011"/>
              <a:ext cx="11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call routed 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to home network</a:t>
              </a:r>
            </a:p>
          </p:txBody>
        </p:sp>
        <p:sp>
          <p:nvSpPr>
            <p:cNvPr id="453821" name="Line 189"/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53825" name="Group 193"/>
          <p:cNvGrpSpPr>
            <a:grpSpLocks/>
          </p:cNvGrpSpPr>
          <p:nvPr/>
        </p:nvGrpSpPr>
        <p:grpSpPr bwMode="auto">
          <a:xfrm>
            <a:off x="273050" y="1819275"/>
            <a:ext cx="3068638" cy="1400175"/>
            <a:chOff x="172" y="1146"/>
            <a:chExt cx="1933" cy="882"/>
          </a:xfrm>
        </p:grpSpPr>
        <p:grpSp>
          <p:nvGrpSpPr>
            <p:cNvPr id="453816" name="Group 184"/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453817" name="Oval 18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818" name="Text Box 18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453823" name="Text Box 191"/>
            <p:cNvSpPr txBox="1">
              <a:spLocks noChangeArrowheads="1"/>
            </p:cNvSpPr>
            <p:nvPr/>
          </p:nvSpPr>
          <p:spPr bwMode="auto">
            <a:xfrm>
              <a:off x="172" y="1508"/>
              <a:ext cx="158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  <a:cs typeface="Arial" charset="0"/>
                </a:rPr>
                <a:t>home MSC consults HLR,</a:t>
              </a:r>
            </a:p>
            <a:p>
              <a:r>
                <a:rPr lang="en-US" sz="1600">
                  <a:latin typeface="Arial" charset="0"/>
                  <a:cs typeface="Arial" charset="0"/>
                </a:rPr>
                <a:t>gets roaming number of</a:t>
              </a:r>
            </a:p>
            <a:p>
              <a:r>
                <a:rPr lang="en-US" sz="1600">
                  <a:latin typeface="Arial" charset="0"/>
                  <a:cs typeface="Arial" charset="0"/>
                </a:rPr>
                <a:t>mobile in visited network</a:t>
              </a:r>
            </a:p>
          </p:txBody>
        </p:sp>
        <p:sp>
          <p:nvSpPr>
            <p:cNvPr id="453824" name="Line 192"/>
            <p:cNvSpPr>
              <a:spLocks noChangeShapeType="1"/>
            </p:cNvSpPr>
            <p:nvPr/>
          </p:nvSpPr>
          <p:spPr bwMode="auto">
            <a:xfrm flipV="1">
              <a:off x="1709" y="1373"/>
              <a:ext cx="18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53833" name="Group 201"/>
          <p:cNvGrpSpPr>
            <a:grpSpLocks/>
          </p:cNvGrpSpPr>
          <p:nvPr/>
        </p:nvGrpSpPr>
        <p:grpSpPr bwMode="auto">
          <a:xfrm>
            <a:off x="4097338" y="3016250"/>
            <a:ext cx="4338637" cy="2447925"/>
            <a:chOff x="2581" y="1900"/>
            <a:chExt cx="2733" cy="1542"/>
          </a:xfrm>
        </p:grpSpPr>
        <p:sp>
          <p:nvSpPr>
            <p:cNvPr id="453800" name="Freeform 168"/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2" y="336"/>
                </a:cxn>
                <a:cxn ang="0">
                  <a:pos x="624" y="560"/>
                </a:cxn>
                <a:cxn ang="0">
                  <a:pos x="299" y="721"/>
                </a:cxn>
              </a:cxnLst>
              <a:rect l="0" t="0" r="r" b="b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3801" name="Group 169"/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453802" name="Oval 17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803" name="Text Box 17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sp>
          <p:nvSpPr>
            <p:cNvPr id="453826" name="Text Box 194"/>
            <p:cNvSpPr txBox="1">
              <a:spLocks noChangeArrowheads="1"/>
            </p:cNvSpPr>
            <p:nvPr/>
          </p:nvSpPr>
          <p:spPr bwMode="auto">
            <a:xfrm>
              <a:off x="3100" y="3038"/>
              <a:ext cx="221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home MSC sets up 2</a:t>
              </a:r>
              <a:r>
                <a:rPr lang="en-US" baseline="30000">
                  <a:latin typeface="Arial" charset="0"/>
                  <a:cs typeface="Arial" charset="0"/>
                </a:rPr>
                <a:t>nd</a:t>
              </a:r>
              <a:r>
                <a:rPr lang="en-US">
                  <a:latin typeface="Arial" charset="0"/>
                  <a:cs typeface="Arial" charset="0"/>
                </a:rPr>
                <a:t> leg of call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to MSC in visited network</a:t>
              </a:r>
            </a:p>
          </p:txBody>
        </p:sp>
        <p:sp>
          <p:nvSpPr>
            <p:cNvPr id="453832" name="Line 200"/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53836" name="Group 204"/>
          <p:cNvGrpSpPr>
            <a:grpSpLocks/>
          </p:cNvGrpSpPr>
          <p:nvPr/>
        </p:nvGrpSpPr>
        <p:grpSpPr bwMode="auto">
          <a:xfrm>
            <a:off x="2544763" y="4664075"/>
            <a:ext cx="5710237" cy="1592263"/>
            <a:chOff x="1603" y="2938"/>
            <a:chExt cx="3597" cy="1003"/>
          </a:xfrm>
        </p:grpSpPr>
        <p:grpSp>
          <p:nvGrpSpPr>
            <p:cNvPr id="453831" name="Group 199"/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453827" name="Line 195"/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3828" name="Group 196"/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453829" name="Oval 197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830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</p:grpSp>
        </p:grpSp>
        <p:sp>
          <p:nvSpPr>
            <p:cNvPr id="453834" name="Text Box 202"/>
            <p:cNvSpPr txBox="1">
              <a:spLocks noChangeArrowheads="1"/>
            </p:cNvSpPr>
            <p:nvPr/>
          </p:nvSpPr>
          <p:spPr bwMode="auto">
            <a:xfrm>
              <a:off x="2900" y="3537"/>
              <a:ext cx="2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MSC in visited network completes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call through base station to mobile</a:t>
              </a:r>
            </a:p>
          </p:txBody>
        </p:sp>
        <p:sp>
          <p:nvSpPr>
            <p:cNvPr id="453835" name="Line 203"/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7323</TotalTime>
  <Words>7139</Words>
  <Application>Microsoft Office PowerPoint</Application>
  <PresentationFormat>On-screen Show (4:3)</PresentationFormat>
  <Paragraphs>1745</Paragraphs>
  <Slides>114</Slides>
  <Notes>114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114</vt:i4>
      </vt:variant>
    </vt:vector>
  </HeadingPairs>
  <TitlesOfParts>
    <vt:vector size="124" baseType="lpstr">
      <vt:lpstr>Times New Roman</vt:lpstr>
      <vt:lpstr>Comic Sans MS</vt:lpstr>
      <vt:lpstr>ZapfDingbats</vt:lpstr>
      <vt:lpstr>Arial</vt:lpstr>
      <vt:lpstr>Symbol</vt:lpstr>
      <vt:lpstr>Wingdings</vt:lpstr>
      <vt:lpstr>Batang</vt:lpstr>
      <vt:lpstr>Default Design</vt:lpstr>
      <vt:lpstr>Microsoft Clip Gallery</vt:lpstr>
      <vt:lpstr>Microsoft Word Picture</vt:lpstr>
      <vt:lpstr>Slide 1</vt:lpstr>
      <vt:lpstr>Chapter 6: Wireless and Mobile Networks</vt:lpstr>
      <vt:lpstr>Chapter 6 outline</vt:lpstr>
      <vt:lpstr>Elements of a wireless network</vt:lpstr>
      <vt:lpstr>Elements of a wireless network</vt:lpstr>
      <vt:lpstr>Elements of a wireless network</vt:lpstr>
      <vt:lpstr>Characteristics of selected wireless link  standards</vt:lpstr>
      <vt:lpstr>Elements of a wireless network</vt:lpstr>
      <vt:lpstr>Elements of a wireless network</vt:lpstr>
      <vt:lpstr>Wireless network taxonomy</vt:lpstr>
      <vt:lpstr>Wireless Communication Systems &amp; Networking</vt:lpstr>
      <vt:lpstr>Slide 12</vt:lpstr>
      <vt:lpstr>Wireless Link Characteristics (1)</vt:lpstr>
      <vt:lpstr>Wireless Link Characteristics (2)</vt:lpstr>
      <vt:lpstr>Wireless network characteristics</vt:lpstr>
      <vt:lpstr>Chapter 6 outline</vt:lpstr>
      <vt:lpstr>IEEE 802.11 Wireless LAN</vt:lpstr>
      <vt:lpstr>802.11 LAN architecture</vt:lpstr>
      <vt:lpstr>802.11: Channels, association</vt:lpstr>
      <vt:lpstr>802.11: passive/active scanning</vt:lpstr>
      <vt:lpstr>IEEE 802.11: multiple access</vt:lpstr>
      <vt:lpstr>IEEE 802.11 MAC Protocol: CSMA/CA</vt:lpstr>
      <vt:lpstr>Hidden Terminal Problem in WLANs</vt:lpstr>
      <vt:lpstr>Avoiding collisions: RTS/CTS</vt:lpstr>
      <vt:lpstr>Collision Avoidance: RTS-CTS exchange</vt:lpstr>
      <vt:lpstr>Slide 26</vt:lpstr>
      <vt:lpstr>802.11 frame: addressing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Chapter 6 outline</vt:lpstr>
      <vt:lpstr>Slide 37</vt:lpstr>
      <vt:lpstr>Wireless Comm. Systems</vt:lpstr>
      <vt:lpstr>Slide 39</vt:lpstr>
      <vt:lpstr>Slide 40</vt:lpstr>
      <vt:lpstr>Cellular Comm./Networking Terminology</vt:lpstr>
      <vt:lpstr>Cellular Telephone Systems</vt:lpstr>
      <vt:lpstr>Slide 43</vt:lpstr>
      <vt:lpstr>Design concepts: The Cellular Concept and Frequency Re-use</vt:lpstr>
      <vt:lpstr>Slide 45</vt:lpstr>
      <vt:lpstr>Frequency Re-use</vt:lpstr>
      <vt:lpstr>Slide 47</vt:lpstr>
      <vt:lpstr>Multiple Access (MA) Techniques for Wireless Communications</vt:lpstr>
      <vt:lpstr>Slide 49</vt:lpstr>
      <vt:lpstr>Frequency Division Multiple Access (FDMA) </vt:lpstr>
      <vt:lpstr>Slide 51</vt:lpstr>
      <vt:lpstr>Time Division Multiple Access (TDMA)</vt:lpstr>
      <vt:lpstr>Spread Spectrum Multiple Access (SSMA)</vt:lpstr>
      <vt:lpstr>Spread Spectrum Multiple Access (SSMA)</vt:lpstr>
      <vt:lpstr>Slide 55</vt:lpstr>
      <vt:lpstr>Slide 56</vt:lpstr>
      <vt:lpstr>Code Division Multiple Access (CDMA)</vt:lpstr>
      <vt:lpstr>Slide 58</vt:lpstr>
      <vt:lpstr>Space Division MA (SDMA)</vt:lpstr>
      <vt:lpstr>Hybrid Multiple Access Systems</vt:lpstr>
      <vt:lpstr>Slide 61</vt:lpstr>
      <vt:lpstr>Slide 62</vt:lpstr>
      <vt:lpstr>Cellular networks: the first hop</vt:lpstr>
      <vt:lpstr>Cellular standards: brief survey</vt:lpstr>
      <vt:lpstr>Cellular standards: brief survey</vt:lpstr>
      <vt:lpstr>Cellular standards: brief survey</vt:lpstr>
      <vt:lpstr>Chapter 6 outline</vt:lpstr>
      <vt:lpstr>What is mobility?</vt:lpstr>
      <vt:lpstr>Mobility: Vocabulary</vt:lpstr>
      <vt:lpstr>Mobility: more vocabulary</vt:lpstr>
      <vt:lpstr>How do you contact a mobile friend:</vt:lpstr>
      <vt:lpstr>Mobility: approaches</vt:lpstr>
      <vt:lpstr>Mobility: approaches</vt:lpstr>
      <vt:lpstr>Mobility: registration</vt:lpstr>
      <vt:lpstr>Mobility via Indirect Routing</vt:lpstr>
      <vt:lpstr>Indirect Routing: comments</vt:lpstr>
      <vt:lpstr>Indirect Routing: moving between networks</vt:lpstr>
      <vt:lpstr>Mobility via Direct Routing</vt:lpstr>
      <vt:lpstr>Mobility via Direct Routing: comments</vt:lpstr>
      <vt:lpstr>Accommodating mobility with direct routing</vt:lpstr>
      <vt:lpstr>Chapter 6 outline</vt:lpstr>
      <vt:lpstr>Mobile IP</vt:lpstr>
      <vt:lpstr>Mobile IP</vt:lpstr>
      <vt:lpstr>Mobile IP</vt:lpstr>
      <vt:lpstr>Slide 85</vt:lpstr>
      <vt:lpstr>Mobile IP: registration example</vt:lpstr>
      <vt:lpstr>Mobile IP: indirect routing</vt:lpstr>
      <vt:lpstr>Slide 88</vt:lpstr>
      <vt:lpstr>Slide 89</vt:lpstr>
      <vt:lpstr> Drawbacks of Mobile IP</vt:lpstr>
      <vt:lpstr>Suggested solutions</vt:lpstr>
      <vt:lpstr>Slide 92</vt:lpstr>
      <vt:lpstr>Slide 93</vt:lpstr>
      <vt:lpstr>Micro-Mobility</vt:lpstr>
      <vt:lpstr>Slide 95</vt:lpstr>
      <vt:lpstr>Slide 96</vt:lpstr>
      <vt:lpstr>Slide 97</vt:lpstr>
      <vt:lpstr>Handling mobility in cellular networks</vt:lpstr>
      <vt:lpstr>Slide 99</vt:lpstr>
      <vt:lpstr>Slide 100</vt:lpstr>
      <vt:lpstr>Slide 101</vt:lpstr>
      <vt:lpstr>Slide 102</vt:lpstr>
      <vt:lpstr>Slide 103</vt:lpstr>
      <vt:lpstr>Mobility: GSM versus Mobile IP</vt:lpstr>
      <vt:lpstr>Wireless, mobility: impact on higher layer protocols</vt:lpstr>
      <vt:lpstr>Chapter 6 Summary</vt:lpstr>
      <vt:lpstr>Code Division Multiple Access (CDMA)</vt:lpstr>
      <vt:lpstr>CDMA Encode/Decode</vt:lpstr>
      <vt:lpstr>CDMA: two-sender interference</vt:lpstr>
      <vt:lpstr>Direct Sequence Spread Spectrum</vt:lpstr>
      <vt:lpstr>Slide 111</vt:lpstr>
      <vt:lpstr>Slide 112</vt:lpstr>
      <vt:lpstr>Slide 113</vt:lpstr>
      <vt:lpstr>Slide 114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slides, Computer Networking, 3rd edition</dc:title>
  <dc:creator>Jim Kurose and Keith Ross</dc:creator>
  <cp:lastModifiedBy>helmy</cp:lastModifiedBy>
  <cp:revision>226</cp:revision>
  <cp:lastPrinted>2000-10-23T11:49:35Z</cp:lastPrinted>
  <dcterms:created xsi:type="dcterms:W3CDTF">1999-10-08T19:08:27Z</dcterms:created>
  <dcterms:modified xsi:type="dcterms:W3CDTF">2011-11-10T13:35:36Z</dcterms:modified>
</cp:coreProperties>
</file>