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440" r:id="rId2"/>
    <p:sldId id="443" r:id="rId3"/>
    <p:sldId id="445" r:id="rId4"/>
    <p:sldId id="441" r:id="rId5"/>
    <p:sldId id="444" r:id="rId6"/>
    <p:sldId id="371" r:id="rId7"/>
    <p:sldId id="256" r:id="rId8"/>
    <p:sldId id="311" r:id="rId9"/>
    <p:sldId id="257" r:id="rId10"/>
    <p:sldId id="258" r:id="rId11"/>
    <p:sldId id="259" r:id="rId12"/>
    <p:sldId id="260" r:id="rId13"/>
    <p:sldId id="261" r:id="rId14"/>
    <p:sldId id="394" r:id="rId15"/>
    <p:sldId id="262" r:id="rId16"/>
    <p:sldId id="373" r:id="rId17"/>
    <p:sldId id="264" r:id="rId18"/>
    <p:sldId id="265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459" r:id="rId28"/>
    <p:sldId id="384" r:id="rId29"/>
    <p:sldId id="385" r:id="rId30"/>
    <p:sldId id="386" r:id="rId31"/>
    <p:sldId id="387" r:id="rId32"/>
    <p:sldId id="388" r:id="rId33"/>
    <p:sldId id="439" r:id="rId34"/>
    <p:sldId id="416" r:id="rId35"/>
    <p:sldId id="415" r:id="rId36"/>
    <p:sldId id="460" r:id="rId37"/>
    <p:sldId id="461" r:id="rId38"/>
    <p:sldId id="462" r:id="rId39"/>
    <p:sldId id="463" r:id="rId40"/>
    <p:sldId id="464" r:id="rId41"/>
    <p:sldId id="327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46" r:id="rId53"/>
    <p:sldId id="447" r:id="rId54"/>
    <p:sldId id="448" r:id="rId55"/>
    <p:sldId id="449" r:id="rId56"/>
    <p:sldId id="442" r:id="rId57"/>
    <p:sldId id="427" r:id="rId58"/>
    <p:sldId id="428" r:id="rId59"/>
    <p:sldId id="429" r:id="rId60"/>
    <p:sldId id="430" r:id="rId61"/>
    <p:sldId id="431" r:id="rId62"/>
    <p:sldId id="432" r:id="rId63"/>
    <p:sldId id="433" r:id="rId64"/>
    <p:sldId id="434" r:id="rId65"/>
    <p:sldId id="435" r:id="rId66"/>
    <p:sldId id="436" r:id="rId67"/>
    <p:sldId id="437" r:id="rId68"/>
    <p:sldId id="438" r:id="rId69"/>
    <p:sldId id="283" r:id="rId70"/>
    <p:sldId id="330" r:id="rId71"/>
    <p:sldId id="284" r:id="rId72"/>
    <p:sldId id="337" r:id="rId73"/>
    <p:sldId id="465" r:id="rId74"/>
    <p:sldId id="339" r:id="rId75"/>
    <p:sldId id="466" r:id="rId76"/>
    <p:sldId id="331" r:id="rId77"/>
    <p:sldId id="309" r:id="rId78"/>
    <p:sldId id="340" r:id="rId79"/>
    <p:sldId id="391" r:id="rId80"/>
    <p:sldId id="392" r:id="rId81"/>
    <p:sldId id="393" r:id="rId82"/>
    <p:sldId id="400" r:id="rId83"/>
    <p:sldId id="467" r:id="rId84"/>
    <p:sldId id="468" r:id="rId85"/>
    <p:sldId id="469" r:id="rId86"/>
    <p:sldId id="470" r:id="rId87"/>
    <p:sldId id="471" r:id="rId88"/>
    <p:sldId id="472" r:id="rId89"/>
    <p:sldId id="473" r:id="rId90"/>
    <p:sldId id="414" r:id="rId91"/>
    <p:sldId id="401" r:id="rId92"/>
    <p:sldId id="362" r:id="rId93"/>
    <p:sldId id="363" r:id="rId94"/>
    <p:sldId id="369" r:id="rId95"/>
    <p:sldId id="364" r:id="rId96"/>
    <p:sldId id="402" r:id="rId97"/>
    <p:sldId id="353" r:id="rId98"/>
    <p:sldId id="450" r:id="rId99"/>
    <p:sldId id="451" r:id="rId100"/>
    <p:sldId id="452" r:id="rId101"/>
    <p:sldId id="453" r:id="rId102"/>
    <p:sldId id="454" r:id="rId103"/>
    <p:sldId id="455" r:id="rId104"/>
    <p:sldId id="456" r:id="rId105"/>
    <p:sldId id="457" r:id="rId106"/>
    <p:sldId id="458" r:id="rId10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9999FF"/>
    <a:srgbClr val="FF3300"/>
    <a:srgbClr val="00CCFF"/>
    <a:srgbClr val="0000FF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2545" autoAdjust="0"/>
    <p:restoredTop sz="93115" autoAdjust="0"/>
  </p:normalViewPr>
  <p:slideViewPr>
    <p:cSldViewPr snapToGrid="0">
      <p:cViewPr varScale="1">
        <p:scale>
          <a:sx n="47" d="100"/>
          <a:sy n="47" d="100"/>
        </p:scale>
        <p:origin x="-101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2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D937FD-691E-4B40-9AC9-B1804014CE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33B8A71-FEA5-4320-A0EF-CD5ACE69A3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6505F-20C0-4D07-964E-72EC2ACE0F7D}" type="slidenum">
              <a:rPr lang="en-US"/>
              <a:pPr/>
              <a:t>1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EC9DC-4DD6-462A-9E53-C52AC45D47D8}" type="slidenum">
              <a:rPr lang="en-US"/>
              <a:pPr/>
              <a:t>10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B8E92-5BD4-4A20-B69C-1B1466E26A83}" type="slidenum">
              <a:rPr lang="en-US"/>
              <a:pPr/>
              <a:t>11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3B713-1880-4768-B5F0-CE0623A49737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F81C4A-FC80-4A6F-81B4-CD7E9C75C00E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A2CBD-3264-4281-9096-C7EB8FDD82AB}" type="slidenum">
              <a:rPr lang="en-US"/>
              <a:pPr/>
              <a:t>14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22F1E-9E1F-4C60-91ED-DCDFB805E3A1}" type="slidenum">
              <a:rPr lang="en-US"/>
              <a:pPr/>
              <a:t>15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B0EE0-CF82-4290-A82A-FAC7FEA756EF}" type="slidenum">
              <a:rPr lang="en-US"/>
              <a:pPr/>
              <a:t>16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8FAED-BAB3-4483-8B7C-8EEE105B1EC7}" type="slidenum">
              <a:rPr lang="en-US"/>
              <a:pPr/>
              <a:t>17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78214-8806-44B2-961C-B5FCC5BFBD35}" type="slidenum">
              <a:rPr lang="en-US"/>
              <a:pPr/>
              <a:t>18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C928B-5CB2-4542-AAC7-5BBDC338A089}" type="slidenum">
              <a:rPr lang="en-US"/>
              <a:pPr/>
              <a:t>19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7A94C-D719-459C-89F3-17E611C0C343}" type="slidenum">
              <a:rPr lang="en-US"/>
              <a:pPr/>
              <a:t>2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783C6-2E50-4188-A9E1-46337AC059E9}" type="slidenum">
              <a:rPr lang="en-US"/>
              <a:pPr/>
              <a:t>20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7FD33-7DAC-4FB0-8D10-AB063CD3A97F}" type="slidenum">
              <a:rPr lang="en-US"/>
              <a:pPr/>
              <a:t>21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BE195-33D3-432A-9ACD-48AEB8F1C4E4}" type="slidenum">
              <a:rPr lang="en-US"/>
              <a:pPr/>
              <a:t>22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77072-0022-43C6-87CD-D3D93D3D52F1}" type="slidenum">
              <a:rPr lang="en-US"/>
              <a:pPr/>
              <a:t>23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A2DC1-76A0-44F7-AA18-F08F1DAD5B15}" type="slidenum">
              <a:rPr lang="en-US"/>
              <a:pPr/>
              <a:t>24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3811E-E155-4008-87F5-3889C07D44F5}" type="slidenum">
              <a:rPr lang="en-US"/>
              <a:pPr/>
              <a:t>25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504B2-75E7-4600-8176-AF72DCB5C569}" type="slidenum">
              <a:rPr lang="en-US"/>
              <a:pPr/>
              <a:t>26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24A4E-FD35-4676-84FA-7FC8D2EA6018}" type="slidenum">
              <a:rPr lang="en-US"/>
              <a:pPr/>
              <a:t>28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83D22-0359-48AE-98AF-472C5DECF67E}" type="slidenum">
              <a:rPr lang="en-US"/>
              <a:pPr/>
              <a:t>29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C23A5-B481-4899-9779-7750E0E65EF4}" type="slidenum">
              <a:rPr lang="en-US"/>
              <a:pPr/>
              <a:t>30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BA751-01C3-415F-8A93-E9BD4A5F8A81}" type="slidenum">
              <a:rPr lang="en-US"/>
              <a:pPr/>
              <a:t>3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68C0D-ADF1-4EEA-B4C2-896DF70708BE}" type="slidenum">
              <a:rPr lang="en-US"/>
              <a:pPr/>
              <a:t>31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F6AED-A85B-4A27-BD6A-86654BA78326}" type="slidenum">
              <a:rPr lang="en-US"/>
              <a:pPr/>
              <a:t>32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C08DD-A6A6-4414-9170-5017389E30AE}" type="slidenum">
              <a:rPr lang="en-US"/>
              <a:pPr/>
              <a:t>33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75195-4678-4417-9717-5AB84421ED69}" type="slidenum">
              <a:rPr lang="en-US"/>
              <a:pPr/>
              <a:t>34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1072F-1C9C-4F10-AFA7-33B589FD09CF}" type="slidenum">
              <a:rPr lang="en-US"/>
              <a:pPr/>
              <a:t>35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ABD472F-389C-4AFC-BF17-BD2ECE847C67}" type="slidenum">
              <a:rPr lang="en-US"/>
              <a:pPr/>
              <a:t>36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0D4E9AB-531A-409F-A394-2AE7C7005A51}" type="slidenum">
              <a:rPr lang="en-US"/>
              <a:pPr/>
              <a:t>37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8E686D17-1F16-476D-8CFE-DF7EB2EA9235}" type="slidenum">
              <a:rPr lang="en-US" sz="1300"/>
              <a:pPr algn="r" defTabSz="966788"/>
              <a:t>38</a:t>
            </a:fld>
            <a:endParaRPr lang="en-US" sz="13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630534E3-5E04-47D2-BF44-CF5434592A79}" type="slidenum">
              <a:rPr lang="en-US" sz="1300"/>
              <a:pPr algn="r" defTabSz="966788"/>
              <a:t>39</a:t>
            </a:fld>
            <a:endParaRPr lang="en-US" sz="13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75BBC543-1050-4F4E-B8C9-9C520A9F1FD1}" type="slidenum">
              <a:rPr lang="en-US" sz="1300"/>
              <a:pPr algn="r" defTabSz="966788"/>
              <a:t>40</a:t>
            </a:fld>
            <a:endParaRPr lang="en-US" sz="13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34E54-A563-42BD-89F4-86C9CBE7BF49}" type="slidenum">
              <a:rPr lang="en-US"/>
              <a:pPr/>
              <a:t>4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AD15C-3A31-4A88-BD8E-A6EC4C198BCC}" type="slidenum">
              <a:rPr lang="en-US"/>
              <a:pPr/>
              <a:t>41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C5CD9-B17A-4C04-9CB9-65AEAEBC9EF3}" type="slidenum">
              <a:rPr lang="en-US"/>
              <a:pPr/>
              <a:t>42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703E8-074A-4402-BAD1-743A1E05340E}" type="slidenum">
              <a:rPr lang="en-US"/>
              <a:pPr/>
              <a:t>43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16B60-439E-4CD9-A83E-00824D5D4C56}" type="slidenum">
              <a:rPr lang="en-US"/>
              <a:pPr/>
              <a:t>44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2F8EB-B936-4E3F-94C5-2E33DA9A8B29}" type="slidenum">
              <a:rPr lang="en-US"/>
              <a:pPr/>
              <a:t>45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AB8C8-D21C-41B8-BB53-BAD6673CA815}" type="slidenum">
              <a:rPr lang="en-US"/>
              <a:pPr/>
              <a:t>46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3253A-5463-40F0-96F7-AEFABD0D648B}" type="slidenum">
              <a:rPr lang="en-US"/>
              <a:pPr/>
              <a:t>47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91581-F660-409B-B683-DFFA86EBF83E}" type="slidenum">
              <a:rPr lang="en-US"/>
              <a:pPr/>
              <a:t>48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3C360-16B9-4F0F-BC70-79EAD9D337AD}" type="slidenum">
              <a:rPr lang="en-US"/>
              <a:pPr/>
              <a:t>49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8593B-BA15-4313-A790-A93F67B48C77}" type="slidenum">
              <a:rPr lang="en-US"/>
              <a:pPr/>
              <a:t>50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0AF63-9A19-48D7-84EA-4C3F7D4D2531}" type="slidenum">
              <a:rPr lang="en-US"/>
              <a:pPr/>
              <a:t>5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F2D91-C594-429A-84F5-D8CE5D3B7E44}" type="slidenum">
              <a:rPr lang="en-US"/>
              <a:pPr/>
              <a:t>51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89886-F61F-4EE6-A4C1-E36CFF2359FC}" type="slidenum">
              <a:rPr lang="en-US"/>
              <a:pPr/>
              <a:t>52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5FA5C-B07C-4F98-9967-27E0617EA00A}" type="slidenum">
              <a:rPr lang="en-US"/>
              <a:pPr/>
              <a:t>53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C6942-77DF-4914-8C12-691997223CA0}" type="slidenum">
              <a:rPr lang="en-US"/>
              <a:pPr/>
              <a:t>54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25EBA-2735-48FC-B5C2-F34C5C3E944E}" type="slidenum">
              <a:rPr lang="en-US"/>
              <a:pPr/>
              <a:t>55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13EFA-3C39-4BD9-9DA1-65D1F143B198}" type="slidenum">
              <a:rPr lang="en-US"/>
              <a:pPr/>
              <a:t>56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A8B83-01AD-40E6-B0BB-C6D3F417630F}" type="slidenum">
              <a:rPr lang="en-US"/>
              <a:pPr/>
              <a:t>57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2F20D-2167-4537-A6C4-FD8D2045B133}" type="slidenum">
              <a:rPr lang="en-US"/>
              <a:pPr/>
              <a:t>58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99C45-F96A-47FC-926C-D86AC5385201}" type="slidenum">
              <a:rPr lang="en-US"/>
              <a:pPr/>
              <a:t>59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E42E6-0EC5-4AB4-AE16-42C9A3163CEE}" type="slidenum">
              <a:rPr lang="en-US"/>
              <a:pPr/>
              <a:t>60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1809D-9D28-4C37-93E0-2E513F579D01}" type="slidenum">
              <a:rPr lang="en-US"/>
              <a:pPr/>
              <a:t>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546C0-076D-4623-B3D5-4C73491E5FB0}" type="slidenum">
              <a:rPr lang="en-US"/>
              <a:pPr/>
              <a:t>61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simple multiple access control techniques.</a:t>
            </a:r>
          </a:p>
          <a:p>
            <a:endParaRPr lang="en-US"/>
          </a:p>
          <a:p>
            <a:r>
              <a:rPr lang="en-US"/>
              <a:t>Each mobile’s share of the bandwidth is divided into portions for the uplink and the downlink. Also, possibly, out of band signaling.</a:t>
            </a:r>
          </a:p>
          <a:p>
            <a:endParaRPr lang="en-US"/>
          </a:p>
          <a:p>
            <a:r>
              <a:rPr lang="en-US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E8DF6-18B0-4083-BF74-E34FE2044D01}" type="slidenum">
              <a:rPr lang="en-US"/>
              <a:pPr/>
              <a:t>62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B5507-FDF6-4E80-9F73-C15E932EFEF4}" type="slidenum">
              <a:rPr lang="en-US"/>
              <a:pPr/>
              <a:t>63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0CDCF-413E-445F-836D-868F2A3A204F}" type="slidenum">
              <a:rPr lang="en-US"/>
              <a:pPr/>
              <a:t>64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136CB-7E26-4235-BA84-D7B980077055}" type="slidenum">
              <a:rPr lang="en-US"/>
              <a:pPr/>
              <a:t>65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8DD2E-2DDF-4D8E-885E-C9B637311B1F}" type="slidenum">
              <a:rPr lang="en-US"/>
              <a:pPr/>
              <a:t>66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201E6-D413-45C0-B00D-AF98C716A2A8}" type="slidenum">
              <a:rPr lang="en-US"/>
              <a:pPr/>
              <a:t>67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C7C7D-26A7-4A13-8035-F23F2511768F}" type="slidenum">
              <a:rPr lang="en-US"/>
              <a:pPr/>
              <a:t>68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2D996-95AF-4EA9-82E2-824CD3548AE3}" type="slidenum">
              <a:rPr lang="en-US"/>
              <a:pPr/>
              <a:t>69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9114D-EE85-402C-816B-D09C1341AF43}" type="slidenum">
              <a:rPr lang="en-US"/>
              <a:pPr/>
              <a:t>70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C4CE2-0542-4C01-9FCC-CBEDD2E2E8DC}" type="slidenum">
              <a:rPr lang="en-US"/>
              <a:pPr/>
              <a:t>7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D923C-6DCC-451D-908A-EB4E98663127}" type="slidenum">
              <a:rPr lang="en-US"/>
              <a:pPr/>
              <a:t>71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43DA3-F2C0-4DD1-B5D2-363611820ECA}" type="slidenum">
              <a:rPr lang="en-US"/>
              <a:pPr/>
              <a:t>72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505D6AB-8E52-4084-921A-E45EF3685415}" type="slidenum">
              <a:rPr lang="en-US"/>
              <a:pPr/>
              <a:t>73</a:t>
            </a:fld>
            <a:endParaRPr lang="en-US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11423-7B3C-4880-8C3C-2F9A5663AE10}" type="slidenum">
              <a:rPr lang="en-US"/>
              <a:pPr/>
              <a:t>74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1D0FA06-542A-4EDD-9B04-1ED79F0F118E}" type="slidenum">
              <a:rPr lang="en-US"/>
              <a:pPr/>
              <a:t>75</a:t>
            </a:fld>
            <a:endParaRPr lang="en-US"/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4F403-820D-4A7A-99FA-5B59D40373FC}" type="slidenum">
              <a:rPr lang="en-US"/>
              <a:pPr/>
              <a:t>76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58D2D-FF89-440F-84EE-6B1FC86491A4}" type="slidenum">
              <a:rPr lang="en-US"/>
              <a:pPr/>
              <a:t>77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1A7E9-95C4-4D24-ADF1-6CBF68B97BBB}" type="slidenum">
              <a:rPr lang="en-US"/>
              <a:pPr/>
              <a:t>78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00B0F-F0FB-4264-8638-99802A41BD4A}" type="slidenum">
              <a:rPr lang="en-US"/>
              <a:pPr/>
              <a:t>79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3B64A-7BC7-4D2C-B989-08D9B329E807}" type="slidenum">
              <a:rPr lang="en-US"/>
              <a:pPr/>
              <a:t>80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19338-1859-48E6-8F75-038010E28DED}" type="slidenum">
              <a:rPr lang="en-US"/>
              <a:pPr/>
              <a:t>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B100A-A9AA-4D46-B865-BF79016751BE}" type="slidenum">
              <a:rPr lang="en-US"/>
              <a:pPr/>
              <a:t>81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B4D2E-7CA6-4D65-9D4C-6CAD871F2521}" type="slidenum">
              <a:rPr lang="en-US"/>
              <a:pPr/>
              <a:t>82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5DA7C-C617-4A06-8C0D-5144F06D801F}" type="slidenum">
              <a:rPr lang="en-US"/>
              <a:pPr/>
              <a:t>90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4635E-733C-463A-9EBE-32192DA691FE}" type="slidenum">
              <a:rPr lang="en-US"/>
              <a:pPr/>
              <a:t>91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B9E0-367C-4A8F-8D6E-F5BCFB472EBB}" type="slidenum">
              <a:rPr lang="en-US"/>
              <a:pPr/>
              <a:t>92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89766-9411-440F-9953-B439A7285B45}" type="slidenum">
              <a:rPr lang="en-US"/>
              <a:pPr/>
              <a:t>93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AFD6F-42AB-41B3-B940-7EFA7128B933}" type="slidenum">
              <a:rPr lang="en-US"/>
              <a:pPr/>
              <a:t>94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4CBC7-68D6-48AB-9CA5-4AFC3FF244F5}" type="slidenum">
              <a:rPr lang="en-US"/>
              <a:pPr/>
              <a:t>95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E8E07-0D25-4D9A-8E71-D342DA66FC71}" type="slidenum">
              <a:rPr lang="en-US"/>
              <a:pPr/>
              <a:t>96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33B1A-77EF-4B50-86DE-B851C4197C60}" type="slidenum">
              <a:rPr lang="en-US"/>
              <a:pPr/>
              <a:t>97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A8A7A-F25A-4197-90CE-A8B935F9D856}" type="slidenum">
              <a:rPr lang="en-US"/>
              <a:pPr/>
              <a:t>9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D69D7-6299-4511-A153-4E9DE367BC19}" type="slidenum">
              <a:rPr lang="en-US"/>
              <a:pPr/>
              <a:t>98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7B6A-EB72-4D9E-916F-CE34C9D880E7}" type="slidenum">
              <a:rPr lang="en-US"/>
              <a:pPr/>
              <a:t>99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67360-D97E-4BBD-9FE2-0E58FF79D606}" type="slidenum">
              <a:rPr lang="en-US"/>
              <a:pPr/>
              <a:t>100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80AD6-E0A6-4B29-A7ED-84B92BF90397}" type="slidenum">
              <a:rPr lang="en-US"/>
              <a:pPr/>
              <a:t>101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C302A-F6BE-48D2-B571-789A8D89A2A4}" type="slidenum">
              <a:rPr lang="en-US"/>
              <a:pPr/>
              <a:t>102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AFAFC-C08F-4BC7-97FF-4680EFF0FF34}" type="slidenum">
              <a:rPr lang="en-US"/>
              <a:pPr/>
              <a:t>103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9108F-0C9C-472F-877D-D8EDC6CF5E5F}" type="slidenum">
              <a:rPr lang="en-US"/>
              <a:pPr/>
              <a:t>104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69AE7-0199-45CE-B9F8-2BEA9B002A22}" type="slidenum">
              <a:rPr lang="en-US"/>
              <a:pPr/>
              <a:t>105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65316-8F74-4738-A5F8-D313C22EDC64}" type="slidenum">
              <a:rPr lang="en-US"/>
              <a:pPr/>
              <a:t>106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9C96AD62-2E9A-47D6-9EEB-E159ED1D63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F60FB02E-59A4-4DA7-93BA-30B6596089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A52A890C-99FF-4147-9CEC-CB2D3B6DC3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FFB7859-207B-48E0-B165-7600B656F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0F2545E-21B5-460A-9465-8901DA93A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086B0426-84E0-4701-8825-7CE198E7A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FE715BB9-9A1D-47EE-AA5A-0513FB01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F40233F2-3029-433C-AAAA-8819171AB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39C310BF-3C9B-4DF0-BE6B-E0E1E00AA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8EBDEE46-37F0-4DD5-86E7-353A40BED5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8BB1475E-405F-491B-945D-9D5D84524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1-</a:t>
            </a:r>
            <a:fld id="{ED24C70F-69B8-4D22-BC02-7A377D00E8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4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66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9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66.bin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78.bin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9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9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9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Word_97_-_2003_Document1.doc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Microsoft_Office_Word_97_-_2003_Document2.doc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02.bin"/><Relationship Id="rId4" Type="http://schemas.openxmlformats.org/officeDocument/2006/relationships/oleObject" Target="../embeddings/oleObject101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oleObject" Target="../embeddings/oleObject109.bin"/><Relationship Id="rId18" Type="http://schemas.openxmlformats.org/officeDocument/2006/relationships/oleObject" Target="../embeddings/oleObject114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104.bin"/><Relationship Id="rId12" Type="http://schemas.openxmlformats.org/officeDocument/2006/relationships/oleObject" Target="../embeddings/oleObject108.bin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2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3.bin"/><Relationship Id="rId11" Type="http://schemas.openxmlformats.org/officeDocument/2006/relationships/oleObject" Target="../embeddings/oleObject107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111.bin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106.bin"/><Relationship Id="rId14" Type="http://schemas.openxmlformats.org/officeDocument/2006/relationships/oleObject" Target="../embeddings/oleObject1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8.bin"/><Relationship Id="rId5" Type="http://schemas.openxmlformats.org/officeDocument/2006/relationships/oleObject" Target="../embeddings/oleObject117.bin"/><Relationship Id="rId4" Type="http://schemas.openxmlformats.org/officeDocument/2006/relationships/oleObject" Target="../embeddings/oleObject116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128.bin"/><Relationship Id="rId4" Type="http://schemas.openxmlformats.org/officeDocument/2006/relationships/oleObject" Target="../embeddings/oleObject12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130.bin"/><Relationship Id="rId4" Type="http://schemas.openxmlformats.org/officeDocument/2006/relationships/oleObject" Target="../embeddings/oleObject12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131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133.bin"/><Relationship Id="rId4" Type="http://schemas.openxmlformats.org/officeDocument/2006/relationships/oleObject" Target="../embeddings/oleObject132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135.bin"/><Relationship Id="rId4" Type="http://schemas.openxmlformats.org/officeDocument/2006/relationships/oleObject" Target="../embeddings/oleObject13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13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138.bin"/><Relationship Id="rId4" Type="http://schemas.openxmlformats.org/officeDocument/2006/relationships/oleObject" Target="../embeddings/oleObject137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41.bin"/><Relationship Id="rId5" Type="http://schemas.openxmlformats.org/officeDocument/2006/relationships/oleObject" Target="../embeddings/oleObject140.bin"/><Relationship Id="rId4" Type="http://schemas.openxmlformats.org/officeDocument/2006/relationships/oleObject" Target="../embeddings/oleObject139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13" Type="http://schemas.openxmlformats.org/officeDocument/2006/relationships/oleObject" Target="../embeddings/oleObject152.bin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6.bin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45.bin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54.bin"/><Relationship Id="rId10" Type="http://schemas.openxmlformats.org/officeDocument/2006/relationships/oleObject" Target="../embeddings/oleObject149.bin"/><Relationship Id="rId4" Type="http://schemas.openxmlformats.org/officeDocument/2006/relationships/oleObject" Target="../embeddings/oleObject143.bin"/><Relationship Id="rId9" Type="http://schemas.openxmlformats.org/officeDocument/2006/relationships/oleObject" Target="../embeddings/oleObject148.bin"/><Relationship Id="rId14" Type="http://schemas.openxmlformats.org/officeDocument/2006/relationships/oleObject" Target="../embeddings/oleObject153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56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58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6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6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63.bin"/><Relationship Id="rId5" Type="http://schemas.openxmlformats.org/officeDocument/2006/relationships/oleObject" Target="../embeddings/oleObject162.bin"/><Relationship Id="rId4" Type="http://schemas.openxmlformats.org/officeDocument/2006/relationships/oleObject" Target="../embeddings/oleObject161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165.bin"/><Relationship Id="rId4" Type="http://schemas.openxmlformats.org/officeDocument/2006/relationships/oleObject" Target="../embeddings/oleObject16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A9753F2-49FF-436A-982A-300AC9903E79}" type="slidenum">
              <a:rPr lang="en-US"/>
              <a:pPr/>
              <a:t>1</a:t>
            </a:fld>
            <a:endParaRPr lang="en-US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98575"/>
            <a:ext cx="9144000" cy="1470025"/>
          </a:xfrm>
        </p:spPr>
        <p:txBody>
          <a:bodyPr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CNT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4007C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Computer Networks Fundamentals</a:t>
            </a: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Ahmed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Helmy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(www.cise.ufl.edu/~helmy)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Computer &amp; Information Science &amp; Engineering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CISE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Dept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University of Florida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2011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5A106A9-5904-47ED-BCB1-E87F0C564348}" type="slidenum">
              <a:rPr lang="en-US"/>
              <a:pPr/>
              <a:t>10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What’s the Internet: “nuts and bolts” view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19600" cy="5132388"/>
          </a:xfrm>
        </p:spPr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protocols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control sending, receiving of msgs</a:t>
            </a:r>
          </a:p>
          <a:p>
            <a:pPr lvl="1"/>
            <a:r>
              <a:rPr lang="en-US" sz="2000"/>
              <a:t>TCP, IP, HTTP,  Ethernet</a:t>
            </a:r>
          </a:p>
          <a:p>
            <a:r>
              <a:rPr lang="en-US" sz="2400" i="1">
                <a:solidFill>
                  <a:srgbClr val="FF0000"/>
                </a:solidFill>
              </a:rPr>
              <a:t>Internet: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	“network of networks”</a:t>
            </a:r>
          </a:p>
          <a:p>
            <a:pPr lvl="1"/>
            <a:r>
              <a:rPr lang="en-US" sz="2000"/>
              <a:t>loosely hierarchical</a:t>
            </a:r>
          </a:p>
          <a:p>
            <a:pPr lvl="1"/>
            <a:r>
              <a:rPr lang="en-US" sz="2000"/>
              <a:t>public Internet versus private intranet</a:t>
            </a:r>
          </a:p>
          <a:p>
            <a:r>
              <a:rPr lang="en-US" sz="2400"/>
              <a:t>Internet standards</a:t>
            </a:r>
          </a:p>
          <a:p>
            <a:pPr lvl="1"/>
            <a:r>
              <a:rPr lang="en-US" sz="2000"/>
              <a:t>RFC: Request for comments</a:t>
            </a:r>
          </a:p>
          <a:p>
            <a:pPr lvl="1"/>
            <a:r>
              <a:rPr lang="en-US" sz="2000"/>
              <a:t>IETF: Internet Engineering Task Force</a:t>
            </a:r>
          </a:p>
        </p:txBody>
      </p:sp>
      <p:grpSp>
        <p:nvGrpSpPr>
          <p:cNvPr id="5380" name="Group 260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5381" name="Freeform 261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2" name="Freeform 262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3" name="Freeform 263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84" name="Group 264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5385" name="Rectangle 26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" name="AutoShape 26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5387" name="Group 267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5388" name="Line 26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9" name="Line 26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0" name="Line 27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1" name="Line 27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2" name="Line 27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3" name="Line 27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4" name="Line 27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5" name="Line 27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6" name="Line 27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7" name="Line 27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8" name="Line 27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9" name="Line 27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0" name="Line 28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1" name="Line 28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2" name="Line 28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03" name="Group 28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5404" name="Line 28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5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6" name="Line 28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7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08" name="Group 28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5409" name="Line 28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0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1" name="Line 29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13" name="Group 29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5414" name="Line 29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5" name="Line 2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6" name="Line 29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7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18" name="Group 298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5419" name="Picture 299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5420" name="Line 30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" name="Line 30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422" name="Picture 302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5423" name="Group 303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5424" name="Object 30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42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5425" name="Object 30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42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5426" name="Group 306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5427" name="Oval 3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" name="Line 3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Line 3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" name="Rectangle 3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31" name="Oval 3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32" name="Group 3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33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4" name="Line 3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5" name="Line 3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6" name="Group 3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37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" name="Line 3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9" name="Line 3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40" name="Group 320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5441" name="Oval 3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" name="Line 3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3" name="Line 3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" name="Rectangle 3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45" name="Oval 3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46" name="Group 3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47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8" name="Line 3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9" name="Line 3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0" name="Group 3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5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2" name="Line 3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3" name="Line 3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54" name="Group 334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5455" name="Oval 3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6" name="Line 3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7" name="Line 3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8" name="Rectangle 3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59" name="Oval 3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60" name="Group 3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61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2" name="Line 3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" name="Line 3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4" name="Group 3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65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" name="Line 3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" name="Line 3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68" name="Group 348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5469" name="Oval 3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0" name="Line 3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1" name="Line 3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2" name="Rectangle 3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73" name="Oval 3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74" name="Group 3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75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6" name="Line 3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7" name="Line 3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8" name="Group 3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79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0" name="Line 3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1" name="Line 3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82" name="Group 362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5483" name="Oval 3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4" name="Line 3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5" name="Line 3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6" name="Rectangle 3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87" name="Oval 3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88" name="Group 3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89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0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1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92" name="Group 3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93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4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5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96" name="Group 376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5497" name="Oval 3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8" name="Line 3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" name="Line 3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" name="Rectangle 3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01" name="Oval 3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02" name="Group 3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03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4" name="Line 3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5" name="Line 3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06" name="Group 3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07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8" name="Line 3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9" name="Line 3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10" name="Group 390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5511" name="Oval 3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2" name="Line 3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3" name="Line 3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4" name="Rectangle 3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15" name="Oval 3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16" name="Group 3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17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8" name="Line 3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9" name="Line 3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20" name="Group 4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21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2" name="Line 4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3" name="Line 4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24" name="Group 404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5525" name="Oval 4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6" name="Line 4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7" name="Line 4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8" name="Rectangle 4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29" name="Oval 4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30" name="Group 4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31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2" name="Line 4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3" name="Line 4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34" name="Group 4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35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" name="Line 4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7" name="Line 4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38" name="Group 418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5539" name="Oval 4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" name="Line 4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1" name="Line 4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2" name="Rectangle 4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43" name="Oval 4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44" name="Group 4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45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" name="Line 4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7" name="Line 4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48" name="Group 4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49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" name="Line 4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1" name="Line 4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552" name="Line 432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3" name="Line 433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4" name="Line 434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5" name="Line 435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6" name="Line 436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57" name="Group 437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5558" name="Object 43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55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5559" name="Object 43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55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5560" name="Group 440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5561" name="Picture 44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5562" name="Freeform 44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" name="Freeform 44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" name="Freeform 44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" name="Freeform 44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" name="Freeform 44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" name="Freeform 44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" name="Freeform 44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" name="Freeform 44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" name="Freeform 45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" name="Freeform 45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" name="Freeform 45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" name="Freeform 45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" name="Freeform 45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" name="Freeform 45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" name="Freeform 45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" name="Freeform 45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5578" name="Object 458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5578" name="Clip" r:id="rId11" imgW="1305000" imgH="1085760" progId="">
                <p:embed/>
              </p:oleObj>
            </a:graphicData>
          </a:graphic>
        </p:graphicFrame>
        <p:sp>
          <p:nvSpPr>
            <p:cNvPr id="5579" name="Line 459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0" name="Line 460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1" name="Freeform 461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2" name="Line 462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83" name="Group 463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5584" name="AutoShape 46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5" name="Rectangle 46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6" name="Rectangle 46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7" name="AutoShape 46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8" name="Line 46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9" name="Line 46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0" name="Rectangle 47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1" name="Rectangle 47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2" name="Line 472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3" name="Line 473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94" name="Group 474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5595" name="Oval 47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6" name="Line 47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7" name="Line 47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8" name="Rectangle 47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99" name="Oval 47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00" name="Group 48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01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2" name="Line 4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3" name="Line 4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04" name="Group 48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05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6" name="Line 4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7" name="Line 4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08" name="Group 488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5609" name="Oval 48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0" name="Line 49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1" name="Line 49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2" name="Rectangle 49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613" name="Oval 49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14" name="Group 49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15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6" name="Line 49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7" name="Line 49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18" name="Group 49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19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0" name="Line 5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1" name="Line 5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22" name="Group 502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5623" name="Oval 50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4" name="Line 50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5" name="Line 50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6" name="Rectangle 50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627" name="Oval 50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28" name="Group 50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29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0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1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32" name="Group 51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33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4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5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636" name="Line 516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7" name="Line 517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" name="Line 518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9" name="Line 519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0" name="Line 520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1" name="Line 521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" name="Line 522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" name="Line 523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4" name="Line 524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5" name="Line 525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646" name="Object 526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5646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5647" name="Object 527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5647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5648" name="Object 528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5648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5649" name="Object 529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5649" name="Clip" r:id="rId15" imgW="1305000" imgH="1085760" progId="">
                <p:embed/>
              </p:oleObj>
            </a:graphicData>
          </a:graphic>
        </p:graphicFrame>
        <p:grpSp>
          <p:nvGrpSpPr>
            <p:cNvPr id="5650" name="Group 530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5651" name="Object 5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65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5652" name="Object 5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65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5653" name="Group 533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5654" name="Object 53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654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5655" name="Object 53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655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5656" name="Group 536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5657" name="Picture 537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5658" name="Freeform 538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" name="Freeform 539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" name="Freeform 540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" name="Freeform 541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" name="Freeform 542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" name="Freeform 543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" name="Freeform 544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" name="Freeform 545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" name="Freeform 546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" name="Freeform 547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" name="Freeform 548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" name="Freeform 549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" name="Freeform 550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" name="Freeform 551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" name="Freeform 552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" name="Freeform 553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74" name="Line 554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5" name="Line 555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76" name="Group 556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5677" name="AutoShape 55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8" name="Rectangle 55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9" name="Rectangle 55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0" name="AutoShape 56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1" name="Line 56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2" name="Line 56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" name="Rectangle 56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4" name="Rectangle 56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85" name="Line 565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6" name="Line 566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7" name="Line 567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8" name="Line 568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9" name="Line 569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0" name="Line 570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1" name="Line 571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2" name="Line 572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3" name="Line 573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4" name="Line 574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5" name="Line 575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6" name="Text Box 576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5697" name="Text Box 577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5698" name="Text Box 578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5699" name="Text Box 579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5700" name="Text Box 580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5000878-5A38-4099-B602-C7E041B0F5A3}" type="slidenum">
              <a:rPr lang="en-US"/>
              <a:pPr/>
              <a:t>100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Bernoulli experiment:</a:t>
            </a:r>
          </a:p>
          <a:p>
            <a:pPr lvl="1">
              <a:buFontTx/>
              <a:buChar char="-"/>
            </a:pPr>
            <a:r>
              <a:rPr lang="en-US"/>
              <a:t>probability of success p, failure q=1-p</a:t>
            </a:r>
          </a:p>
          <a:p>
            <a:pPr>
              <a:buFontTx/>
              <a:buChar char="-"/>
            </a:pPr>
            <a:r>
              <a:rPr lang="en-US"/>
              <a:t>Geometric distribution:</a:t>
            </a:r>
          </a:p>
          <a:p>
            <a:pPr lvl="1">
              <a:buFontTx/>
              <a:buChar char="-"/>
            </a:pPr>
            <a:r>
              <a:rPr lang="en-US"/>
              <a:t>X is the number of (independent identically distributed i.i.d.) Bernoulli experiments to get success</a:t>
            </a:r>
          </a:p>
          <a:p>
            <a:pPr lvl="1">
              <a:buFontTx/>
              <a:buChar char="-"/>
            </a:pPr>
            <a:r>
              <a:rPr lang="en-US"/>
              <a:t>Pr[X=k]=q</a:t>
            </a:r>
            <a:r>
              <a:rPr lang="en-US" baseline="30000"/>
              <a:t>k-1</a:t>
            </a:r>
            <a:r>
              <a:rPr lang="en-US"/>
              <a:t>p (1</a:t>
            </a:r>
            <a:r>
              <a:rPr lang="en-US" baseline="30000"/>
              <a:t>st</a:t>
            </a:r>
            <a:r>
              <a:rPr lang="en-US"/>
              <a:t> k-1 failures then success)</a:t>
            </a:r>
          </a:p>
          <a:p>
            <a:pPr lvl="1">
              <a:buFontTx/>
              <a:buChar char="-"/>
            </a:pPr>
            <a:r>
              <a:rPr lang="en-US"/>
              <a:t>E(X)=</a:t>
            </a:r>
            <a:r>
              <a:rPr lang="en-US">
                <a:sym typeface="Symbol" pitchFamily="18" charset="2"/>
              </a:rPr>
              <a:t></a:t>
            </a:r>
            <a:r>
              <a:rPr lang="en-US"/>
              <a:t>kPr[X=k]=1/p</a:t>
            </a:r>
          </a:p>
          <a:p>
            <a:pPr lvl="1">
              <a:buFontTx/>
              <a:buChar char="-"/>
            </a:pPr>
            <a:r>
              <a:rPr lang="en-US"/>
              <a:t>p=0.1, E(X)=1/p=10</a:t>
            </a:r>
          </a:p>
        </p:txBody>
      </p:sp>
      <p:pic>
        <p:nvPicPr>
          <p:cNvPr id="390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0"/>
            <a:ext cx="3429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ECDB815-F43F-4244-8315-B62CB85363BC}" type="slidenum">
              <a:rPr lang="en-US"/>
              <a:pPr/>
              <a:t>101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2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70104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1F87BD2-AC84-4A4D-A135-3277F2469DE7}" type="slidenum">
              <a:rPr lang="en-US"/>
              <a:pPr/>
              <a:t>102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Binomial distribution:</a:t>
            </a:r>
          </a:p>
          <a:p>
            <a:pPr lvl="2"/>
            <a:r>
              <a:rPr lang="en-US" b="1" i="1"/>
              <a:t>x</a:t>
            </a:r>
            <a:r>
              <a:rPr lang="en-US"/>
              <a:t> is the number of successes in </a:t>
            </a:r>
            <a:r>
              <a:rPr lang="en-US" b="1" i="1"/>
              <a:t>n</a:t>
            </a:r>
            <a:r>
              <a:rPr lang="en-US"/>
              <a:t> Bernoulli experiments/trials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r>
              <a:rPr lang="en-US"/>
              <a:t>E[X]=</a:t>
            </a:r>
            <a:r>
              <a:rPr lang="en-US" i="1"/>
              <a:t>np</a:t>
            </a:r>
            <a:endParaRPr lang="en-US"/>
          </a:p>
        </p:txBody>
      </p:sp>
      <p:graphicFrame>
        <p:nvGraphicFramePr>
          <p:cNvPr id="394243" name="Object 3"/>
          <p:cNvGraphicFramePr>
            <a:graphicFrameLocks noChangeAspect="1"/>
          </p:cNvGraphicFramePr>
          <p:nvPr/>
        </p:nvGraphicFramePr>
        <p:xfrm>
          <a:off x="1676400" y="1447800"/>
          <a:ext cx="5638800" cy="963613"/>
        </p:xfrm>
        <a:graphic>
          <a:graphicData uri="http://schemas.openxmlformats.org/presentationml/2006/ole">
            <p:oleObj spid="_x0000_s394243" name="Equation" r:id="rId4" imgW="2400120" imgH="419040" progId="Equation.3">
              <p:embed/>
            </p:oleObj>
          </a:graphicData>
        </a:graphic>
      </p:graphicFrame>
      <p:pic>
        <p:nvPicPr>
          <p:cNvPr id="394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916238"/>
            <a:ext cx="58674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B1536F3-A0D2-4265-9A6E-127230AC168E}" type="slidenum">
              <a:rPr lang="en-US"/>
              <a:pPr/>
              <a:t>103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153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Exponential distribution:</a:t>
            </a:r>
          </a:p>
          <a:p>
            <a:r>
              <a:rPr lang="en-US"/>
              <a:t>F[x]=1-e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f(x)=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Pr[X&gt;x]=1-F[x]=e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E[X]=1/</a:t>
            </a:r>
            <a:r>
              <a:rPr lang="en-US">
                <a:sym typeface="Symbol" pitchFamily="18" charset="2"/>
              </a:rPr>
              <a:t></a:t>
            </a:r>
          </a:p>
        </p:txBody>
      </p:sp>
      <p:pic>
        <p:nvPicPr>
          <p:cNvPr id="396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86868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6292" name="Arc 4"/>
          <p:cNvSpPr>
            <a:spLocks/>
          </p:cNvSpPr>
          <p:nvPr/>
        </p:nvSpPr>
        <p:spPr bwMode="auto">
          <a:xfrm flipH="1">
            <a:off x="685800" y="1447800"/>
            <a:ext cx="304800" cy="1066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293" name="Line 5"/>
          <p:cNvSpPr>
            <a:spLocks noChangeShapeType="1"/>
          </p:cNvSpPr>
          <p:nvPr/>
        </p:nvSpPr>
        <p:spPr bwMode="auto">
          <a:xfrm>
            <a:off x="4267200" y="15240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A62A273-B3F3-46A3-BDD8-9EC1DDA71153}" type="slidenum">
              <a:rPr lang="en-US"/>
              <a:pPr/>
              <a:t>104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"/>
            <a:ext cx="7772400" cy="4114800"/>
          </a:xfrm>
        </p:spPr>
        <p:txBody>
          <a:bodyPr/>
          <a:lstStyle/>
          <a:p>
            <a:r>
              <a:rPr lang="en-US"/>
              <a:t>Poisson Distribution:</a:t>
            </a:r>
          </a:p>
          <a:p>
            <a:r>
              <a:rPr lang="en-US"/>
              <a:t>Pr[X=k]= (</a:t>
            </a:r>
            <a:r>
              <a:rPr lang="en-US">
                <a:sym typeface="Symbol" pitchFamily="18" charset="2"/>
              </a:rPr>
              <a:t></a:t>
            </a:r>
            <a:r>
              <a:rPr lang="en-US" baseline="30000"/>
              <a:t>k</a:t>
            </a:r>
            <a:r>
              <a:rPr lang="en-US"/>
              <a:t>/k!) 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/>
              <a:t>,E[X]=Var[X]= </a:t>
            </a:r>
            <a:r>
              <a:rPr lang="en-US">
                <a:sym typeface="Symbol" pitchFamily="18" charset="2"/>
              </a:rPr>
              <a:t></a:t>
            </a:r>
            <a:endParaRPr lang="en-US"/>
          </a:p>
          <a:p>
            <a:r>
              <a:rPr lang="en-US"/>
              <a:t>Used in queuing theory:</a:t>
            </a:r>
          </a:p>
          <a:p>
            <a:pPr lvl="2">
              <a:buFontTx/>
              <a:buChar char="-"/>
            </a:pPr>
            <a:r>
              <a:rPr lang="en-US"/>
              <a:t>Pr[k items arriving in T interval]= ((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T)</a:t>
            </a:r>
            <a:r>
              <a:rPr lang="en-US" baseline="30000"/>
              <a:t>k</a:t>
            </a:r>
            <a:r>
              <a:rPr lang="en-US"/>
              <a:t>/k!) 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T</a:t>
            </a:r>
            <a:r>
              <a:rPr lang="en-US"/>
              <a:t>,</a:t>
            </a:r>
          </a:p>
          <a:p>
            <a:pPr lvl="2">
              <a:buFontTx/>
              <a:buChar char="-"/>
            </a:pPr>
            <a:r>
              <a:rPr lang="en-US"/>
              <a:t>Expected number of items to arrive in T=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T, where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is the rate of arrival</a:t>
            </a:r>
          </a:p>
        </p:txBody>
      </p:sp>
      <p:pic>
        <p:nvPicPr>
          <p:cNvPr id="398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59125"/>
            <a:ext cx="47244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1371600" y="62484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7CF923E-D367-4019-B625-0FF3CEBCC244}" type="slidenum">
              <a:rPr lang="en-US"/>
              <a:pPr/>
              <a:t>105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Poisson processes are used in M/M/1 and M/D/1 queuing models</a:t>
            </a:r>
          </a:p>
          <a:p>
            <a:pPr>
              <a:buFontTx/>
              <a:buChar char="-"/>
            </a:pPr>
            <a:r>
              <a:rPr lang="en-US"/>
              <a:t>Inter-arrival times Ta</a:t>
            </a:r>
          </a:p>
          <a:p>
            <a:pPr lvl="1">
              <a:buFontTx/>
              <a:buChar char="-"/>
            </a:pPr>
            <a:r>
              <a:rPr lang="en-US"/>
              <a:t>Pr[Ta&lt;t]=1-e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t</a:t>
            </a:r>
            <a:r>
              <a:rPr lang="en-US"/>
              <a:t>, E[Ta]=1/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, is exponentially distributed</a:t>
            </a:r>
          </a:p>
          <a:p>
            <a:pPr>
              <a:buFontTx/>
              <a:buChar char="-"/>
            </a:pPr>
            <a:r>
              <a:rPr lang="en-US"/>
              <a:t>good for modeling human generated actions</a:t>
            </a:r>
          </a:p>
          <a:p>
            <a:pPr lvl="1">
              <a:buFontTx/>
              <a:buChar char="-"/>
            </a:pPr>
            <a:r>
              <a:rPr lang="en-US"/>
              <a:t>phone call arrivals</a:t>
            </a:r>
          </a:p>
          <a:p>
            <a:pPr lvl="1">
              <a:buFontTx/>
              <a:buChar char="-"/>
            </a:pPr>
            <a:r>
              <a:rPr lang="en-US"/>
              <a:t>call duration</a:t>
            </a:r>
          </a:p>
          <a:p>
            <a:pPr lvl="1">
              <a:buFontTx/>
              <a:buChar char="-"/>
            </a:pPr>
            <a:r>
              <a:rPr lang="en-US"/>
              <a:t>telnet/ftp session arrivals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0875549-77A5-490F-B162-28ABF1EEFF65}" type="slidenum">
              <a:rPr lang="en-US"/>
              <a:pPr/>
              <a:t>106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Autocorrelation function R(t1,t2) is a measure of the relationship between the instances of the stochastic process at time t1 &amp; t2 [x(t1) &amp; x(t2)]</a:t>
            </a:r>
          </a:p>
          <a:p>
            <a:pPr lvl="1">
              <a:buFontTx/>
              <a:buChar char="-"/>
            </a:pPr>
            <a:r>
              <a:rPr lang="en-US"/>
              <a:t>R(t1,t2)=E[x(t1).x(t2)]</a:t>
            </a:r>
          </a:p>
          <a:p>
            <a:pPr lvl="1">
              <a:buFontTx/>
              <a:buChar char="-"/>
            </a:pPr>
            <a:r>
              <a:rPr lang="en-US"/>
              <a:t>A related measure is the autocovariance C(t1,t2)=R(t1,t2)-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(t1).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(t2), where 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(t) is the mean of the stochastic process</a:t>
            </a:r>
          </a:p>
          <a:p>
            <a:pPr lvl="1">
              <a:buFontTx/>
              <a:buChar char="-"/>
            </a:pPr>
            <a:r>
              <a:rPr lang="en-US"/>
              <a:t>Autocorrelation measures the degree of dependence between instances of the stochastic process </a:t>
            </a:r>
          </a:p>
          <a:p>
            <a:pPr lvl="1">
              <a:buFontTx/>
              <a:buChar char="-"/>
            </a:pPr>
            <a:r>
              <a:rPr lang="en-US"/>
              <a:t>If R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0 as t2-t1 is large </a:t>
            </a:r>
            <a:r>
              <a:rPr lang="en-US">
                <a:sym typeface="Symbol" pitchFamily="18" charset="2"/>
              </a:rPr>
              <a:t> </a:t>
            </a:r>
            <a:r>
              <a:rPr lang="en-US"/>
              <a:t>no correlation between the different instants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short memory process</a:t>
            </a:r>
          </a:p>
          <a:p>
            <a:pPr lvl="1">
              <a:buFontTx/>
              <a:buChar char="-"/>
            </a:pPr>
            <a:r>
              <a:rPr lang="en-US"/>
              <a:t>If R is substantial for large 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t, then there is high correlation between values and this is considered a long memory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632CCC6-81D3-4BE9-BB73-44947CE8F513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What’s the Internet: a service view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33488"/>
            <a:ext cx="4640263" cy="5145087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communication </a:t>
            </a:r>
            <a:r>
              <a:rPr lang="en-US" sz="2400" i="1">
                <a:solidFill>
                  <a:srgbClr val="FF0000"/>
                </a:solidFill>
              </a:rPr>
              <a:t>infrastructure </a:t>
            </a:r>
            <a:r>
              <a:rPr lang="en-US" sz="2400"/>
              <a:t>enables distributed applications:</a:t>
            </a:r>
          </a:p>
          <a:p>
            <a:pPr lvl="1"/>
            <a:r>
              <a:rPr lang="en-US"/>
              <a:t>Web, VoIP, email, games, e-commerce, file sharing</a:t>
            </a:r>
          </a:p>
          <a:p>
            <a:r>
              <a:rPr lang="en-US" sz="2400">
                <a:solidFill>
                  <a:srgbClr val="FF0000"/>
                </a:solidFill>
              </a:rPr>
              <a:t>communication services provided to apps:</a:t>
            </a:r>
            <a:endParaRPr lang="en-US" sz="2400"/>
          </a:p>
          <a:p>
            <a:pPr lvl="1"/>
            <a:r>
              <a:rPr lang="en-US"/>
              <a:t>reliable data delivery from source to destination</a:t>
            </a:r>
          </a:p>
          <a:p>
            <a:pPr lvl="1"/>
            <a:r>
              <a:rPr lang="en-US"/>
              <a:t>“best effort” (unreliable) data delivery</a:t>
            </a:r>
          </a:p>
        </p:txBody>
      </p:sp>
      <p:grpSp>
        <p:nvGrpSpPr>
          <p:cNvPr id="6727" name="Group 58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6407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8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9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10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6411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6413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6414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5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6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7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8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9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0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1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2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3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4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5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6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7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8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29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30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1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2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3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34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35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6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7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8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39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4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44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6445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6446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7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448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644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645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45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645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45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6452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645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5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5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59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0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1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6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6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66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6467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8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9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0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71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72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7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7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7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80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6481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2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3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4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85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86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8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90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91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94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6495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6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7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8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99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00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01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2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3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04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05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6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7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08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6509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0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1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2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13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14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15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6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7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18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1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0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1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22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6523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4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5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6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27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28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29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0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1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32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33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4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5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36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6537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8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9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0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41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42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43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4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5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46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47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8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9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50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6551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2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3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55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56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57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8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9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60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61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2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3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64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6565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7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8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69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70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71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2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3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74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75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6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7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578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9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0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1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2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83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6584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58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6585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585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6586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6587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6588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9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0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1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2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3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4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6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7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8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9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0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1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2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3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604" name="Object 46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6604" name="Clip" r:id="rId11" imgW="1305000" imgH="1085760" progId="">
                <p:embed/>
              </p:oleObj>
            </a:graphicData>
          </a:graphic>
        </p:graphicFrame>
        <p:sp>
          <p:nvSpPr>
            <p:cNvPr id="6605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6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7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8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09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6610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1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2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3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4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5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6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7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18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20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662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2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2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27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8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9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30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3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34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6635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8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39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40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4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48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6649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0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1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2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53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54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5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58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59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0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1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662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3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4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5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6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7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8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9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70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71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672" name="Object 52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6672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6673" name="Object 52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6673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6674" name="Object 53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6674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6675" name="Object 53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6675" name="Clip" r:id="rId15" imgW="1305000" imgH="1085760" progId="">
                <p:embed/>
              </p:oleObj>
            </a:graphicData>
          </a:graphic>
        </p:graphicFrame>
        <p:grpSp>
          <p:nvGrpSpPr>
            <p:cNvPr id="6676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6677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677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6678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678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6679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6680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680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6681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681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6682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6683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6684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6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7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8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9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00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1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02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670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11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2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3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4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5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6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7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8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9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20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21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66BEF42-5B34-426C-985B-2B6A5B90BFAC}" type="slidenum">
              <a:rPr lang="en-US"/>
              <a:pPr/>
              <a:t>12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6425" y="1133475"/>
            <a:ext cx="8126413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 protocols:</a:t>
            </a:r>
            <a:endParaRPr lang="en-US" sz="2400"/>
          </a:p>
          <a:p>
            <a:r>
              <a:rPr lang="en-US" sz="2400"/>
              <a:t>All communication in Internet governed by protocols</a:t>
            </a:r>
          </a:p>
          <a:p>
            <a:r>
              <a:rPr lang="en-US" sz="2400"/>
              <a:t>Generic protocol: </a:t>
            </a:r>
          </a:p>
          <a:p>
            <a:pPr lvl="1"/>
            <a:r>
              <a:rPr lang="en-US" sz="2000"/>
              <a:t>specific messages sent</a:t>
            </a:r>
          </a:p>
          <a:p>
            <a:pPr lvl="1"/>
            <a:r>
              <a:rPr lang="en-US" sz="2000"/>
              <a:t>specific actions taken when messages are received, or other events (e.g., timer expiration, exception detection)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Protocol Representation:</a:t>
            </a:r>
          </a:p>
          <a:p>
            <a:pPr lvl="1"/>
            <a:r>
              <a:rPr lang="en-US" sz="2000"/>
              <a:t>Finite State Machines</a:t>
            </a:r>
          </a:p>
          <a:p>
            <a:pPr lvl="1"/>
            <a:r>
              <a:rPr lang="en-US" sz="2000"/>
              <a:t>Protocol Specification, via Standards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55625" y="3557588"/>
            <a:ext cx="8226425" cy="1266825"/>
            <a:chOff x="386" y="2496"/>
            <a:chExt cx="5182" cy="798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386" y="2496"/>
              <a:ext cx="5038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i="1">
                  <a:latin typeface="Comic Sans MS" pitchFamily="66" charset="0"/>
                </a:rPr>
                <a:t>protocols define format, order of messages sent and received among network entities, and actions taken on message transmission, receipt</a:t>
              </a:r>
              <a:r>
                <a:rPr lang="en-US" i="1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503" y="2496"/>
              <a:ext cx="5065" cy="78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1EDDBE1-6D9B-410F-974D-3C16F083B9B8}" type="slidenum">
              <a:rPr lang="en-US"/>
              <a:pPr/>
              <a:t>13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Example sequence of a computer network protocol: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p:oleObj spid="_x0000_s8218" name="Clip" r:id="rId4" imgW="1305000" imgH="1085760" progId="">
              <p:embed/>
            </p:oleObj>
          </a:graphicData>
        </a:graphic>
      </p:graphicFrame>
      <p:sp>
        <p:nvSpPr>
          <p:cNvPr id="8270" name="Text Box 78"/>
          <p:cNvSpPr txBox="1">
            <a:spLocks noChangeArrowheads="1"/>
          </p:cNvSpPr>
          <p:nvPr/>
        </p:nvSpPr>
        <p:spPr bwMode="auto">
          <a:xfrm>
            <a:off x="5222875" y="2713038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request</a:t>
            </a:r>
            <a:endParaRPr lang="en-US"/>
          </a:p>
        </p:txBody>
      </p:sp>
      <p:sp>
        <p:nvSpPr>
          <p:cNvPr id="8277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1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2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5" name="Group 93"/>
          <p:cNvGrpSpPr>
            <a:grpSpLocks/>
          </p:cNvGrpSpPr>
          <p:nvPr/>
        </p:nvGrpSpPr>
        <p:grpSpPr bwMode="auto">
          <a:xfrm>
            <a:off x="5156200" y="3408363"/>
            <a:ext cx="1974850" cy="701675"/>
            <a:chOff x="3248" y="2147"/>
            <a:chExt cx="1244" cy="442"/>
          </a:xfrm>
        </p:grpSpPr>
        <p:sp>
          <p:nvSpPr>
            <p:cNvPr id="8284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3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response</a:t>
              </a:r>
              <a:endParaRPr lang="en-US"/>
            </a:p>
          </p:txBody>
        </p:sp>
      </p:grpSp>
      <p:sp>
        <p:nvSpPr>
          <p:cNvPr id="8286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9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8288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7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http://www.ufl.edu</a:t>
              </a:r>
              <a:endParaRPr lang="en-US"/>
            </a:p>
          </p:txBody>
        </p:sp>
      </p:grpSp>
      <p:grpSp>
        <p:nvGrpSpPr>
          <p:cNvPr id="8290" name="Group 98"/>
          <p:cNvGrpSpPr>
            <a:grpSpLocks/>
          </p:cNvGrpSpPr>
          <p:nvPr/>
        </p:nvGrpSpPr>
        <p:grpSpPr bwMode="auto">
          <a:xfrm>
            <a:off x="5784850" y="4656138"/>
            <a:ext cx="908050" cy="457200"/>
            <a:chOff x="1046" y="2771"/>
            <a:chExt cx="572" cy="288"/>
          </a:xfrm>
        </p:grpSpPr>
        <p:sp>
          <p:nvSpPr>
            <p:cNvPr id="8291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2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/>
            </a:p>
          </p:txBody>
        </p:sp>
      </p:grpSp>
      <p:sp>
        <p:nvSpPr>
          <p:cNvPr id="8293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7" name="Group 105"/>
          <p:cNvGrpSpPr>
            <a:grpSpLocks/>
          </p:cNvGrpSpPr>
          <p:nvPr/>
        </p:nvGrpSpPr>
        <p:grpSpPr bwMode="auto">
          <a:xfrm>
            <a:off x="3679825" y="5094288"/>
            <a:ext cx="815975" cy="457200"/>
            <a:chOff x="2198" y="3221"/>
            <a:chExt cx="514" cy="288"/>
          </a:xfrm>
        </p:grpSpPr>
        <p:sp>
          <p:nvSpPr>
            <p:cNvPr id="8296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  <p:sp>
        <p:nvSpPr>
          <p:cNvPr id="8298" name="Text Box 106"/>
          <p:cNvSpPr txBox="1">
            <a:spLocks noChangeArrowheads="1"/>
          </p:cNvSpPr>
          <p:nvPr/>
        </p:nvSpPr>
        <p:spPr bwMode="auto">
          <a:xfrm>
            <a:off x="4443413" y="2116138"/>
            <a:ext cx="80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host</a:t>
            </a:r>
          </a:p>
        </p:txBody>
      </p:sp>
      <p:sp>
        <p:nvSpPr>
          <p:cNvPr id="8299" name="Text Box 107"/>
          <p:cNvSpPr txBox="1">
            <a:spLocks noChangeArrowheads="1"/>
          </p:cNvSpPr>
          <p:nvPr/>
        </p:nvSpPr>
        <p:spPr bwMode="auto">
          <a:xfrm>
            <a:off x="7140575" y="2466975"/>
            <a:ext cx="102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</a:t>
            </a:r>
          </a:p>
        </p:txBody>
      </p:sp>
      <p:sp>
        <p:nvSpPr>
          <p:cNvPr id="8300" name="Rectangle 108"/>
          <p:cNvSpPr>
            <a:spLocks noChangeArrowheads="1"/>
          </p:cNvSpPr>
          <p:nvPr/>
        </p:nvSpPr>
        <p:spPr bwMode="auto">
          <a:xfrm>
            <a:off x="257175" y="5856288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Protocol Design and Analysis</a:t>
            </a:r>
            <a:r>
              <a:rPr lang="en-US">
                <a:latin typeface="Comic Sans MS" pitchFamily="66" charset="0"/>
              </a:rPr>
              <a:t> are </a:t>
            </a:r>
            <a:r>
              <a:rPr lang="en-US" i="1">
                <a:latin typeface="Comic Sans MS" pitchFamily="66" charset="0"/>
              </a:rPr>
              <a:t>extremely </a:t>
            </a:r>
            <a:r>
              <a:rPr lang="en-US">
                <a:latin typeface="Comic Sans MS" pitchFamily="66" charset="0"/>
              </a:rPr>
              <a:t>important in Internet study, development and research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F3A7E3F-0509-48C4-94F5-3F70EE395236}" type="slidenum">
              <a:rPr lang="en-US"/>
              <a:pPr/>
              <a:t>14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1.2 Network edge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 </a:t>
            </a:r>
            <a:r>
              <a:rPr lang="en-US"/>
              <a:t>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6FC91E1-D9E7-4E9F-9924-A3E80CEB9886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0087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9769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70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71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72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9773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4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9944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7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9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2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3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0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 closer look at network structure: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1381125"/>
            <a:ext cx="4429125" cy="28194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Network edge:</a:t>
            </a:r>
            <a:r>
              <a:rPr lang="en-US"/>
              <a:t> applications and hosts</a:t>
            </a:r>
          </a:p>
        </p:txBody>
      </p:sp>
      <p:grpSp>
        <p:nvGrpSpPr>
          <p:cNvPr id="1008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9806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9807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9808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9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810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9811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9812" name="Object 59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812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9813" name="Object 59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813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9945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9946" name="Object 7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94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9947" name="Object 7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947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9966" name="Object 75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9966" name="Clip" r:id="rId10" imgW="1305000" imgH="1085760" progId="">
                <p:embed/>
              </p:oleObj>
            </a:graphicData>
          </a:graphic>
        </p:graphicFrame>
        <p:grpSp>
          <p:nvGrpSpPr>
            <p:cNvPr id="9971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9972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3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4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5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6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7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8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9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0034" name="Object 81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10034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0035" name="Object 81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10035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0036" name="Object 82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10036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0037" name="Object 82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10037" name="Clip" r:id="rId14" imgW="1305000" imgH="1085760" progId="">
                <p:embed/>
              </p:oleObj>
            </a:graphicData>
          </a:graphic>
        </p:graphicFrame>
        <p:grpSp>
          <p:nvGrpSpPr>
            <p:cNvPr id="10038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10039" name="Object 82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039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0040" name="Object 82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040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0041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10042" name="Object 8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042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0043" name="Object 8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043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0064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10065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7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8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9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0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1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2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85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9775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9776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7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8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9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0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1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2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3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4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5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6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7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8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9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90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791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792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3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4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5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796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797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8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9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0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801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802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3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4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5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12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9913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4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5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6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17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18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19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0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1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22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23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4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5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26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9927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8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9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0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31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32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33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4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5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36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37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8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9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48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9949" name="Picture 733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9950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1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2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5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8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9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0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1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2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3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4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5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68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0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0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1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82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9983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4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5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6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87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88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89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0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1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92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93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4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5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10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10011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2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3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4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5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16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017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8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9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20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021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2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3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27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8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9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0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1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2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3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4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10045" name="Picture 829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10046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9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0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2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3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7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8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1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62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63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3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9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86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9814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9815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6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7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8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19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20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21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2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3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24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25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6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7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28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9829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0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33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34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35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6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7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38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39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0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1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42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9843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4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5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6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47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48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49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0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1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52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53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4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5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56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9857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8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9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0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61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62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63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4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5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66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67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8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9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70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9871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2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3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4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75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76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77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78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79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80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81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82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83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84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9885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6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7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8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89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90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91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2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3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94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95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6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7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98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9899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0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1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2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03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04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05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06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07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08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09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10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11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941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2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3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96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9997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8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9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0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1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02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003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4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5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06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007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8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9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24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5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6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4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6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7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8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0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1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31800" y="266065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Access networks, physical media:</a:t>
            </a:r>
            <a:r>
              <a:rPr lang="en-US" sz="2800">
                <a:latin typeface="Comic Sans MS" pitchFamily="66" charset="0"/>
              </a:rPr>
              <a:t> wired, wireless communication links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5" y="4475163"/>
            <a:ext cx="43291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Network core: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interconnected routers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088" grpId="0"/>
      <p:bldP spid="100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63DF699-FCBF-4E74-8F25-23F3C913576C}" type="slidenum">
              <a:rPr lang="en-US"/>
              <a:pPr/>
              <a:t>16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edge: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 </a:t>
            </a:r>
            <a:r>
              <a:rPr lang="en-US" dirty="0">
                <a:solidFill>
                  <a:srgbClr val="FF0000"/>
                </a:solidFill>
              </a:rPr>
              <a:t>systems (hosts):</a:t>
            </a:r>
            <a:endParaRPr lang="en-US" sz="2400" dirty="0"/>
          </a:p>
          <a:p>
            <a:pPr lvl="1"/>
            <a:r>
              <a:rPr lang="en-US" sz="2000" dirty="0"/>
              <a:t>run application programs</a:t>
            </a:r>
          </a:p>
          <a:p>
            <a:pPr lvl="1"/>
            <a:r>
              <a:rPr lang="en-US" sz="2000" dirty="0"/>
              <a:t>e.g. Web, email</a:t>
            </a:r>
          </a:p>
          <a:p>
            <a:pPr lvl="1"/>
            <a:r>
              <a:rPr lang="en-US" sz="2000" dirty="0"/>
              <a:t>at “edge of network”</a:t>
            </a:r>
          </a:p>
        </p:txBody>
      </p:sp>
      <p:sp>
        <p:nvSpPr>
          <p:cNvPr id="217317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8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9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320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17321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22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217323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217324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5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6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7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8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9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0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1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2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3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4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5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6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7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8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7339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17340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1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2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3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4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17345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6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7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8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9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17350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1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2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3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17363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4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5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6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67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68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17369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0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1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72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17373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4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5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77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8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9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80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81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82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17383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4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5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86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17387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8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9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91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2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3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4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95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96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17397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8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9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00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17401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2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3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05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6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7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8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09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10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17411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2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3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14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17415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6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7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19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0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1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2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23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24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17425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6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7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28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17429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0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1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33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4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5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6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7437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38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17439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0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1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42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17443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4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5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47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8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9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50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51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52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17453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4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5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56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17457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8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9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61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2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3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4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65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66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17467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8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9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70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17471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2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3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75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6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7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8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79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80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17481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2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3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84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17485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6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7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88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89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0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1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2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5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6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7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8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8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9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633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17531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2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3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4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35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36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537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8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9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40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541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2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3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44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17545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6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7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8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49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50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51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2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3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54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55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6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7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58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17559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0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1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2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63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64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65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6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7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68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69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0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1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572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3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4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5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6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7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8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9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0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1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0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1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84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217354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217355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217356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57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7358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21735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17360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36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17361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36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217493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17494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49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17495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495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217514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217514" name="Clip" r:id="rId10" imgW="1305000" imgH="1085760" progId="">
                <p:embed/>
              </p:oleObj>
            </a:graphicData>
          </a:graphic>
        </p:graphicFrame>
        <p:grpSp>
          <p:nvGrpSpPr>
            <p:cNvPr id="217519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217520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1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2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3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4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5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6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7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17582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217582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17583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217583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17584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217584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17585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217585" name="Clip" r:id="rId14" imgW="1305000" imgH="1085760" progId="">
                <p:embed/>
              </p:oleObj>
            </a:graphicData>
          </a:graphic>
        </p:graphicFrame>
        <p:grpSp>
          <p:nvGrpSpPr>
            <p:cNvPr id="217586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217587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87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217588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88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217589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17590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90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217591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91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217612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217613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4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5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6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7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8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9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20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621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2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3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4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5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6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7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8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9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0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1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34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17635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6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7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8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39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40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41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2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3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44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45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6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7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48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17649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0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1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2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53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54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55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6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7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58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59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0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1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64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217593" name="Picture 505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59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3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65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217666" name="Picture 578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667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8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9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0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1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2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3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4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5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6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7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8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9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0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1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2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3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89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217685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6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7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8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217694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17690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1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2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3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client-server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model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peer-to-peer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model: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</a:t>
            </a:r>
            <a:r>
              <a:rPr lang="en-US" sz="2000" dirty="0" smtClean="0">
                <a:latin typeface="Comic Sans MS" pitchFamily="66" charset="0"/>
              </a:rPr>
              <a:t>Skype,  </a:t>
            </a:r>
            <a:r>
              <a:rPr lang="en-US" sz="2000" dirty="0" err="1">
                <a:latin typeface="Comic Sans MS" pitchFamily="66" charset="0"/>
              </a:rPr>
              <a:t>BitTorrenth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7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2A4E349-D0B4-4C8D-B419-4DBEDE1A689F}" type="slidenum">
              <a:rPr lang="en-US"/>
              <a:pPr/>
              <a:t>17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/>
              <a:t>Network edge: reliable data transfer service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>
                <a:solidFill>
                  <a:srgbClr val="FF0000"/>
                </a:solidFill>
              </a:rPr>
              <a:t>Goal:</a:t>
            </a:r>
            <a:r>
              <a:rPr lang="en-US" sz="2400"/>
              <a:t> data transfer between end systems</a:t>
            </a:r>
          </a:p>
          <a:p>
            <a:r>
              <a:rPr lang="en-US" sz="2400" i="1"/>
              <a:t>handshaking:</a:t>
            </a:r>
            <a:r>
              <a:rPr lang="en-US" sz="2400"/>
              <a:t> setup (prepare for) data transfer ahead of time</a:t>
            </a:r>
          </a:p>
          <a:p>
            <a:pPr lvl="1"/>
            <a:r>
              <a:rPr lang="en-US" sz="2000"/>
              <a:t>Hello, initial establishment</a:t>
            </a:r>
          </a:p>
          <a:p>
            <a:pPr lvl="1"/>
            <a:r>
              <a:rPr lang="en-US" sz="2000" i="1">
                <a:solidFill>
                  <a:srgbClr val="FF0000"/>
                </a:solidFill>
              </a:rPr>
              <a:t>set up “state”</a:t>
            </a:r>
            <a:r>
              <a:rPr lang="en-US" sz="2000"/>
              <a:t> in two communicating hosts</a:t>
            </a:r>
          </a:p>
          <a:p>
            <a:r>
              <a:rPr lang="en-US" sz="2400"/>
              <a:t>TCP - Transmission Control Protocol </a:t>
            </a:r>
          </a:p>
          <a:p>
            <a:pPr lvl="1"/>
            <a:r>
              <a:rPr lang="en-US" sz="2000"/>
              <a:t>Internet’s reliable data transfer service</a:t>
            </a:r>
          </a:p>
          <a:p>
            <a:pPr lvl="1"/>
            <a:endParaRPr lang="en-US" sz="20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91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TCP service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  <a:r>
              <a:rPr lang="en-US" sz="2400"/>
              <a:t>[RFC 793]</a:t>
            </a:r>
          </a:p>
          <a:p>
            <a:r>
              <a:rPr lang="en-US" sz="2400" i="1"/>
              <a:t>reliable, in-order</a:t>
            </a:r>
            <a:r>
              <a:rPr lang="en-US" sz="2400"/>
              <a:t> byte-stream data transfer</a:t>
            </a:r>
          </a:p>
          <a:p>
            <a:pPr lvl="1"/>
            <a:r>
              <a:rPr lang="en-US" sz="2000"/>
              <a:t>loss: acknowledgements and retransmissions</a:t>
            </a:r>
          </a:p>
          <a:p>
            <a:r>
              <a:rPr lang="en-US" sz="2400" i="1"/>
              <a:t>flow control: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sender won’t overwhelm receiver</a:t>
            </a:r>
          </a:p>
          <a:p>
            <a:r>
              <a:rPr lang="en-US" sz="2400" i="1"/>
              <a:t>congestion control: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senders “slow down sending rate” when network congested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C59765A-75F0-4621-A34B-A8EBEDA5B64A}" type="slidenum">
              <a:rPr lang="en-US"/>
              <a:pPr/>
              <a:t>18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/>
              <a:t>Network edge: best effort (unreliable) data transfer service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>
                <a:solidFill>
                  <a:srgbClr val="FF0000"/>
                </a:solidFill>
              </a:rPr>
              <a:t>Goal:</a:t>
            </a:r>
            <a:r>
              <a:rPr lang="en-US" sz="2400"/>
              <a:t> data transfer between end systems</a:t>
            </a:r>
          </a:p>
          <a:p>
            <a:pPr lvl="1"/>
            <a:r>
              <a:rPr lang="en-US" sz="2000"/>
              <a:t>same as before!</a:t>
            </a:r>
          </a:p>
          <a:p>
            <a:r>
              <a:rPr lang="en-US" sz="2400">
                <a:solidFill>
                  <a:srgbClr val="FF0000"/>
                </a:solidFill>
              </a:rPr>
              <a:t>UDP</a:t>
            </a:r>
            <a:r>
              <a:rPr lang="en-US" sz="2400"/>
              <a:t> - User Datagram Protocol [RFC 768]: </a:t>
            </a:r>
          </a:p>
          <a:p>
            <a:pPr lvl="1"/>
            <a:r>
              <a:rPr lang="en-US"/>
              <a:t>connectionless </a:t>
            </a:r>
          </a:p>
          <a:p>
            <a:pPr lvl="1"/>
            <a:r>
              <a:rPr lang="en-US"/>
              <a:t>unreliable data transfer</a:t>
            </a:r>
          </a:p>
          <a:p>
            <a:pPr lvl="1"/>
            <a:r>
              <a:rPr lang="en-US"/>
              <a:t>no flow control</a:t>
            </a:r>
          </a:p>
          <a:p>
            <a:pPr lvl="1"/>
            <a:r>
              <a:rPr lang="en-US"/>
              <a:t>no congestion control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3886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TCP:</a:t>
            </a:r>
            <a:r>
              <a:rPr lang="en-US" sz="2400" i="1"/>
              <a:t> </a:t>
            </a:r>
          </a:p>
          <a:p>
            <a:r>
              <a:rPr lang="en-US" sz="2400"/>
              <a:t>HTTP (Web), FTP (file transfer), Telnet (remote login), SMTP (email)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UDP:</a:t>
            </a:r>
            <a:endParaRPr lang="en-US">
              <a:solidFill>
                <a:srgbClr val="FF0000"/>
              </a:solidFill>
            </a:endParaRPr>
          </a:p>
          <a:p>
            <a:r>
              <a:rPr lang="en-US" sz="2400"/>
              <a:t>streaming media, teleconferencing, DNS, Internet telephony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007E09D-62D5-4235-B9D7-851EDE4B2341}" type="slidenum">
              <a:rPr lang="en-US"/>
              <a:pPr/>
              <a:t>19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Access networks and physical media</a:t>
            </a: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347788"/>
            <a:ext cx="4684713" cy="5010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Q: How to connect end systems to edge router?</a:t>
            </a:r>
          </a:p>
          <a:p>
            <a:r>
              <a:rPr lang="en-US" sz="2400"/>
              <a:t>residential access nets</a:t>
            </a:r>
          </a:p>
          <a:p>
            <a:r>
              <a:rPr lang="en-US" sz="2400"/>
              <a:t>institutional access networks (school, company)</a:t>
            </a:r>
          </a:p>
          <a:p>
            <a:pPr>
              <a:spcAft>
                <a:spcPct val="30000"/>
              </a:spcAft>
            </a:pPr>
            <a:r>
              <a:rPr lang="en-US" sz="2400"/>
              <a:t>mobile access networks</a:t>
            </a:r>
            <a:endParaRPr lang="en-US" sz="240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Keep in mind: </a:t>
            </a:r>
          </a:p>
          <a:p>
            <a:r>
              <a:rPr lang="en-US" sz="2400"/>
              <a:t>bandwidth (bits per second) of access network?</a:t>
            </a:r>
          </a:p>
          <a:p>
            <a:r>
              <a:rPr lang="en-US" sz="2400"/>
              <a:t>shared or dedicated?</a:t>
            </a:r>
          </a:p>
        </p:txBody>
      </p:sp>
      <p:sp>
        <p:nvSpPr>
          <p:cNvPr id="221866" name="Freeform 682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7" name="Freeform 683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8" name="Freeform 684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1869" name="Group 685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21870" name="Rectangle 6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871" name="AutoShape 6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221873" name="Line 689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4" name="Line 690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5" name="Line 691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6" name="Line 692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7" name="Line 693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8" name="Line 694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9" name="Line 695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0" name="Line 696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1" name="Line 697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2" name="Line 698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3" name="Line 699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4" name="Line 700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5" name="Line 701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6" name="Line 702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7" name="Line 703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21888" name="Group 704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221889" name="Line 70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0" name="Line 70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1" name="Line 70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2" name="Line 70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3" name="Group 709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221894" name="Line 710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5" name="Line 711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6" name="Line 712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7" name="Line 713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8" name="Group 714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221899" name="Line 71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0" name="Line 71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1" name="Line 71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2" name="Line 71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1903" name="Oval 719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4" name="Line 720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5" name="Line 721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6" name="Rectangle 722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07" name="Oval 723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08" name="Group 724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21909" name="Line 7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0" name="Line 7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1" name="Line 7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12" name="Group 728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21913" name="Line 7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4" name="Line 7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5" name="Line 7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16" name="Oval 732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7" name="Line 733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8" name="Line 734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9" name="Rectangle 735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20" name="Oval 736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21" name="Group 737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2192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25" name="Group 741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21926" name="Line 7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7" name="Line 7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8" name="Line 7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29" name="Oval 745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0" name="Line 746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1" name="Line 747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2" name="Rectangle 748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33" name="Oval 749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34" name="Group 750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2193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38" name="Group 754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21939" name="Line 7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0" name="Line 7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1" name="Line 7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42" name="Oval 758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3" name="Line 759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4" name="Line 760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5" name="Rectangle 761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46" name="Oval 762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47" name="Group 763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2194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51" name="Group 767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21952" name="Line 7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3" name="Line 7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4" name="Line 7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55" name="Oval 77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6" name="Line 77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7" name="Line 77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8" name="Rectangle 77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59" name="Oval 77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60" name="Group 77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2196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64" name="Group 78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21965" name="Line 7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6" name="Line 7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7" name="Line 7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68" name="Oval 784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69" name="Line 785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0" name="Line 786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1" name="Rectangle 787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21972" name="Oval 788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73" name="Group 789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2197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77" name="Group 793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21978" name="Line 7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9" name="Line 7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0" name="Line 7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81" name="Oval 797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2" name="Line 798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3" name="Line 799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4" name="Rectangle 800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85" name="Oval 801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86" name="Group 802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2198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90" name="Group 806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21991" name="Line 8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2" name="Line 8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3" name="Line 8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94" name="Oval 810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5" name="Line 811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6" name="Line 812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7" name="Rectangle 813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98" name="Oval 814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99" name="Group 815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2200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03" name="Group 819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22004" name="Line 8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5" name="Line 8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6" name="Line 8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07" name="Oval 823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8" name="Line 824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9" name="Line 825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10" name="Rectangle 826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011" name="Oval 827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12" name="Group 828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2201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16" name="Group 832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22017" name="Line 8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8" name="Line 8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9" name="Line 8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20" name="Line 836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1" name="Line 837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2" name="Line 838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3" name="Line 839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4" name="Line 840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5" name="Line 841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6" name="Line 842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7" name="Freeform 843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8" name="Line 844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29" name="Line 845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30" name="Line 846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31" name="Group 847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22032" name="Oval 8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3" name="Line 8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4" name="Line 8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5" name="Rectangle 8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36" name="Oval 8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37" name="Group 8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038" name="Line 8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39" name="Line 8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0" name="Line 8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41" name="Group 8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042" name="Line 8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3" name="Line 8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4" name="Line 8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45" name="Group 861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22046" name="Oval 86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7" name="Line 86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8" name="Line 86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9" name="Rectangle 86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50" name="Oval 86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51" name="Group 86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52" name="Line 8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3" name="Line 8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4" name="Line 8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55" name="Group 87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56" name="Line 8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7" name="Line 8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8" name="Line 8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59" name="Group 875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22060" name="Oval 87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1" name="Line 87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2" name="Line 87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3" name="Rectangle 87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64" name="Oval 88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65" name="Group 88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66" name="Line 8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7" name="Line 8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8" name="Line 8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69" name="Group 88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70" name="Line 8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1" name="Line 8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2" name="Line 8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073" name="Line 889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4" name="Line 890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5" name="Line 891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6" name="Line 892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7" name="Line 893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8" name="Line 894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9" name="Line 895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0" name="Line 896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1" name="Line 897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2" name="Line 898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3" name="Line 899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4" name="Line 900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6" name="Line 942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7" name="Line 94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8" name="Line 944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9" name="Line 94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0" name="Line 94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1" name="Line 94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3" name="Line 94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4" name="Line 950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5" name="Line 95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6" name="Line 95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2137" name="Group 953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22138" name="Oval 95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39" name="Line 95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0" name="Line 95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1" name="Rectangle 95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42" name="Oval 95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43" name="Group 95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44" name="Line 9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5" name="Line 9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6" name="Line 9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47" name="Group 96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48" name="Line 9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9" name="Line 9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0" name="Line 9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151" name="Group 967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22152" name="Oval 96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3" name="Line 96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4" name="Line 97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5" name="Rectangle 97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56" name="Oval 97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57" name="Group 97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58" name="Line 9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9" name="Line 9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0" name="Line 9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61" name="Group 97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62" name="Line 9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3" name="Line 9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4" name="Line 9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22204" name="Picture 1020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grpSp>
        <p:nvGrpSpPr>
          <p:cNvPr id="222205" name="Group 102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222206" name="AutoShape 102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7" name="Rectangle 102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4" name="Rectangle 102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5" name="AutoShape 102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6" name="Line 102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7" name="Line 102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8" name="Rectangle 102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9" name="Rectangle 102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910" name="Group 1030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251911" name="AutoShape 1031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2" name="Rectangle 1032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3" name="Rectangle 1033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4" name="AutoShape 1034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5" name="Line 1035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6" name="Line 1036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7" name="Rectangle 1037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8" name="Rectangle 1038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20" name="AutoShape 1040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1" name="Freeform 1041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2" name="Freeform 1042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3" name="Freeform 1043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4" name="AutoShape 1044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5" name="Freeform 1045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6" name="Freeform 1046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7" name="Freeform 1047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8" name="Freeform 1048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9" name="Freeform 1049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0" name="Freeform 1050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1" name="Freeform 1051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2" name="Freeform 1052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3" name="Freeform 1053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4" name="Freeform 1054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5" name="Freeform 1055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6" name="Freeform 1056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7" name="Freeform 1057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8" name="Freeform 1058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9" name="Freeform 1059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0" name="Freeform 1060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1" name="Freeform 1061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2" name="Freeform 1062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3" name="Freeform 1063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4" name="Freeform 1064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5" name="Freeform 1065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6" name="Freeform 1066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7" name="Freeform 1067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8" name="Freeform 1068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9" name="Freeform 1069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0" name="Freeform 1070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2" name="AutoShape 1072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3" name="Freeform 1073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4" name="Freeform 1074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5" name="Freeform 1075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6" name="AutoShape 1076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7" name="Freeform 1077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8" name="Freeform 1078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9" name="Freeform 1079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0" name="Freeform 1080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1" name="Freeform 1081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2" name="Freeform 1082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3" name="Freeform 1083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4" name="Freeform 1084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5" name="Freeform 1085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6" name="Freeform 1086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7" name="Freeform 1087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8" name="Freeform 1088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9" name="Freeform 1089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0" name="Freeform 1090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1" name="Freeform 1091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2" name="Freeform 1092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3" name="Freeform 1093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4" name="Freeform 1094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5" name="Freeform 1095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6" name="Freeform 1096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7" name="Freeform 1097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8" name="Freeform 1098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9" name="Freeform 1099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0" name="Freeform 1100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1" name="Freeform 1101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2" name="Freeform 1102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1983" name="Group 110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251984" name="Freeform 110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5" name="Freeform 110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6" name="Freeform 110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7" name="Freeform 110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8" name="Freeform 110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9" name="Freeform 110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0" name="Freeform 111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1" name="Freeform 111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2" name="Freeform 111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3" name="Freeform 111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4" name="Freeform 111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5" name="Freeform 111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6" name="Freeform 111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7" name="Freeform 111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8" name="Freeform 111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9" name="Freeform 111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0" name="Freeform 112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1" name="Freeform 112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2" name="Freeform 112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3" name="Freeform 112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4" name="Freeform 112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5" name="Freeform 112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6" name="Freeform 112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7" name="Freeform 112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8" name="Freeform 112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9" name="Freeform 112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0" name="Freeform 113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1" name="Freeform 113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2" name="Freeform 113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3" name="Rectangle 113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4" name="Freeform 113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5" name="Freeform 113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6" name="Freeform 113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7" name="Freeform 113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8" name="Freeform 113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9" name="Freeform 113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0" name="Freeform 114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1" name="Freeform 114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2" name="Freeform 114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23" name="Group 1143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252024" name="Freeform 11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5" name="Freeform 11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6" name="Freeform 11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7" name="Freeform 11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8" name="Freeform 11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9" name="Freeform 11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0" name="Freeform 11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1" name="Freeform 11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2" name="Freeform 11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3" name="Freeform 11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4" name="Freeform 11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5" name="Freeform 11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6" name="Freeform 11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7" name="Freeform 11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8" name="Freeform 11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9" name="Freeform 11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0" name="Freeform 11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1" name="Freeform 11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2" name="Freeform 11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3" name="Freeform 11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4" name="Freeform 11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5" name="Freeform 11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6" name="Freeform 11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7" name="Freeform 11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8" name="Freeform 11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9" name="Freeform 11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0" name="Freeform 11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1" name="Freeform 11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2" name="Freeform 11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3" name="Rectangle 11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4" name="Freeform 11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5" name="Freeform 11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6" name="Freeform 11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7" name="Freeform 11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8" name="Freeform 11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9" name="Freeform 11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0" name="Freeform 11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1" name="Freeform 11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2" name="Freeform 11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63" name="Group 1183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252064" name="Freeform 118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5" name="Freeform 118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6" name="Freeform 118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7" name="Freeform 118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8" name="Freeform 118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9" name="Freeform 118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0" name="Freeform 119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1" name="Freeform 119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2" name="Freeform 119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3" name="Freeform 119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4" name="Freeform 119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5" name="Freeform 119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6" name="Freeform 119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7" name="Freeform 119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8" name="Freeform 119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9" name="Freeform 119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0" name="Freeform 120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1" name="Freeform 120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2" name="Freeform 120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3" name="Freeform 120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4" name="Freeform 120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5" name="Freeform 120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6" name="Freeform 120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7" name="Freeform 120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8" name="Freeform 120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9" name="Freeform 120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0" name="Freeform 121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1" name="Freeform 121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2" name="Freeform 121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3" name="Rectangle 121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4" name="Freeform 121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5" name="Freeform 121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6" name="Freeform 121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7" name="Freeform 121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8" name="Freeform 121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9" name="Freeform 121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0" name="Freeform 122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1" name="Freeform 122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2" name="Freeform 122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03" name="Group 1223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252104" name="Freeform 12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5" name="Freeform 12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6" name="Freeform 12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7" name="Freeform 12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8" name="Freeform 12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9" name="Freeform 12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0" name="Freeform 12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1" name="Freeform 12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2" name="Freeform 12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3" name="Freeform 12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4" name="Freeform 12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5" name="Freeform 12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6" name="Freeform 12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7" name="Freeform 12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8" name="Freeform 12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9" name="Freeform 12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0" name="Freeform 12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1" name="Freeform 12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2" name="Freeform 12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3" name="Freeform 12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4" name="Freeform 12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5" name="Freeform 12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6" name="Freeform 12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7" name="Freeform 12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8" name="Freeform 12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9" name="Freeform 12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0" name="Freeform 12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1" name="Freeform 12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2" name="Freeform 12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3" name="Rectangle 12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4" name="Freeform 12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5" name="Freeform 12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6" name="Freeform 12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7" name="Freeform 12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8" name="Freeform 12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9" name="Freeform 12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0" name="Freeform 12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1" name="Freeform 12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2" name="Freeform 12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43" name="Group 126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252144" name="Freeform 126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5" name="Freeform 126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6" name="Freeform 126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7" name="Freeform 126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8" name="Freeform 126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9" name="Freeform 126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0" name="Freeform 127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1" name="Freeform 127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2" name="Freeform 127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3" name="Freeform 127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4" name="Freeform 127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5" name="Freeform 127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6" name="Freeform 127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7" name="Freeform 127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8" name="Freeform 127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9" name="Freeform 127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0" name="Freeform 128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1" name="Freeform 128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2" name="Freeform 128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3" name="Freeform 128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4" name="Freeform 128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5" name="Freeform 128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6" name="Freeform 128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7" name="Freeform 128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8" name="Freeform 128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9" name="Freeform 128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0" name="Freeform 129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1" name="Freeform 129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2" name="Freeform 129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3" name="Rectangle 129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4" name="Freeform 129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5" name="Freeform 129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6" name="Freeform 129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7" name="Freeform 129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8" name="Freeform 129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9" name="Freeform 129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0" name="Freeform 130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1" name="Freeform 130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2" name="Freeform 130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2184" name="AutoShape 1304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5" name="Freeform 1305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6" name="Freeform 1306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7" name="Freeform 1307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8" name="AutoShape 1308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9" name="Freeform 1309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0" name="Freeform 1310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1" name="Freeform 1311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2" name="Freeform 1312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3" name="Freeform 1313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4" name="Freeform 1314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5" name="Freeform 1315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6" name="Freeform 1316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7" name="Freeform 1317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8" name="Freeform 1318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9" name="Freeform 1319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0" name="Freeform 1320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1" name="Freeform 1321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2" name="Freeform 1322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3" name="Freeform 1323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4" name="Freeform 1324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5" name="Freeform 1325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6" name="Freeform 1326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7" name="Freeform 1327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8" name="Freeform 1328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9" name="Freeform 1329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0" name="Freeform 1330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1" name="Freeform 1331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2" name="Freeform 1332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3" name="Freeform 1333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4" name="Freeform 1334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6" name="AutoShape 1336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7" name="Freeform 1337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8" name="Freeform 1338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9" name="Freeform 1339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0" name="AutoShape 1340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1" name="Freeform 1341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2" name="Freeform 1342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3" name="Freeform 1343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4" name="Freeform 1344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5" name="Freeform 1345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6" name="Freeform 1346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7" name="Freeform 1347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8" name="Freeform 1348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9" name="Freeform 1349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0" name="Freeform 1350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1" name="Freeform 1351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2" name="Freeform 1352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3" name="Freeform 1353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4" name="Freeform 1354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5" name="Freeform 1355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6" name="Freeform 1356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7" name="Freeform 1357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8" name="Freeform 1358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9" name="Freeform 1359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0" name="Freeform 1360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1" name="Freeform 1361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2" name="Freeform 1362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3" name="Freeform 1363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4" name="Freeform 1364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5" name="Freeform 1365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6" name="Freeform 1366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7" name="AutoShape 136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8" name="Freeform 1368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9" name="Freeform 1369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0" name="Freeform 1370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1" name="Freeform 1371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2" name="Freeform 1372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3" name="Freeform 1373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2261" name="Group 1381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222185" name="Picture 1001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22186" name="Freeform 1002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7" name="Freeform 1003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8" name="Freeform 1004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9" name="Freeform 1005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0" name="Freeform 1006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1" name="Freeform 1007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2" name="Freeform 1008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3" name="Freeform 1009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4" name="Freeform 1010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5" name="Freeform 1011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6" name="Freeform 1012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7" name="Freeform 1013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8" name="Freeform 1014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9" name="Freeform 1015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0" name="Freeform 1016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1" name="Freeform 1017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54" name="Group 1374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252255" name="Rectangle 1375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6" name="Rectangle 1376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7" name="Rectangle 1377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8" name="Rectangle 1378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9" name="Rectangle 1379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60" name="Rectangle 1380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132" name="Line 94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2287" name="Group 1407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252264" name="Freeform 1384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5" name="Freeform 1385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6" name="Freeform 1386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7" name="Freeform 1387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8" name="Freeform 1388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9" name="Freeform 1389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0" name="Freeform 1390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1" name="Freeform 1391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2" name="Freeform 1392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3" name="Freeform 1393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4" name="Freeform 1394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5" name="Freeform 1395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6" name="Freeform 1396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7" name="Freeform 1397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8" name="Freeform 1398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9" name="Freeform 1399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80" name="Group 1400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252281" name="Rectangle 1401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2" name="Rectangle 1402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3" name="Rectangle 1403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4" name="Rectangle 1404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5" name="Rectangle 1405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6" name="Rectangle 1406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Introduction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054B9B3-08DC-46EF-AF28-6FB3E9BCFB5A}" type="slidenum">
              <a:rPr lang="en-US"/>
              <a:pPr/>
              <a:t>2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4114800"/>
          </a:xfrm>
        </p:spPr>
        <p:txBody>
          <a:bodyPr/>
          <a:lstStyle/>
          <a:p>
            <a:r>
              <a:rPr lang="en-US" dirty="0" smtClean="0"/>
              <a:t>4 </a:t>
            </a:r>
            <a:r>
              <a:rPr lang="en-US" dirty="0" err="1"/>
              <a:t>homeworks</a:t>
            </a:r>
            <a:r>
              <a:rPr lang="en-US" dirty="0"/>
              <a:t> </a:t>
            </a:r>
            <a:r>
              <a:rPr lang="en-US" dirty="0" smtClean="0"/>
              <a:t>&amp; 2 </a:t>
            </a:r>
            <a:r>
              <a:rPr lang="en-US" dirty="0" err="1" smtClean="0"/>
              <a:t>prog</a:t>
            </a:r>
            <a:r>
              <a:rPr lang="en-US" dirty="0" smtClean="0"/>
              <a:t>. assign. </a:t>
            </a:r>
            <a:r>
              <a:rPr lang="en-US" dirty="0"/>
              <a:t>+ 2 </a:t>
            </a:r>
            <a:r>
              <a:rPr lang="en-US" dirty="0" smtClean="0"/>
              <a:t>major exams</a:t>
            </a:r>
            <a:endParaRPr lang="en-US" dirty="0"/>
          </a:p>
          <a:p>
            <a:r>
              <a:rPr lang="en-US" dirty="0"/>
              <a:t>1 mid-term covering the first half of semester</a:t>
            </a:r>
          </a:p>
          <a:p>
            <a:pPr lvl="1"/>
            <a:r>
              <a:rPr lang="en-US" dirty="0"/>
              <a:t>The Internet (Overview), Layering, Multiplexing, Applications, Transport, Congestion Control, MAC protocols (partial !) [depending on lecture progress]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exam (final or 2</a:t>
            </a:r>
            <a:r>
              <a:rPr lang="en-US" baseline="30000" dirty="0"/>
              <a:t>nd</a:t>
            </a:r>
            <a:r>
              <a:rPr lang="en-US" dirty="0"/>
              <a:t> mid-term) covering 2nd half</a:t>
            </a:r>
          </a:p>
          <a:p>
            <a:pPr lvl="1"/>
            <a:r>
              <a:rPr lang="en-US" dirty="0"/>
              <a:t>MAC protocols (partial), Wireless Networking and Mobility, Routing (</a:t>
            </a:r>
            <a:r>
              <a:rPr lang="en-US" dirty="0" err="1"/>
              <a:t>unicast</a:t>
            </a:r>
            <a:r>
              <a:rPr lang="en-US" dirty="0"/>
              <a:t>, multicast), Security (partial!) [depending on progress]</a:t>
            </a:r>
          </a:p>
          <a:p>
            <a:r>
              <a:rPr lang="en-US" dirty="0"/>
              <a:t>1 required text book (Kurose, Ross</a:t>
            </a:r>
            <a:r>
              <a:rPr lang="en-US" dirty="0" smtClean="0"/>
              <a:t>… 5</a:t>
            </a:r>
            <a:r>
              <a:rPr lang="en-US" baseline="30000" dirty="0" smtClean="0"/>
              <a:t>th</a:t>
            </a:r>
            <a:r>
              <a:rPr lang="en-US" dirty="0" smtClean="0"/>
              <a:t> Edition)</a:t>
            </a:r>
            <a:endParaRPr lang="en-US" dirty="0"/>
          </a:p>
          <a:p>
            <a:r>
              <a:rPr lang="en-US" dirty="0"/>
              <a:t>Lecture slides: </a:t>
            </a:r>
            <a:r>
              <a:rPr lang="en-US" dirty="0" smtClean="0"/>
              <a:t>modified version </a:t>
            </a:r>
            <a:r>
              <a:rPr lang="en-US" dirty="0"/>
              <a:t>of book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6EA2EE4-BF59-4AF7-B445-4061405E1D23}" type="slidenum">
              <a:rPr lang="en-US"/>
              <a:pPr/>
              <a:t>20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point to point access</a:t>
            </a: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1616075"/>
            <a:ext cx="5181600" cy="258762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Dialup via modem</a:t>
            </a:r>
            <a:endParaRPr lang="en-US" sz="2400"/>
          </a:p>
          <a:p>
            <a:pPr lvl="1"/>
            <a:r>
              <a:rPr lang="en-US"/>
              <a:t>up to 56Kbps direct access to router (often less)</a:t>
            </a:r>
          </a:p>
          <a:p>
            <a:pPr lvl="1"/>
            <a:r>
              <a:rPr lang="en-US"/>
              <a:t>Can’t surf and phone at same time: can’t be </a:t>
            </a:r>
            <a:r>
              <a:rPr lang="en-US">
                <a:solidFill>
                  <a:srgbClr val="FF0000"/>
                </a:solidFill>
              </a:rPr>
              <a:t>“always on”</a:t>
            </a:r>
            <a:endParaRPr lang="en-US" sz="2000">
              <a:solidFill>
                <a:schemeClr val="accent2"/>
              </a:solidFill>
            </a:endParaRPr>
          </a:p>
        </p:txBody>
      </p:sp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5897563" y="1700213"/>
          <a:ext cx="730250" cy="638175"/>
        </p:xfrm>
        <a:graphic>
          <a:graphicData uri="http://schemas.openxmlformats.org/presentationml/2006/ole">
            <p:oleObj spid="_x0000_s223237" name="Clip" r:id="rId4" imgW="1305000" imgH="1085760" progId="">
              <p:embed/>
            </p:oleObj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6692900" y="1936750"/>
          <a:ext cx="490538" cy="369888"/>
        </p:xfrm>
        <a:graphic>
          <a:graphicData uri="http://schemas.openxmlformats.org/presentationml/2006/ole">
            <p:oleObj spid="_x0000_s223238" name="Clip" r:id="rId5" imgW="676440" imgH="485640" progId="">
              <p:embed/>
            </p:oleObj>
          </a:graphicData>
        </a:graphic>
      </p:graphicFrame>
      <p:sp>
        <p:nvSpPr>
          <p:cNvPr id="223239" name="Line 7"/>
          <p:cNvSpPr>
            <a:spLocks noChangeShapeType="1"/>
          </p:cNvSpPr>
          <p:nvPr/>
        </p:nvSpPr>
        <p:spPr bwMode="auto">
          <a:xfrm flipV="1">
            <a:off x="6608763" y="2184400"/>
            <a:ext cx="201612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3240" name="Object 8"/>
          <p:cNvGraphicFramePr>
            <a:graphicFrameLocks noChangeAspect="1"/>
          </p:cNvGraphicFramePr>
          <p:nvPr/>
        </p:nvGraphicFramePr>
        <p:xfrm>
          <a:off x="5897563" y="2892425"/>
          <a:ext cx="730250" cy="638175"/>
        </p:xfrm>
        <a:graphic>
          <a:graphicData uri="http://schemas.openxmlformats.org/presentationml/2006/ole">
            <p:oleObj spid="_x0000_s223240" name="Clip" r:id="rId6" imgW="1305000" imgH="1085760" progId="">
              <p:embed/>
            </p:oleObj>
          </a:graphicData>
        </a:graphic>
      </p:graphicFrame>
      <p:graphicFrame>
        <p:nvGraphicFramePr>
          <p:cNvPr id="223241" name="Object 9"/>
          <p:cNvGraphicFramePr>
            <a:graphicFrameLocks noChangeAspect="1"/>
          </p:cNvGraphicFramePr>
          <p:nvPr/>
        </p:nvGraphicFramePr>
        <p:xfrm>
          <a:off x="6692900" y="3127375"/>
          <a:ext cx="490538" cy="371475"/>
        </p:xfrm>
        <a:graphic>
          <a:graphicData uri="http://schemas.openxmlformats.org/presentationml/2006/ole">
            <p:oleObj spid="_x0000_s223241" name="Clip" r:id="rId7" imgW="676440" imgH="485640" progId="">
              <p:embed/>
            </p:oleObj>
          </a:graphicData>
        </a:graphic>
      </p:graphicFrame>
      <p:sp>
        <p:nvSpPr>
          <p:cNvPr id="223242" name="Line 10"/>
          <p:cNvSpPr>
            <a:spLocks noChangeShapeType="1"/>
          </p:cNvSpPr>
          <p:nvPr/>
        </p:nvSpPr>
        <p:spPr bwMode="auto">
          <a:xfrm flipV="1">
            <a:off x="6608763" y="3376613"/>
            <a:ext cx="201612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3243" name="Group 11"/>
          <p:cNvGrpSpPr>
            <a:grpSpLocks/>
          </p:cNvGrpSpPr>
          <p:nvPr/>
        </p:nvGrpSpPr>
        <p:grpSpPr bwMode="auto">
          <a:xfrm>
            <a:off x="6556375" y="2465388"/>
            <a:ext cx="123825" cy="430212"/>
            <a:chOff x="3842" y="406"/>
            <a:chExt cx="51" cy="167"/>
          </a:xfrm>
        </p:grpSpPr>
        <p:sp>
          <p:nvSpPr>
            <p:cNvPr id="223244" name="Oval 12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5" name="Oval 13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6" name="Oval 14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3247" name="Line 15"/>
          <p:cNvSpPr>
            <a:spLocks noChangeShapeType="1"/>
          </p:cNvSpPr>
          <p:nvPr/>
        </p:nvSpPr>
        <p:spPr bwMode="auto">
          <a:xfrm>
            <a:off x="7094538" y="2208213"/>
            <a:ext cx="506412" cy="53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8" name="Line 16"/>
          <p:cNvSpPr>
            <a:spLocks noChangeShapeType="1"/>
          </p:cNvSpPr>
          <p:nvPr/>
        </p:nvSpPr>
        <p:spPr bwMode="auto">
          <a:xfrm flipV="1">
            <a:off x="7115175" y="2781300"/>
            <a:ext cx="485775" cy="658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63" name="Rectangle 31"/>
          <p:cNvSpPr>
            <a:spLocks noChangeArrowheads="1"/>
          </p:cNvSpPr>
          <p:nvPr/>
        </p:nvSpPr>
        <p:spPr bwMode="auto">
          <a:xfrm>
            <a:off x="247650" y="3817938"/>
            <a:ext cx="8502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DSL: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digital subscriber line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deployment: telephone company (typically)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up to 1 Mbps upstream (today typically &lt; 256 kbps)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up to 8 Mbps downstream (today typically &lt; 1 Mbps)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dedicated physical line to telephone central office</a:t>
            </a:r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23346" name="Group 114"/>
          <p:cNvGrpSpPr>
            <a:grpSpLocks/>
          </p:cNvGrpSpPr>
          <p:nvPr/>
        </p:nvGrpSpPr>
        <p:grpSpPr bwMode="auto">
          <a:xfrm>
            <a:off x="7423150" y="2520950"/>
            <a:ext cx="1058863" cy="407988"/>
            <a:chOff x="3600" y="219"/>
            <a:chExt cx="360" cy="175"/>
          </a:xfrm>
        </p:grpSpPr>
        <p:sp>
          <p:nvSpPr>
            <p:cNvPr id="223347" name="Oval 1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48" name="Line 1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49" name="Line 1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50" name="Rectangle 1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3351" name="Oval 1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3352" name="Group 1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3353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4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5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3356" name="Group 1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3357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8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9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6490269-AC68-4D9D-83C5-C873F7D6051C}" type="slidenum">
              <a:rPr lang="en-US"/>
              <a:pPr/>
              <a:t>21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cable modems</a:t>
            </a: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057" y="1729695"/>
            <a:ext cx="7337425" cy="3976687"/>
          </a:xfrm>
        </p:spPr>
        <p:txBody>
          <a:bodyPr/>
          <a:lstStyle/>
          <a:p>
            <a:r>
              <a:rPr lang="en-US" sz="2400" dirty="0" smtClean="0"/>
              <a:t>uses cable TV infrastructure,  rather than telephone infrastructure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HFC</a:t>
            </a:r>
            <a:r>
              <a:rPr lang="en-US" sz="2400" dirty="0">
                <a:solidFill>
                  <a:srgbClr val="FF0000"/>
                </a:solidFill>
              </a:rPr>
              <a:t>: hybrid fiber coax</a:t>
            </a:r>
            <a:endParaRPr lang="en-US" sz="2400" dirty="0"/>
          </a:p>
          <a:p>
            <a:pPr lvl="1"/>
            <a:r>
              <a:rPr lang="en-US" dirty="0"/>
              <a:t>asymmetric: up to </a:t>
            </a:r>
            <a:r>
              <a:rPr lang="en-US" dirty="0" err="1"/>
              <a:t>30Mbps</a:t>
            </a:r>
            <a:r>
              <a:rPr lang="en-US" dirty="0"/>
              <a:t> downstream, 2 Mbps upstream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network</a:t>
            </a:r>
            <a:r>
              <a:rPr lang="en-US" sz="2400" dirty="0"/>
              <a:t> of cable and fiber attaches homes to ISP router</a:t>
            </a:r>
          </a:p>
          <a:p>
            <a:pPr lvl="1"/>
            <a:r>
              <a:rPr lang="en-US" dirty="0"/>
              <a:t>homes share access to </a:t>
            </a:r>
            <a:r>
              <a:rPr lang="en-US" dirty="0" smtClean="0"/>
              <a:t>router</a:t>
            </a:r>
          </a:p>
          <a:p>
            <a:pPr lvl="1"/>
            <a:r>
              <a:rPr lang="en-US" dirty="0" smtClean="0"/>
              <a:t>unlike DSL, which has </a:t>
            </a:r>
            <a:r>
              <a:rPr lang="en-US" dirty="0" smtClean="0">
                <a:solidFill>
                  <a:srgbClr val="FF0000"/>
                </a:solidFill>
              </a:rPr>
              <a:t>dedicated access</a:t>
            </a:r>
            <a:r>
              <a:rPr lang="en-US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E8C2DE2-9754-4D25-8B11-4FAC36A9F4B2}" type="slidenum">
              <a:rPr lang="en-US"/>
              <a:pPr/>
              <a:t>22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cable modems</a:t>
            </a:r>
            <a:endParaRPr lang="en-US"/>
          </a:p>
        </p:txBody>
      </p:sp>
      <p:pic>
        <p:nvPicPr>
          <p:cNvPr id="227331" name="Picture 3" descr="tran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38" y="1246188"/>
            <a:ext cx="6465887" cy="474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DE2119F-FB16-4DFF-9714-951368D3F189}" type="slidenum">
              <a:rPr lang="en-US"/>
              <a:pPr/>
              <a:t>23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29379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29380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29381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2938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29383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84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9385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29386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29387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29388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229389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29390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1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9392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29393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4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939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29396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7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9398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29399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0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9401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29402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3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9404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29405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6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407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08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29409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29410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29411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229412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413" name="Text Box 37"/>
          <p:cNvSpPr txBox="1">
            <a:spLocks noChangeArrowheads="1"/>
          </p:cNvSpPr>
          <p:nvPr/>
        </p:nvSpPr>
        <p:spPr bwMode="auto">
          <a:xfrm>
            <a:off x="4133850" y="3057525"/>
            <a:ext cx="437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Typically 500 to 5,000 homes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E0D6C29-DF60-428A-B7C6-DAEF0932B4A0}" type="slidenum">
              <a:rPr lang="en-US"/>
              <a:pPr/>
              <a:t>24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1427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1428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1429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31430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1431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2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1433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1434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1435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1436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231437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1438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9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40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1441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2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43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1444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5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4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1447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8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49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1450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51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52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1453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54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1455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56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1457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1458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1459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231460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1461" name="Group 37"/>
          <p:cNvGrpSpPr>
            <a:grpSpLocks/>
          </p:cNvGrpSpPr>
          <p:nvPr/>
        </p:nvGrpSpPr>
        <p:grpSpPr bwMode="auto">
          <a:xfrm>
            <a:off x="304800" y="1520825"/>
            <a:ext cx="2552700" cy="2873375"/>
            <a:chOff x="192" y="958"/>
            <a:chExt cx="1608" cy="1810"/>
          </a:xfrm>
        </p:grpSpPr>
        <p:sp>
          <p:nvSpPr>
            <p:cNvPr id="231462" name="Freeform 38"/>
            <p:cNvSpPr>
              <a:spLocks/>
            </p:cNvSpPr>
            <p:nvPr/>
          </p:nvSpPr>
          <p:spPr bwMode="auto">
            <a:xfrm>
              <a:off x="336" y="1856"/>
              <a:ext cx="1432" cy="912"/>
            </a:xfrm>
            <a:custGeom>
              <a:avLst/>
              <a:gdLst/>
              <a:ahLst/>
              <a:cxnLst>
                <a:cxn ang="0">
                  <a:pos x="544" y="912"/>
                </a:cxn>
                <a:cxn ang="0">
                  <a:pos x="0" y="224"/>
                </a:cxn>
                <a:cxn ang="0">
                  <a:pos x="288" y="400"/>
                </a:cxn>
                <a:cxn ang="0">
                  <a:pos x="672" y="512"/>
                </a:cxn>
                <a:cxn ang="0">
                  <a:pos x="960" y="464"/>
                </a:cxn>
                <a:cxn ang="0">
                  <a:pos x="1176" y="336"/>
                </a:cxn>
                <a:cxn ang="0">
                  <a:pos x="1432" y="0"/>
                </a:cxn>
                <a:cxn ang="0">
                  <a:pos x="1016" y="896"/>
                </a:cxn>
                <a:cxn ang="0">
                  <a:pos x="544" y="912"/>
                </a:cxn>
              </a:cxnLst>
              <a:rect l="0" t="0" r="r" b="b"/>
              <a:pathLst>
                <a:path w="1432" h="912">
                  <a:moveTo>
                    <a:pt x="544" y="912"/>
                  </a:moveTo>
                  <a:lnTo>
                    <a:pt x="0" y="224"/>
                  </a:lnTo>
                  <a:lnTo>
                    <a:pt x="288" y="400"/>
                  </a:lnTo>
                  <a:lnTo>
                    <a:pt x="672" y="512"/>
                  </a:lnTo>
                  <a:lnTo>
                    <a:pt x="960" y="464"/>
                  </a:lnTo>
                  <a:lnTo>
                    <a:pt x="1176" y="336"/>
                  </a:lnTo>
                  <a:lnTo>
                    <a:pt x="1432" y="0"/>
                  </a:lnTo>
                  <a:lnTo>
                    <a:pt x="1016" y="896"/>
                  </a:lnTo>
                  <a:lnTo>
                    <a:pt x="544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463" name="Oval 39"/>
            <p:cNvSpPr>
              <a:spLocks noChangeArrowheads="1"/>
            </p:cNvSpPr>
            <p:nvPr/>
          </p:nvSpPr>
          <p:spPr bwMode="auto">
            <a:xfrm>
              <a:off x="192" y="968"/>
              <a:ext cx="1608" cy="13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464" name="Group 40"/>
            <p:cNvGrpSpPr>
              <a:grpSpLocks/>
            </p:cNvGrpSpPr>
            <p:nvPr/>
          </p:nvGrpSpPr>
          <p:grpSpPr bwMode="auto">
            <a:xfrm>
              <a:off x="399" y="958"/>
              <a:ext cx="1215" cy="1341"/>
              <a:chOff x="351" y="918"/>
              <a:chExt cx="1215" cy="1341"/>
            </a:xfrm>
          </p:grpSpPr>
          <p:sp>
            <p:nvSpPr>
              <p:cNvPr id="231465" name="Rectangle 41"/>
              <p:cNvSpPr>
                <a:spLocks noChangeArrowheads="1"/>
              </p:cNvSpPr>
              <p:nvPr/>
            </p:nvSpPr>
            <p:spPr bwMode="auto">
              <a:xfrm rot="5400000" flipH="1">
                <a:off x="715" y="1845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6" name="Rectangle 42"/>
              <p:cNvSpPr>
                <a:spLocks noChangeArrowheads="1"/>
              </p:cNvSpPr>
              <p:nvPr/>
            </p:nvSpPr>
            <p:spPr bwMode="auto">
              <a:xfrm rot="5400000" flipH="1">
                <a:off x="539" y="1541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7" name="Rectangle 43"/>
              <p:cNvSpPr>
                <a:spLocks noChangeArrowheads="1"/>
              </p:cNvSpPr>
              <p:nvPr/>
            </p:nvSpPr>
            <p:spPr bwMode="auto">
              <a:xfrm rot="5400000" flipH="1">
                <a:off x="1075" y="1533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1468" name="Picture 44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1" y="1126"/>
                <a:ext cx="461" cy="437"/>
              </a:xfrm>
              <a:prstGeom prst="rect">
                <a:avLst/>
              </a:prstGeom>
              <a:noFill/>
            </p:spPr>
          </p:pic>
          <p:pic>
            <p:nvPicPr>
              <p:cNvPr id="231469" name="Picture 45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55" y="1150"/>
                <a:ext cx="461" cy="437"/>
              </a:xfrm>
              <a:prstGeom prst="rect">
                <a:avLst/>
              </a:prstGeom>
              <a:noFill/>
            </p:spPr>
          </p:pic>
          <p:pic>
            <p:nvPicPr>
              <p:cNvPr id="231470" name="Picture 46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1" y="1822"/>
                <a:ext cx="461" cy="437"/>
              </a:xfrm>
              <a:prstGeom prst="rect">
                <a:avLst/>
              </a:prstGeom>
              <a:noFill/>
            </p:spPr>
          </p:pic>
          <p:sp>
            <p:nvSpPr>
              <p:cNvPr id="231471" name="Rectangle 47"/>
              <p:cNvSpPr>
                <a:spLocks noChangeArrowheads="1"/>
              </p:cNvSpPr>
              <p:nvPr/>
            </p:nvSpPr>
            <p:spPr bwMode="auto">
              <a:xfrm flipV="1">
                <a:off x="454" y="1685"/>
                <a:ext cx="1112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2" name="Text Box 48"/>
              <p:cNvSpPr txBox="1">
                <a:spLocks noChangeArrowheads="1"/>
              </p:cNvSpPr>
              <p:nvPr/>
            </p:nvSpPr>
            <p:spPr bwMode="auto">
              <a:xfrm>
                <a:off x="710" y="918"/>
                <a:ext cx="6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>
                    <a:latin typeface="Arial" charset="0"/>
                  </a:rPr>
                  <a:t>server(s)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A32E9A6-926D-4365-8D6A-12427097CCD1}" type="slidenum">
              <a:rPr lang="en-US"/>
              <a:pPr/>
              <a:t>25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3475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3476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3477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33478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3479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0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3481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3482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3483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3484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233485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3486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7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3488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3489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0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3491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3492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3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3494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3495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6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349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3498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9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3500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3501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02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503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504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3505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3506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3507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233508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3509" name="Group 37"/>
          <p:cNvGrpSpPr>
            <a:grpSpLocks/>
          </p:cNvGrpSpPr>
          <p:nvPr/>
        </p:nvGrpSpPr>
        <p:grpSpPr bwMode="auto">
          <a:xfrm>
            <a:off x="3429000" y="1181100"/>
            <a:ext cx="5232400" cy="2806700"/>
            <a:chOff x="2160" y="744"/>
            <a:chExt cx="3296" cy="1768"/>
          </a:xfrm>
        </p:grpSpPr>
        <p:sp>
          <p:nvSpPr>
            <p:cNvPr id="233510" name="Freeform 38"/>
            <p:cNvSpPr>
              <a:spLocks/>
            </p:cNvSpPr>
            <p:nvPr/>
          </p:nvSpPr>
          <p:spPr bwMode="auto">
            <a:xfrm>
              <a:off x="2544" y="2048"/>
              <a:ext cx="2432" cy="464"/>
            </a:xfrm>
            <a:custGeom>
              <a:avLst/>
              <a:gdLst/>
              <a:ahLst/>
              <a:cxnLst>
                <a:cxn ang="0">
                  <a:pos x="912" y="448"/>
                </a:cxn>
                <a:cxn ang="0">
                  <a:pos x="1496" y="464"/>
                </a:cxn>
                <a:cxn ang="0">
                  <a:pos x="2432" y="48"/>
                </a:cxn>
                <a:cxn ang="0">
                  <a:pos x="1784" y="176"/>
                </a:cxn>
                <a:cxn ang="0">
                  <a:pos x="864" y="208"/>
                </a:cxn>
                <a:cxn ang="0">
                  <a:pos x="0" y="0"/>
                </a:cxn>
              </a:cxnLst>
              <a:rect l="0" t="0" r="r" b="b"/>
              <a:pathLst>
                <a:path w="2432" h="464">
                  <a:moveTo>
                    <a:pt x="912" y="448"/>
                  </a:moveTo>
                  <a:lnTo>
                    <a:pt x="1496" y="464"/>
                  </a:lnTo>
                  <a:lnTo>
                    <a:pt x="2432" y="48"/>
                  </a:lnTo>
                  <a:lnTo>
                    <a:pt x="1784" y="176"/>
                  </a:lnTo>
                  <a:lnTo>
                    <a:pt x="864" y="20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511" name="Oval 39"/>
            <p:cNvSpPr>
              <a:spLocks noChangeArrowheads="1"/>
            </p:cNvSpPr>
            <p:nvPr/>
          </p:nvSpPr>
          <p:spPr bwMode="auto">
            <a:xfrm>
              <a:off x="2160" y="744"/>
              <a:ext cx="3296" cy="15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3512" name="Picture 40" descr="house_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22" y="1044"/>
              <a:ext cx="2955" cy="10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1C909CC-A6C3-4916-9103-05BB96EFAC97}" type="slidenum">
              <a:rPr lang="en-US"/>
              <a:pPr/>
              <a:t>26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5523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5524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5525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35526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5527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8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29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5530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5531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5532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23553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5534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5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36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5537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8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39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5540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1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42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5543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4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45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5546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7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4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5549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50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51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2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5553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5554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5555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235556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5557" name="Group 37"/>
          <p:cNvGrpSpPr>
            <a:grpSpLocks/>
          </p:cNvGrpSpPr>
          <p:nvPr/>
        </p:nvGrpSpPr>
        <p:grpSpPr bwMode="auto">
          <a:xfrm>
            <a:off x="4846638" y="1352550"/>
            <a:ext cx="2043112" cy="958850"/>
            <a:chOff x="2505" y="826"/>
            <a:chExt cx="1287" cy="604"/>
          </a:xfrm>
        </p:grpSpPr>
        <p:sp>
          <p:nvSpPr>
            <p:cNvPr id="235558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59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0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1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62" name="Group 42"/>
          <p:cNvGrpSpPr>
            <a:grpSpLocks/>
          </p:cNvGrpSpPr>
          <p:nvPr/>
        </p:nvGrpSpPr>
        <p:grpSpPr bwMode="auto">
          <a:xfrm>
            <a:off x="4137025" y="1509713"/>
            <a:ext cx="3021013" cy="2114550"/>
            <a:chOff x="2606" y="951"/>
            <a:chExt cx="1903" cy="1332"/>
          </a:xfrm>
        </p:grpSpPr>
        <p:sp>
          <p:nvSpPr>
            <p:cNvPr id="235563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Channels</a:t>
              </a:r>
            </a:p>
          </p:txBody>
        </p:sp>
        <p:sp>
          <p:nvSpPr>
            <p:cNvPr id="235564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5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6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67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8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69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0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1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2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3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35574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35575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C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N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R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L</a:t>
              </a:r>
            </a:p>
          </p:txBody>
        </p:sp>
        <p:sp>
          <p:nvSpPr>
            <p:cNvPr id="235576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7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8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9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0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1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2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3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235584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235585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235586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4</a:t>
              </a:r>
            </a:p>
          </p:txBody>
        </p:sp>
        <p:sp>
          <p:nvSpPr>
            <p:cNvPr id="235587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5</a:t>
              </a:r>
            </a:p>
          </p:txBody>
        </p:sp>
        <p:sp>
          <p:nvSpPr>
            <p:cNvPr id="235588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6</a:t>
              </a:r>
            </a:p>
          </p:txBody>
        </p:sp>
        <p:sp>
          <p:nvSpPr>
            <p:cNvPr id="235589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7</a:t>
              </a:r>
            </a:p>
          </p:txBody>
        </p:sp>
        <p:sp>
          <p:nvSpPr>
            <p:cNvPr id="235590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8</a:t>
              </a:r>
            </a:p>
          </p:txBody>
        </p:sp>
        <p:sp>
          <p:nvSpPr>
            <p:cNvPr id="235591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9</a:t>
              </a:r>
            </a:p>
          </p:txBody>
        </p:sp>
        <p:sp>
          <p:nvSpPr>
            <p:cNvPr id="235592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0" y="485"/>
                </a:cxn>
                <a:cxn ang="0">
                  <a:pos x="375" y="969"/>
                </a:cxn>
                <a:cxn ang="0">
                  <a:pos x="375" y="0"/>
                </a:cxn>
              </a:cxnLst>
              <a:rect l="0" t="0" r="r" b="b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93" name="Group 73"/>
          <p:cNvGrpSpPr>
            <a:grpSpLocks/>
          </p:cNvGrpSpPr>
          <p:nvPr/>
        </p:nvGrpSpPr>
        <p:grpSpPr bwMode="auto">
          <a:xfrm>
            <a:off x="2398713" y="2176463"/>
            <a:ext cx="1666875" cy="2062162"/>
            <a:chOff x="1511" y="1371"/>
            <a:chExt cx="1050" cy="1299"/>
          </a:xfrm>
        </p:grpSpPr>
        <p:grpSp>
          <p:nvGrpSpPr>
            <p:cNvPr id="235594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235595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6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96"/>
                  </a:cxn>
                  <a:cxn ang="0">
                    <a:pos x="18" y="198"/>
                  </a:cxn>
                  <a:cxn ang="0">
                    <a:pos x="774" y="198"/>
                  </a:cxn>
                  <a:cxn ang="0">
                    <a:pos x="750" y="90"/>
                  </a:cxn>
                  <a:cxn ang="0">
                    <a:pos x="774" y="0"/>
                  </a:cxn>
                  <a:cxn ang="0">
                    <a:pos x="18" y="0"/>
                  </a:cxn>
                </a:cxnLst>
                <a:rect l="0" t="0" r="r" b="b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97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8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599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/>
              <a:ahLst/>
              <a:cxnLst>
                <a:cxn ang="0">
                  <a:pos x="1015" y="1107"/>
                </a:cxn>
                <a:cxn ang="0">
                  <a:pos x="0" y="0"/>
                </a:cxn>
                <a:cxn ang="0">
                  <a:pos x="905" y="0"/>
                </a:cxn>
                <a:cxn ang="0">
                  <a:pos x="1015" y="1107"/>
                </a:cxn>
              </a:cxnLst>
              <a:rect l="0" t="0" r="r" b="b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00" name="Text Box 80"/>
          <p:cNvSpPr txBox="1">
            <a:spLocks noChangeArrowheads="1"/>
          </p:cNvSpPr>
          <p:nvPr/>
        </p:nvSpPr>
        <p:spPr bwMode="auto">
          <a:xfrm>
            <a:off x="1279299" y="1035050"/>
            <a:ext cx="31774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FDM</a:t>
            </a:r>
            <a:r>
              <a:rPr lang="en-US" dirty="0">
                <a:latin typeface="Comic Sans MS" pitchFamily="66" charset="0"/>
              </a:rPr>
              <a:t> (frequency </a:t>
            </a:r>
          </a:p>
          <a:p>
            <a:r>
              <a:rPr lang="en-US" dirty="0">
                <a:latin typeface="Comic Sans MS" pitchFamily="66" charset="0"/>
              </a:rPr>
              <a:t>division multiplexing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r>
              <a:rPr lang="en-US" dirty="0" smtClean="0">
                <a:latin typeface="Comic Sans MS" pitchFamily="66" charset="0"/>
              </a:rPr>
              <a:t>[more shortly]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368425" y="1255713"/>
          <a:ext cx="611188" cy="520700"/>
        </p:xfrm>
        <a:graphic>
          <a:graphicData uri="http://schemas.openxmlformats.org/presentationml/2006/ole">
            <p:oleObj spid="_x0000_s404482" name="Clip" r:id="rId3" imgW="1305000" imgH="108576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368425" y="2390775"/>
          <a:ext cx="611188" cy="520700"/>
        </p:xfrm>
        <a:graphic>
          <a:graphicData uri="http://schemas.openxmlformats.org/presentationml/2006/ole">
            <p:oleObj spid="_x0000_s404483" name="Clip" r:id="rId4" imgW="1305000" imgH="1085760" progId="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423988" y="3624263"/>
          <a:ext cx="611187" cy="520700"/>
        </p:xfrm>
        <a:graphic>
          <a:graphicData uri="http://schemas.openxmlformats.org/presentationml/2006/ole">
            <p:oleObj spid="_x0000_s404484" name="Clip" r:id="rId5" imgW="1305000" imgH="1085760" progId="">
              <p:embed/>
            </p:oleObj>
          </a:graphicData>
        </a:graphic>
      </p:graphicFrame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3857625" y="2532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3435350" y="2760663"/>
            <a:ext cx="388938" cy="10318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643313" y="2608263"/>
            <a:ext cx="158750" cy="144462"/>
            <a:chOff x="576" y="3456"/>
            <a:chExt cx="288" cy="240"/>
          </a:xfrm>
        </p:grpSpPr>
        <p:sp>
          <p:nvSpPr>
            <p:cNvPr id="9266" name="Line 12"/>
            <p:cNvSpPr>
              <a:spLocks noChangeShapeType="1"/>
            </p:cNvSpPr>
            <p:nvPr/>
          </p:nvSpPr>
          <p:spPr bwMode="auto">
            <a:xfrm>
              <a:off x="624" y="3456"/>
              <a:ext cx="19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67" name="Line 13"/>
            <p:cNvSpPr>
              <a:spLocks noChangeShapeType="1"/>
            </p:cNvSpPr>
            <p:nvPr/>
          </p:nvSpPr>
          <p:spPr bwMode="auto">
            <a:xfrm flipH="1">
              <a:off x="576" y="345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13288" y="2154238"/>
            <a:ext cx="569912" cy="285750"/>
            <a:chOff x="533" y="321"/>
            <a:chExt cx="359" cy="180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9253" name="Oval 16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Line 17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Line 18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Rectangle 19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57" name="Oval 20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926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4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5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926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1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2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9" name="Line 39"/>
          <p:cNvSpPr>
            <a:spLocks noChangeShapeType="1"/>
          </p:cNvSpPr>
          <p:nvPr/>
        </p:nvSpPr>
        <p:spPr bwMode="auto">
          <a:xfrm>
            <a:off x="1846263" y="1590675"/>
            <a:ext cx="170497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0" name="Line 40"/>
          <p:cNvSpPr>
            <a:spLocks noChangeShapeType="1"/>
          </p:cNvSpPr>
          <p:nvPr/>
        </p:nvSpPr>
        <p:spPr bwMode="auto">
          <a:xfrm>
            <a:off x="1901825" y="2560638"/>
            <a:ext cx="1565275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1" name="Line 41"/>
          <p:cNvSpPr>
            <a:spLocks noChangeShapeType="1"/>
          </p:cNvSpPr>
          <p:nvPr/>
        </p:nvSpPr>
        <p:spPr bwMode="auto">
          <a:xfrm flipV="1">
            <a:off x="1985963" y="2851150"/>
            <a:ext cx="15652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2" name="Line 42"/>
          <p:cNvSpPr>
            <a:spLocks noChangeShapeType="1"/>
          </p:cNvSpPr>
          <p:nvPr/>
        </p:nvSpPr>
        <p:spPr bwMode="auto">
          <a:xfrm flipH="1" flipV="1">
            <a:off x="3730625" y="2878138"/>
            <a:ext cx="41275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3" name="Line 43"/>
          <p:cNvSpPr>
            <a:spLocks noChangeShapeType="1"/>
          </p:cNvSpPr>
          <p:nvPr/>
        </p:nvSpPr>
        <p:spPr bwMode="auto">
          <a:xfrm flipV="1">
            <a:off x="3897313" y="2393950"/>
            <a:ext cx="83185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4" name="Text Box 44"/>
          <p:cNvSpPr txBox="1">
            <a:spLocks noChangeArrowheads="1"/>
          </p:cNvSpPr>
          <p:nvPr/>
        </p:nvSpPr>
        <p:spPr bwMode="auto">
          <a:xfrm>
            <a:off x="2349500" y="16811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5" name="Text Box 45"/>
          <p:cNvSpPr txBox="1">
            <a:spLocks noChangeArrowheads="1"/>
          </p:cNvSpPr>
          <p:nvPr/>
        </p:nvSpPr>
        <p:spPr bwMode="auto">
          <a:xfrm>
            <a:off x="1973263" y="2652713"/>
            <a:ext cx="976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6" name="Text Box 46"/>
          <p:cNvSpPr txBox="1">
            <a:spLocks noChangeArrowheads="1"/>
          </p:cNvSpPr>
          <p:nvPr/>
        </p:nvSpPr>
        <p:spPr bwMode="auto">
          <a:xfrm>
            <a:off x="2057400" y="36623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7" name="Text Box 47"/>
          <p:cNvSpPr txBox="1">
            <a:spLocks noChangeArrowheads="1"/>
          </p:cNvSpPr>
          <p:nvPr/>
        </p:nvSpPr>
        <p:spPr bwMode="auto">
          <a:xfrm>
            <a:off x="3752850" y="3068638"/>
            <a:ext cx="72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 Gbps</a:t>
            </a:r>
          </a:p>
        </p:txBody>
      </p:sp>
      <p:sp>
        <p:nvSpPr>
          <p:cNvPr id="9238" name="Text Box 48"/>
          <p:cNvSpPr txBox="1">
            <a:spLocks noChangeArrowheads="1"/>
          </p:cNvSpPr>
          <p:nvPr/>
        </p:nvSpPr>
        <p:spPr bwMode="auto">
          <a:xfrm>
            <a:off x="3854450" y="3910013"/>
            <a:ext cx="722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server</a:t>
            </a:r>
          </a:p>
        </p:txBody>
      </p:sp>
      <p:sp>
        <p:nvSpPr>
          <p:cNvPr id="9239" name="Text Box 49"/>
          <p:cNvSpPr txBox="1">
            <a:spLocks noChangeArrowheads="1"/>
          </p:cNvSpPr>
          <p:nvPr/>
        </p:nvSpPr>
        <p:spPr bwMode="auto">
          <a:xfrm>
            <a:off x="3333750" y="2109788"/>
            <a:ext cx="939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Ethernet</a:t>
            </a:r>
          </a:p>
          <a:p>
            <a:pPr algn="ctr"/>
            <a:r>
              <a:rPr lang="en-US" sz="1400">
                <a:latin typeface="Comic Sans MS" pitchFamily="66" charset="0"/>
              </a:rPr>
              <a:t>switch</a:t>
            </a:r>
          </a:p>
        </p:txBody>
      </p:sp>
      <p:sp>
        <p:nvSpPr>
          <p:cNvPr id="9240" name="Text Box 50"/>
          <p:cNvSpPr txBox="1">
            <a:spLocks noChangeArrowheads="1"/>
          </p:cNvSpPr>
          <p:nvPr/>
        </p:nvSpPr>
        <p:spPr bwMode="auto">
          <a:xfrm>
            <a:off x="4400550" y="1660525"/>
            <a:ext cx="1184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institutional</a:t>
            </a:r>
          </a:p>
          <a:p>
            <a:pPr algn="ctr"/>
            <a:r>
              <a:rPr lang="en-US" sz="1400">
                <a:latin typeface="Comic Sans MS" pitchFamily="66" charset="0"/>
              </a:rPr>
              <a:t>router</a:t>
            </a:r>
          </a:p>
        </p:txBody>
      </p:sp>
      <p:sp>
        <p:nvSpPr>
          <p:cNvPr id="9242" name="Text Box 52"/>
          <p:cNvSpPr txBox="1">
            <a:spLocks noChangeArrowheads="1"/>
          </p:cNvSpPr>
          <p:nvPr/>
        </p:nvSpPr>
        <p:spPr bwMode="auto">
          <a:xfrm>
            <a:off x="5919788" y="1979613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to institution’s</a:t>
            </a:r>
            <a:br>
              <a:rPr lang="en-US" sz="1600">
                <a:latin typeface="Comic Sans MS" pitchFamily="66" charset="0"/>
              </a:rPr>
            </a:br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9222" name="Title 50"/>
          <p:cNvSpPr>
            <a:spLocks noGrp="1"/>
          </p:cNvSpPr>
          <p:nvPr>
            <p:ph type="title"/>
          </p:nvPr>
        </p:nvSpPr>
        <p:spPr>
          <a:xfrm>
            <a:off x="290513" y="142875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Ethernet Internet access</a:t>
            </a:r>
          </a:p>
        </p:txBody>
      </p:sp>
      <p:sp>
        <p:nvSpPr>
          <p:cNvPr id="9223" name="Content Placeholder 52"/>
          <p:cNvSpPr>
            <a:spLocks noGrp="1"/>
          </p:cNvSpPr>
          <p:nvPr>
            <p:ph idx="1"/>
          </p:nvPr>
        </p:nvSpPr>
        <p:spPr>
          <a:xfrm>
            <a:off x="455613" y="4649788"/>
            <a:ext cx="8043862" cy="19050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typically used in companies, universities, etc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10 Mbps, 100Mbps, 1Gbps, 10Gbps Ethernet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today, end systems typically connect into Ethernet switch</a:t>
            </a:r>
          </a:p>
          <a:p>
            <a:endParaRPr lang="en-US" sz="2400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E7672393-C11E-4FDD-AF17-98412422C497}" type="slidenum">
              <a:rPr lang="en-US" sz="1200">
                <a:latin typeface="Arial" charset="0"/>
              </a:rPr>
              <a:pPr algn="r"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286375" y="2305050"/>
            <a:ext cx="285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5614988" y="2305050"/>
            <a:ext cx="661987" cy="95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640138" y="3854450"/>
            <a:ext cx="238125" cy="484188"/>
            <a:chOff x="4180" y="783"/>
            <a:chExt cx="150" cy="307"/>
          </a:xfrm>
        </p:grpSpPr>
        <p:sp>
          <p:nvSpPr>
            <p:cNvPr id="9243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Introduction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FAB0E86-A722-4871-B932-C1B55A1C22BE}" type="slidenum">
              <a:rPr lang="en-US"/>
              <a:pPr/>
              <a:t>28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Wireless access networks</a:t>
            </a:r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313" y="1296988"/>
            <a:ext cx="5519737" cy="4876800"/>
          </a:xfrm>
        </p:spPr>
        <p:txBody>
          <a:bodyPr/>
          <a:lstStyle/>
          <a:p>
            <a:r>
              <a:rPr lang="en-US" sz="2400" dirty="0"/>
              <a:t>shared </a:t>
            </a:r>
            <a:r>
              <a:rPr lang="en-US" sz="2400" i="1" dirty="0"/>
              <a:t>wireless</a:t>
            </a:r>
            <a:r>
              <a:rPr lang="en-US" sz="2400" dirty="0"/>
              <a:t> access network connects end system to router</a:t>
            </a:r>
          </a:p>
          <a:p>
            <a:pPr lvl="1"/>
            <a:r>
              <a:rPr lang="en-US" sz="2000" dirty="0"/>
              <a:t>via base station aka “access point”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wireless LANs:</a:t>
            </a:r>
            <a:endParaRPr lang="en-US" sz="2400" dirty="0"/>
          </a:p>
          <a:p>
            <a:pPr lvl="1"/>
            <a:r>
              <a:rPr lang="en-US" sz="2000" dirty="0" err="1"/>
              <a:t>802.11b</a:t>
            </a:r>
            <a:r>
              <a:rPr lang="en-US" sz="2000" dirty="0"/>
              <a:t>/g/n (</a:t>
            </a:r>
            <a:r>
              <a:rPr lang="en-US" sz="2000" dirty="0" err="1"/>
              <a:t>WiFi</a:t>
            </a:r>
            <a:r>
              <a:rPr lang="en-US" sz="2000" dirty="0"/>
              <a:t>): 11, 54, 111  Mbps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wider-area wireless access</a:t>
            </a:r>
            <a:endParaRPr lang="en-US" sz="2400" dirty="0"/>
          </a:p>
          <a:p>
            <a:pPr lvl="1"/>
            <a:r>
              <a:rPr lang="en-US" sz="2000" dirty="0"/>
              <a:t>provided by </a:t>
            </a:r>
            <a:r>
              <a:rPr lang="en-US" sz="2000" dirty="0" err="1"/>
              <a:t>telco</a:t>
            </a:r>
            <a:r>
              <a:rPr lang="en-US" sz="2000" dirty="0"/>
              <a:t> operator</a:t>
            </a:r>
          </a:p>
          <a:p>
            <a:pPr lvl="1"/>
            <a:r>
              <a:rPr lang="en-US" sz="2000" dirty="0"/>
              <a:t>~</a:t>
            </a:r>
            <a:r>
              <a:rPr lang="en-US" sz="2000" dirty="0" err="1"/>
              <a:t>1Mbps</a:t>
            </a:r>
            <a:r>
              <a:rPr lang="en-US" sz="2000" dirty="0"/>
              <a:t> over cellular (</a:t>
            </a:r>
            <a:r>
              <a:rPr lang="en-US" sz="2000" dirty="0" err="1"/>
              <a:t>EVDO</a:t>
            </a:r>
            <a:r>
              <a:rPr lang="en-US" sz="2000" dirty="0"/>
              <a:t>, </a:t>
            </a:r>
            <a:r>
              <a:rPr lang="en-US" sz="2000" dirty="0" err="1"/>
              <a:t>HSDPA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WiMAX</a:t>
            </a:r>
            <a:r>
              <a:rPr lang="en-US" sz="2000" dirty="0"/>
              <a:t> </a:t>
            </a:r>
            <a:r>
              <a:rPr lang="en-US" sz="2000" dirty="0" smtClean="0"/>
              <a:t>, </a:t>
            </a:r>
            <a:r>
              <a:rPr lang="en-US" sz="2000" dirty="0" err="1" smtClean="0"/>
              <a:t>LTE</a:t>
            </a:r>
            <a:r>
              <a:rPr lang="en-US" sz="2000" dirty="0" smtClean="0"/>
              <a:t> (</a:t>
            </a:r>
            <a:r>
              <a:rPr lang="en-US" sz="2000" dirty="0" err="1" smtClean="0"/>
              <a:t>10’s</a:t>
            </a:r>
            <a:r>
              <a:rPr lang="en-US" sz="2000" dirty="0" smtClean="0"/>
              <a:t> </a:t>
            </a:r>
            <a:r>
              <a:rPr lang="en-US" sz="2000" dirty="0"/>
              <a:t>Mbps) over wide area?</a:t>
            </a:r>
          </a:p>
          <a:p>
            <a:r>
              <a:rPr lang="en-US" sz="2400" dirty="0"/>
              <a:t>Wireless Networks: Chapter 6</a:t>
            </a:r>
          </a:p>
          <a:p>
            <a:r>
              <a:rPr lang="en-US" sz="2400" dirty="0"/>
              <a:t>Future: </a:t>
            </a:r>
          </a:p>
          <a:p>
            <a:pPr lvl="1"/>
            <a:r>
              <a:rPr lang="en-US" sz="2000" dirty="0"/>
              <a:t>Mobile Ad Hoc and Sensor Networks!</a:t>
            </a:r>
          </a:p>
        </p:txBody>
      </p:sp>
      <p:grpSp>
        <p:nvGrpSpPr>
          <p:cNvPr id="239721" name="Group 105"/>
          <p:cNvGrpSpPr>
            <a:grpSpLocks/>
          </p:cNvGrpSpPr>
          <p:nvPr/>
        </p:nvGrpSpPr>
        <p:grpSpPr bwMode="auto">
          <a:xfrm>
            <a:off x="5532438" y="1273175"/>
            <a:ext cx="3611562" cy="3946525"/>
            <a:chOff x="3201" y="1098"/>
            <a:chExt cx="2275" cy="2486"/>
          </a:xfrm>
        </p:grpSpPr>
        <p:grpSp>
          <p:nvGrpSpPr>
            <p:cNvPr id="239621" name="Group 5"/>
            <p:cNvGrpSpPr>
              <a:grpSpLocks/>
            </p:cNvGrpSpPr>
            <p:nvPr/>
          </p:nvGrpSpPr>
          <p:grpSpPr bwMode="auto">
            <a:xfrm>
              <a:off x="3919" y="2550"/>
              <a:ext cx="392" cy="500"/>
              <a:chOff x="3908" y="2375"/>
              <a:chExt cx="392" cy="500"/>
            </a:xfrm>
          </p:grpSpPr>
          <p:graphicFrame>
            <p:nvGraphicFramePr>
              <p:cNvPr id="239622" name="Object 6"/>
              <p:cNvGraphicFramePr>
                <a:graphicFrameLocks noChangeAspect="1"/>
              </p:cNvGraphicFramePr>
              <p:nvPr/>
            </p:nvGraphicFramePr>
            <p:xfrm>
              <a:off x="3908" y="2375"/>
              <a:ext cx="366" cy="441"/>
            </p:xfrm>
            <a:graphic>
              <a:graphicData uri="http://schemas.openxmlformats.org/presentationml/2006/ole">
                <p:oleObj spid="_x0000_s239622" name="Clip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239623" name="Object 7"/>
              <p:cNvGraphicFramePr>
                <a:graphicFrameLocks noChangeAspect="1"/>
              </p:cNvGraphicFramePr>
              <p:nvPr/>
            </p:nvGraphicFramePr>
            <p:xfrm>
              <a:off x="3966" y="2506"/>
              <a:ext cx="334" cy="369"/>
            </p:xfrm>
            <a:graphic>
              <a:graphicData uri="http://schemas.openxmlformats.org/presentationml/2006/ole">
                <p:oleObj spid="_x0000_s239623" name="Clip" r:id="rId5" imgW="1266840" imgH="1200240" progId="">
                  <p:embed/>
                </p:oleObj>
              </a:graphicData>
            </a:graphic>
          </p:graphicFrame>
        </p:grpSp>
        <p:grpSp>
          <p:nvGrpSpPr>
            <p:cNvPr id="239624" name="Group 8"/>
            <p:cNvGrpSpPr>
              <a:grpSpLocks/>
            </p:cNvGrpSpPr>
            <p:nvPr/>
          </p:nvGrpSpPr>
          <p:grpSpPr bwMode="auto">
            <a:xfrm>
              <a:off x="4647" y="2496"/>
              <a:ext cx="392" cy="500"/>
              <a:chOff x="2870" y="1518"/>
              <a:chExt cx="292" cy="320"/>
            </a:xfrm>
          </p:grpSpPr>
          <p:graphicFrame>
            <p:nvGraphicFramePr>
              <p:cNvPr id="239625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25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39626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26" name="Clip" r:id="rId7" imgW="1266840" imgH="1200240" progId="">
                  <p:embed/>
                </p:oleObj>
              </a:graphicData>
            </a:graphic>
          </p:graphicFrame>
        </p:grpSp>
        <p:sp>
          <p:nvSpPr>
            <p:cNvPr id="239631" name="Oval 15"/>
            <p:cNvSpPr>
              <a:spLocks noChangeArrowheads="1"/>
            </p:cNvSpPr>
            <p:nvPr/>
          </p:nvSpPr>
          <p:spPr bwMode="auto">
            <a:xfrm>
              <a:off x="4092" y="1504"/>
              <a:ext cx="479" cy="15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2" name="Line 16"/>
            <p:cNvSpPr>
              <a:spLocks noChangeShapeType="1"/>
            </p:cNvSpPr>
            <p:nvPr/>
          </p:nvSpPr>
          <p:spPr bwMode="auto">
            <a:xfrm>
              <a:off x="4092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3" name="Line 17"/>
            <p:cNvSpPr>
              <a:spLocks noChangeShapeType="1"/>
            </p:cNvSpPr>
            <p:nvPr/>
          </p:nvSpPr>
          <p:spPr bwMode="auto">
            <a:xfrm>
              <a:off x="4571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4" name="Rectangle 18"/>
            <p:cNvSpPr>
              <a:spLocks noChangeArrowheads="1"/>
            </p:cNvSpPr>
            <p:nvPr/>
          </p:nvSpPr>
          <p:spPr bwMode="auto">
            <a:xfrm>
              <a:off x="4092" y="1491"/>
              <a:ext cx="475" cy="92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9635" name="Oval 19"/>
            <p:cNvSpPr>
              <a:spLocks noChangeArrowheads="1"/>
            </p:cNvSpPr>
            <p:nvPr/>
          </p:nvSpPr>
          <p:spPr bwMode="auto">
            <a:xfrm>
              <a:off x="4088" y="1382"/>
              <a:ext cx="479" cy="1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36" name="Group 20"/>
            <p:cNvGrpSpPr>
              <a:grpSpLocks/>
            </p:cNvGrpSpPr>
            <p:nvPr/>
          </p:nvGrpSpPr>
          <p:grpSpPr bwMode="auto">
            <a:xfrm>
              <a:off x="4203" y="1421"/>
              <a:ext cx="238" cy="103"/>
              <a:chOff x="2848" y="848"/>
              <a:chExt cx="140" cy="98"/>
            </a:xfrm>
          </p:grpSpPr>
          <p:sp>
            <p:nvSpPr>
              <p:cNvPr id="239637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8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9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9640" name="Group 24"/>
            <p:cNvGrpSpPr>
              <a:grpSpLocks/>
            </p:cNvGrpSpPr>
            <p:nvPr/>
          </p:nvGrpSpPr>
          <p:grpSpPr bwMode="auto">
            <a:xfrm flipV="1">
              <a:off x="4203" y="1419"/>
              <a:ext cx="238" cy="103"/>
              <a:chOff x="2848" y="848"/>
              <a:chExt cx="140" cy="98"/>
            </a:xfrm>
          </p:grpSpPr>
          <p:sp>
            <p:nvSpPr>
              <p:cNvPr id="239641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2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3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644" name="Line 28"/>
            <p:cNvSpPr>
              <a:spLocks noChangeShapeType="1"/>
            </p:cNvSpPr>
            <p:nvPr/>
          </p:nvSpPr>
          <p:spPr bwMode="auto">
            <a:xfrm flipV="1">
              <a:off x="4338" y="1650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45" name="Group 29"/>
            <p:cNvGrpSpPr>
              <a:grpSpLocks/>
            </p:cNvGrpSpPr>
            <p:nvPr/>
          </p:nvGrpSpPr>
          <p:grpSpPr bwMode="auto">
            <a:xfrm>
              <a:off x="4801" y="1486"/>
              <a:ext cx="392" cy="500"/>
              <a:chOff x="2870" y="1518"/>
              <a:chExt cx="292" cy="320"/>
            </a:xfrm>
          </p:grpSpPr>
          <p:graphicFrame>
            <p:nvGraphicFramePr>
              <p:cNvPr id="239646" name="Object 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39647" name="Object 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47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239648" name="Group 32"/>
            <p:cNvGrpSpPr>
              <a:grpSpLocks/>
            </p:cNvGrpSpPr>
            <p:nvPr/>
          </p:nvGrpSpPr>
          <p:grpSpPr bwMode="auto">
            <a:xfrm>
              <a:off x="5084" y="2155"/>
              <a:ext cx="392" cy="500"/>
              <a:chOff x="2870" y="1518"/>
              <a:chExt cx="292" cy="320"/>
            </a:xfrm>
          </p:grpSpPr>
          <p:graphicFrame>
            <p:nvGraphicFramePr>
              <p:cNvPr id="239649" name="Object 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9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239650" name="Object 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50" name="Clip" r:id="rId11" imgW="1266840" imgH="1200240" progId="">
                  <p:embed/>
                </p:oleObj>
              </a:graphicData>
            </a:graphic>
          </p:graphicFrame>
        </p:grpSp>
        <p:sp>
          <p:nvSpPr>
            <p:cNvPr id="239651" name="Text Box 35"/>
            <p:cNvSpPr txBox="1">
              <a:spLocks noChangeArrowheads="1"/>
            </p:cNvSpPr>
            <p:nvPr/>
          </p:nvSpPr>
          <p:spPr bwMode="auto">
            <a:xfrm>
              <a:off x="3201" y="1811"/>
              <a:ext cx="74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base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station</a:t>
              </a:r>
              <a:endParaRPr lang="en-US"/>
            </a:p>
          </p:txBody>
        </p:sp>
        <p:sp>
          <p:nvSpPr>
            <p:cNvPr id="239652" name="Text Box 36"/>
            <p:cNvSpPr txBox="1">
              <a:spLocks noChangeArrowheads="1"/>
            </p:cNvSpPr>
            <p:nvPr/>
          </p:nvSpPr>
          <p:spPr bwMode="auto">
            <a:xfrm>
              <a:off x="4684" y="3066"/>
              <a:ext cx="69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mobile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hosts</a:t>
              </a:r>
              <a:endParaRPr lang="en-US"/>
            </a:p>
          </p:txBody>
        </p:sp>
        <p:sp>
          <p:nvSpPr>
            <p:cNvPr id="239653" name="Line 37"/>
            <p:cNvSpPr>
              <a:spLocks noChangeShapeType="1"/>
            </p:cNvSpPr>
            <p:nvPr/>
          </p:nvSpPr>
          <p:spPr bwMode="auto">
            <a:xfrm flipV="1">
              <a:off x="4302" y="10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54" name="Text Box 38"/>
            <p:cNvSpPr txBox="1">
              <a:spLocks noChangeArrowheads="1"/>
            </p:cNvSpPr>
            <p:nvPr/>
          </p:nvSpPr>
          <p:spPr bwMode="auto">
            <a:xfrm>
              <a:off x="3408" y="1362"/>
              <a:ext cx="6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router</a:t>
              </a:r>
              <a:endParaRPr lang="en-US"/>
            </a:p>
          </p:txBody>
        </p:sp>
        <p:grpSp>
          <p:nvGrpSpPr>
            <p:cNvPr id="239720" name="Group 104"/>
            <p:cNvGrpSpPr>
              <a:grpSpLocks/>
            </p:cNvGrpSpPr>
            <p:nvPr/>
          </p:nvGrpSpPr>
          <p:grpSpPr bwMode="auto">
            <a:xfrm>
              <a:off x="4060" y="1712"/>
              <a:ext cx="429" cy="517"/>
              <a:chOff x="3221" y="3127"/>
              <a:chExt cx="429" cy="517"/>
            </a:xfrm>
          </p:grpSpPr>
          <p:sp>
            <p:nvSpPr>
              <p:cNvPr id="239682" name="Freeform 66"/>
              <p:cNvSpPr>
                <a:spLocks/>
              </p:cNvSpPr>
              <p:nvPr/>
            </p:nvSpPr>
            <p:spPr bwMode="auto">
              <a:xfrm>
                <a:off x="3336" y="3156"/>
                <a:ext cx="77" cy="85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3" name="Freeform 67"/>
              <p:cNvSpPr>
                <a:spLocks/>
              </p:cNvSpPr>
              <p:nvPr/>
            </p:nvSpPr>
            <p:spPr bwMode="auto">
              <a:xfrm>
                <a:off x="3467" y="3153"/>
                <a:ext cx="52" cy="66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4" name="Freeform 68"/>
              <p:cNvSpPr>
                <a:spLocks/>
              </p:cNvSpPr>
              <p:nvPr/>
            </p:nvSpPr>
            <p:spPr bwMode="auto">
              <a:xfrm>
                <a:off x="3287" y="3138"/>
                <a:ext cx="126" cy="138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5" name="Freeform 69"/>
              <p:cNvSpPr>
                <a:spLocks/>
              </p:cNvSpPr>
              <p:nvPr/>
            </p:nvSpPr>
            <p:spPr bwMode="auto">
              <a:xfrm>
                <a:off x="3465" y="3134"/>
                <a:ext cx="110" cy="9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6" name="Freeform 70"/>
              <p:cNvSpPr>
                <a:spLocks/>
              </p:cNvSpPr>
              <p:nvPr/>
            </p:nvSpPr>
            <p:spPr bwMode="auto">
              <a:xfrm>
                <a:off x="3240" y="3178"/>
                <a:ext cx="44" cy="8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7" name="Freeform 71"/>
              <p:cNvSpPr>
                <a:spLocks/>
              </p:cNvSpPr>
              <p:nvPr/>
            </p:nvSpPr>
            <p:spPr bwMode="auto">
              <a:xfrm>
                <a:off x="3554" y="3127"/>
                <a:ext cx="96" cy="114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8" name="Freeform 72"/>
              <p:cNvSpPr>
                <a:spLocks/>
              </p:cNvSpPr>
              <p:nvPr/>
            </p:nvSpPr>
            <p:spPr bwMode="auto">
              <a:xfrm>
                <a:off x="3448" y="3261"/>
                <a:ext cx="33" cy="68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9" name="Freeform 73"/>
              <p:cNvSpPr>
                <a:spLocks/>
              </p:cNvSpPr>
              <p:nvPr/>
            </p:nvSpPr>
            <p:spPr bwMode="auto">
              <a:xfrm>
                <a:off x="3434" y="3224"/>
                <a:ext cx="17" cy="35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0" name="Freeform 74"/>
              <p:cNvSpPr>
                <a:spLocks/>
              </p:cNvSpPr>
              <p:nvPr/>
            </p:nvSpPr>
            <p:spPr bwMode="auto">
              <a:xfrm>
                <a:off x="3420" y="3199"/>
                <a:ext cx="14" cy="20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1" name="Freeform 75"/>
              <p:cNvSpPr>
                <a:spLocks/>
              </p:cNvSpPr>
              <p:nvPr/>
            </p:nvSpPr>
            <p:spPr bwMode="auto">
              <a:xfrm>
                <a:off x="3409" y="3182"/>
                <a:ext cx="18" cy="13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2" name="Freeform 76"/>
              <p:cNvSpPr>
                <a:spLocks/>
              </p:cNvSpPr>
              <p:nvPr/>
            </p:nvSpPr>
            <p:spPr bwMode="auto">
              <a:xfrm>
                <a:off x="3315" y="3160"/>
                <a:ext cx="77" cy="86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3" name="Freeform 77"/>
              <p:cNvSpPr>
                <a:spLocks/>
              </p:cNvSpPr>
              <p:nvPr/>
            </p:nvSpPr>
            <p:spPr bwMode="auto">
              <a:xfrm>
                <a:off x="3446" y="3160"/>
                <a:ext cx="52" cy="66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4" name="Freeform 78"/>
              <p:cNvSpPr>
                <a:spLocks/>
              </p:cNvSpPr>
              <p:nvPr/>
            </p:nvSpPr>
            <p:spPr bwMode="auto">
              <a:xfrm>
                <a:off x="3266" y="3145"/>
                <a:ext cx="124" cy="138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5" name="Freeform 79"/>
              <p:cNvSpPr>
                <a:spLocks/>
              </p:cNvSpPr>
              <p:nvPr/>
            </p:nvSpPr>
            <p:spPr bwMode="auto">
              <a:xfrm>
                <a:off x="3441" y="3140"/>
                <a:ext cx="111" cy="9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6" name="Freeform 80"/>
              <p:cNvSpPr>
                <a:spLocks/>
              </p:cNvSpPr>
              <p:nvPr/>
            </p:nvSpPr>
            <p:spPr bwMode="auto">
              <a:xfrm>
                <a:off x="3221" y="3191"/>
                <a:ext cx="45" cy="85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7" name="Freeform 81"/>
              <p:cNvSpPr>
                <a:spLocks/>
              </p:cNvSpPr>
              <p:nvPr/>
            </p:nvSpPr>
            <p:spPr bwMode="auto">
              <a:xfrm>
                <a:off x="3533" y="3134"/>
                <a:ext cx="96" cy="114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698" name="Group 82"/>
              <p:cNvGrpSpPr>
                <a:grpSpLocks/>
              </p:cNvGrpSpPr>
              <p:nvPr/>
            </p:nvGrpSpPr>
            <p:grpSpPr bwMode="auto">
              <a:xfrm>
                <a:off x="3334" y="3292"/>
                <a:ext cx="290" cy="352"/>
                <a:chOff x="3774" y="2423"/>
                <a:chExt cx="189" cy="286"/>
              </a:xfrm>
            </p:grpSpPr>
            <p:sp>
              <p:nvSpPr>
                <p:cNvPr id="239699" name="Rectangle 83"/>
                <p:cNvSpPr>
                  <a:spLocks noChangeArrowheads="1"/>
                </p:cNvSpPr>
                <p:nvPr/>
              </p:nvSpPr>
              <p:spPr bwMode="auto">
                <a:xfrm>
                  <a:off x="3790" y="2610"/>
                  <a:ext cx="153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0" name="Rectangle 84"/>
                <p:cNvSpPr>
                  <a:spLocks noChangeArrowheads="1"/>
                </p:cNvSpPr>
                <p:nvPr/>
              </p:nvSpPr>
              <p:spPr bwMode="auto">
                <a:xfrm>
                  <a:off x="3774" y="2653"/>
                  <a:ext cx="18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1" name="Rectangle 85"/>
                <p:cNvSpPr>
                  <a:spLocks noChangeArrowheads="1"/>
                </p:cNvSpPr>
                <p:nvPr/>
              </p:nvSpPr>
              <p:spPr bwMode="auto">
                <a:xfrm>
                  <a:off x="3808" y="2564"/>
                  <a:ext cx="11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2" name="Rectangle 86"/>
                <p:cNvSpPr>
                  <a:spLocks noChangeArrowheads="1"/>
                </p:cNvSpPr>
                <p:nvPr/>
              </p:nvSpPr>
              <p:spPr bwMode="auto">
                <a:xfrm>
                  <a:off x="3818" y="2518"/>
                  <a:ext cx="97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3" name="Rectangle 87"/>
                <p:cNvSpPr>
                  <a:spLocks noChangeArrowheads="1"/>
                </p:cNvSpPr>
                <p:nvPr/>
              </p:nvSpPr>
              <p:spPr bwMode="auto">
                <a:xfrm>
                  <a:off x="3828" y="2472"/>
                  <a:ext cx="74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4" name="Rectangle 88"/>
                <p:cNvSpPr>
                  <a:spLocks noChangeArrowheads="1"/>
                </p:cNvSpPr>
                <p:nvPr/>
              </p:nvSpPr>
              <p:spPr bwMode="auto">
                <a:xfrm>
                  <a:off x="3839" y="2423"/>
                  <a:ext cx="51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7" name="Group 91"/>
              <p:cNvGrpSpPr>
                <a:grpSpLocks/>
              </p:cNvGrpSpPr>
              <p:nvPr/>
            </p:nvGrpSpPr>
            <p:grpSpPr bwMode="auto">
              <a:xfrm>
                <a:off x="3420" y="3341"/>
                <a:ext cx="105" cy="46"/>
                <a:chOff x="3420" y="3341"/>
                <a:chExt cx="105" cy="46"/>
              </a:xfrm>
            </p:grpSpPr>
            <p:sp>
              <p:nvSpPr>
                <p:cNvPr id="239705" name="Rectangle 8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6" name="Rectangle 9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8" name="Group 92"/>
              <p:cNvGrpSpPr>
                <a:grpSpLocks/>
              </p:cNvGrpSpPr>
              <p:nvPr/>
            </p:nvGrpSpPr>
            <p:grpSpPr bwMode="auto">
              <a:xfrm>
                <a:off x="3409" y="3398"/>
                <a:ext cx="135" cy="46"/>
                <a:chOff x="3420" y="3341"/>
                <a:chExt cx="105" cy="46"/>
              </a:xfrm>
            </p:grpSpPr>
            <p:sp>
              <p:nvSpPr>
                <p:cNvPr id="239709" name="Rectangle 93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0" name="Rectangle 94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1" name="Group 95"/>
              <p:cNvGrpSpPr>
                <a:grpSpLocks/>
              </p:cNvGrpSpPr>
              <p:nvPr/>
            </p:nvGrpSpPr>
            <p:grpSpPr bwMode="auto">
              <a:xfrm>
                <a:off x="3392" y="3455"/>
                <a:ext cx="168" cy="46"/>
                <a:chOff x="3420" y="3341"/>
                <a:chExt cx="105" cy="46"/>
              </a:xfrm>
            </p:grpSpPr>
            <p:sp>
              <p:nvSpPr>
                <p:cNvPr id="239712" name="Rectangle 96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3" name="Rectangle 97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4" name="Group 98"/>
              <p:cNvGrpSpPr>
                <a:grpSpLocks/>
              </p:cNvGrpSpPr>
              <p:nvPr/>
            </p:nvGrpSpPr>
            <p:grpSpPr bwMode="auto">
              <a:xfrm>
                <a:off x="3378" y="3512"/>
                <a:ext cx="203" cy="46"/>
                <a:chOff x="3420" y="3341"/>
                <a:chExt cx="105" cy="46"/>
              </a:xfrm>
            </p:grpSpPr>
            <p:sp>
              <p:nvSpPr>
                <p:cNvPr id="239715" name="Rectangle 9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6" name="Rectangle 10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9718" name="Rectangle 102"/>
              <p:cNvSpPr>
                <a:spLocks noChangeArrowheads="1"/>
              </p:cNvSpPr>
              <p:nvPr/>
            </p:nvSpPr>
            <p:spPr bwMode="auto">
              <a:xfrm>
                <a:off x="3363" y="3561"/>
                <a:ext cx="226" cy="33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719" name="Rectangle 103"/>
              <p:cNvSpPr>
                <a:spLocks noChangeArrowheads="1"/>
              </p:cNvSpPr>
              <p:nvPr/>
            </p:nvSpPr>
            <p:spPr bwMode="auto">
              <a:xfrm>
                <a:off x="3382" y="3580"/>
                <a:ext cx="23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3BDDF82-C1B4-4B9B-9129-D5FCC245883F}" type="slidenum">
              <a:rPr lang="en-US"/>
              <a:pPr/>
              <a:t>29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87325"/>
            <a:ext cx="8382000" cy="1143000"/>
          </a:xfrm>
        </p:spPr>
        <p:txBody>
          <a:bodyPr/>
          <a:lstStyle/>
          <a:p>
            <a:r>
              <a:rPr lang="en-US" sz="3200"/>
              <a:t>Home networks</a:t>
            </a: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266825"/>
            <a:ext cx="7770813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Typical home network components: </a:t>
            </a:r>
          </a:p>
          <a:p>
            <a:r>
              <a:rPr lang="en-US" sz="2400"/>
              <a:t>DSL or cable modem</a:t>
            </a:r>
          </a:p>
          <a:p>
            <a:r>
              <a:rPr lang="en-US" sz="2400"/>
              <a:t>router/firewall/NAT</a:t>
            </a:r>
          </a:p>
          <a:p>
            <a:r>
              <a:rPr lang="en-US" sz="2400"/>
              <a:t>Ethernet</a:t>
            </a:r>
          </a:p>
          <a:p>
            <a:r>
              <a:rPr lang="en-US" sz="2400"/>
              <a:t>wireless access point</a:t>
            </a:r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6753225" y="3371850"/>
            <a:ext cx="622300" cy="793750"/>
            <a:chOff x="3908" y="2375"/>
            <a:chExt cx="392" cy="500"/>
          </a:xfrm>
        </p:grpSpPr>
        <p:graphicFrame>
          <p:nvGraphicFramePr>
            <p:cNvPr id="241669" name="Object 5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p:oleObj spid="_x0000_s241669" name="Clip" r:id="rId4" imgW="819000" imgH="847800" progId="">
                <p:embed/>
              </p:oleObj>
            </a:graphicData>
          </a:graphic>
        </p:graphicFrame>
        <p:graphicFrame>
          <p:nvGraphicFramePr>
            <p:cNvPr id="241670" name="Object 6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p:oleObj spid="_x0000_s241670" name="Clip" r:id="rId5" imgW="1266840" imgH="1200240" progId="">
                <p:embed/>
              </p:oleObj>
            </a:graphicData>
          </a:graphic>
        </p:graphicFrame>
      </p:grpSp>
      <p:grpSp>
        <p:nvGrpSpPr>
          <p:cNvPr id="241671" name="Group 7"/>
          <p:cNvGrpSpPr>
            <a:grpSpLocks/>
          </p:cNvGrpSpPr>
          <p:nvPr/>
        </p:nvGrpSpPr>
        <p:grpSpPr bwMode="auto">
          <a:xfrm>
            <a:off x="6800850" y="4330700"/>
            <a:ext cx="622300" cy="793750"/>
            <a:chOff x="2870" y="1518"/>
            <a:chExt cx="292" cy="320"/>
          </a:xfrm>
        </p:grpSpPr>
        <p:graphicFrame>
          <p:nvGraphicFramePr>
            <p:cNvPr id="241672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41672" name="Clip" r:id="rId6" imgW="819000" imgH="847800" progId="">
                <p:embed/>
              </p:oleObj>
            </a:graphicData>
          </a:graphic>
        </p:graphicFrame>
        <p:graphicFrame>
          <p:nvGraphicFramePr>
            <p:cNvPr id="241673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41673" name="Clip" r:id="rId7" imgW="1266840" imgH="1200240" progId="">
                <p:embed/>
              </p:oleObj>
            </a:graphicData>
          </a:graphic>
        </p:graphicFrame>
      </p:grp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6478588" y="5133975"/>
            <a:ext cx="1147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access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point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7570788" y="3981450"/>
            <a:ext cx="1147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laptops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3613150" y="4498975"/>
            <a:ext cx="1089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router/</a:t>
            </a:r>
          </a:p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firewall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0" name="Freeform 16"/>
          <p:cNvSpPr>
            <a:spLocks/>
          </p:cNvSpPr>
          <p:nvPr/>
        </p:nvSpPr>
        <p:spPr bwMode="auto">
          <a:xfrm>
            <a:off x="4821238" y="4448175"/>
            <a:ext cx="776287" cy="677863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1" name="Object 17"/>
          <p:cNvGraphicFramePr>
            <a:graphicFrameLocks noChangeAspect="1"/>
          </p:cNvGraphicFramePr>
          <p:nvPr/>
        </p:nvGraphicFramePr>
        <p:xfrm>
          <a:off x="5526088" y="3222625"/>
          <a:ext cx="598487" cy="579438"/>
        </p:xfrm>
        <a:graphic>
          <a:graphicData uri="http://schemas.openxmlformats.org/presentationml/2006/ole">
            <p:oleObj spid="_x0000_s241681" name="Clip" r:id="rId8" imgW="1305000" imgH="1085760" progId="">
              <p:embed/>
            </p:oleObj>
          </a:graphicData>
        </a:graphic>
      </p:graphicFrame>
      <p:sp>
        <p:nvSpPr>
          <p:cNvPr id="241682" name="Freeform 18"/>
          <p:cNvSpPr>
            <a:spLocks/>
          </p:cNvSpPr>
          <p:nvPr/>
        </p:nvSpPr>
        <p:spPr bwMode="auto">
          <a:xfrm flipV="1">
            <a:off x="5021263" y="4238625"/>
            <a:ext cx="1244600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3" name="Object 19"/>
          <p:cNvGraphicFramePr>
            <a:graphicFrameLocks noChangeAspect="1"/>
          </p:cNvGraphicFramePr>
          <p:nvPr/>
        </p:nvGraphicFramePr>
        <p:xfrm>
          <a:off x="5553075" y="4951413"/>
          <a:ext cx="598488" cy="579437"/>
        </p:xfrm>
        <a:graphic>
          <a:graphicData uri="http://schemas.openxmlformats.org/presentationml/2006/ole">
            <p:oleObj spid="_x0000_s241683" name="Clip" r:id="rId9" imgW="1305000" imgH="1085760" progId="">
              <p:embed/>
            </p:oleObj>
          </a:graphicData>
        </a:graphic>
      </p:graphicFrame>
      <p:sp>
        <p:nvSpPr>
          <p:cNvPr id="241684" name="modem"/>
          <p:cNvSpPr>
            <a:spLocks noEditPoints="1" noChangeArrowheads="1"/>
          </p:cNvSpPr>
          <p:nvPr/>
        </p:nvSpPr>
        <p:spPr bwMode="auto">
          <a:xfrm>
            <a:off x="2435225" y="4232275"/>
            <a:ext cx="1033463" cy="207963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685" name="Freeform 21"/>
          <p:cNvSpPr>
            <a:spLocks/>
          </p:cNvSpPr>
          <p:nvPr/>
        </p:nvSpPr>
        <p:spPr bwMode="auto">
          <a:xfrm>
            <a:off x="3470275" y="4368800"/>
            <a:ext cx="8143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6" name="Freeform 22"/>
          <p:cNvSpPr>
            <a:spLocks/>
          </p:cNvSpPr>
          <p:nvPr/>
        </p:nvSpPr>
        <p:spPr bwMode="auto">
          <a:xfrm flipV="1">
            <a:off x="4765675" y="3592513"/>
            <a:ext cx="776288" cy="677862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7" name="Line 23"/>
          <p:cNvSpPr>
            <a:spLocks noChangeShapeType="1"/>
          </p:cNvSpPr>
          <p:nvPr/>
        </p:nvSpPr>
        <p:spPr bwMode="auto">
          <a:xfrm flipH="1" flipV="1">
            <a:off x="6511925" y="4613275"/>
            <a:ext cx="123825" cy="582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88" name="Text Box 24"/>
          <p:cNvSpPr txBox="1">
            <a:spLocks noChangeArrowheads="1"/>
          </p:cNvSpPr>
          <p:nvPr/>
        </p:nvSpPr>
        <p:spPr bwMode="auto">
          <a:xfrm>
            <a:off x="2428875" y="4484688"/>
            <a:ext cx="100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modem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9" name="Line 25"/>
          <p:cNvSpPr>
            <a:spLocks noChangeShapeType="1"/>
          </p:cNvSpPr>
          <p:nvPr/>
        </p:nvSpPr>
        <p:spPr bwMode="auto">
          <a:xfrm>
            <a:off x="1870075" y="4351338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90" name="Text Box 26"/>
          <p:cNvSpPr txBox="1">
            <a:spLocks noChangeArrowheads="1"/>
          </p:cNvSpPr>
          <p:nvPr/>
        </p:nvSpPr>
        <p:spPr bwMode="auto">
          <a:xfrm>
            <a:off x="1108075" y="4348163"/>
            <a:ext cx="117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to/from</a:t>
            </a:r>
          </a:p>
          <a:p>
            <a:pPr algn="ctr"/>
            <a:r>
              <a:rPr lang="en-US" sz="2000"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latin typeface="Comic Sans MS" pitchFamily="66" charset="0"/>
              </a:rPr>
              <a:t>headend</a:t>
            </a:r>
            <a:endParaRPr lang="en-US" sz="2000"/>
          </a:p>
        </p:txBody>
      </p:sp>
      <p:grpSp>
        <p:nvGrpSpPr>
          <p:cNvPr id="241691" name="Group 27"/>
          <p:cNvGrpSpPr>
            <a:grpSpLocks/>
          </p:cNvGrpSpPr>
          <p:nvPr/>
        </p:nvGrpSpPr>
        <p:grpSpPr bwMode="auto">
          <a:xfrm>
            <a:off x="4246563" y="4146550"/>
            <a:ext cx="766762" cy="433388"/>
            <a:chOff x="3600" y="219"/>
            <a:chExt cx="360" cy="175"/>
          </a:xfrm>
        </p:grpSpPr>
        <p:sp>
          <p:nvSpPr>
            <p:cNvPr id="241692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3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4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5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1696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697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1698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9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0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01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170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1705" name="Text Box 41"/>
          <p:cNvSpPr txBox="1">
            <a:spLocks noChangeArrowheads="1"/>
          </p:cNvSpPr>
          <p:nvPr/>
        </p:nvSpPr>
        <p:spPr bwMode="auto">
          <a:xfrm>
            <a:off x="4206875" y="563245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706" name="Line 42"/>
          <p:cNvSpPr>
            <a:spLocks noChangeShapeType="1"/>
          </p:cNvSpPr>
          <p:nvPr/>
        </p:nvSpPr>
        <p:spPr bwMode="auto">
          <a:xfrm flipV="1">
            <a:off x="4862513" y="4875213"/>
            <a:ext cx="69850" cy="81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7" name="Line 43"/>
          <p:cNvSpPr>
            <a:spLocks noChangeShapeType="1"/>
          </p:cNvSpPr>
          <p:nvPr/>
        </p:nvSpPr>
        <p:spPr bwMode="auto">
          <a:xfrm flipV="1">
            <a:off x="4875213" y="3586163"/>
            <a:ext cx="444500" cy="209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8" name="Line 44"/>
          <p:cNvSpPr>
            <a:spLocks noChangeShapeType="1"/>
          </p:cNvSpPr>
          <p:nvPr/>
        </p:nvSpPr>
        <p:spPr bwMode="auto">
          <a:xfrm flipV="1">
            <a:off x="4860925" y="5124450"/>
            <a:ext cx="347663" cy="528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1709" name="Group 45"/>
          <p:cNvGrpSpPr>
            <a:grpSpLocks/>
          </p:cNvGrpSpPr>
          <p:nvPr/>
        </p:nvGrpSpPr>
        <p:grpSpPr bwMode="auto">
          <a:xfrm>
            <a:off x="5961063" y="3794125"/>
            <a:ext cx="681037" cy="820738"/>
            <a:chOff x="3221" y="3127"/>
            <a:chExt cx="429" cy="517"/>
          </a:xfrm>
        </p:grpSpPr>
        <p:sp>
          <p:nvSpPr>
            <p:cNvPr id="241710" name="Freeform 4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1" name="Freeform 4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2" name="Freeform 4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3" name="Freeform 4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4" name="Freeform 5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5" name="Freeform 5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6" name="Freeform 5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7" name="Freeform 5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8" name="Freeform 5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9" name="Freeform 5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0" name="Freeform 5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1" name="Freeform 5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2" name="Freeform 5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3" name="Freeform 5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4" name="Freeform 6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5" name="Freeform 6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1726" name="Group 6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241727" name="Rectangle 6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8" name="Rectangle 6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9" name="Rectangle 6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0" name="Rectangle 6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1" name="Rectangle 6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2" name="Rectangle 6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3" name="Group 69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241734" name="Rectangle 70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5" name="Rectangle 71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6" name="Group 7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241737" name="Rectangle 7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8" name="Rectangle 7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9" name="Group 7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241740" name="Rectangle 7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1" name="Rectangle 7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42" name="Group 7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241743" name="Rectangle 7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4" name="Rectangle 8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745" name="Rectangle 81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46" name="Rectangle 82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55088A9-4A55-447E-94EC-75A8BD21772C}" type="slidenum">
              <a:rPr lang="en-US"/>
              <a:pPr/>
              <a:t>3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(Open) Questions to think about: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Throughout the semester we can ask the following questions about the services and the design of the Internet:</a:t>
            </a:r>
          </a:p>
          <a:p>
            <a:r>
              <a:rPr lang="en-US"/>
              <a:t>What do you </a:t>
            </a:r>
            <a:r>
              <a:rPr lang="en-US" i="1"/>
              <a:t>like</a:t>
            </a:r>
            <a:r>
              <a:rPr lang="en-US"/>
              <a:t> about the Internet?</a:t>
            </a:r>
          </a:p>
          <a:p>
            <a:r>
              <a:rPr lang="en-US"/>
              <a:t>What do you </a:t>
            </a:r>
            <a:r>
              <a:rPr lang="en-US" i="1"/>
              <a:t>not like</a:t>
            </a:r>
            <a:r>
              <a:rPr lang="en-US"/>
              <a:t> about the Internet and would want to change?</a:t>
            </a:r>
          </a:p>
          <a:p>
            <a:r>
              <a:rPr lang="en-US" i="1"/>
              <a:t>How </a:t>
            </a:r>
            <a:r>
              <a:rPr lang="en-US"/>
              <a:t>would you </a:t>
            </a:r>
            <a:r>
              <a:rPr lang="en-US" i="1"/>
              <a:t>change</a:t>
            </a:r>
            <a:r>
              <a:rPr lang="en-US"/>
              <a:t> it and how would you achieve such change?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2E46B46-0C0A-4ACD-B132-0908E141918A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Physical Media</a:t>
            </a: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22763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Bit: </a:t>
            </a:r>
            <a:r>
              <a:rPr lang="en-US" sz="2400"/>
              <a:t>propagates between</a:t>
            </a:r>
            <a:br>
              <a:rPr lang="en-US" sz="2400"/>
            </a:br>
            <a:r>
              <a:rPr lang="en-US" sz="2400"/>
              <a:t>transmitter/rcvr pairs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physical link:</a:t>
            </a:r>
            <a:r>
              <a:rPr lang="en-US" sz="2400"/>
              <a:t> what lies between transmitter &amp; receiver</a:t>
            </a:r>
          </a:p>
          <a:p>
            <a:r>
              <a:rPr lang="en-US" sz="2400">
                <a:solidFill>
                  <a:srgbClr val="FF0000"/>
                </a:solidFill>
              </a:rPr>
              <a:t>guided media: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signals propagate in solid media: copper, fiber, coax</a:t>
            </a:r>
          </a:p>
          <a:p>
            <a:r>
              <a:rPr lang="en-US" sz="2400">
                <a:solidFill>
                  <a:srgbClr val="FF0000"/>
                </a:solidFill>
              </a:rPr>
              <a:t>unguided media: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signals propagate freely, e.g., radio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277938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Twisted Pair (TP)</a:t>
            </a:r>
            <a:endParaRPr lang="en-US" sz="2400"/>
          </a:p>
          <a:p>
            <a:r>
              <a:rPr lang="en-US" sz="2400"/>
              <a:t>two insulated copper wires</a:t>
            </a:r>
          </a:p>
          <a:p>
            <a:pPr lvl="1"/>
            <a:r>
              <a:rPr lang="en-US" sz="2000"/>
              <a:t>Category 3: traditional phone wires, 10 Mbps Ethernet</a:t>
            </a:r>
          </a:p>
          <a:p>
            <a:pPr lvl="1"/>
            <a:r>
              <a:rPr lang="en-US" sz="2000"/>
              <a:t>Category 5: </a:t>
            </a:r>
            <a:br>
              <a:rPr lang="en-US" sz="2000"/>
            </a:br>
            <a:r>
              <a:rPr lang="en-US" sz="2000"/>
              <a:t>100Mbps Ethernet</a:t>
            </a:r>
          </a:p>
        </p:txBody>
      </p:sp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038" y="4344988"/>
            <a:ext cx="22764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E15DB9F-DD77-4268-B22B-0AAB60F27E36}" type="slidenum">
              <a:rPr lang="en-US"/>
              <a:pPr/>
              <a:t>31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Physical Media: coax, fiber</a:t>
            </a:r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327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Coaxial cable: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two concentric copper conductors</a:t>
            </a:r>
          </a:p>
          <a:p>
            <a:pPr>
              <a:lnSpc>
                <a:spcPct val="90000"/>
              </a:lnSpc>
            </a:pPr>
            <a:r>
              <a:rPr lang="en-US" sz="2400"/>
              <a:t>bidirectional</a:t>
            </a:r>
          </a:p>
          <a:p>
            <a:pPr>
              <a:lnSpc>
                <a:spcPct val="90000"/>
              </a:lnSpc>
            </a:pPr>
            <a:r>
              <a:rPr lang="en-US" sz="2400"/>
              <a:t>baseband: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single channel on cable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legacy Ethernet</a:t>
            </a:r>
          </a:p>
          <a:p>
            <a:pPr>
              <a:lnSpc>
                <a:spcPct val="90000"/>
              </a:lnSpc>
            </a:pPr>
            <a:r>
              <a:rPr lang="en-US" sz="2400"/>
              <a:t>broadband: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multiple channels on cable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HFC (hybrid fiber-coax)</a:t>
            </a:r>
          </a:p>
        </p:txBody>
      </p:sp>
      <p:pic>
        <p:nvPicPr>
          <p:cNvPr id="245764" name="Picture 4" descr="co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188" y="5464175"/>
            <a:ext cx="2501900" cy="1085850"/>
          </a:xfrm>
          <a:prstGeom prst="rect">
            <a:avLst/>
          </a:prstGeom>
          <a:noFill/>
        </p:spPr>
      </p:pic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4584700" y="1195388"/>
            <a:ext cx="44037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Fiber optic cable:</a:t>
            </a:r>
            <a:endParaRPr lang="en-US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glass fiber carrying light pulses, each pulse a bit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high-speed operation: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high-speed point-to-point transmission (100’s Gps)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WDM Networks: Wavelength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	division multiplexing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low error rate: repeaters spaced far apart ; immune to electromagnetic noise</a:t>
            </a:r>
          </a:p>
        </p:txBody>
      </p:sp>
      <p:pic>
        <p:nvPicPr>
          <p:cNvPr id="245766" name="Picture 6" descr="f-pi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1575" y="5441950"/>
            <a:ext cx="1851025" cy="113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C85371D-C5BA-4D5A-BA0D-733C259B0428}" type="slidenum">
              <a:rPr lang="en-US"/>
              <a:pPr/>
              <a:t>32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/>
              <a:t>Physical media: radio</a:t>
            </a:r>
            <a:endParaRPr lang="en-US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r>
              <a:rPr lang="en-US" sz="2400" dirty="0"/>
              <a:t>signal carried in electromagnetic spectrum</a:t>
            </a:r>
          </a:p>
          <a:p>
            <a:r>
              <a:rPr lang="en-US" sz="2400" dirty="0"/>
              <a:t>no physical “wire</a:t>
            </a:r>
            <a:r>
              <a:rPr lang="en-US" sz="2400" dirty="0" smtClean="0"/>
              <a:t>”, …</a:t>
            </a:r>
            <a:endParaRPr lang="en-US" sz="2400" dirty="0"/>
          </a:p>
          <a:p>
            <a:r>
              <a:rPr lang="en-US" sz="2400" dirty="0"/>
              <a:t>bidirectional</a:t>
            </a:r>
          </a:p>
          <a:p>
            <a:r>
              <a:rPr lang="en-US" sz="2400" dirty="0"/>
              <a:t>propagation environment effects:</a:t>
            </a:r>
          </a:p>
          <a:p>
            <a:pPr lvl="1"/>
            <a:r>
              <a:rPr lang="en-US" sz="2000" dirty="0"/>
              <a:t>reflection </a:t>
            </a:r>
          </a:p>
          <a:p>
            <a:pPr lvl="1"/>
            <a:r>
              <a:rPr lang="en-US" sz="2000" dirty="0"/>
              <a:t>obstruction by objects</a:t>
            </a:r>
          </a:p>
          <a:p>
            <a:pPr lvl="1"/>
            <a:r>
              <a:rPr lang="en-US" sz="2000" dirty="0"/>
              <a:t>Interference</a:t>
            </a:r>
          </a:p>
          <a:p>
            <a:r>
              <a:rPr lang="en-US" sz="2400" dirty="0"/>
              <a:t>dynamic link characteristics …</a:t>
            </a: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Radio link types:</a:t>
            </a:r>
            <a:endParaRPr lang="en-US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terrestrial  microwave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e.g. up to 45 Mbps channels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LAN</a:t>
            </a:r>
            <a:r>
              <a:rPr lang="en-US">
                <a:latin typeface="Comic Sans MS" pitchFamily="66" charset="0"/>
              </a:rPr>
              <a:t> (e.g., Wifi)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11Mbps, 54 Mbps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wide-area</a:t>
            </a:r>
            <a:r>
              <a:rPr lang="en-US">
                <a:latin typeface="Comic Sans MS" pitchFamily="66" charset="0"/>
              </a:rPr>
              <a:t> (e.g., cellular)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3G cellular: ~ 1 Mbps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satellite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Kbps to 45Mbps channel (or multiple smaller channels)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270 msec end-end delay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geosynchronous versus low altitude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CDB267A-4914-4CB1-881E-95092FB00CC5}" type="slidenum">
              <a:rPr lang="en-US"/>
              <a:pPr/>
              <a:t>33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1.3 Network core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network structure, </a:t>
            </a:r>
            <a:r>
              <a:rPr lang="en-US"/>
              <a:t>circuit switching, packet switching</a:t>
            </a:r>
            <a:r>
              <a:rPr lang="en-US">
                <a:solidFill>
                  <a:srgbClr val="FF3300"/>
                </a:solidFill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  <p:sp>
        <p:nvSpPr>
          <p:cNvPr id="359428" name="Arc 4"/>
          <p:cNvSpPr>
            <a:spLocks/>
          </p:cNvSpPr>
          <p:nvPr/>
        </p:nvSpPr>
        <p:spPr bwMode="auto">
          <a:xfrm flipH="1" flipV="1">
            <a:off x="469900" y="3797300"/>
            <a:ext cx="436563" cy="93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29" name="Arc 5"/>
          <p:cNvSpPr>
            <a:spLocks/>
          </p:cNvSpPr>
          <p:nvPr/>
        </p:nvSpPr>
        <p:spPr bwMode="auto">
          <a:xfrm flipH="1">
            <a:off x="465138" y="3043238"/>
            <a:ext cx="436562" cy="93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FE008F2-89D7-4DAC-95C2-62C8DE7CA1E0}" type="slidenum">
              <a:rPr lang="en-US"/>
              <a:pPr/>
              <a:t>34</a:t>
            </a:fld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238" y="255588"/>
            <a:ext cx="8909050" cy="1108075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Internet Structure: loose hierarchy</a:t>
            </a:r>
          </a:p>
          <a:p>
            <a:pPr>
              <a:buFontTx/>
              <a:buChar char="-"/>
            </a:pPr>
            <a:r>
              <a:rPr lang="en-US" sz="2600"/>
              <a:t>hierarchy based on administrative regions/providers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graphicFrame>
        <p:nvGraphicFramePr>
          <p:cNvPr id="304131" name="Object 3"/>
          <p:cNvGraphicFramePr>
            <a:graphicFrameLocks noChangeAspect="1"/>
          </p:cNvGraphicFramePr>
          <p:nvPr/>
        </p:nvGraphicFramePr>
        <p:xfrm>
          <a:off x="1981200" y="1447800"/>
          <a:ext cx="5057775" cy="5029200"/>
        </p:xfrm>
        <a:graphic>
          <a:graphicData uri="http://schemas.openxmlformats.org/presentationml/2006/ole">
            <p:oleObj spid="_x0000_s304131" name="Picture" r:id="rId4" imgW="5057640" imgH="50292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16A7393-AAD2-41C1-B346-5B74E5D220AA}" type="slidenum">
              <a:rPr lang="en-US"/>
              <a:pPr/>
              <a:t>35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Internet Hierarchy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hierarchy based on routing (more later)</a:t>
            </a:r>
            <a:br>
              <a:rPr lang="en-US"/>
            </a:br>
            <a:endParaRPr lang="en-US"/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1905000" y="2743200"/>
          <a:ext cx="5038725" cy="3752850"/>
        </p:xfrm>
        <a:graphic>
          <a:graphicData uri="http://schemas.openxmlformats.org/presentationml/2006/ole">
            <p:oleObj spid="_x0000_s302084" name="Picture" r:id="rId4" imgW="5038560" imgH="3753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" y="1060450"/>
            <a:ext cx="8440738" cy="46482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roughly hierarchical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>
                <a:solidFill>
                  <a:srgbClr val="FF0000"/>
                </a:solidFill>
              </a:rPr>
              <a:t>at center: small # of well-connected large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“tier-1” commercial ISPs </a:t>
            </a:r>
            <a:r>
              <a:rPr lang="en-US" sz="2000" smtClean="0"/>
              <a:t>(e.g., Verizon, Sprint, AT&amp;T, Qwest, Level3), national &amp; international coverage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large content distributors</a:t>
            </a:r>
            <a:r>
              <a:rPr lang="en-US" sz="2000" smtClean="0"/>
              <a:t> (Google, Akamai, Microsoft)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/>
              <a:t>treat each other as equals (no charges)</a:t>
            </a:r>
          </a:p>
        </p:txBody>
      </p:sp>
      <p:sp>
        <p:nvSpPr>
          <p:cNvPr id="68614" name="Oval 33"/>
          <p:cNvSpPr>
            <a:spLocks noChangeArrowheads="1"/>
          </p:cNvSpPr>
          <p:nvPr/>
        </p:nvSpPr>
        <p:spPr bwMode="auto">
          <a:xfrm>
            <a:off x="3200400" y="5316538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6" name="Oval 35"/>
          <p:cNvSpPr>
            <a:spLocks noChangeArrowheads="1"/>
          </p:cNvSpPr>
          <p:nvPr/>
        </p:nvSpPr>
        <p:spPr bwMode="auto">
          <a:xfrm>
            <a:off x="5568950" y="5278438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02B3D96-54CF-4AD8-A320-98596885D063}" type="slidenum">
              <a:rPr lang="en-US" sz="1200">
                <a:latin typeface="Arial" charset="0"/>
              </a:rPr>
              <a:pPr algn="r"/>
              <a:t>36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6673850" y="4141788"/>
            <a:ext cx="1677988" cy="908050"/>
            <a:chOff x="4204" y="2385"/>
            <a:chExt cx="1057" cy="572"/>
          </a:xfrm>
        </p:grpSpPr>
        <p:sp>
          <p:nvSpPr>
            <p:cNvPr id="68631" name="Oval 23"/>
            <p:cNvSpPr>
              <a:spLocks noChangeArrowheads="1"/>
            </p:cNvSpPr>
            <p:nvPr/>
          </p:nvSpPr>
          <p:spPr bwMode="auto">
            <a:xfrm>
              <a:off x="4204" y="2385"/>
              <a:ext cx="1057" cy="5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4298" y="2476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Google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851025" y="4210050"/>
            <a:ext cx="1677988" cy="908050"/>
            <a:chOff x="1166" y="2428"/>
            <a:chExt cx="1057" cy="572"/>
          </a:xfrm>
        </p:grpSpPr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1166" y="2428"/>
              <a:ext cx="1057" cy="57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Text Box 26"/>
            <p:cNvSpPr txBox="1">
              <a:spLocks noChangeArrowheads="1"/>
            </p:cNvSpPr>
            <p:nvPr/>
          </p:nvSpPr>
          <p:spPr bwMode="auto">
            <a:xfrm>
              <a:off x="1244" y="2518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Akamai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3170238" y="3498850"/>
            <a:ext cx="3571875" cy="1909763"/>
            <a:chOff x="1997" y="1980"/>
            <a:chExt cx="2250" cy="1203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250" y="1980"/>
              <a:ext cx="374" cy="277"/>
              <a:chOff x="4895" y="3523"/>
              <a:chExt cx="374" cy="277"/>
            </a:xfrm>
          </p:grpSpPr>
          <p:sp>
            <p:nvSpPr>
              <p:cNvPr id="68639" name="Rectangle 31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0" name="Text Box 32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852" y="1987"/>
              <a:ext cx="374" cy="277"/>
              <a:chOff x="4895" y="3523"/>
              <a:chExt cx="374" cy="277"/>
            </a:xfrm>
          </p:grpSpPr>
          <p:sp>
            <p:nvSpPr>
              <p:cNvPr id="68643" name="Rectangle 35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sp>
          <p:nvSpPr>
            <p:cNvPr id="68670" name="Line 62"/>
            <p:cNvSpPr>
              <a:spLocks noChangeShapeType="1"/>
            </p:cNvSpPr>
            <p:nvPr/>
          </p:nvSpPr>
          <p:spPr bwMode="auto">
            <a:xfrm flipH="1">
              <a:off x="1997" y="2252"/>
              <a:ext cx="419" cy="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Line 65"/>
            <p:cNvSpPr>
              <a:spLocks noChangeShapeType="1"/>
            </p:cNvSpPr>
            <p:nvPr/>
          </p:nvSpPr>
          <p:spPr bwMode="auto">
            <a:xfrm>
              <a:off x="2386" y="2267"/>
              <a:ext cx="8" cy="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Line 66"/>
            <p:cNvSpPr>
              <a:spLocks noChangeShapeType="1"/>
            </p:cNvSpPr>
            <p:nvPr/>
          </p:nvSpPr>
          <p:spPr bwMode="auto">
            <a:xfrm>
              <a:off x="2400" y="2266"/>
              <a:ext cx="1272" cy="9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5" name="Line 67"/>
            <p:cNvSpPr>
              <a:spLocks noChangeShapeType="1"/>
            </p:cNvSpPr>
            <p:nvPr/>
          </p:nvSpPr>
          <p:spPr bwMode="auto">
            <a:xfrm>
              <a:off x="2422" y="2280"/>
              <a:ext cx="1818" cy="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6" name="Line 68"/>
            <p:cNvSpPr>
              <a:spLocks noChangeShapeType="1"/>
            </p:cNvSpPr>
            <p:nvPr/>
          </p:nvSpPr>
          <p:spPr bwMode="auto">
            <a:xfrm flipH="1" flipV="1">
              <a:off x="4045" y="2256"/>
              <a:ext cx="202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Line 69"/>
            <p:cNvSpPr>
              <a:spLocks noChangeShapeType="1"/>
            </p:cNvSpPr>
            <p:nvPr/>
          </p:nvSpPr>
          <p:spPr bwMode="auto">
            <a:xfrm flipV="1">
              <a:off x="3656" y="2270"/>
              <a:ext cx="404" cy="9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Line 70"/>
            <p:cNvSpPr>
              <a:spLocks noChangeShapeType="1"/>
            </p:cNvSpPr>
            <p:nvPr/>
          </p:nvSpPr>
          <p:spPr bwMode="auto">
            <a:xfrm flipV="1">
              <a:off x="2407" y="2262"/>
              <a:ext cx="1638" cy="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9" name="Line 71"/>
            <p:cNvSpPr>
              <a:spLocks noChangeShapeType="1"/>
            </p:cNvSpPr>
            <p:nvPr/>
          </p:nvSpPr>
          <p:spPr bwMode="auto">
            <a:xfrm flipV="1">
              <a:off x="2010" y="2284"/>
              <a:ext cx="2035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5" name="Oval 34"/>
          <p:cNvSpPr>
            <a:spLocks noChangeArrowheads="1"/>
          </p:cNvSpPr>
          <p:nvPr/>
        </p:nvSpPr>
        <p:spPr bwMode="auto">
          <a:xfrm>
            <a:off x="4249738" y="4075113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997200" y="4311650"/>
            <a:ext cx="4378325" cy="1438275"/>
            <a:chOff x="1767" y="874"/>
            <a:chExt cx="2758" cy="906"/>
          </a:xfrm>
        </p:grpSpPr>
        <p:sp>
          <p:nvSpPr>
            <p:cNvPr id="68654" name="Line 46"/>
            <p:cNvSpPr>
              <a:spLocks noChangeShapeType="1"/>
            </p:cNvSpPr>
            <p:nvPr/>
          </p:nvSpPr>
          <p:spPr bwMode="auto">
            <a:xfrm flipV="1">
              <a:off x="2919" y="1229"/>
              <a:ext cx="133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Oval 23"/>
            <p:cNvSpPr>
              <a:spLocks noChangeArrowheads="1"/>
            </p:cNvSpPr>
            <p:nvPr/>
          </p:nvSpPr>
          <p:spPr bwMode="auto">
            <a:xfrm>
              <a:off x="3580" y="14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36"/>
            <p:cNvSpPr>
              <a:spLocks noChangeArrowheads="1"/>
            </p:cNvSpPr>
            <p:nvPr/>
          </p:nvSpPr>
          <p:spPr bwMode="auto">
            <a:xfrm>
              <a:off x="3277" y="1186"/>
              <a:ext cx="88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37"/>
            <p:cNvSpPr>
              <a:spLocks noChangeArrowheads="1"/>
            </p:cNvSpPr>
            <p:nvPr/>
          </p:nvSpPr>
          <p:spPr bwMode="auto">
            <a:xfrm>
              <a:off x="2959" y="1186"/>
              <a:ext cx="87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38"/>
            <p:cNvSpPr>
              <a:spLocks noChangeArrowheads="1"/>
            </p:cNvSpPr>
            <p:nvPr/>
          </p:nvSpPr>
          <p:spPr bwMode="auto">
            <a:xfrm>
              <a:off x="2668" y="14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Oval 39"/>
            <p:cNvSpPr>
              <a:spLocks noChangeArrowheads="1"/>
            </p:cNvSpPr>
            <p:nvPr/>
          </p:nvSpPr>
          <p:spPr bwMode="auto">
            <a:xfrm>
              <a:off x="2991" y="16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Oval 40"/>
            <p:cNvSpPr>
              <a:spLocks noChangeArrowheads="1"/>
            </p:cNvSpPr>
            <p:nvPr/>
          </p:nvSpPr>
          <p:spPr bwMode="auto">
            <a:xfrm>
              <a:off x="3327" y="16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41"/>
            <p:cNvSpPr>
              <a:spLocks noChangeShapeType="1"/>
            </p:cNvSpPr>
            <p:nvPr/>
          </p:nvSpPr>
          <p:spPr bwMode="auto">
            <a:xfrm flipV="1">
              <a:off x="3080" y="1726"/>
              <a:ext cx="249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42"/>
            <p:cNvSpPr>
              <a:spLocks noChangeShapeType="1"/>
            </p:cNvSpPr>
            <p:nvPr/>
          </p:nvSpPr>
          <p:spPr bwMode="auto">
            <a:xfrm>
              <a:off x="3348" y="1258"/>
              <a:ext cx="241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43"/>
            <p:cNvSpPr>
              <a:spLocks noChangeShapeType="1"/>
            </p:cNvSpPr>
            <p:nvPr/>
          </p:nvSpPr>
          <p:spPr bwMode="auto">
            <a:xfrm flipV="1">
              <a:off x="2732" y="1278"/>
              <a:ext cx="257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Oval 23"/>
            <p:cNvSpPr>
              <a:spLocks noChangeArrowheads="1"/>
            </p:cNvSpPr>
            <p:nvPr/>
          </p:nvSpPr>
          <p:spPr bwMode="auto">
            <a:xfrm>
              <a:off x="3422" y="1546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Oval 39"/>
            <p:cNvSpPr>
              <a:spLocks noChangeArrowheads="1"/>
            </p:cNvSpPr>
            <p:nvPr/>
          </p:nvSpPr>
          <p:spPr bwMode="auto">
            <a:xfrm>
              <a:off x="2882" y="1544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3672" y="874"/>
              <a:ext cx="533" cy="100"/>
              <a:chOff x="3807" y="2497"/>
              <a:chExt cx="533" cy="100"/>
            </a:xfrm>
          </p:grpSpPr>
          <p:sp>
            <p:nvSpPr>
              <p:cNvPr id="68652" name="Line 44"/>
              <p:cNvSpPr>
                <a:spLocks noChangeShapeType="1"/>
              </p:cNvSpPr>
              <p:nvPr/>
            </p:nvSpPr>
            <p:spPr bwMode="auto">
              <a:xfrm>
                <a:off x="3862" y="2547"/>
                <a:ext cx="4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5" name="Oval 38"/>
              <p:cNvSpPr>
                <a:spLocks noChangeArrowheads="1"/>
              </p:cNvSpPr>
              <p:nvPr/>
            </p:nvSpPr>
            <p:spPr bwMode="auto">
              <a:xfrm>
                <a:off x="4253" y="2497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6" name="Oval 36"/>
              <p:cNvSpPr>
                <a:spLocks noChangeArrowheads="1"/>
              </p:cNvSpPr>
              <p:nvPr/>
            </p:nvSpPr>
            <p:spPr bwMode="auto">
              <a:xfrm>
                <a:off x="3807" y="2507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948" y="880"/>
              <a:ext cx="666" cy="95"/>
              <a:chOff x="2083" y="2503"/>
              <a:chExt cx="666" cy="95"/>
            </a:xfrm>
          </p:grpSpPr>
          <p:sp>
            <p:nvSpPr>
              <p:cNvPr id="68657" name="Line 49"/>
              <p:cNvSpPr>
                <a:spLocks noChangeShapeType="1"/>
              </p:cNvSpPr>
              <p:nvPr/>
            </p:nvSpPr>
            <p:spPr bwMode="auto">
              <a:xfrm flipH="1">
                <a:off x="2120" y="2550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7" name="Oval 36"/>
              <p:cNvSpPr>
                <a:spLocks noChangeArrowheads="1"/>
              </p:cNvSpPr>
              <p:nvPr/>
            </p:nvSpPr>
            <p:spPr bwMode="auto">
              <a:xfrm>
                <a:off x="2661" y="2508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5" name="Oval 39"/>
              <p:cNvSpPr>
                <a:spLocks noChangeArrowheads="1"/>
              </p:cNvSpPr>
              <p:nvPr/>
            </p:nvSpPr>
            <p:spPr bwMode="auto">
              <a:xfrm>
                <a:off x="2083" y="2503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61" name="Line 53"/>
            <p:cNvSpPr>
              <a:spLocks noChangeShapeType="1"/>
            </p:cNvSpPr>
            <p:nvPr/>
          </p:nvSpPr>
          <p:spPr bwMode="auto">
            <a:xfrm>
              <a:off x="1995" y="1234"/>
              <a:ext cx="1461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Line 52"/>
            <p:cNvSpPr>
              <a:spLocks noChangeShapeType="1"/>
            </p:cNvSpPr>
            <p:nvPr/>
          </p:nvSpPr>
          <p:spPr bwMode="auto">
            <a:xfrm flipH="1">
              <a:off x="4408" y="1335"/>
              <a:ext cx="82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>
              <a:off x="1820" y="1344"/>
              <a:ext cx="209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Oval 38"/>
            <p:cNvSpPr>
              <a:spLocks noChangeArrowheads="1"/>
            </p:cNvSpPr>
            <p:nvPr/>
          </p:nvSpPr>
          <p:spPr bwMode="auto">
            <a:xfrm>
              <a:off x="4438" y="1286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8" name="Oval 38"/>
            <p:cNvSpPr>
              <a:spLocks noChangeArrowheads="1"/>
            </p:cNvSpPr>
            <p:nvPr/>
          </p:nvSpPr>
          <p:spPr bwMode="auto">
            <a:xfrm>
              <a:off x="4171" y="1201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Oval 23"/>
            <p:cNvSpPr>
              <a:spLocks noChangeArrowheads="1"/>
            </p:cNvSpPr>
            <p:nvPr/>
          </p:nvSpPr>
          <p:spPr bwMode="auto">
            <a:xfrm>
              <a:off x="4379" y="1518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Oval 39"/>
            <p:cNvSpPr>
              <a:spLocks noChangeArrowheads="1"/>
            </p:cNvSpPr>
            <p:nvPr/>
          </p:nvSpPr>
          <p:spPr bwMode="auto">
            <a:xfrm>
              <a:off x="1979" y="1546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7"/>
            <p:cNvGrpSpPr>
              <a:grpSpLocks/>
            </p:cNvGrpSpPr>
            <p:nvPr/>
          </p:nvGrpSpPr>
          <p:grpSpPr bwMode="auto">
            <a:xfrm>
              <a:off x="2037" y="1012"/>
              <a:ext cx="2075" cy="101"/>
              <a:chOff x="2172" y="2635"/>
              <a:chExt cx="2075" cy="101"/>
            </a:xfrm>
          </p:grpSpPr>
          <p:sp>
            <p:nvSpPr>
              <p:cNvPr id="68653" name="Line 45"/>
              <p:cNvSpPr>
                <a:spLocks noChangeShapeType="1"/>
              </p:cNvSpPr>
              <p:nvPr/>
            </p:nvSpPr>
            <p:spPr bwMode="auto">
              <a:xfrm flipV="1">
                <a:off x="2216" y="2690"/>
                <a:ext cx="1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7" name="Oval 38"/>
              <p:cNvSpPr>
                <a:spLocks noChangeArrowheads="1"/>
              </p:cNvSpPr>
              <p:nvPr/>
            </p:nvSpPr>
            <p:spPr bwMode="auto">
              <a:xfrm>
                <a:off x="4160" y="2646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6" name="Oval 39"/>
              <p:cNvSpPr>
                <a:spLocks noChangeArrowheads="1"/>
              </p:cNvSpPr>
              <p:nvPr/>
            </p:nvSpPr>
            <p:spPr bwMode="auto">
              <a:xfrm>
                <a:off x="2172" y="2635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58" name="Oval 39"/>
            <p:cNvSpPr>
              <a:spLocks noChangeArrowheads="1"/>
            </p:cNvSpPr>
            <p:nvPr/>
          </p:nvSpPr>
          <p:spPr bwMode="auto">
            <a:xfrm>
              <a:off x="1767" y="1291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2" name="Oval 23"/>
            <p:cNvSpPr>
              <a:spLocks noChangeArrowheads="1"/>
            </p:cNvSpPr>
            <p:nvPr/>
          </p:nvSpPr>
          <p:spPr bwMode="auto">
            <a:xfrm>
              <a:off x="1958" y="1174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27" name="Text Box 47"/>
          <p:cNvSpPr txBox="1">
            <a:spLocks noChangeArrowheads="1"/>
          </p:cNvSpPr>
          <p:nvPr/>
        </p:nvSpPr>
        <p:spPr bwMode="auto">
          <a:xfrm>
            <a:off x="0" y="4154488"/>
            <a:ext cx="2035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Tier-1 ISPs &amp;</a:t>
            </a:r>
          </a:p>
          <a:p>
            <a:pPr algn="ctr"/>
            <a:r>
              <a:rPr lang="en-US" sz="1800">
                <a:latin typeface="Comic Sans MS" pitchFamily="66" charset="0"/>
              </a:rPr>
              <a:t>Content Distributors, interconnect (peer) privately </a:t>
            </a:r>
          </a:p>
        </p:txBody>
      </p:sp>
      <p:sp>
        <p:nvSpPr>
          <p:cNvPr id="68682" name="Text Box 47"/>
          <p:cNvSpPr txBox="1">
            <a:spLocks noChangeArrowheads="1"/>
          </p:cNvSpPr>
          <p:nvPr/>
        </p:nvSpPr>
        <p:spPr bwMode="auto">
          <a:xfrm>
            <a:off x="0" y="5538788"/>
            <a:ext cx="2035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… or at Internet Exchange Points IXPs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1143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3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69641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81" cy="2179"/>
                <a:chOff x="2547" y="1212"/>
                <a:chExt cx="1781" cy="2179"/>
              </a:xfrm>
            </p:grpSpPr>
            <p:grpSp>
              <p:nvGrpSpPr>
                <p:cNvPr id="5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6974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9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7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69744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5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6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645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6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7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8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69731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2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35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41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2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3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38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9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0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69718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19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0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1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22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8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9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0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5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6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7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69705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8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09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5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6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7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2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3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4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69692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3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4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5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96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02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3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4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99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0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1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3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to/from customers</a:t>
                  </a:r>
                </a:p>
              </p:txBody>
            </p:sp>
            <p:sp>
              <p:nvSpPr>
                <p:cNvPr id="69654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62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peering</a:t>
                  </a:r>
                </a:p>
              </p:txBody>
            </p:sp>
            <p:sp>
              <p:nvSpPr>
                <p:cNvPr id="69655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 to/from backbone</a:t>
                  </a:r>
                </a:p>
              </p:txBody>
            </p:sp>
            <p:sp>
              <p:nvSpPr>
                <p:cNvPr id="69656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69679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1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2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83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9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0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1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6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7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8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8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69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8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24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25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4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5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73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6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27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0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1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9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8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29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66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7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5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69663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569" cy="2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69640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20DC681-11EE-4319-B66A-6482F8BCC347}" type="slidenum">
              <a:rPr lang="en-US" sz="1200">
                <a:latin typeface="Arial" charset="0"/>
              </a:rPr>
              <a:pPr algn="r"/>
              <a:t>37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63" name="Oval 71"/>
          <p:cNvSpPr>
            <a:spLocks noChangeArrowheads="1"/>
          </p:cNvSpPr>
          <p:nvPr/>
        </p:nvSpPr>
        <p:spPr bwMode="auto">
          <a:xfrm>
            <a:off x="3900488" y="355600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2473AB0-39A9-48F5-AE3C-2BEC0B7AC2E9}" type="slidenum">
              <a:rPr lang="en-US" sz="1200">
                <a:latin typeface="Arial" charset="0"/>
              </a:rPr>
              <a:pPr algn="r"/>
              <a:t>38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200150" y="3711575"/>
            <a:ext cx="6500813" cy="2608263"/>
            <a:chOff x="1166" y="2204"/>
            <a:chExt cx="4095" cy="1643"/>
          </a:xfrm>
        </p:grpSpPr>
        <p:sp>
          <p:nvSpPr>
            <p:cNvPr id="187396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87397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87400" name="Oval 8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01" name="Text Box 9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87403" name="Oval 11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04" name="Text Box 12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87407" name="Rectangle 15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40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87410" name="Rectangle 18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4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87412" name="Line 20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3" name="Line 21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4" name="Line 22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5" name="Line 23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6" name="Line 24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7" name="Line 25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8" name="Line 26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9" name="Line 27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7420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87422" name="Line 30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23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4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5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6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7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8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9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0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1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2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33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87435" name="Line 43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36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37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8743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40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41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7442" name="Line 50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3" name="Line 51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4" name="Line 52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5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6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7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8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7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874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51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52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7453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54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2425" y="1022350"/>
            <a:ext cx="8791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“tier-2” ISPs: smaller (often regional) ISPs</a:t>
            </a:r>
          </a:p>
          <a:p>
            <a:pPr marL="628650" lvl="1" indent="-2286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connect to one or more tier-1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(provider)</a:t>
            </a:r>
            <a:r>
              <a:rPr lang="en-US">
                <a:latin typeface="Comic Sans MS" pitchFamily="66" charset="0"/>
              </a:rPr>
              <a:t> ISPs</a:t>
            </a:r>
          </a:p>
          <a:p>
            <a:pPr marL="1143000" lvl="2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each tier-1 has many tier-2 </a:t>
            </a:r>
            <a:r>
              <a:rPr lang="en-US" sz="2000" i="1">
                <a:solidFill>
                  <a:srgbClr val="FF0000"/>
                </a:solidFill>
                <a:latin typeface="Comic Sans MS" pitchFamily="66" charset="0"/>
              </a:rPr>
              <a:t>customer nets</a:t>
            </a:r>
          </a:p>
          <a:p>
            <a:pPr marL="1143000" lvl="2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tier 2 pays tier 1 provider</a:t>
            </a:r>
          </a:p>
          <a:p>
            <a:pPr marL="628650" lvl="1" indent="-2286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tier-2 nets sometimes peer directly with each other (bypassing tier 1) , or at IXP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i="1">
              <a:solidFill>
                <a:srgbClr val="FF0000"/>
              </a:solidFill>
              <a:latin typeface="Comic Sans MS" pitchFamily="66" charset="0"/>
            </a:endParaRPr>
          </a:p>
          <a:p>
            <a:pPr marL="628650" lvl="1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187458" name="Oval 66"/>
          <p:cNvSpPr>
            <a:spLocks noChangeArrowheads="1"/>
          </p:cNvSpPr>
          <p:nvPr/>
        </p:nvSpPr>
        <p:spPr bwMode="auto">
          <a:xfrm>
            <a:off x="3351213" y="388143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1" name="Oval 69"/>
          <p:cNvSpPr>
            <a:spLocks noChangeArrowheads="1"/>
          </p:cNvSpPr>
          <p:nvPr/>
        </p:nvSpPr>
        <p:spPr bwMode="auto">
          <a:xfrm>
            <a:off x="4464050" y="392588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2" name="Oval 70"/>
          <p:cNvSpPr>
            <a:spLocks noChangeArrowheads="1"/>
          </p:cNvSpPr>
          <p:nvPr/>
        </p:nvSpPr>
        <p:spPr bwMode="auto">
          <a:xfrm>
            <a:off x="3152775" y="607218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4" name="Oval 72"/>
          <p:cNvSpPr>
            <a:spLocks noChangeArrowheads="1"/>
          </p:cNvSpPr>
          <p:nvPr/>
        </p:nvSpPr>
        <p:spPr bwMode="auto">
          <a:xfrm>
            <a:off x="1582738" y="5643563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5" name="Oval 73"/>
          <p:cNvSpPr>
            <a:spLocks noChangeArrowheads="1"/>
          </p:cNvSpPr>
          <p:nvPr/>
        </p:nvSpPr>
        <p:spPr bwMode="auto">
          <a:xfrm>
            <a:off x="2306638" y="596265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6" name="Oval 74"/>
          <p:cNvSpPr>
            <a:spLocks noChangeArrowheads="1"/>
          </p:cNvSpPr>
          <p:nvPr/>
        </p:nvSpPr>
        <p:spPr bwMode="auto">
          <a:xfrm>
            <a:off x="4538663" y="603250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7" name="Oval 75"/>
          <p:cNvSpPr>
            <a:spLocks noChangeArrowheads="1"/>
          </p:cNvSpPr>
          <p:nvPr/>
        </p:nvSpPr>
        <p:spPr bwMode="auto">
          <a:xfrm>
            <a:off x="5334000" y="6054725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8" name="Oval 76"/>
          <p:cNvSpPr>
            <a:spLocks noChangeArrowheads="1"/>
          </p:cNvSpPr>
          <p:nvPr/>
        </p:nvSpPr>
        <p:spPr bwMode="auto">
          <a:xfrm>
            <a:off x="6140450" y="5992813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9" name="Line 77"/>
          <p:cNvSpPr>
            <a:spLocks noChangeShapeType="1"/>
          </p:cNvSpPr>
          <p:nvPr/>
        </p:nvSpPr>
        <p:spPr bwMode="auto">
          <a:xfrm flipH="1">
            <a:off x="2327275" y="4154488"/>
            <a:ext cx="820738" cy="153193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0" name="Line 78"/>
          <p:cNvSpPr>
            <a:spLocks noChangeShapeType="1"/>
          </p:cNvSpPr>
          <p:nvPr/>
        </p:nvSpPr>
        <p:spPr bwMode="auto">
          <a:xfrm flipH="1">
            <a:off x="2860675" y="4162425"/>
            <a:ext cx="285750" cy="18065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1" name="Line 79"/>
          <p:cNvSpPr>
            <a:spLocks noChangeShapeType="1"/>
          </p:cNvSpPr>
          <p:nvPr/>
        </p:nvSpPr>
        <p:spPr bwMode="auto">
          <a:xfrm flipH="1">
            <a:off x="3106738" y="4183063"/>
            <a:ext cx="2662237" cy="18192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2" name="Line 80"/>
          <p:cNvSpPr>
            <a:spLocks noChangeShapeType="1"/>
          </p:cNvSpPr>
          <p:nvPr/>
        </p:nvSpPr>
        <p:spPr bwMode="auto">
          <a:xfrm flipH="1">
            <a:off x="5026025" y="4191000"/>
            <a:ext cx="715963" cy="18669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3" name="Line 81"/>
          <p:cNvSpPr>
            <a:spLocks noChangeShapeType="1"/>
          </p:cNvSpPr>
          <p:nvPr/>
        </p:nvSpPr>
        <p:spPr bwMode="auto">
          <a:xfrm>
            <a:off x="3208338" y="4198938"/>
            <a:ext cx="1801812" cy="184308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4" name="Line 82"/>
          <p:cNvSpPr>
            <a:spLocks noChangeShapeType="1"/>
          </p:cNvSpPr>
          <p:nvPr/>
        </p:nvSpPr>
        <p:spPr bwMode="auto">
          <a:xfrm>
            <a:off x="5843588" y="4230688"/>
            <a:ext cx="815975" cy="18192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5" name="Line 83"/>
          <p:cNvSpPr>
            <a:spLocks noChangeShapeType="1"/>
          </p:cNvSpPr>
          <p:nvPr/>
        </p:nvSpPr>
        <p:spPr bwMode="auto">
          <a:xfrm flipH="1">
            <a:off x="3892550" y="4511675"/>
            <a:ext cx="846138" cy="16065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6" name="Line 84"/>
          <p:cNvSpPr>
            <a:spLocks noChangeShapeType="1"/>
          </p:cNvSpPr>
          <p:nvPr/>
        </p:nvSpPr>
        <p:spPr bwMode="auto">
          <a:xfrm>
            <a:off x="4094163" y="4495800"/>
            <a:ext cx="2170112" cy="16192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Oval 2"/>
          <p:cNvSpPr>
            <a:spLocks noChangeArrowheads="1"/>
          </p:cNvSpPr>
          <p:nvPr/>
        </p:nvSpPr>
        <p:spPr bwMode="auto">
          <a:xfrm>
            <a:off x="3900488" y="31781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DAA2AD6B-69A9-4F0C-AFC5-14CD33B6C15A}" type="slidenum">
              <a:rPr lang="en-US" sz="1200">
                <a:latin typeface="Arial" charset="0"/>
              </a:rPr>
              <a:pPr algn="r"/>
              <a:t>39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00150" y="3333750"/>
            <a:ext cx="6500813" cy="2608263"/>
            <a:chOff x="1166" y="2204"/>
            <a:chExt cx="4095" cy="1643"/>
          </a:xfrm>
        </p:grpSpPr>
        <p:sp>
          <p:nvSpPr>
            <p:cNvPr id="189446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89447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89449" name="Oval 9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0" name="Text Box 10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89452" name="Oval 12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3" name="Text Box 13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89456" name="Rectangle 16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45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89459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4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89461" name="Line 21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2" name="Line 22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3" name="Line 23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4" name="Line 24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5" name="Line 25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6" name="Line 26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7" name="Line 27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8" name="Line 28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9469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89471" name="Line 31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2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3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4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5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6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7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8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9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0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1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82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89484" name="Line 44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85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486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8948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89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490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9491" name="Line 51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2" name="Line 52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3" name="Line 53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4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5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6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7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89499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00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501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9502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503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189505" name="Oval 65"/>
          <p:cNvSpPr>
            <a:spLocks noChangeArrowheads="1"/>
          </p:cNvSpPr>
          <p:nvPr/>
        </p:nvSpPr>
        <p:spPr bwMode="auto">
          <a:xfrm>
            <a:off x="3351213" y="350361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6" name="Oval 66"/>
          <p:cNvSpPr>
            <a:spLocks noChangeArrowheads="1"/>
          </p:cNvSpPr>
          <p:nvPr/>
        </p:nvSpPr>
        <p:spPr bwMode="auto">
          <a:xfrm>
            <a:off x="4464050" y="35480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7" name="Oval 67"/>
          <p:cNvSpPr>
            <a:spLocks noChangeArrowheads="1"/>
          </p:cNvSpPr>
          <p:nvPr/>
        </p:nvSpPr>
        <p:spPr bwMode="auto">
          <a:xfrm>
            <a:off x="3152775" y="56943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8" name="Oval 68"/>
          <p:cNvSpPr>
            <a:spLocks noChangeArrowheads="1"/>
          </p:cNvSpPr>
          <p:nvPr/>
        </p:nvSpPr>
        <p:spPr bwMode="auto">
          <a:xfrm>
            <a:off x="1582738" y="526573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9" name="Oval 69"/>
          <p:cNvSpPr>
            <a:spLocks noChangeArrowheads="1"/>
          </p:cNvSpPr>
          <p:nvPr/>
        </p:nvSpPr>
        <p:spPr bwMode="auto">
          <a:xfrm>
            <a:off x="2306638" y="558482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0" name="Oval 70"/>
          <p:cNvSpPr>
            <a:spLocks noChangeArrowheads="1"/>
          </p:cNvSpPr>
          <p:nvPr/>
        </p:nvSpPr>
        <p:spPr bwMode="auto">
          <a:xfrm>
            <a:off x="4538663" y="56546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1" name="Oval 71"/>
          <p:cNvSpPr>
            <a:spLocks noChangeArrowheads="1"/>
          </p:cNvSpPr>
          <p:nvPr/>
        </p:nvSpPr>
        <p:spPr bwMode="auto">
          <a:xfrm>
            <a:off x="5334000" y="5676900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2" name="Oval 72"/>
          <p:cNvSpPr>
            <a:spLocks noChangeArrowheads="1"/>
          </p:cNvSpPr>
          <p:nvPr/>
        </p:nvSpPr>
        <p:spPr bwMode="auto">
          <a:xfrm>
            <a:off x="6140450" y="561498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3" name="Line 73"/>
          <p:cNvSpPr>
            <a:spLocks noChangeShapeType="1"/>
          </p:cNvSpPr>
          <p:nvPr/>
        </p:nvSpPr>
        <p:spPr bwMode="auto">
          <a:xfrm flipH="1">
            <a:off x="2327275" y="3776663"/>
            <a:ext cx="820738" cy="15319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4" name="Line 74"/>
          <p:cNvSpPr>
            <a:spLocks noChangeShapeType="1"/>
          </p:cNvSpPr>
          <p:nvPr/>
        </p:nvSpPr>
        <p:spPr bwMode="auto">
          <a:xfrm flipH="1">
            <a:off x="2860675" y="3784600"/>
            <a:ext cx="285750" cy="1806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5" name="Line 75"/>
          <p:cNvSpPr>
            <a:spLocks noChangeShapeType="1"/>
          </p:cNvSpPr>
          <p:nvPr/>
        </p:nvSpPr>
        <p:spPr bwMode="auto">
          <a:xfrm flipH="1">
            <a:off x="3106738" y="3805238"/>
            <a:ext cx="2662237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6" name="Line 76"/>
          <p:cNvSpPr>
            <a:spLocks noChangeShapeType="1"/>
          </p:cNvSpPr>
          <p:nvPr/>
        </p:nvSpPr>
        <p:spPr bwMode="auto">
          <a:xfrm flipH="1">
            <a:off x="5026025" y="3813175"/>
            <a:ext cx="715963" cy="1866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7" name="Line 77"/>
          <p:cNvSpPr>
            <a:spLocks noChangeShapeType="1"/>
          </p:cNvSpPr>
          <p:nvPr/>
        </p:nvSpPr>
        <p:spPr bwMode="auto">
          <a:xfrm>
            <a:off x="3208338" y="3821113"/>
            <a:ext cx="1801812" cy="1843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8" name="Line 78"/>
          <p:cNvSpPr>
            <a:spLocks noChangeShapeType="1"/>
          </p:cNvSpPr>
          <p:nvPr/>
        </p:nvSpPr>
        <p:spPr bwMode="auto">
          <a:xfrm>
            <a:off x="5843588" y="3852863"/>
            <a:ext cx="815975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9" name="Line 79"/>
          <p:cNvSpPr>
            <a:spLocks noChangeShapeType="1"/>
          </p:cNvSpPr>
          <p:nvPr/>
        </p:nvSpPr>
        <p:spPr bwMode="auto">
          <a:xfrm flipH="1">
            <a:off x="3892550" y="4133850"/>
            <a:ext cx="846138" cy="16065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20" name="Line 80"/>
          <p:cNvSpPr>
            <a:spLocks noChangeShapeType="1"/>
          </p:cNvSpPr>
          <p:nvPr/>
        </p:nvSpPr>
        <p:spPr bwMode="auto">
          <a:xfrm>
            <a:off x="4094163" y="4117975"/>
            <a:ext cx="2170112" cy="16192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39725" y="1227138"/>
            <a:ext cx="8440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“Tier-3” ISPs, local ISPs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customer of tier 1 or tier 2 network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last hop (“access”) network (closest to end systems)</a:t>
            </a:r>
          </a:p>
        </p:txBody>
      </p:sp>
      <p:sp>
        <p:nvSpPr>
          <p:cNvPr id="189522" name="Oval 82"/>
          <p:cNvSpPr>
            <a:spLocks noChangeArrowheads="1"/>
          </p:cNvSpPr>
          <p:nvPr/>
        </p:nvSpPr>
        <p:spPr bwMode="auto">
          <a:xfrm>
            <a:off x="4119563" y="28257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3" name="Oval 83"/>
          <p:cNvSpPr>
            <a:spLocks noChangeArrowheads="1"/>
          </p:cNvSpPr>
          <p:nvPr/>
        </p:nvSpPr>
        <p:spPr bwMode="auto">
          <a:xfrm>
            <a:off x="4462463" y="28114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4" name="Oval 84"/>
          <p:cNvSpPr>
            <a:spLocks noChangeArrowheads="1"/>
          </p:cNvSpPr>
          <p:nvPr/>
        </p:nvSpPr>
        <p:spPr bwMode="auto">
          <a:xfrm>
            <a:off x="4721225" y="30114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5" name="Oval 85"/>
          <p:cNvSpPr>
            <a:spLocks noChangeArrowheads="1"/>
          </p:cNvSpPr>
          <p:nvPr/>
        </p:nvSpPr>
        <p:spPr bwMode="auto">
          <a:xfrm>
            <a:off x="4884738" y="32115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6" name="Oval 86"/>
          <p:cNvSpPr>
            <a:spLocks noChangeArrowheads="1"/>
          </p:cNvSpPr>
          <p:nvPr/>
        </p:nvSpPr>
        <p:spPr bwMode="auto">
          <a:xfrm>
            <a:off x="5226050" y="33401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7" name="Oval 87"/>
          <p:cNvSpPr>
            <a:spLocks noChangeArrowheads="1"/>
          </p:cNvSpPr>
          <p:nvPr/>
        </p:nvSpPr>
        <p:spPr bwMode="auto">
          <a:xfrm>
            <a:off x="5329238" y="37052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8" name="Oval 88"/>
          <p:cNvSpPr>
            <a:spLocks noChangeArrowheads="1"/>
          </p:cNvSpPr>
          <p:nvPr/>
        </p:nvSpPr>
        <p:spPr bwMode="auto">
          <a:xfrm>
            <a:off x="3629025" y="29781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9" name="Oval 89"/>
          <p:cNvSpPr>
            <a:spLocks noChangeArrowheads="1"/>
          </p:cNvSpPr>
          <p:nvPr/>
        </p:nvSpPr>
        <p:spPr bwMode="auto">
          <a:xfrm>
            <a:off x="3422650" y="3154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0" name="Oval 90"/>
          <p:cNvSpPr>
            <a:spLocks noChangeArrowheads="1"/>
          </p:cNvSpPr>
          <p:nvPr/>
        </p:nvSpPr>
        <p:spPr bwMode="auto">
          <a:xfrm>
            <a:off x="3040063" y="33432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1" name="Oval 91"/>
          <p:cNvSpPr>
            <a:spLocks noChangeArrowheads="1"/>
          </p:cNvSpPr>
          <p:nvPr/>
        </p:nvSpPr>
        <p:spPr bwMode="auto">
          <a:xfrm>
            <a:off x="2895600" y="36750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2" name="Oval 92"/>
          <p:cNvSpPr>
            <a:spLocks noChangeArrowheads="1"/>
          </p:cNvSpPr>
          <p:nvPr/>
        </p:nvSpPr>
        <p:spPr bwMode="auto">
          <a:xfrm>
            <a:off x="1290638" y="51101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3" name="Oval 93"/>
          <p:cNvSpPr>
            <a:spLocks noChangeArrowheads="1"/>
          </p:cNvSpPr>
          <p:nvPr/>
        </p:nvSpPr>
        <p:spPr bwMode="auto">
          <a:xfrm>
            <a:off x="1111250" y="5451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4" name="Oval 94"/>
          <p:cNvSpPr>
            <a:spLocks noChangeArrowheads="1"/>
          </p:cNvSpPr>
          <p:nvPr/>
        </p:nvSpPr>
        <p:spPr bwMode="auto">
          <a:xfrm>
            <a:off x="1276350" y="56975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5" name="Oval 95"/>
          <p:cNvSpPr>
            <a:spLocks noChangeArrowheads="1"/>
          </p:cNvSpPr>
          <p:nvPr/>
        </p:nvSpPr>
        <p:spPr bwMode="auto">
          <a:xfrm>
            <a:off x="1571625" y="5861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6" name="Oval 96"/>
          <p:cNvSpPr>
            <a:spLocks noChangeArrowheads="1"/>
          </p:cNvSpPr>
          <p:nvPr/>
        </p:nvSpPr>
        <p:spPr bwMode="auto">
          <a:xfrm>
            <a:off x="1951038" y="58705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7" name="Oval 97"/>
          <p:cNvSpPr>
            <a:spLocks noChangeArrowheads="1"/>
          </p:cNvSpPr>
          <p:nvPr/>
        </p:nvSpPr>
        <p:spPr bwMode="auto">
          <a:xfrm>
            <a:off x="2317750" y="61166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8" name="Oval 98"/>
          <p:cNvSpPr>
            <a:spLocks noChangeArrowheads="1"/>
          </p:cNvSpPr>
          <p:nvPr/>
        </p:nvSpPr>
        <p:spPr bwMode="auto">
          <a:xfrm>
            <a:off x="2697163" y="61007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9" name="Oval 99"/>
          <p:cNvSpPr>
            <a:spLocks noChangeArrowheads="1"/>
          </p:cNvSpPr>
          <p:nvPr/>
        </p:nvSpPr>
        <p:spPr bwMode="auto">
          <a:xfrm>
            <a:off x="3052763" y="61690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0" name="Oval 100"/>
          <p:cNvSpPr>
            <a:spLocks noChangeArrowheads="1"/>
          </p:cNvSpPr>
          <p:nvPr/>
        </p:nvSpPr>
        <p:spPr bwMode="auto">
          <a:xfrm>
            <a:off x="3549650" y="6213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1" name="Oval 101"/>
          <p:cNvSpPr>
            <a:spLocks noChangeArrowheads="1"/>
          </p:cNvSpPr>
          <p:nvPr/>
        </p:nvSpPr>
        <p:spPr bwMode="auto">
          <a:xfrm>
            <a:off x="3938588" y="60928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2" name="Oval 102"/>
          <p:cNvSpPr>
            <a:spLocks noChangeArrowheads="1"/>
          </p:cNvSpPr>
          <p:nvPr/>
        </p:nvSpPr>
        <p:spPr bwMode="auto">
          <a:xfrm>
            <a:off x="4635500" y="62214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3" name="Oval 103"/>
          <p:cNvSpPr>
            <a:spLocks noChangeArrowheads="1"/>
          </p:cNvSpPr>
          <p:nvPr/>
        </p:nvSpPr>
        <p:spPr bwMode="auto">
          <a:xfrm>
            <a:off x="5035550" y="61833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4" name="Oval 104"/>
          <p:cNvSpPr>
            <a:spLocks noChangeArrowheads="1"/>
          </p:cNvSpPr>
          <p:nvPr/>
        </p:nvSpPr>
        <p:spPr bwMode="auto">
          <a:xfrm>
            <a:off x="5246688" y="61214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5" name="Oval 105"/>
          <p:cNvSpPr>
            <a:spLocks noChangeArrowheads="1"/>
          </p:cNvSpPr>
          <p:nvPr/>
        </p:nvSpPr>
        <p:spPr bwMode="auto">
          <a:xfrm>
            <a:off x="5553075" y="62499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6" name="Oval 106"/>
          <p:cNvSpPr>
            <a:spLocks noChangeArrowheads="1"/>
          </p:cNvSpPr>
          <p:nvPr/>
        </p:nvSpPr>
        <p:spPr bwMode="auto">
          <a:xfrm>
            <a:off x="5883275" y="61420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7" name="Oval 107"/>
          <p:cNvSpPr>
            <a:spLocks noChangeArrowheads="1"/>
          </p:cNvSpPr>
          <p:nvPr/>
        </p:nvSpPr>
        <p:spPr bwMode="auto">
          <a:xfrm>
            <a:off x="6296025" y="61642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8" name="Oval 108"/>
          <p:cNvSpPr>
            <a:spLocks noChangeArrowheads="1"/>
          </p:cNvSpPr>
          <p:nvPr/>
        </p:nvSpPr>
        <p:spPr bwMode="auto">
          <a:xfrm>
            <a:off x="6696075" y="6115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9" name="Oval 109"/>
          <p:cNvSpPr>
            <a:spLocks noChangeArrowheads="1"/>
          </p:cNvSpPr>
          <p:nvPr/>
        </p:nvSpPr>
        <p:spPr bwMode="auto">
          <a:xfrm>
            <a:off x="6977063" y="5948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FFDE50A-00F8-49DB-8C72-F03075D2F6D2}" type="slidenum">
              <a:rPr lang="en-US"/>
              <a:pPr/>
              <a:t>4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 &amp; Motivation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90613"/>
            <a:ext cx="8547100" cy="4648200"/>
          </a:xfrm>
        </p:spPr>
        <p:txBody>
          <a:bodyPr/>
          <a:lstStyle/>
          <a:p>
            <a:r>
              <a:rPr lang="en-US" dirty="0"/>
              <a:t>What’s the Internet to you?</a:t>
            </a:r>
          </a:p>
          <a:p>
            <a:pPr lvl="1"/>
            <a:r>
              <a:rPr lang="en-US" dirty="0"/>
              <a:t>Web browsers, wireless Internet Cafés, cellular phones!, home networks, networked cars, networked embedded devices, inter-planetary networks?…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omplex</a:t>
            </a:r>
            <a:r>
              <a:rPr lang="en-US" dirty="0"/>
              <a:t>, </a:t>
            </a:r>
            <a:r>
              <a:rPr lang="en-US" dirty="0" smtClean="0"/>
              <a:t>time-varying</a:t>
            </a:r>
            <a:r>
              <a:rPr lang="en-US" dirty="0"/>
              <a:t>, hard to </a:t>
            </a:r>
            <a:r>
              <a:rPr lang="en-US" dirty="0" smtClean="0"/>
              <a:t>capture &amp; represent!</a:t>
            </a:r>
            <a:endParaRPr lang="en-US" dirty="0"/>
          </a:p>
          <a:p>
            <a:r>
              <a:rPr lang="en-US" dirty="0"/>
              <a:t>Why study the Internet?</a:t>
            </a:r>
          </a:p>
          <a:p>
            <a:pPr lvl="1"/>
            <a:r>
              <a:rPr lang="en-US" dirty="0"/>
              <a:t>To learn </a:t>
            </a:r>
            <a:r>
              <a:rPr lang="en-US" i="1" dirty="0"/>
              <a:t>engineering </a:t>
            </a:r>
            <a:r>
              <a:rPr lang="en-US" dirty="0"/>
              <a:t>lessons from history</a:t>
            </a:r>
          </a:p>
          <a:p>
            <a:pPr lvl="1"/>
            <a:r>
              <a:rPr lang="en-US" dirty="0"/>
              <a:t>Analyze today’s problems and improve performance</a:t>
            </a:r>
          </a:p>
          <a:p>
            <a:pPr lvl="1"/>
            <a:r>
              <a:rPr lang="en-US" dirty="0"/>
              <a:t>Provide future designs for better Internet and </a:t>
            </a:r>
            <a:r>
              <a:rPr lang="en-US" dirty="0" smtClean="0"/>
              <a:t>apps</a:t>
            </a:r>
            <a:endParaRPr lang="en-US" dirty="0"/>
          </a:p>
          <a:p>
            <a:pPr lvl="1"/>
            <a:r>
              <a:rPr lang="en-US" dirty="0"/>
              <a:t>Is the Internet the only form of computer networking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Oval 2"/>
          <p:cNvSpPr>
            <a:spLocks noChangeArrowheads="1"/>
          </p:cNvSpPr>
          <p:nvPr/>
        </p:nvSpPr>
        <p:spPr bwMode="auto">
          <a:xfrm>
            <a:off x="3900488" y="31781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000EB3D-C6C5-41DD-88E0-9A7FB8D6E3F8}" type="slidenum">
              <a:rPr lang="en-US" sz="1200">
                <a:latin typeface="Arial" charset="0"/>
              </a:rPr>
              <a:pPr algn="r"/>
              <a:t>40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00150" y="3333750"/>
            <a:ext cx="6500813" cy="2608263"/>
            <a:chOff x="1166" y="2204"/>
            <a:chExt cx="4095" cy="1643"/>
          </a:xfrm>
        </p:grpSpPr>
        <p:sp>
          <p:nvSpPr>
            <p:cNvPr id="191494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91495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91497" name="Oval 9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8" name="Text Box 10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91500" name="Oval 12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1" name="Text Box 13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91504" name="Rectangle 16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91507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91509" name="Line 21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0" name="Line 22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1" name="Line 23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2" name="Line 24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3" name="Line 25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4" name="Line 26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5" name="Line 27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6" name="Line 28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1517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91519" name="Line 31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0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1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2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3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4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5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6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7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8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9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30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91532" name="Line 44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3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4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9153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7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8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39" name="Line 51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Line 52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Line 53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3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4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5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9154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48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49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50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51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191552" name="Oval 64"/>
          <p:cNvSpPr>
            <a:spLocks noChangeArrowheads="1"/>
          </p:cNvSpPr>
          <p:nvPr/>
        </p:nvSpPr>
        <p:spPr bwMode="auto">
          <a:xfrm>
            <a:off x="3351213" y="350361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3" name="Oval 65"/>
          <p:cNvSpPr>
            <a:spLocks noChangeArrowheads="1"/>
          </p:cNvSpPr>
          <p:nvPr/>
        </p:nvSpPr>
        <p:spPr bwMode="auto">
          <a:xfrm>
            <a:off x="4464050" y="35480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4" name="Oval 66"/>
          <p:cNvSpPr>
            <a:spLocks noChangeArrowheads="1"/>
          </p:cNvSpPr>
          <p:nvPr/>
        </p:nvSpPr>
        <p:spPr bwMode="auto">
          <a:xfrm>
            <a:off x="3152775" y="56943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5" name="Oval 67"/>
          <p:cNvSpPr>
            <a:spLocks noChangeArrowheads="1"/>
          </p:cNvSpPr>
          <p:nvPr/>
        </p:nvSpPr>
        <p:spPr bwMode="auto">
          <a:xfrm>
            <a:off x="1582738" y="526573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6" name="Oval 68"/>
          <p:cNvSpPr>
            <a:spLocks noChangeArrowheads="1"/>
          </p:cNvSpPr>
          <p:nvPr/>
        </p:nvSpPr>
        <p:spPr bwMode="auto">
          <a:xfrm>
            <a:off x="2306638" y="558482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7" name="Oval 69"/>
          <p:cNvSpPr>
            <a:spLocks noChangeArrowheads="1"/>
          </p:cNvSpPr>
          <p:nvPr/>
        </p:nvSpPr>
        <p:spPr bwMode="auto">
          <a:xfrm>
            <a:off x="4538663" y="56546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8" name="Oval 70"/>
          <p:cNvSpPr>
            <a:spLocks noChangeArrowheads="1"/>
          </p:cNvSpPr>
          <p:nvPr/>
        </p:nvSpPr>
        <p:spPr bwMode="auto">
          <a:xfrm>
            <a:off x="5334000" y="5676900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9" name="Oval 71"/>
          <p:cNvSpPr>
            <a:spLocks noChangeArrowheads="1"/>
          </p:cNvSpPr>
          <p:nvPr/>
        </p:nvSpPr>
        <p:spPr bwMode="auto">
          <a:xfrm>
            <a:off x="6140450" y="561498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60" name="Line 72"/>
          <p:cNvSpPr>
            <a:spLocks noChangeShapeType="1"/>
          </p:cNvSpPr>
          <p:nvPr/>
        </p:nvSpPr>
        <p:spPr bwMode="auto">
          <a:xfrm flipH="1">
            <a:off x="2327275" y="3776663"/>
            <a:ext cx="820738" cy="15319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1" name="Line 73"/>
          <p:cNvSpPr>
            <a:spLocks noChangeShapeType="1"/>
          </p:cNvSpPr>
          <p:nvPr/>
        </p:nvSpPr>
        <p:spPr bwMode="auto">
          <a:xfrm flipH="1">
            <a:off x="2860675" y="3784600"/>
            <a:ext cx="285750" cy="1806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2" name="Line 74"/>
          <p:cNvSpPr>
            <a:spLocks noChangeShapeType="1"/>
          </p:cNvSpPr>
          <p:nvPr/>
        </p:nvSpPr>
        <p:spPr bwMode="auto">
          <a:xfrm flipH="1">
            <a:off x="3106738" y="3805238"/>
            <a:ext cx="2662237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3" name="Line 75"/>
          <p:cNvSpPr>
            <a:spLocks noChangeShapeType="1"/>
          </p:cNvSpPr>
          <p:nvPr/>
        </p:nvSpPr>
        <p:spPr bwMode="auto">
          <a:xfrm flipH="1">
            <a:off x="5026025" y="3813175"/>
            <a:ext cx="715963" cy="1866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4" name="Line 76"/>
          <p:cNvSpPr>
            <a:spLocks noChangeShapeType="1"/>
          </p:cNvSpPr>
          <p:nvPr/>
        </p:nvSpPr>
        <p:spPr bwMode="auto">
          <a:xfrm>
            <a:off x="3208338" y="3821113"/>
            <a:ext cx="1801812" cy="1843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5" name="Line 77"/>
          <p:cNvSpPr>
            <a:spLocks noChangeShapeType="1"/>
          </p:cNvSpPr>
          <p:nvPr/>
        </p:nvSpPr>
        <p:spPr bwMode="auto">
          <a:xfrm>
            <a:off x="5843588" y="3852863"/>
            <a:ext cx="815975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6" name="Line 78"/>
          <p:cNvSpPr>
            <a:spLocks noChangeShapeType="1"/>
          </p:cNvSpPr>
          <p:nvPr/>
        </p:nvSpPr>
        <p:spPr bwMode="auto">
          <a:xfrm flipH="1">
            <a:off x="3892550" y="4133850"/>
            <a:ext cx="846138" cy="16065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7" name="Line 79"/>
          <p:cNvSpPr>
            <a:spLocks noChangeShapeType="1"/>
          </p:cNvSpPr>
          <p:nvPr/>
        </p:nvSpPr>
        <p:spPr bwMode="auto">
          <a:xfrm>
            <a:off x="4094163" y="4117975"/>
            <a:ext cx="2170112" cy="16192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9" name="Oval 81"/>
          <p:cNvSpPr>
            <a:spLocks noChangeArrowheads="1"/>
          </p:cNvSpPr>
          <p:nvPr/>
        </p:nvSpPr>
        <p:spPr bwMode="auto">
          <a:xfrm>
            <a:off x="4119563" y="28257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0" name="Oval 82"/>
          <p:cNvSpPr>
            <a:spLocks noChangeArrowheads="1"/>
          </p:cNvSpPr>
          <p:nvPr/>
        </p:nvSpPr>
        <p:spPr bwMode="auto">
          <a:xfrm>
            <a:off x="4462463" y="28114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1" name="Oval 83"/>
          <p:cNvSpPr>
            <a:spLocks noChangeArrowheads="1"/>
          </p:cNvSpPr>
          <p:nvPr/>
        </p:nvSpPr>
        <p:spPr bwMode="auto">
          <a:xfrm>
            <a:off x="4721225" y="30114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2" name="Oval 84"/>
          <p:cNvSpPr>
            <a:spLocks noChangeArrowheads="1"/>
          </p:cNvSpPr>
          <p:nvPr/>
        </p:nvSpPr>
        <p:spPr bwMode="auto">
          <a:xfrm>
            <a:off x="4884738" y="32115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3" name="Oval 85"/>
          <p:cNvSpPr>
            <a:spLocks noChangeArrowheads="1"/>
          </p:cNvSpPr>
          <p:nvPr/>
        </p:nvSpPr>
        <p:spPr bwMode="auto">
          <a:xfrm>
            <a:off x="5226050" y="33401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4" name="Oval 86"/>
          <p:cNvSpPr>
            <a:spLocks noChangeArrowheads="1"/>
          </p:cNvSpPr>
          <p:nvPr/>
        </p:nvSpPr>
        <p:spPr bwMode="auto">
          <a:xfrm>
            <a:off x="5329238" y="37052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5" name="Oval 87"/>
          <p:cNvSpPr>
            <a:spLocks noChangeArrowheads="1"/>
          </p:cNvSpPr>
          <p:nvPr/>
        </p:nvSpPr>
        <p:spPr bwMode="auto">
          <a:xfrm>
            <a:off x="3629025" y="29781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6" name="Oval 88"/>
          <p:cNvSpPr>
            <a:spLocks noChangeArrowheads="1"/>
          </p:cNvSpPr>
          <p:nvPr/>
        </p:nvSpPr>
        <p:spPr bwMode="auto">
          <a:xfrm>
            <a:off x="3422650" y="3154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7" name="Oval 89"/>
          <p:cNvSpPr>
            <a:spLocks noChangeArrowheads="1"/>
          </p:cNvSpPr>
          <p:nvPr/>
        </p:nvSpPr>
        <p:spPr bwMode="auto">
          <a:xfrm>
            <a:off x="3040063" y="33432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8" name="Oval 90"/>
          <p:cNvSpPr>
            <a:spLocks noChangeArrowheads="1"/>
          </p:cNvSpPr>
          <p:nvPr/>
        </p:nvSpPr>
        <p:spPr bwMode="auto">
          <a:xfrm>
            <a:off x="2895600" y="36750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9" name="Oval 91"/>
          <p:cNvSpPr>
            <a:spLocks noChangeArrowheads="1"/>
          </p:cNvSpPr>
          <p:nvPr/>
        </p:nvSpPr>
        <p:spPr bwMode="auto">
          <a:xfrm>
            <a:off x="1290638" y="51101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0" name="Oval 92"/>
          <p:cNvSpPr>
            <a:spLocks noChangeArrowheads="1"/>
          </p:cNvSpPr>
          <p:nvPr/>
        </p:nvSpPr>
        <p:spPr bwMode="auto">
          <a:xfrm>
            <a:off x="1111250" y="5451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1" name="Oval 93"/>
          <p:cNvSpPr>
            <a:spLocks noChangeArrowheads="1"/>
          </p:cNvSpPr>
          <p:nvPr/>
        </p:nvSpPr>
        <p:spPr bwMode="auto">
          <a:xfrm>
            <a:off x="1276350" y="56975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2" name="Oval 94"/>
          <p:cNvSpPr>
            <a:spLocks noChangeArrowheads="1"/>
          </p:cNvSpPr>
          <p:nvPr/>
        </p:nvSpPr>
        <p:spPr bwMode="auto">
          <a:xfrm>
            <a:off x="1571625" y="5861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3" name="Oval 95"/>
          <p:cNvSpPr>
            <a:spLocks noChangeArrowheads="1"/>
          </p:cNvSpPr>
          <p:nvPr/>
        </p:nvSpPr>
        <p:spPr bwMode="auto">
          <a:xfrm>
            <a:off x="1951038" y="58705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4" name="Oval 96"/>
          <p:cNvSpPr>
            <a:spLocks noChangeArrowheads="1"/>
          </p:cNvSpPr>
          <p:nvPr/>
        </p:nvSpPr>
        <p:spPr bwMode="auto">
          <a:xfrm>
            <a:off x="2317750" y="61166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5" name="Oval 97"/>
          <p:cNvSpPr>
            <a:spLocks noChangeArrowheads="1"/>
          </p:cNvSpPr>
          <p:nvPr/>
        </p:nvSpPr>
        <p:spPr bwMode="auto">
          <a:xfrm>
            <a:off x="2697163" y="61007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6" name="Oval 98"/>
          <p:cNvSpPr>
            <a:spLocks noChangeArrowheads="1"/>
          </p:cNvSpPr>
          <p:nvPr/>
        </p:nvSpPr>
        <p:spPr bwMode="auto">
          <a:xfrm>
            <a:off x="3052763" y="61690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7" name="Oval 99"/>
          <p:cNvSpPr>
            <a:spLocks noChangeArrowheads="1"/>
          </p:cNvSpPr>
          <p:nvPr/>
        </p:nvSpPr>
        <p:spPr bwMode="auto">
          <a:xfrm>
            <a:off x="3549650" y="6213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8" name="Oval 100"/>
          <p:cNvSpPr>
            <a:spLocks noChangeArrowheads="1"/>
          </p:cNvSpPr>
          <p:nvPr/>
        </p:nvSpPr>
        <p:spPr bwMode="auto">
          <a:xfrm>
            <a:off x="3938588" y="60928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9" name="Oval 101"/>
          <p:cNvSpPr>
            <a:spLocks noChangeArrowheads="1"/>
          </p:cNvSpPr>
          <p:nvPr/>
        </p:nvSpPr>
        <p:spPr bwMode="auto">
          <a:xfrm>
            <a:off x="4635500" y="62214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0" name="Oval 102"/>
          <p:cNvSpPr>
            <a:spLocks noChangeArrowheads="1"/>
          </p:cNvSpPr>
          <p:nvPr/>
        </p:nvSpPr>
        <p:spPr bwMode="auto">
          <a:xfrm>
            <a:off x="5035550" y="61833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1" name="Oval 103"/>
          <p:cNvSpPr>
            <a:spLocks noChangeArrowheads="1"/>
          </p:cNvSpPr>
          <p:nvPr/>
        </p:nvSpPr>
        <p:spPr bwMode="auto">
          <a:xfrm>
            <a:off x="5246688" y="61214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2" name="Oval 104"/>
          <p:cNvSpPr>
            <a:spLocks noChangeArrowheads="1"/>
          </p:cNvSpPr>
          <p:nvPr/>
        </p:nvSpPr>
        <p:spPr bwMode="auto">
          <a:xfrm>
            <a:off x="5553075" y="62499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3" name="Oval 105"/>
          <p:cNvSpPr>
            <a:spLocks noChangeArrowheads="1"/>
          </p:cNvSpPr>
          <p:nvPr/>
        </p:nvSpPr>
        <p:spPr bwMode="auto">
          <a:xfrm>
            <a:off x="5883275" y="61420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4" name="Oval 106"/>
          <p:cNvSpPr>
            <a:spLocks noChangeArrowheads="1"/>
          </p:cNvSpPr>
          <p:nvPr/>
        </p:nvSpPr>
        <p:spPr bwMode="auto">
          <a:xfrm>
            <a:off x="6296025" y="61642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5" name="Oval 107"/>
          <p:cNvSpPr>
            <a:spLocks noChangeArrowheads="1"/>
          </p:cNvSpPr>
          <p:nvPr/>
        </p:nvSpPr>
        <p:spPr bwMode="auto">
          <a:xfrm>
            <a:off x="6696075" y="6115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6" name="Oval 108"/>
          <p:cNvSpPr>
            <a:spLocks noChangeArrowheads="1"/>
          </p:cNvSpPr>
          <p:nvPr/>
        </p:nvSpPr>
        <p:spPr bwMode="auto">
          <a:xfrm>
            <a:off x="6977063" y="5948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597" name="Object 219"/>
          <p:cNvGraphicFramePr>
            <a:graphicFrameLocks noChangeAspect="1"/>
          </p:cNvGraphicFramePr>
          <p:nvPr/>
        </p:nvGraphicFramePr>
        <p:xfrm>
          <a:off x="7651750" y="6210300"/>
          <a:ext cx="417513" cy="319088"/>
        </p:xfrm>
        <a:graphic>
          <a:graphicData uri="http://schemas.openxmlformats.org/presentationml/2006/ole">
            <p:oleObj spid="_x0000_s405506" name="Clip" r:id="rId4" imgW="1305000" imgH="1085760" progId="">
              <p:embed/>
            </p:oleObj>
          </a:graphicData>
        </a:graphic>
      </p:graphicFrame>
      <p:graphicFrame>
        <p:nvGraphicFramePr>
          <p:cNvPr id="191598" name="Object 219"/>
          <p:cNvGraphicFramePr>
            <a:graphicFrameLocks noChangeAspect="1"/>
          </p:cNvGraphicFramePr>
          <p:nvPr/>
        </p:nvGraphicFramePr>
        <p:xfrm>
          <a:off x="3316288" y="2917825"/>
          <a:ext cx="417512" cy="306388"/>
        </p:xfrm>
        <a:graphic>
          <a:graphicData uri="http://schemas.openxmlformats.org/presentationml/2006/ole">
            <p:oleObj spid="_x0000_s405507" name="Clip" r:id="rId5" imgW="1305000" imgH="1085760" progId="">
              <p:embed/>
            </p:oleObj>
          </a:graphicData>
        </a:graphic>
      </p:graphicFrame>
      <p:sp>
        <p:nvSpPr>
          <p:cNvPr id="191599" name="Freeform 111"/>
          <p:cNvSpPr>
            <a:spLocks/>
          </p:cNvSpPr>
          <p:nvPr/>
        </p:nvSpPr>
        <p:spPr bwMode="auto">
          <a:xfrm>
            <a:off x="3668713" y="2898775"/>
            <a:ext cx="4121150" cy="347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" y="142"/>
              </a:cxn>
              <a:cxn ang="0">
                <a:pos x="83" y="531"/>
              </a:cxn>
              <a:cxn ang="0">
                <a:pos x="539" y="950"/>
              </a:cxn>
              <a:cxn ang="0">
                <a:pos x="1332" y="1586"/>
              </a:cxn>
              <a:cxn ang="0">
                <a:pos x="1886" y="1877"/>
              </a:cxn>
              <a:cxn ang="0">
                <a:pos x="2260" y="2019"/>
              </a:cxn>
              <a:cxn ang="0">
                <a:pos x="2596" y="2192"/>
              </a:cxn>
            </a:cxnLst>
            <a:rect l="0" t="0" r="r" b="b"/>
            <a:pathLst>
              <a:path w="2596" h="2192">
                <a:moveTo>
                  <a:pt x="0" y="0"/>
                </a:moveTo>
                <a:cubicBezTo>
                  <a:pt x="64" y="27"/>
                  <a:pt x="129" y="54"/>
                  <a:pt x="143" y="142"/>
                </a:cubicBezTo>
                <a:cubicBezTo>
                  <a:pt x="157" y="230"/>
                  <a:pt x="17" y="397"/>
                  <a:pt x="83" y="531"/>
                </a:cubicBezTo>
                <a:cubicBezTo>
                  <a:pt x="149" y="665"/>
                  <a:pt x="331" y="774"/>
                  <a:pt x="539" y="950"/>
                </a:cubicBezTo>
                <a:cubicBezTo>
                  <a:pt x="747" y="1126"/>
                  <a:pt x="1108" y="1432"/>
                  <a:pt x="1332" y="1586"/>
                </a:cubicBezTo>
                <a:cubicBezTo>
                  <a:pt x="1556" y="1740"/>
                  <a:pt x="1731" y="1805"/>
                  <a:pt x="1886" y="1877"/>
                </a:cubicBezTo>
                <a:cubicBezTo>
                  <a:pt x="2041" y="1949"/>
                  <a:pt x="2142" y="1967"/>
                  <a:pt x="2260" y="2019"/>
                </a:cubicBezTo>
                <a:cubicBezTo>
                  <a:pt x="2378" y="2071"/>
                  <a:pt x="2487" y="2131"/>
                  <a:pt x="2596" y="2192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600" name="Rectangle 3"/>
          <p:cNvSpPr>
            <a:spLocks noChangeArrowheads="1"/>
          </p:cNvSpPr>
          <p:nvPr/>
        </p:nvSpPr>
        <p:spPr bwMode="auto">
          <a:xfrm>
            <a:off x="423863" y="1498600"/>
            <a:ext cx="8440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a packet passes through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many</a:t>
            </a:r>
            <a:r>
              <a:rPr lang="en-US">
                <a:latin typeface="Comic Sans MS" pitchFamily="66" charset="0"/>
              </a:rPr>
              <a:t> networks from source host to destination host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2999027-1BA8-4AD2-AFA9-94133F1E14AF}" type="slidenum">
              <a:rPr lang="en-US"/>
              <a:pPr/>
              <a:t>41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/>
              <a:t>Internet structure: network of networks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 packet passes through many </a:t>
            </a:r>
            <a:r>
              <a:rPr lang="en-US" sz="2400" dirty="0" smtClean="0">
                <a:solidFill>
                  <a:srgbClr val="FF0000"/>
                </a:solidFill>
              </a:rPr>
              <a:t>networks down and up the hierarchy!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87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8871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88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75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8876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7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8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79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888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83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8884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5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6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87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8888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9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90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9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9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94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5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6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900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78901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2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03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78904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5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06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78907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8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09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78910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1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12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78913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4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15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78916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7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18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78919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0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21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78922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3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24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78925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6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79067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p:oleObj spid="_x0000_s79067" name="Clip" r:id="rId4" imgW="1305000" imgH="1085760" progId="">
              <p:embed/>
            </p:oleObj>
          </a:graphicData>
        </a:graphic>
      </p:graphicFrame>
      <p:graphicFrame>
        <p:nvGraphicFramePr>
          <p:cNvPr id="79187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p:oleObj spid="_x0000_s79187" name="Clip" r:id="rId5" imgW="1305000" imgH="1085760" progId="">
              <p:embed/>
            </p:oleObj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8" y="264"/>
              </a:cxn>
              <a:cxn ang="0">
                <a:pos x="920" y="592"/>
              </a:cxn>
              <a:cxn ang="0">
                <a:pos x="1232" y="840"/>
              </a:cxn>
              <a:cxn ang="0">
                <a:pos x="1792" y="1248"/>
              </a:cxn>
              <a:cxn ang="0">
                <a:pos x="2096" y="1560"/>
              </a:cxn>
              <a:cxn ang="0">
                <a:pos x="3008" y="1800"/>
              </a:cxn>
              <a:cxn ang="0">
                <a:pos x="3632" y="1912"/>
              </a:cxn>
              <a:cxn ang="0">
                <a:pos x="4040" y="2240"/>
              </a:cxn>
              <a:cxn ang="0">
                <a:pos x="4192" y="2280"/>
              </a:cxn>
            </a:cxnLst>
            <a:rect l="0" t="0" r="r" b="b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53ADD69-0603-4D27-B0E9-B4E4A6AC5157}" type="slidenum">
              <a:rPr lang="en-US"/>
              <a:pPr/>
              <a:t>42</a:t>
            </a:fld>
            <a:endParaRPr lang="en-US"/>
          </a:p>
        </p:txBody>
      </p:sp>
      <p:graphicFrame>
        <p:nvGraphicFramePr>
          <p:cNvPr id="312322" name="Object 2"/>
          <p:cNvGraphicFramePr>
            <a:graphicFrameLocks noChangeAspect="1"/>
          </p:cNvGraphicFramePr>
          <p:nvPr/>
        </p:nvGraphicFramePr>
        <p:xfrm>
          <a:off x="1143000" y="693738"/>
          <a:ext cx="6629400" cy="5453062"/>
        </p:xfrm>
        <a:graphic>
          <a:graphicData uri="http://schemas.openxmlformats.org/presentationml/2006/ole">
            <p:oleObj spid="_x0000_s312322" name="Document" r:id="rId4" imgW="2324880" imgH="1910880" progId="Word.Document.8">
              <p:embed/>
            </p:oleObj>
          </a:graphicData>
        </a:graphic>
      </p:graphicFrame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2371725" y="6103938"/>
            <a:ext cx="391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100 node transit-stub topology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509588" y="58738"/>
            <a:ext cx="774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So, what does the Internet look like? Have you seen it lately?!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6D147BC-3903-40BE-A2A0-188BACD0D952}" type="slidenum">
              <a:rPr lang="en-US"/>
              <a:pPr/>
              <a:t>43</a:t>
            </a:fld>
            <a:endParaRPr lang="en-US"/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914400" y="0"/>
          <a:ext cx="7010400" cy="5476875"/>
        </p:xfrm>
        <a:graphic>
          <a:graphicData uri="http://schemas.openxmlformats.org/presentationml/2006/ole">
            <p:oleObj spid="_x0000_s314370" name="Document" r:id="rId4" imgW="2372400" imgH="1853280" progId="Word.Document.8">
              <p:embed/>
            </p:oleObj>
          </a:graphicData>
        </a:graphic>
      </p:graphicFrame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1023938" y="5478463"/>
            <a:ext cx="7827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Map of the multicast backbone [Mbone] (~3000 nodes) [2002]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3D8CB1A-1F23-474E-99D2-BAE8189898E7}" type="slidenum">
              <a:rPr lang="en-US"/>
              <a:pPr/>
              <a:t>44</a:t>
            </a:fld>
            <a:endParaRPr lang="en-US"/>
          </a:p>
        </p:txBody>
      </p:sp>
      <p:pic>
        <p:nvPicPr>
          <p:cNvPr id="316418" name="Picture 2" descr="mbon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924800" cy="5943600"/>
          </a:xfrm>
          <a:prstGeom prst="rect">
            <a:avLst/>
          </a:prstGeom>
          <a:noFill/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2727325" y="5908675"/>
            <a:ext cx="461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Map of the Internet (~50,000 nodes)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384D7AB-8E3F-445E-93B9-5435C11779D7}" type="slidenum">
              <a:rPr lang="en-US"/>
              <a:pPr/>
              <a:t>45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not simple… </a:t>
            </a:r>
          </a:p>
          <a:p>
            <a:r>
              <a:rPr lang="en-US"/>
              <a:t>It is really complex</a:t>
            </a:r>
          </a:p>
          <a:p>
            <a:pPr lvl="1"/>
            <a:r>
              <a:rPr lang="en-US"/>
              <a:t>in scale</a:t>
            </a:r>
          </a:p>
          <a:p>
            <a:pPr lvl="1"/>
            <a:r>
              <a:rPr lang="en-US"/>
              <a:t>in interactions and dynamics</a:t>
            </a:r>
          </a:p>
          <a:p>
            <a:pPr lvl="1"/>
            <a:r>
              <a:rPr lang="en-US"/>
              <a:t>in failure modes (loss, crashes, loops, etc)</a:t>
            </a:r>
          </a:p>
          <a:p>
            <a:r>
              <a:rPr lang="en-US"/>
              <a:t>We need a very systematic approach to design protocols for such a complex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3024FB9-6315-4B8A-B9E0-20142983F11E}" type="slidenum">
              <a:rPr lang="en-US"/>
              <a:pPr/>
              <a:t>46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1.5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4A580F7-5020-452F-879D-EFF5F3529E89}" type="slidenum">
              <a:rPr lang="en-US"/>
              <a:pPr/>
              <a:t>47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“Layers”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181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Networks are complex! </a:t>
            </a:r>
          </a:p>
          <a:p>
            <a:r>
              <a:rPr lang="en-US" sz="2400"/>
              <a:t>many “pieces”:</a:t>
            </a:r>
          </a:p>
          <a:p>
            <a:pPr lvl="1"/>
            <a:r>
              <a:rPr lang="en-US"/>
              <a:t>hosts</a:t>
            </a:r>
          </a:p>
          <a:p>
            <a:pPr lvl="1"/>
            <a:r>
              <a:rPr lang="en-US"/>
              <a:t>routers</a:t>
            </a:r>
          </a:p>
          <a:p>
            <a:pPr lvl="1"/>
            <a:r>
              <a:rPr lang="en-US"/>
              <a:t>links of various media</a:t>
            </a:r>
          </a:p>
          <a:p>
            <a:pPr lvl="1"/>
            <a:r>
              <a:rPr lang="en-US"/>
              <a:t>applications</a:t>
            </a:r>
          </a:p>
          <a:p>
            <a:pPr lvl="1"/>
            <a:r>
              <a:rPr lang="en-US"/>
              <a:t>protocols</a:t>
            </a:r>
          </a:p>
          <a:p>
            <a:pPr lvl="1"/>
            <a:r>
              <a:rPr lang="en-US"/>
              <a:t>hardware, software</a:t>
            </a:r>
            <a:endParaRPr lang="en-US" sz="200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6475" y="2259013"/>
            <a:ext cx="3943350" cy="2965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Question: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Is there any hope of </a:t>
            </a:r>
            <a:r>
              <a:rPr lang="en-US" sz="2400" i="1"/>
              <a:t>organizing</a:t>
            </a:r>
            <a:r>
              <a:rPr lang="en-US" sz="2400"/>
              <a:t> structure of network?</a:t>
            </a:r>
          </a:p>
          <a:p>
            <a:pPr algn="ctr">
              <a:buFont typeface="Wingdings" pitchFamily="2" charset="2"/>
              <a:buNone/>
            </a:pPr>
            <a:endParaRPr lang="en-US" sz="2400"/>
          </a:p>
          <a:p>
            <a:pPr algn="ctr">
              <a:buFont typeface="Wingdings" pitchFamily="2" charset="2"/>
              <a:buNone/>
            </a:pPr>
            <a:r>
              <a:rPr lang="en-US" sz="2400"/>
              <a:t>Or at least our discussion of networks?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173C21F-04C7-4A88-B268-91C4970317B5}" type="slidenum">
              <a:rPr lang="en-US"/>
              <a:pPr/>
              <a:t>48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layering?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82835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Dealing with complex systems:</a:t>
            </a:r>
          </a:p>
          <a:p>
            <a:r>
              <a:rPr lang="en-US" sz="2400"/>
              <a:t>explicit structure allows identification, relationship of complex system’s pieces</a:t>
            </a:r>
            <a:endParaRPr lang="en-US"/>
          </a:p>
          <a:p>
            <a:pPr lvl="1"/>
            <a:r>
              <a:rPr lang="en-US"/>
              <a:t>layered </a:t>
            </a:r>
            <a:r>
              <a:rPr lang="en-US">
                <a:solidFill>
                  <a:srgbClr val="FF0000"/>
                </a:solidFill>
              </a:rPr>
              <a:t>reference model</a:t>
            </a:r>
            <a:r>
              <a:rPr lang="en-US"/>
              <a:t> for discussion</a:t>
            </a:r>
          </a:p>
          <a:p>
            <a:r>
              <a:rPr lang="en-US" sz="2400"/>
              <a:t>modularization eases maintenance, updating of system</a:t>
            </a:r>
          </a:p>
          <a:p>
            <a:pPr lvl="1"/>
            <a:r>
              <a:rPr lang="en-US"/>
              <a:t>change of implementation of layer’s service transparent to rest of system</a:t>
            </a:r>
          </a:p>
          <a:p>
            <a:pPr lvl="1"/>
            <a:r>
              <a:rPr lang="en-US"/>
              <a:t>change in one layer doesn’t affect rest of system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(is this true?!)</a:t>
            </a:r>
          </a:p>
          <a:p>
            <a:r>
              <a:rPr lang="en-US" sz="2400"/>
              <a:t>Can layering be considered harmful?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8CE9541-C9F7-4F88-B81D-CB3DA22DFCF6}" type="slidenum">
              <a:rPr lang="en-US"/>
              <a:pPr/>
              <a:t>49</a:t>
            </a:fld>
            <a:endParaRPr lang="en-US"/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578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protocol stack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application:</a:t>
            </a:r>
            <a:r>
              <a:rPr lang="en-US" sz="2400"/>
              <a:t> supporting network applications</a:t>
            </a:r>
          </a:p>
          <a:p>
            <a:pPr lvl="1"/>
            <a:r>
              <a:rPr lang="en-US" sz="2000"/>
              <a:t>FTP, SMTP, HTTP</a:t>
            </a:r>
          </a:p>
          <a:p>
            <a:r>
              <a:rPr lang="en-US" sz="2400">
                <a:solidFill>
                  <a:srgbClr val="FF0000"/>
                </a:solidFill>
              </a:rPr>
              <a:t>transport:</a:t>
            </a:r>
            <a:r>
              <a:rPr lang="en-US" sz="2400"/>
              <a:t> process-process data transfer</a:t>
            </a:r>
          </a:p>
          <a:p>
            <a:pPr lvl="1"/>
            <a:r>
              <a:rPr lang="en-US" sz="2000"/>
              <a:t>TCP, UDP</a:t>
            </a:r>
          </a:p>
          <a:p>
            <a:r>
              <a:rPr lang="en-US" sz="2400">
                <a:solidFill>
                  <a:srgbClr val="FF0000"/>
                </a:solidFill>
              </a:rPr>
              <a:t>network:</a:t>
            </a:r>
            <a:r>
              <a:rPr lang="en-US" sz="2400"/>
              <a:t> routing of datagrams from source to destination</a:t>
            </a:r>
          </a:p>
          <a:p>
            <a:pPr lvl="1"/>
            <a:r>
              <a:rPr lang="en-US" sz="2000"/>
              <a:t>IP, routing protocols</a:t>
            </a:r>
          </a:p>
          <a:p>
            <a:r>
              <a:rPr lang="en-US" sz="2400">
                <a:solidFill>
                  <a:srgbClr val="FF0000"/>
                </a:solidFill>
              </a:rPr>
              <a:t>link:</a:t>
            </a:r>
            <a:r>
              <a:rPr lang="en-US" sz="2400"/>
              <a:t> data transfer between neighboring  network elements</a:t>
            </a:r>
          </a:p>
          <a:p>
            <a:pPr lvl="1"/>
            <a:r>
              <a:rPr lang="en-US" sz="2000"/>
              <a:t>PPP, Ethernet</a:t>
            </a:r>
          </a:p>
          <a:p>
            <a:r>
              <a:rPr lang="en-US" sz="2400">
                <a:solidFill>
                  <a:srgbClr val="FF0000"/>
                </a:solidFill>
              </a:rPr>
              <a:t>physical:</a:t>
            </a:r>
            <a:r>
              <a:rPr lang="en-US" sz="2400"/>
              <a:t> bits “on the wire”</a:t>
            </a:r>
          </a:p>
          <a:p>
            <a:endParaRPr lang="en-US" sz="2400"/>
          </a:p>
        </p:txBody>
      </p:sp>
      <p:grpSp>
        <p:nvGrpSpPr>
          <p:cNvPr id="326661" name="Group 5"/>
          <p:cNvGrpSpPr>
            <a:grpSpLocks/>
          </p:cNvGrpSpPr>
          <p:nvPr/>
        </p:nvGrpSpPr>
        <p:grpSpPr bwMode="auto">
          <a:xfrm>
            <a:off x="6508750" y="1828800"/>
            <a:ext cx="1898650" cy="3530600"/>
            <a:chOff x="3076" y="888"/>
            <a:chExt cx="1196" cy="2224"/>
          </a:xfrm>
        </p:grpSpPr>
        <p:sp>
          <p:nvSpPr>
            <p:cNvPr id="326662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3" name="Text Box 7"/>
            <p:cNvSpPr txBox="1">
              <a:spLocks noChangeArrowheads="1"/>
            </p:cNvSpPr>
            <p:nvPr/>
          </p:nvSpPr>
          <p:spPr bwMode="auto">
            <a:xfrm>
              <a:off x="3150" y="949"/>
              <a:ext cx="107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6664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5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6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7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608DE66-FCE3-4AB1-A7D1-361F3244D2BD}" type="slidenum">
              <a:rPr lang="en-US"/>
              <a:pPr/>
              <a:t>5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(Chapters) to Cover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143000"/>
            <a:ext cx="8562975" cy="5105400"/>
          </a:xfrm>
        </p:spPr>
        <p:txBody>
          <a:bodyPr/>
          <a:lstStyle/>
          <a:p>
            <a:r>
              <a:rPr lang="en-US" sz="2400" dirty="0"/>
              <a:t>From main text book (Kurose, Ross)</a:t>
            </a:r>
          </a:p>
          <a:p>
            <a:pPr lvl="1"/>
            <a:r>
              <a:rPr lang="en-US" sz="2000" dirty="0" err="1"/>
              <a:t>Ch1</a:t>
            </a:r>
            <a:r>
              <a:rPr lang="en-US" sz="2000" dirty="0"/>
              <a:t>: Overview, Intro</a:t>
            </a:r>
          </a:p>
          <a:p>
            <a:pPr lvl="1"/>
            <a:r>
              <a:rPr lang="en-US" sz="2000" dirty="0" err="1"/>
              <a:t>Ch2</a:t>
            </a:r>
            <a:r>
              <a:rPr lang="en-US" sz="2000" dirty="0"/>
              <a:t>: Applications</a:t>
            </a:r>
          </a:p>
          <a:p>
            <a:pPr lvl="1"/>
            <a:r>
              <a:rPr lang="en-US" sz="2000" dirty="0" err="1"/>
              <a:t>Ch3</a:t>
            </a:r>
            <a:r>
              <a:rPr lang="en-US" sz="2000" dirty="0"/>
              <a:t>: Transport Layer</a:t>
            </a:r>
          </a:p>
          <a:p>
            <a:pPr lvl="1"/>
            <a:r>
              <a:rPr lang="en-US" sz="2000" dirty="0" err="1"/>
              <a:t>Ch4</a:t>
            </a:r>
            <a:r>
              <a:rPr lang="en-US" sz="2000" dirty="0"/>
              <a:t>: Network Layer</a:t>
            </a:r>
          </a:p>
          <a:p>
            <a:pPr lvl="1"/>
            <a:r>
              <a:rPr lang="en-US" sz="2000" dirty="0" err="1"/>
              <a:t>Ch5</a:t>
            </a:r>
            <a:r>
              <a:rPr lang="en-US" sz="2000" dirty="0"/>
              <a:t>: Link Layer, MAC, LANs</a:t>
            </a:r>
          </a:p>
          <a:p>
            <a:pPr lvl="1"/>
            <a:r>
              <a:rPr lang="en-US" sz="2000" dirty="0" err="1"/>
              <a:t>Ch6</a:t>
            </a:r>
            <a:r>
              <a:rPr lang="en-US" sz="2000" dirty="0"/>
              <a:t>: Wireless, Mobile Networks</a:t>
            </a:r>
          </a:p>
          <a:p>
            <a:pPr lvl="1"/>
            <a:r>
              <a:rPr lang="en-US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Ch7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: Multimedia [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partial?: </a:t>
            </a:r>
            <a:r>
              <a:rPr lang="en-US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Diffserv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Intserv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]</a:t>
            </a:r>
          </a:p>
          <a:p>
            <a:pPr lvl="1"/>
            <a:r>
              <a:rPr lang="en-US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Ch8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: Security [partial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]?</a:t>
            </a:r>
            <a:endParaRPr lang="en-US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/>
              <a:t>Notes: </a:t>
            </a:r>
          </a:p>
          <a:p>
            <a:pPr lvl="1"/>
            <a:r>
              <a:rPr lang="en-US" sz="2000" dirty="0"/>
              <a:t>Ordering maybe slightly modified as semester progresses.</a:t>
            </a:r>
          </a:p>
          <a:p>
            <a:pPr lvl="1"/>
            <a:r>
              <a:rPr lang="en-US" sz="2000" dirty="0"/>
              <a:t>Personal notes, additions will be provided by Prof. as needed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This is </a:t>
            </a:r>
            <a:r>
              <a:rPr lang="en-US" sz="2000" i="1" dirty="0" smtClean="0"/>
              <a:t>not </a:t>
            </a:r>
            <a:r>
              <a:rPr lang="en-US" sz="2000" dirty="0" smtClean="0"/>
              <a:t>a programming class (although we will use some </a:t>
            </a:r>
            <a:r>
              <a:rPr lang="en-US" sz="2000" dirty="0" err="1" smtClean="0"/>
              <a:t>prog</a:t>
            </a:r>
            <a:r>
              <a:rPr lang="en-US" sz="2000" dirty="0" smtClean="0"/>
              <a:t>.). It is </a:t>
            </a:r>
            <a:r>
              <a:rPr lang="en-US" sz="2000" i="1" dirty="0" smtClean="0"/>
              <a:t>not </a:t>
            </a:r>
            <a:r>
              <a:rPr lang="en-US" sz="2000" dirty="0" smtClean="0"/>
              <a:t> a security class, although we’ll introduce security issues and discuss briefly!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CB805BE-D324-4A4C-8477-0B301AEAE026}" type="slidenum">
              <a:rPr lang="en-US"/>
              <a:pPr/>
              <a:t>50</a:t>
            </a:fld>
            <a:endParaRPr lang="en-US"/>
          </a:p>
        </p:txBody>
      </p:sp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7077075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ISO/OSI reference model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presentation:</a:t>
            </a:r>
            <a:r>
              <a:rPr lang="en-US" sz="2400"/>
              <a:t> allow applications to interpret meaning of data, e.g., encryption, compression, machine-specific conventions</a:t>
            </a:r>
          </a:p>
          <a:p>
            <a:r>
              <a:rPr lang="en-US" sz="2400" i="1">
                <a:solidFill>
                  <a:srgbClr val="FF3300"/>
                </a:solidFill>
              </a:rPr>
              <a:t>session:</a:t>
            </a:r>
            <a:r>
              <a:rPr lang="en-US" sz="2400"/>
              <a:t> synchronization, checkpointing, recovery of data exchange</a:t>
            </a:r>
          </a:p>
          <a:p>
            <a:r>
              <a:rPr lang="en-US" sz="2400"/>
              <a:t>Internet stack “missing” these layers!</a:t>
            </a:r>
          </a:p>
          <a:p>
            <a:pPr lvl="1"/>
            <a:r>
              <a:rPr lang="en-US"/>
              <a:t>these services, </a:t>
            </a:r>
            <a:r>
              <a:rPr lang="en-US" i="1"/>
              <a:t>if needed,</a:t>
            </a:r>
            <a:r>
              <a:rPr lang="en-US"/>
              <a:t> must be implemented in application</a:t>
            </a:r>
          </a:p>
          <a:p>
            <a:pPr lvl="1"/>
            <a:r>
              <a:rPr lang="en-US"/>
              <a:t>needed?</a:t>
            </a:r>
          </a:p>
        </p:txBody>
      </p:sp>
      <p:grpSp>
        <p:nvGrpSpPr>
          <p:cNvPr id="328709" name="Group 5"/>
          <p:cNvGrpSpPr>
            <a:grpSpLocks/>
          </p:cNvGrpSpPr>
          <p:nvPr/>
        </p:nvGrpSpPr>
        <p:grpSpPr bwMode="auto">
          <a:xfrm>
            <a:off x="6902450" y="1762125"/>
            <a:ext cx="1982788" cy="3587750"/>
            <a:chOff x="3265" y="1545"/>
            <a:chExt cx="1249" cy="2260"/>
          </a:xfrm>
        </p:grpSpPr>
        <p:sp>
          <p:nvSpPr>
            <p:cNvPr id="328710" name="Rectangle 6"/>
            <p:cNvSpPr>
              <a:spLocks noChangeArrowheads="1"/>
            </p:cNvSpPr>
            <p:nvPr/>
          </p:nvSpPr>
          <p:spPr bwMode="auto">
            <a:xfrm>
              <a:off x="3310" y="1545"/>
              <a:ext cx="1192" cy="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1" name="Text Box 7"/>
            <p:cNvSpPr txBox="1">
              <a:spLocks noChangeArrowheads="1"/>
            </p:cNvSpPr>
            <p:nvPr/>
          </p:nvSpPr>
          <p:spPr bwMode="auto">
            <a:xfrm>
              <a:off x="3265" y="1654"/>
              <a:ext cx="1249" cy="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presentation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session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8712" name="Line 8"/>
            <p:cNvSpPr>
              <a:spLocks noChangeShapeType="1"/>
            </p:cNvSpPr>
            <p:nvPr/>
          </p:nvSpPr>
          <p:spPr bwMode="auto">
            <a:xfrm>
              <a:off x="3297" y="191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3" name="Line 9"/>
            <p:cNvSpPr>
              <a:spLocks noChangeShapeType="1"/>
            </p:cNvSpPr>
            <p:nvPr/>
          </p:nvSpPr>
          <p:spPr bwMode="auto">
            <a:xfrm>
              <a:off x="3306" y="253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4" name="Line 10"/>
            <p:cNvSpPr>
              <a:spLocks noChangeShapeType="1"/>
            </p:cNvSpPr>
            <p:nvPr/>
          </p:nvSpPr>
          <p:spPr bwMode="auto">
            <a:xfrm>
              <a:off x="3306" y="287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5" name="Line 11"/>
            <p:cNvSpPr>
              <a:spLocks noChangeShapeType="1"/>
            </p:cNvSpPr>
            <p:nvPr/>
          </p:nvSpPr>
          <p:spPr bwMode="auto">
            <a:xfrm>
              <a:off x="3307" y="351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6" name="Line 12"/>
            <p:cNvSpPr>
              <a:spLocks noChangeShapeType="1"/>
            </p:cNvSpPr>
            <p:nvPr/>
          </p:nvSpPr>
          <p:spPr bwMode="auto">
            <a:xfrm>
              <a:off x="3297" y="3209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7" name="Line 13"/>
            <p:cNvSpPr>
              <a:spLocks noChangeShapeType="1"/>
            </p:cNvSpPr>
            <p:nvPr/>
          </p:nvSpPr>
          <p:spPr bwMode="auto">
            <a:xfrm>
              <a:off x="3296" y="2245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DA8F88C-B70B-405A-BE2A-19FD23A0432E}" type="slidenum">
              <a:rPr lang="en-US"/>
              <a:pPr/>
              <a:t>51</a:t>
            </a:fld>
            <a:endParaRPr lang="en-US"/>
          </a:p>
        </p:txBody>
      </p:sp>
      <p:sp>
        <p:nvSpPr>
          <p:cNvPr id="330754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/>
            <a:ahLst/>
            <a:cxnLst>
              <a:cxn ang="0">
                <a:pos x="592" y="0"/>
              </a:cxn>
              <a:cxn ang="0">
                <a:pos x="2544" y="0"/>
              </a:cxn>
              <a:cxn ang="0">
                <a:pos x="2550" y="2415"/>
              </a:cxn>
              <a:cxn ang="0">
                <a:pos x="0" y="2415"/>
              </a:cxn>
            </a:cxnLst>
            <a:rect l="0" t="0" r="r" b="b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5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/>
            <a:ahLst/>
            <a:cxnLst>
              <a:cxn ang="0">
                <a:pos x="402" y="363"/>
              </a:cxn>
              <a:cxn ang="0">
                <a:pos x="28" y="0"/>
              </a:cxn>
              <a:cxn ang="0">
                <a:pos x="0" y="470"/>
              </a:cxn>
              <a:cxn ang="0">
                <a:pos x="242" y="537"/>
              </a:cxn>
              <a:cxn ang="0">
                <a:pos x="402" y="363"/>
              </a:cxn>
            </a:cxnLst>
            <a:rect l="0" t="0" r="r" b="b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2716213" y="223838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graphicFrame>
        <p:nvGraphicFramePr>
          <p:cNvPr id="330757" name="Object 5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p:oleObj spid="_x0000_s330757" name="Clip" r:id="rId4" imgW="1305000" imgH="1085760" progId="">
              <p:embed/>
            </p:oleObj>
          </a:graphicData>
        </a:graphic>
      </p:graphicFrame>
      <p:sp>
        <p:nvSpPr>
          <p:cNvPr id="330758" name="Freeform 6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330760" name="Freeform 8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Freeform 9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3" y="150"/>
                </a:cxn>
                <a:cxn ang="0">
                  <a:pos x="658" y="0"/>
                </a:cxn>
                <a:cxn ang="0">
                  <a:pos x="658" y="130"/>
                </a:cxn>
                <a:cxn ang="0">
                  <a:pos x="0" y="281"/>
                </a:cxn>
              </a:cxnLst>
              <a:rect l="0" t="0" r="r" b="b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2" name="Freeform 10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763" name="Group 11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330764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5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6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767" name="Group 15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330768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9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70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2" name="Rectangle 20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3" name="Line 21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4" name="Text Box 22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75" name="Line 23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6" name="Line 24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7" name="Line 25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778" name="Group 26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330779" name="Rectangle 27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0" name="Rectangle 28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781" name="Rectangle 29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782" name="Rectangle 30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783" name="Line 31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84" name="Line 32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785" name="Text Box 33"/>
          <p:cNvSpPr txBox="1">
            <a:spLocks noChangeArrowheads="1"/>
          </p:cNvSpPr>
          <p:nvPr/>
        </p:nvSpPr>
        <p:spPr bwMode="auto">
          <a:xfrm>
            <a:off x="395288" y="996950"/>
            <a:ext cx="971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786" name="Group 34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330787" name="Rectangle 35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8" name="Rectangle 36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330789" name="Text Box 37"/>
          <p:cNvSpPr txBox="1">
            <a:spLocks noChangeArrowheads="1"/>
          </p:cNvSpPr>
          <p:nvPr/>
        </p:nvSpPr>
        <p:spPr bwMode="auto">
          <a:xfrm>
            <a:off x="195263" y="1336675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30790" name="Text Box 38"/>
          <p:cNvSpPr txBox="1">
            <a:spLocks noChangeArrowheads="1"/>
          </p:cNvSpPr>
          <p:nvPr/>
        </p:nvSpPr>
        <p:spPr bwMode="auto">
          <a:xfrm>
            <a:off x="1547813" y="4157663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graphicFrame>
        <p:nvGraphicFramePr>
          <p:cNvPr id="330791" name="Object 39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p:oleObj spid="_x0000_s330791" name="Clip" r:id="rId5" imgW="1305000" imgH="1085760" progId="">
              <p:embed/>
            </p:oleObj>
          </a:graphicData>
        </a:graphic>
      </p:graphicFrame>
      <p:sp>
        <p:nvSpPr>
          <p:cNvPr id="330792" name="Freeform 40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93" name="Rectangle 41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4" name="Rectangle 42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5" name="Line 43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6" name="Text Box 44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97" name="Line 45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8" name="Line 46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9" name="Line 47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00" name="Group 48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330801" name="Rectangle 49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02" name="Rectangle 50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03" name="Rectangle 51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04" name="Rectangle 52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05" name="Rectangle 53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06" name="Line 54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7" name="Line 55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8" name="Line 56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09" name="Group 57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330810" name="Rectangle 58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1" name="Rectangle 59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2" name="Rectangle 60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13" name="Rectangle 61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14" name="Line 62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15" name="Line 63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16" name="Group 64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330817" name="Rectangle 65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8" name="Rectangle 66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9" name="Rectangle 67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20" name="Line 68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21" name="Group 69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330822" name="Rectangle 70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3" name="Rectangle 71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24" name="Group 72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330825" name="Rectangle 73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6" name="Rectangle 74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7" name="Line 75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8" name="Text Box 76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30829" name="Line 77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0830" name="Group 78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330831" name="Rectangle 79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2" name="Rectangle 80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3" name="Line 81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4" name="Text Box 82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</p:grpSp>
      <p:sp>
        <p:nvSpPr>
          <p:cNvPr id="330835" name="Freeform 83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/>
            <a:ahLst/>
            <a:cxnLst>
              <a:cxn ang="0">
                <a:pos x="413" y="570"/>
              </a:cxn>
              <a:cxn ang="0">
                <a:pos x="9" y="0"/>
              </a:cxn>
              <a:cxn ang="0">
                <a:pos x="0" y="604"/>
              </a:cxn>
              <a:cxn ang="0">
                <a:pos x="397" y="715"/>
              </a:cxn>
              <a:cxn ang="0">
                <a:pos x="413" y="570"/>
              </a:cxn>
            </a:cxnLst>
            <a:rect l="0" t="0" r="r" b="b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836" name="Group 84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330837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8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9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40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0841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0842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0843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4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5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846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084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850" name="Freeform 98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/>
            <a:ahLst/>
            <a:cxnLst>
              <a:cxn ang="0">
                <a:pos x="872" y="0"/>
              </a:cxn>
              <a:cxn ang="0">
                <a:pos x="878" y="1481"/>
              </a:cxn>
              <a:cxn ang="0">
                <a:pos x="2612" y="1481"/>
              </a:cxn>
              <a:cxn ang="0">
                <a:pos x="2612" y="1179"/>
              </a:cxn>
              <a:cxn ang="0">
                <a:pos x="3294" y="1179"/>
              </a:cxn>
              <a:cxn ang="0">
                <a:pos x="3316" y="3131"/>
              </a:cxn>
              <a:cxn ang="0">
                <a:pos x="3148" y="2986"/>
              </a:cxn>
              <a:cxn ang="0">
                <a:pos x="3143" y="2387"/>
              </a:cxn>
              <a:cxn ang="0">
                <a:pos x="2505" y="2387"/>
              </a:cxn>
              <a:cxn ang="0">
                <a:pos x="2505" y="3070"/>
              </a:cxn>
              <a:cxn ang="0">
                <a:pos x="1057" y="3461"/>
              </a:cxn>
              <a:cxn ang="0">
                <a:pos x="0" y="3461"/>
              </a:cxn>
              <a:cxn ang="0">
                <a:pos x="0" y="2505"/>
              </a:cxn>
            </a:cxnLst>
            <a:rect l="0" t="0" r="r" b="b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51" name="Group 99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330852" name="Rectangle 100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53" name="Rectangle 101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54" name="Rectangle 102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55" name="Rectangle 103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56" name="Rectangle 104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57" name="Line 105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8" name="Line 106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9" name="Line 107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0" name="Group 108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330861" name="Rectangle 109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2" name="Rectangle 110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63" name="Rectangle 111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64" name="Rectangle 112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65" name="Line 113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66" name="Line 114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7" name="Group 115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330868" name="Rectangle 116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9" name="Rectangle 117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0" name="Rectangle 118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1" name="Rectangle 119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72" name="Line 120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73" name="Line 121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74" name="Group 122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330875" name="Rectangle 123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76" name="Rectangle 124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7" name="Rectangle 125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8" name="Rectangle 126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79" name="Rectangle 127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80" name="Line 128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1" name="Line 129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2" name="Line 130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883" name="Text Box 131"/>
          <p:cNvSpPr txBox="1">
            <a:spLocks noChangeArrowheads="1"/>
          </p:cNvSpPr>
          <p:nvPr/>
        </p:nvSpPr>
        <p:spPr bwMode="auto">
          <a:xfrm>
            <a:off x="7921625" y="5411788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router</a:t>
            </a:r>
          </a:p>
        </p:txBody>
      </p:sp>
      <p:sp>
        <p:nvSpPr>
          <p:cNvPr id="330884" name="Text Box 132"/>
          <p:cNvSpPr txBox="1">
            <a:spLocks noChangeArrowheads="1"/>
          </p:cNvSpPr>
          <p:nvPr/>
        </p:nvSpPr>
        <p:spPr bwMode="auto">
          <a:xfrm>
            <a:off x="7935913" y="309880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switch</a:t>
            </a:r>
          </a:p>
        </p:txBody>
      </p:sp>
      <p:sp>
        <p:nvSpPr>
          <p:cNvPr id="330885" name="Rectangle 133"/>
          <p:cNvSpPr>
            <a:spLocks noGrp="1" noChangeArrowheads="1"/>
          </p:cNvSpPr>
          <p:nvPr>
            <p:ph type="title"/>
          </p:nvPr>
        </p:nvSpPr>
        <p:spPr>
          <a:xfrm>
            <a:off x="4995863" y="0"/>
            <a:ext cx="3805237" cy="1143000"/>
          </a:xfrm>
        </p:spPr>
        <p:txBody>
          <a:bodyPr/>
          <a:lstStyle/>
          <a:p>
            <a:r>
              <a:rPr lang="en-US"/>
              <a:t>Encapsulation</a:t>
            </a:r>
          </a:p>
        </p:txBody>
      </p:sp>
      <p:sp>
        <p:nvSpPr>
          <p:cNvPr id="330886" name="Text Box 134"/>
          <p:cNvSpPr txBox="1">
            <a:spLocks noChangeArrowheads="1"/>
          </p:cNvSpPr>
          <p:nvPr/>
        </p:nvSpPr>
        <p:spPr bwMode="auto">
          <a:xfrm>
            <a:off x="703263" y="692150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887" name="Group 13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330888" name="Rectangle 13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89" name="Rectangle 13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90" name="Group 138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330891" name="Group 13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330892" name="Rectangle 14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3" name="Rectangle 14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H</a:t>
                </a:r>
                <a:r>
                  <a:rPr lang="en-US" sz="1800" baseline="-25000">
                    <a:latin typeface="Comic Sans MS" pitchFamily="66" charset="0"/>
                  </a:rPr>
                  <a:t>t</a:t>
                </a:r>
              </a:p>
            </p:txBody>
          </p:sp>
        </p:grpSp>
        <p:grpSp>
          <p:nvGrpSpPr>
            <p:cNvPr id="330894" name="Group 14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330895" name="Rectangle 14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6" name="Rectangle 14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M</a:t>
                </a:r>
                <a:endParaRPr lang="en-US" sz="1400"/>
              </a:p>
            </p:txBody>
          </p:sp>
        </p:grpSp>
      </p:grpSp>
      <p:grpSp>
        <p:nvGrpSpPr>
          <p:cNvPr id="330897" name="Group 145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330898" name="Rectangle 146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99" name="Rectangle 147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</p:grpSp>
      <p:sp>
        <p:nvSpPr>
          <p:cNvPr id="330900" name="Text Box 148"/>
          <p:cNvSpPr txBox="1">
            <a:spLocks noChangeArrowheads="1"/>
          </p:cNvSpPr>
          <p:nvPr/>
        </p:nvSpPr>
        <p:spPr bwMode="auto">
          <a:xfrm>
            <a:off x="157163" y="1643063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30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85" grpId="0"/>
      <p:bldP spid="330785" grpId="1"/>
      <p:bldP spid="330789" grpId="0"/>
      <p:bldP spid="330789" grpId="1"/>
      <p:bldP spid="330886" grpId="0"/>
      <p:bldP spid="330900" grpId="0"/>
      <p:bldP spid="330900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2CF6896-7337-4D63-B3D9-1B02C3EBF1CD}" type="slidenum">
              <a:rPr lang="en-US"/>
              <a:pPr/>
              <a:t>52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2740" name="Picture 4" descr="fig02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5813" y="304800"/>
            <a:ext cx="5878512" cy="629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060AE20-0D94-4D5B-8344-7DE461D1B66E}" type="slidenum">
              <a:rPr lang="en-US"/>
              <a:pPr/>
              <a:t>53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3764" name="Picture 4" descr="fig03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690563"/>
            <a:ext cx="6115050" cy="616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D4A7A63-7BF1-438E-9F16-FCE51F0B9599}" type="slidenum">
              <a:rPr lang="en-US"/>
              <a:pPr/>
              <a:t>54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4788" name="Picture 4" descr="fig04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552450"/>
            <a:ext cx="6356350" cy="630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1988BB4-FFCA-49F0-83E7-EE546015A0E0}" type="slidenum">
              <a:rPr lang="en-US"/>
              <a:pPr/>
              <a:t>55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5812" name="Picture 4" descr="fig05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323850"/>
            <a:ext cx="7118350" cy="65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BCF7DD0-2A6F-4245-9A08-B81518021113}" type="slidenum">
              <a:rPr lang="en-US"/>
              <a:pPr/>
              <a:t>56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Layering &amp; protocol stacks: (the protocol hour glass)</a:t>
            </a: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endParaRPr lang="en-US"/>
          </a:p>
        </p:txBody>
      </p:sp>
      <p:graphicFrame>
        <p:nvGraphicFramePr>
          <p:cNvPr id="364548" name="Object 4"/>
          <p:cNvGraphicFramePr>
            <a:graphicFrameLocks noChangeAspect="1"/>
          </p:cNvGraphicFramePr>
          <p:nvPr/>
        </p:nvGraphicFramePr>
        <p:xfrm>
          <a:off x="990600" y="2895600"/>
          <a:ext cx="4267200" cy="2222500"/>
        </p:xfrm>
        <a:graphic>
          <a:graphicData uri="http://schemas.openxmlformats.org/presentationml/2006/ole">
            <p:oleObj spid="_x0000_s364548" name="Picture" r:id="rId4" imgW="3219480" imgH="1676520" progId="Word.Picture.8">
              <p:embed/>
            </p:oleObj>
          </a:graphicData>
        </a:graphic>
      </p:graphicFrame>
      <p:graphicFrame>
        <p:nvGraphicFramePr>
          <p:cNvPr id="364549" name="Object 5"/>
          <p:cNvGraphicFramePr>
            <a:graphicFrameLocks noChangeAspect="1"/>
          </p:cNvGraphicFramePr>
          <p:nvPr/>
        </p:nvGraphicFramePr>
        <p:xfrm>
          <a:off x="5791200" y="2590800"/>
          <a:ext cx="2346325" cy="2895600"/>
        </p:xfrm>
        <a:graphic>
          <a:graphicData uri="http://schemas.openxmlformats.org/presentationml/2006/ole">
            <p:oleObj spid="_x0000_s364549" name="Picture" r:id="rId5" imgW="2114640" imgH="2610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BF46274-227E-4665-85CF-CB44BB31DEA4}" type="slidenum">
              <a:rPr lang="en-US"/>
              <a:pPr/>
              <a:t>57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1.3 Network core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circuit switching, packet switching, </a:t>
            </a:r>
            <a:r>
              <a:rPr lang="en-US"/>
              <a:t>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4916C19-B47C-45BF-9A76-7CF14E75452A}" type="slidenum">
              <a:rPr lang="en-US"/>
              <a:pPr/>
              <a:t>58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Core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400"/>
              <a:t>mesh of interconnected routers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the</a:t>
            </a:r>
            <a:r>
              <a:rPr lang="en-US" sz="2400">
                <a:solidFill>
                  <a:srgbClr val="FF0000"/>
                </a:solidFill>
              </a:rPr>
              <a:t> fundamental question:</a:t>
            </a:r>
            <a:r>
              <a:rPr lang="en-US" sz="2400"/>
              <a:t> how is data transferred through net?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circuit switching:</a:t>
            </a:r>
            <a:r>
              <a:rPr lang="en-US"/>
              <a:t> dedicated circuit per call: telephone net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packet-switching:</a:t>
            </a:r>
            <a:r>
              <a:rPr lang="en-US"/>
              <a:t> data sent thru net in discrete “chunks”</a:t>
            </a:r>
            <a:endParaRPr lang="en-US" sz="2000"/>
          </a:p>
        </p:txBody>
      </p:sp>
      <p:graphicFrame>
        <p:nvGraphicFramePr>
          <p:cNvPr id="33485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2" name="Clip" r:id="rId4" imgW="0" imgH="0" progId="">
              <p:embed/>
            </p:oleObj>
          </a:graphicData>
        </a:graphic>
      </p:graphicFrame>
      <p:graphicFrame>
        <p:nvGraphicFramePr>
          <p:cNvPr id="334853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3" name="Clip" r:id="rId5" imgW="0" imgH="0" progId="">
              <p:embed/>
            </p:oleObj>
          </a:graphicData>
        </a:graphic>
      </p:graphicFrame>
      <p:sp>
        <p:nvSpPr>
          <p:cNvPr id="334854" name="Freeform 6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5" name="Freeform 7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6" name="Freeform 8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857" name="Group 9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334858" name="Rectangle 10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59" name="AutoShape 11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334860" name="Group 12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334861" name="Line 13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2" name="Line 14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3" name="Line 15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4" name="Line 16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5" name="Line 17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6" name="Line 18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7" name="Line 19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8" name="Line 20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9" name="Line 21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0" name="Line 22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1" name="Line 23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2" name="Line 24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3" name="Line 25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4" name="Line 26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5" name="Line 27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34876" name="Group 28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34877" name="Line 2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8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9" name="Line 3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0" name="Line 3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1" name="Group 33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34882" name="Line 3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3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4" name="Line 3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5" name="Line 3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6" name="Group 38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34887" name="Line 3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8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9" name="Line 4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90" name="Line 4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34891" name="Line 43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92" name="Line 44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4893" name="Picture 45" descr="imgyjavg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sp>
        <p:nvSpPr>
          <p:cNvPr id="334894" name="Oval 46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5" name="Line 47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7" name="Rectangle 49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98" name="Oval 50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899" name="Group 51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334900" name="Line 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1" name="Line 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2" name="Line 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03" name="Group 55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334904" name="Line 5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5" name="Line 5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6" name="Line 5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07" name="Oval 5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8" name="Line 6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9" name="Line 6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10" name="Rectangle 6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11" name="Oval 6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12" name="Group 6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334913" name="Line 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4" name="Line 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5" name="Line 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16" name="Group 6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334917" name="Line 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8" name="Line 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9" name="Line 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20" name="Oval 7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1" name="Line 7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2" name="Line 7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3" name="Rectangle 7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24" name="Oval 7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25" name="Group 7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334926" name="Line 7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7" name="Line 7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8" name="Line 8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29" name="Group 8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334930" name="Line 8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1" name="Line 8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2" name="Line 8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33" name="Line 85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4" name="Line 86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5" name="Line 87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6" name="Line 88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937" name="Group 89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334938" name="Picture 9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</p:spPr>
        </p:pic>
        <p:sp>
          <p:nvSpPr>
            <p:cNvPr id="334939" name="Freeform 91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0" name="Freeform 92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1" name="Freeform 93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2" name="Freeform 94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3" name="Freeform 95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4" name="Freeform 96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5" name="Freeform 97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6" name="Freeform 98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7" name="Freeform 99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8" name="Freeform 100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9" name="Freeform 101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0" name="Freeform 102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1" name="Freeform 103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2" name="Freeform 104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3" name="Freeform 105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4" name="Freeform 106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4955" name="Line 10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6" name="Line 10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7" name="Freeform 109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8" name="Line 11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59" name="Group 11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334960" name="AutoShape 11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1" name="Rectangle 11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2" name="Rectangle 11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3" name="AutoShape 11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4" name="Line 11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5" name="Line 11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6" name="Rectangle 11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7" name="Rectangle 11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68" name="Line 12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69" name="Line 12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0" name="Oval 122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1" name="Line 123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2" name="Line 124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3" name="Rectangle 125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74" name="Oval 126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75" name="Group 127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334976" name="Line 1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7" name="Line 1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8" name="Line 1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79" name="Group 131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334980" name="Line 1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1" name="Line 1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2" name="Line 1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83" name="Oval 135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4" name="Line 136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5" name="Rectangle 137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86" name="Oval 138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87" name="Group 139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334988" name="Line 1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9" name="Line 1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0" name="Line 1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91" name="Group 143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334992" name="Line 1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3" name="Line 1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4" name="Line 1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95" name="Oval 147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6" name="Line 148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7" name="Line 149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8" name="Rectangle 150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99" name="Oval 151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00" name="Group 152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335001" name="Line 1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2" name="Line 1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3" name="Line 1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04" name="Group 156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335005" name="Line 1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6" name="Line 1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7" name="Line 1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08" name="Line 160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09" name="Line 161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0" name="Line 162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1" name="Line 163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2" name="Line 164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3" name="Line 165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4" name="Line 166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5" name="Line 167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6" name="Line 168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7" name="Line 169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8" name="Line 170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9" name="Line 171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0" name="Line 172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1" name="Line 17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2" name="Line 174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3" name="Line 17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4" name="Line 17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5" name="Line 17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6" name="Line 17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7" name="Line 17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8" name="Line 180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9" name="Line 18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0" name="Line 18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1" name="Oval 183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2" name="Line 184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3" name="Line 185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4" name="Rectangle 186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35" name="Oval 187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36" name="Group 188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335037" name="Line 18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8" name="Line 19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9" name="Line 19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40" name="Group 192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335041" name="Line 1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2" name="Line 1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3" name="Line 1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44" name="Oval 196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5" name="Line 197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6" name="Line 198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7" name="Rectangle 199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48" name="Oval 200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49" name="Group 201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335050" name="Line 2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1" name="Line 2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2" name="Line 2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53" name="Group 205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335054" name="Line 2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5" name="Line 2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6" name="Line 2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57" name="Oval 209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8" name="Line 210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9" name="Line 211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60" name="Rectangle 212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61" name="Oval 213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62" name="Group 214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335063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4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5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66" name="Group 218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335067" name="Line 21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8" name="Line 22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9" name="Line 22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70" name="Oval 222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1" name="Line 223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2" name="Line 224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3" name="Rectangle 225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74" name="Oval 226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75" name="Group 227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335076" name="Line 2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7" name="Line 2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8" name="Line 2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79" name="Group 231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335080" name="Line 2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1" name="Line 2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2" name="Line 2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83" name="Oval 235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4" name="Line 236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5" name="Line 237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6" name="Rectangle 238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87" name="Oval 239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88" name="Group 240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335089" name="Line 2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0" name="Line 2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1" name="Line 2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92" name="Group 244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335093" name="Line 24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4" name="Line 24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5" name="Line 24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96" name="Oval 248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7" name="Line 249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8" name="Line 250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9" name="Rectangle 251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100" name="Oval 252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101" name="Group 253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335102" name="Line 2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3" name="Line 2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4" name="Line 2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05" name="Group 257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335106" name="Line 2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7" name="Line 2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8" name="Line 2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109" name="Line 261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5110" name="Group 262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335111" name="Rectangle 263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2" name="Rectangle 264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3" name="Rectangle 265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4" name="Rectangle 266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5" name="Rectangle 267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6" name="Rectangle 268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17" name="Group 269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335118" name="Picture 27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</p:spPr>
        </p:pic>
        <p:sp>
          <p:nvSpPr>
            <p:cNvPr id="335119" name="Freeform 27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0" name="Freeform 27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1" name="Freeform 27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2" name="Freeform 27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3" name="Freeform 27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4" name="Freeform 27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5" name="Freeform 27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6" name="Freeform 27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7" name="Freeform 27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8" name="Freeform 28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9" name="Freeform 28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5130" name="Group 282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335131" name="Rectangle 2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2" name="Rectangle 2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3" name="Rectangle 2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4" name="Rectangle 2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5" name="Rectangle 2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6" name="Rectangle 2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5137" name="Group 289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335138" name="AutoShape 290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39" name="Rectangle 291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0" name="Rectangle 292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1" name="AutoShape 293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2" name="Line 294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3" name="Line 295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4" name="Rectangle 296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5" name="Rectangle 297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46" name="Group 298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335147" name="AutoShape 29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8" name="Freeform 30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9" name="Freeform 30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0" name="Freeform 30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1" name="AutoShape 30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2" name="Freeform 30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3" name="Freeform 30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4" name="Freeform 30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5" name="Freeform 30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6" name="Freeform 30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7" name="Freeform 30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8" name="Freeform 31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9" name="Freeform 31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0" name="Freeform 31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1" name="Freeform 31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2" name="Freeform 31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3" name="Freeform 31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4" name="Freeform 31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5" name="Freeform 31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6" name="Freeform 31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7" name="Freeform 31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8" name="Freeform 32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9" name="Freeform 32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0" name="Freeform 32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1" name="Freeform 32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2" name="Freeform 32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3" name="Freeform 32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4" name="Freeform 32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5" name="Freeform 32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6" name="Freeform 32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7" name="Freeform 32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178" name="Group 33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335179" name="AutoShape 33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0" name="Freeform 33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1" name="Freeform 33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2" name="Freeform 33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3" name="AutoShape 33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4" name="Freeform 33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5" name="Freeform 33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6" name="Freeform 33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7" name="Freeform 33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8" name="Freeform 34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9" name="Freeform 34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0" name="Freeform 34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1" name="Freeform 34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2" name="Freeform 34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3" name="Freeform 34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4" name="Freeform 34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5" name="Freeform 34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6" name="Freeform 34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7" name="Freeform 34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8" name="Freeform 35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9" name="Freeform 35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0" name="Freeform 35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1" name="Freeform 35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2" name="Freeform 35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3" name="Freeform 35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4" name="Freeform 35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5" name="Freeform 35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6" name="Freeform 35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7" name="Freeform 35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8" name="Freeform 36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9" name="Freeform 36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10" name="Group 362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335211" name="Freeform 36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2" name="Freeform 36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3" name="Freeform 36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4" name="Freeform 36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5" name="Freeform 36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6" name="Freeform 36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7" name="Freeform 36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8" name="Freeform 37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9" name="Freeform 37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0" name="Freeform 37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1" name="Freeform 37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2" name="Freeform 37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3" name="Freeform 37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4" name="Freeform 37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5" name="Freeform 37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6" name="Freeform 37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7" name="Freeform 37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8" name="Freeform 38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9" name="Freeform 38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0" name="Freeform 38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1" name="Freeform 38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2" name="Freeform 38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3" name="Freeform 38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4" name="Freeform 38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5" name="Freeform 38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6" name="Freeform 38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7" name="Freeform 38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8" name="Freeform 39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9" name="Freeform 39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0" name="Rectangle 39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1" name="Freeform 39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2" name="Freeform 39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3" name="Freeform 39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4" name="Freeform 39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5" name="Freeform 39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6" name="Freeform 39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7" name="Freeform 39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8" name="Freeform 40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9" name="Freeform 40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50" name="Group 402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335251" name="Freeform 40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2" name="Freeform 40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3" name="Freeform 40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4" name="Freeform 40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5" name="Freeform 40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6" name="Freeform 40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7" name="Freeform 40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8" name="Freeform 41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9" name="Freeform 41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0" name="Freeform 41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1" name="Freeform 41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2" name="Freeform 41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3" name="Freeform 41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4" name="Freeform 41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5" name="Freeform 41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6" name="Freeform 41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7" name="Freeform 41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8" name="Freeform 42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9" name="Freeform 42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0" name="Freeform 42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1" name="Freeform 42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2" name="Freeform 42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3" name="Freeform 42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4" name="Freeform 42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5" name="Freeform 42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6" name="Freeform 42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7" name="Freeform 42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8" name="Freeform 43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9" name="Freeform 43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0" name="Rectangle 43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1" name="Freeform 43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2" name="Freeform 43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3" name="Freeform 43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4" name="Freeform 43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5" name="Freeform 43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6" name="Freeform 43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7" name="Freeform 43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8" name="Freeform 44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9" name="Freeform 44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90" name="Group 442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335291" name="Freeform 44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2" name="Freeform 44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3" name="Freeform 44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4" name="Freeform 44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5" name="Freeform 44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6" name="Freeform 44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7" name="Freeform 44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8" name="Freeform 45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9" name="Freeform 45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0" name="Freeform 45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1" name="Freeform 45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2" name="Freeform 45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3" name="Freeform 45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4" name="Freeform 45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5" name="Freeform 45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6" name="Freeform 45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7" name="Freeform 45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8" name="Freeform 46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9" name="Freeform 46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0" name="Freeform 46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1" name="Freeform 46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2" name="Freeform 46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3" name="Freeform 46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4" name="Freeform 46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5" name="Freeform 46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6" name="Freeform 46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7" name="Freeform 46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8" name="Freeform 47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9" name="Freeform 47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0" name="Rectangle 47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1" name="Freeform 47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2" name="Freeform 47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3" name="Freeform 47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4" name="Freeform 47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5" name="Freeform 47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6" name="Freeform 47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7" name="Freeform 47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8" name="Freeform 48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9" name="Freeform 48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330" name="Group 482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335331" name="Freeform 48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2" name="Freeform 48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3" name="Freeform 48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4" name="Freeform 48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5" name="Freeform 48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6" name="Freeform 48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7" name="Freeform 48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8" name="Freeform 49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9" name="Freeform 49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0" name="Freeform 49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1" name="Freeform 49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2" name="Freeform 49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3" name="Freeform 49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4" name="Freeform 49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5" name="Freeform 49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6" name="Freeform 49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7" name="Freeform 49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8" name="Freeform 50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9" name="Freeform 50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0" name="Freeform 50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1" name="Freeform 50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2" name="Freeform 50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3" name="Freeform 50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4" name="Freeform 50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5" name="Freeform 50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6" name="Freeform 50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7" name="Freeform 50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8" name="Freeform 51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9" name="Freeform 51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0" name="Rectangle 51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1" name="Freeform 51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2" name="Freeform 51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3" name="Freeform 51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4" name="Freeform 51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5" name="Freeform 51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6" name="Freeform 51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7" name="Freeform 51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8" name="Freeform 52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9" name="Freeform 52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370" name="Line 522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371" name="Group 52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335372" name="Freeform 5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3" name="Freeform 5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4" name="Freeform 5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5" name="Freeform 5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6" name="Freeform 5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7" name="Freeform 5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8" name="Freeform 5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9" name="Freeform 5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0" name="Freeform 5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1" name="Freeform 5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2" name="Freeform 5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3" name="Freeform 5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4" name="Freeform 5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5" name="Freeform 5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6" name="Freeform 5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7" name="Freeform 5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8" name="Freeform 5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9" name="Freeform 5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0" name="Freeform 5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1" name="Freeform 5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2" name="Freeform 5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3" name="Freeform 5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4" name="Freeform 5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5" name="Freeform 5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6" name="Freeform 5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7" name="Freeform 5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8" name="Freeform 5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9" name="Freeform 5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0" name="Freeform 5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1" name="Rectangle 5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2" name="Freeform 5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3" name="Freeform 5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4" name="Freeform 5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5" name="Freeform 5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6" name="Freeform 5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7" name="Freeform 5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8" name="Freeform 5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9" name="Freeform 5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0" name="Freeform 5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11" name="Group 563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335412" name="AutoShape 564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3" name="Freeform 565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4" name="Freeform 566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5" name="Freeform 567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6" name="AutoShape 568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7" name="Freeform 569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8" name="Freeform 570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9" name="Freeform 571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0" name="Freeform 572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1" name="Freeform 573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2" name="Freeform 574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3" name="Freeform 575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4" name="Freeform 576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5" name="Freeform 577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6" name="Freeform 578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7" name="Freeform 579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8" name="Freeform 580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9" name="Freeform 581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0" name="Freeform 582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1" name="Freeform 583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2" name="Freeform 584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3" name="Freeform 585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4" name="Freeform 586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5" name="Freeform 587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6" name="Freeform 588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7" name="Freeform 589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8" name="Freeform 590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9" name="Freeform 591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0" name="Freeform 592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1" name="Freeform 593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2" name="Freeform 594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43" name="Group 595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335444" name="AutoShape 596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5" name="Freeform 59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6" name="Freeform 598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7" name="Freeform 599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8" name="AutoShape 600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9" name="Freeform 601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0" name="Freeform 602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1" name="Freeform 603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2" name="Freeform 604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3" name="Freeform 605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4" name="Freeform 606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5" name="Freeform 607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6" name="Freeform 608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7" name="Freeform 609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8" name="Freeform 610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9" name="Freeform 611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0" name="Freeform 612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1" name="Freeform 613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2" name="Freeform 614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3" name="Freeform 615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4" name="Freeform 616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5" name="Freeform 617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6" name="Freeform 618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7" name="Freeform 619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8" name="Freeform 620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9" name="Freeform 621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0" name="Freeform 622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1" name="Freeform 623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2" name="Freeform 624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3" name="Freeform 625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4" name="Freeform 626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475" name="AutoShape 62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6" name="Freeform 62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35" y="7"/>
              </a:cxn>
              <a:cxn ang="0">
                <a:pos x="164" y="27"/>
              </a:cxn>
              <a:cxn ang="0">
                <a:pos x="182" y="54"/>
              </a:cxn>
              <a:cxn ang="0">
                <a:pos x="188" y="84"/>
              </a:cxn>
              <a:cxn ang="0">
                <a:pos x="182" y="115"/>
              </a:cxn>
              <a:cxn ang="0">
                <a:pos x="164" y="141"/>
              </a:cxn>
              <a:cxn ang="0">
                <a:pos x="135" y="161"/>
              </a:cxn>
              <a:cxn ang="0">
                <a:pos x="92" y="168"/>
              </a:cxn>
              <a:cxn ang="0">
                <a:pos x="51" y="161"/>
              </a:cxn>
              <a:cxn ang="0">
                <a:pos x="22" y="141"/>
              </a:cxn>
              <a:cxn ang="0">
                <a:pos x="5" y="115"/>
              </a:cxn>
              <a:cxn ang="0">
                <a:pos x="0" y="84"/>
              </a:cxn>
              <a:cxn ang="0">
                <a:pos x="5" y="54"/>
              </a:cxn>
              <a:cxn ang="0">
                <a:pos x="22" y="27"/>
              </a:cxn>
              <a:cxn ang="0">
                <a:pos x="51" y="7"/>
              </a:cxn>
              <a:cxn ang="0">
                <a:pos x="92" y="0"/>
              </a:cxn>
              <a:cxn ang="0">
                <a:pos x="96" y="37"/>
              </a:cxn>
              <a:cxn ang="0">
                <a:pos x="72" y="42"/>
              </a:cxn>
              <a:cxn ang="0">
                <a:pos x="57" y="52"/>
              </a:cxn>
              <a:cxn ang="0">
                <a:pos x="47" y="67"/>
              </a:cxn>
              <a:cxn ang="0">
                <a:pos x="45" y="85"/>
              </a:cxn>
              <a:cxn ang="0">
                <a:pos x="47" y="102"/>
              </a:cxn>
              <a:cxn ang="0">
                <a:pos x="58" y="117"/>
              </a:cxn>
              <a:cxn ang="0">
                <a:pos x="74" y="128"/>
              </a:cxn>
              <a:cxn ang="0">
                <a:pos x="96" y="132"/>
              </a:cxn>
              <a:cxn ang="0">
                <a:pos x="96" y="132"/>
              </a:cxn>
              <a:cxn ang="0">
                <a:pos x="120" y="128"/>
              </a:cxn>
              <a:cxn ang="0">
                <a:pos x="136" y="117"/>
              </a:cxn>
              <a:cxn ang="0">
                <a:pos x="147" y="102"/>
              </a:cxn>
              <a:cxn ang="0">
                <a:pos x="151" y="85"/>
              </a:cxn>
              <a:cxn ang="0">
                <a:pos x="148" y="67"/>
              </a:cxn>
              <a:cxn ang="0">
                <a:pos x="137" y="52"/>
              </a:cxn>
              <a:cxn ang="0">
                <a:pos x="120" y="42"/>
              </a:cxn>
              <a:cxn ang="0">
                <a:pos x="96" y="37"/>
              </a:cxn>
              <a:cxn ang="0">
                <a:pos x="92" y="0"/>
              </a:cxn>
            </a:cxnLst>
            <a:rect l="0" t="0" r="r" b="b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7" name="Freeform 62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138" y="7"/>
              </a:cxn>
              <a:cxn ang="0">
                <a:pos x="168" y="27"/>
              </a:cxn>
              <a:cxn ang="0">
                <a:pos x="185" y="54"/>
              </a:cxn>
              <a:cxn ang="0">
                <a:pos x="192" y="84"/>
              </a:cxn>
              <a:cxn ang="0">
                <a:pos x="187" y="115"/>
              </a:cxn>
              <a:cxn ang="0">
                <a:pos x="168" y="141"/>
              </a:cxn>
              <a:cxn ang="0">
                <a:pos x="138" y="161"/>
              </a:cxn>
              <a:cxn ang="0">
                <a:pos x="95" y="168"/>
              </a:cxn>
              <a:cxn ang="0">
                <a:pos x="53" y="161"/>
              </a:cxn>
              <a:cxn ang="0">
                <a:pos x="24" y="141"/>
              </a:cxn>
              <a:cxn ang="0">
                <a:pos x="5" y="115"/>
              </a:cxn>
              <a:cxn ang="0">
                <a:pos x="0" y="84"/>
              </a:cxn>
              <a:cxn ang="0">
                <a:pos x="6" y="54"/>
              </a:cxn>
              <a:cxn ang="0">
                <a:pos x="24" y="27"/>
              </a:cxn>
              <a:cxn ang="0">
                <a:pos x="54" y="7"/>
              </a:cxn>
              <a:cxn ang="0">
                <a:pos x="95" y="0"/>
              </a:cxn>
              <a:cxn ang="0">
                <a:pos x="95" y="0"/>
              </a:cxn>
              <a:cxn ang="0">
                <a:pos x="95" y="37"/>
              </a:cxn>
              <a:cxn ang="0">
                <a:pos x="71" y="42"/>
              </a:cxn>
              <a:cxn ang="0">
                <a:pos x="56" y="52"/>
              </a:cxn>
              <a:cxn ang="0">
                <a:pos x="46" y="67"/>
              </a:cxn>
              <a:cxn ang="0">
                <a:pos x="44" y="85"/>
              </a:cxn>
              <a:cxn ang="0">
                <a:pos x="46" y="102"/>
              </a:cxn>
              <a:cxn ang="0">
                <a:pos x="57" y="117"/>
              </a:cxn>
              <a:cxn ang="0">
                <a:pos x="73" y="128"/>
              </a:cxn>
              <a:cxn ang="0">
                <a:pos x="95" y="132"/>
              </a:cxn>
              <a:cxn ang="0">
                <a:pos x="95" y="132"/>
              </a:cxn>
              <a:cxn ang="0">
                <a:pos x="119" y="128"/>
              </a:cxn>
              <a:cxn ang="0">
                <a:pos x="135" y="117"/>
              </a:cxn>
              <a:cxn ang="0">
                <a:pos x="146" y="102"/>
              </a:cxn>
              <a:cxn ang="0">
                <a:pos x="150" y="85"/>
              </a:cxn>
              <a:cxn ang="0">
                <a:pos x="147" y="67"/>
              </a:cxn>
              <a:cxn ang="0">
                <a:pos x="136" y="52"/>
              </a:cxn>
              <a:cxn ang="0">
                <a:pos x="119" y="42"/>
              </a:cxn>
              <a:cxn ang="0">
                <a:pos x="95" y="37"/>
              </a:cxn>
              <a:cxn ang="0">
                <a:pos x="95" y="0"/>
              </a:cxn>
            </a:cxnLst>
            <a:rect l="0" t="0" r="r" b="b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8" name="Freeform 63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58" y="0"/>
              </a:cxn>
              <a:cxn ang="0">
                <a:pos x="73" y="0"/>
              </a:cxn>
              <a:cxn ang="0">
                <a:pos x="88" y="0"/>
              </a:cxn>
              <a:cxn ang="0">
                <a:pos x="102" y="2"/>
              </a:cxn>
              <a:cxn ang="0">
                <a:pos x="117" y="2"/>
              </a:cxn>
              <a:cxn ang="0">
                <a:pos x="131" y="2"/>
              </a:cxn>
              <a:cxn ang="0">
                <a:pos x="147" y="2"/>
              </a:cxn>
              <a:cxn ang="0">
                <a:pos x="163" y="2"/>
              </a:cxn>
              <a:cxn ang="0">
                <a:pos x="179" y="2"/>
              </a:cxn>
              <a:cxn ang="0">
                <a:pos x="196" y="2"/>
              </a:cxn>
              <a:cxn ang="0">
                <a:pos x="212" y="2"/>
              </a:cxn>
              <a:cxn ang="0">
                <a:pos x="229" y="2"/>
              </a:cxn>
              <a:cxn ang="0">
                <a:pos x="247" y="2"/>
              </a:cxn>
              <a:cxn ang="0">
                <a:pos x="265" y="2"/>
              </a:cxn>
              <a:cxn ang="0">
                <a:pos x="282" y="2"/>
              </a:cxn>
              <a:cxn ang="0">
                <a:pos x="301" y="2"/>
              </a:cxn>
              <a:cxn ang="0">
                <a:pos x="310" y="11"/>
              </a:cxn>
              <a:cxn ang="0">
                <a:pos x="225" y="17"/>
              </a:cxn>
              <a:cxn ang="0">
                <a:pos x="316" y="24"/>
              </a:cxn>
              <a:cxn ang="0">
                <a:pos x="325" y="47"/>
              </a:cxn>
              <a:cxn ang="0">
                <a:pos x="325" y="65"/>
              </a:cxn>
              <a:cxn ang="0">
                <a:pos x="318" y="80"/>
              </a:cxn>
              <a:cxn ang="0">
                <a:pos x="308" y="94"/>
              </a:cxn>
              <a:cxn ang="0">
                <a:pos x="296" y="106"/>
              </a:cxn>
              <a:cxn ang="0">
                <a:pos x="284" y="118"/>
              </a:cxn>
              <a:cxn ang="0">
                <a:pos x="276" y="132"/>
              </a:cxn>
              <a:cxn ang="0">
                <a:pos x="272" y="148"/>
              </a:cxn>
              <a:cxn ang="0">
                <a:pos x="20" y="144"/>
              </a:cxn>
              <a:cxn ang="0">
                <a:pos x="19" y="125"/>
              </a:cxn>
              <a:cxn ang="0">
                <a:pos x="15" y="104"/>
              </a:cxn>
              <a:cxn ang="0">
                <a:pos x="9" y="82"/>
              </a:cxn>
              <a:cxn ang="0">
                <a:pos x="0" y="57"/>
              </a:cxn>
              <a:cxn ang="0">
                <a:pos x="45" y="0"/>
              </a:cxn>
              <a:cxn ang="0">
                <a:pos x="45" y="0"/>
              </a:cxn>
            </a:cxnLst>
            <a:rect l="0" t="0" r="r" b="b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9" name="Freeform 63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/>
            <a:ahLst/>
            <a:cxnLst>
              <a:cxn ang="0">
                <a:pos x="791" y="200"/>
              </a:cxn>
              <a:cxn ang="0">
                <a:pos x="770" y="224"/>
              </a:cxn>
              <a:cxn ang="0">
                <a:pos x="760" y="253"/>
              </a:cxn>
              <a:cxn ang="0">
                <a:pos x="921" y="191"/>
              </a:cxn>
              <a:cxn ang="0">
                <a:pos x="972" y="132"/>
              </a:cxn>
              <a:cxn ang="0">
                <a:pos x="1045" y="112"/>
              </a:cxn>
              <a:cxn ang="0">
                <a:pos x="1116" y="130"/>
              </a:cxn>
              <a:cxn ang="0">
                <a:pos x="1167" y="183"/>
              </a:cxn>
              <a:cxn ang="0">
                <a:pos x="1291" y="224"/>
              </a:cxn>
              <a:cxn ang="0">
                <a:pos x="1298" y="202"/>
              </a:cxn>
              <a:cxn ang="0">
                <a:pos x="1282" y="166"/>
              </a:cxn>
              <a:cxn ang="0">
                <a:pos x="1290" y="139"/>
              </a:cxn>
              <a:cxn ang="0">
                <a:pos x="1303" y="108"/>
              </a:cxn>
              <a:cxn ang="0">
                <a:pos x="1242" y="107"/>
              </a:cxn>
              <a:cxn ang="0">
                <a:pos x="1184" y="101"/>
              </a:cxn>
              <a:cxn ang="0">
                <a:pos x="1128" y="92"/>
              </a:cxn>
              <a:cxn ang="0">
                <a:pos x="1074" y="78"/>
              </a:cxn>
              <a:cxn ang="0">
                <a:pos x="1018" y="58"/>
              </a:cxn>
              <a:cxn ang="0">
                <a:pos x="921" y="22"/>
              </a:cxn>
              <a:cxn ang="0">
                <a:pos x="798" y="3"/>
              </a:cxn>
              <a:cxn ang="0">
                <a:pos x="674" y="4"/>
              </a:cxn>
              <a:cxn ang="0">
                <a:pos x="548" y="25"/>
              </a:cxn>
              <a:cxn ang="0">
                <a:pos x="428" y="62"/>
              </a:cxn>
              <a:cxn ang="0">
                <a:pos x="382" y="97"/>
              </a:cxn>
              <a:cxn ang="0">
                <a:pos x="426" y="80"/>
              </a:cxn>
              <a:cxn ang="0">
                <a:pos x="499" y="53"/>
              </a:cxn>
              <a:cxn ang="0">
                <a:pos x="565" y="31"/>
              </a:cxn>
              <a:cxn ang="0">
                <a:pos x="354" y="93"/>
              </a:cxn>
              <a:cxn ang="0">
                <a:pos x="280" y="87"/>
              </a:cxn>
              <a:cxn ang="0">
                <a:pos x="212" y="90"/>
              </a:cxn>
              <a:cxn ang="0">
                <a:pos x="149" y="103"/>
              </a:cxn>
              <a:cxn ang="0">
                <a:pos x="88" y="129"/>
              </a:cxn>
              <a:cxn ang="0">
                <a:pos x="29" y="167"/>
              </a:cxn>
              <a:cxn ang="0">
                <a:pos x="108" y="204"/>
              </a:cxn>
              <a:cxn ang="0">
                <a:pos x="61" y="212"/>
              </a:cxn>
              <a:cxn ang="0">
                <a:pos x="14" y="202"/>
              </a:cxn>
              <a:cxn ang="0">
                <a:pos x="4" y="208"/>
              </a:cxn>
              <a:cxn ang="0">
                <a:pos x="149" y="229"/>
              </a:cxn>
              <a:cxn ang="0">
                <a:pos x="173" y="156"/>
              </a:cxn>
              <a:cxn ang="0">
                <a:pos x="228" y="119"/>
              </a:cxn>
              <a:cxn ang="0">
                <a:pos x="298" y="116"/>
              </a:cxn>
              <a:cxn ang="0">
                <a:pos x="362" y="148"/>
              </a:cxn>
              <a:cxn ang="0">
                <a:pos x="399" y="218"/>
              </a:cxn>
              <a:cxn ang="0">
                <a:pos x="465" y="228"/>
              </a:cxn>
              <a:cxn ang="0">
                <a:pos x="442" y="160"/>
              </a:cxn>
              <a:cxn ang="0">
                <a:pos x="811" y="21"/>
              </a:cxn>
              <a:cxn ang="0">
                <a:pos x="860" y="50"/>
              </a:cxn>
              <a:cxn ang="0">
                <a:pos x="905" y="50"/>
              </a:cxn>
              <a:cxn ang="0">
                <a:pos x="909" y="83"/>
              </a:cxn>
              <a:cxn ang="0">
                <a:pos x="892" y="50"/>
              </a:cxn>
              <a:cxn ang="0">
                <a:pos x="875" y="50"/>
              </a:cxn>
              <a:cxn ang="0">
                <a:pos x="830" y="83"/>
              </a:cxn>
              <a:cxn ang="0">
                <a:pos x="802" y="103"/>
              </a:cxn>
              <a:cxn ang="0">
                <a:pos x="799" y="112"/>
              </a:cxn>
              <a:cxn ang="0">
                <a:pos x="850" y="107"/>
              </a:cxn>
              <a:cxn ang="0">
                <a:pos x="892" y="114"/>
              </a:cxn>
              <a:cxn ang="0">
                <a:pos x="882" y="129"/>
              </a:cxn>
              <a:cxn ang="0">
                <a:pos x="831" y="130"/>
              </a:cxn>
              <a:cxn ang="0">
                <a:pos x="797" y="129"/>
              </a:cxn>
              <a:cxn ang="0">
                <a:pos x="809" y="172"/>
              </a:cxn>
              <a:cxn ang="0">
                <a:pos x="843" y="168"/>
              </a:cxn>
              <a:cxn ang="0">
                <a:pos x="860" y="168"/>
              </a:cxn>
              <a:cxn ang="0">
                <a:pos x="829" y="183"/>
              </a:cxn>
            </a:cxnLst>
            <a:rect l="0" t="0" r="r" b="b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DA3CB39-1E25-4F82-A633-C874AF9C4D9D}" type="slidenum">
              <a:rPr lang="en-US"/>
              <a:pPr/>
              <a:t>59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468438"/>
            <a:ext cx="51466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End-end resources reserved for “call”</a:t>
            </a:r>
          </a:p>
          <a:p>
            <a:r>
              <a:rPr lang="en-US" sz="2400"/>
              <a:t>link bandwidth,  switch capacity</a:t>
            </a:r>
          </a:p>
          <a:p>
            <a:r>
              <a:rPr lang="en-US" sz="2400"/>
              <a:t>dedicated resources: no sharing</a:t>
            </a:r>
          </a:p>
          <a:p>
            <a:r>
              <a:rPr lang="en-US" sz="2400"/>
              <a:t>circuit-like (guaranteed) performance</a:t>
            </a:r>
          </a:p>
          <a:p>
            <a:r>
              <a:rPr lang="en-US" sz="2400"/>
              <a:t>call setup required</a:t>
            </a:r>
          </a:p>
          <a:p>
            <a:r>
              <a:rPr lang="en-US" sz="2400"/>
              <a:t>re-establish call upon failure</a:t>
            </a:r>
          </a:p>
          <a:p>
            <a:endParaRPr lang="en-US" sz="2400"/>
          </a:p>
        </p:txBody>
      </p:sp>
      <p:grpSp>
        <p:nvGrpSpPr>
          <p:cNvPr id="336900" name="Group 4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336901" name="Freeform 5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2" name="Freeform 6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3" name="Freeform 7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6904" name="Group 8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6905" name="Rectangle 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06" name="AutoShape 1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36907" name="Group 11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908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09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0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1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2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3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4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5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6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7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8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9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0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1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2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36923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6924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5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6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7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28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6929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0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1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2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33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6934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5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6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7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38" name="Group 42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6939" name="Picture 4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36940" name="Line 4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41" name="Line 4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6942" name="Picture 4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36943" name="Group 47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36944" name="Object 4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694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36945" name="Object 4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694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36946" name="Group 50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6947" name="Oval 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8" name="Line 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9" name="Line 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50" name="Rectangle 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51" name="Oval 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52" name="Group 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5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4" name="Line 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5" name="Line 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56" name="Group 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5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8" name="Line 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9" name="Line 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60" name="Group 64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6961" name="Oval 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2" name="Line 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3" name="Line 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4" name="Rectangle 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65" name="Oval 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66" name="Group 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6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8" name="Line 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9" name="Line 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70" name="Group 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71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2" name="Line 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3" name="Line 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74" name="Group 78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6975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6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7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8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79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80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81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2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3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84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8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6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7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88" name="Group 92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6989" name="Oval 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0" name="Line 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1" name="Line 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2" name="Rectangle 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93" name="Oval 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94" name="Group 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95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6" name="Line 1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7" name="Line 1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98" name="Group 1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9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0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1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02" name="Group 106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37003" name="Oval 1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4" name="Line 1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5" name="Line 1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6" name="Rectangle 1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07" name="Oval 1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08" name="Group 1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09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0" name="Line 1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1" name="Line 1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12" name="Group 1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13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4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5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16" name="Group 120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37017" name="Oval 1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8" name="Line 1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9" name="Line 1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20" name="Rectangle 1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21" name="Oval 1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22" name="Group 1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23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4" name="Line 1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5" name="Line 1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26" name="Group 1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27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8" name="Line 1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9" name="Line 1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30" name="Group 134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37031" name="Oval 1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2" name="Line 1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3" name="Line 1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4" name="Rectangle 1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35" name="Oval 1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36" name="Group 1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3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8" name="Line 1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9" name="Line 1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40" name="Group 1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4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2" name="Line 1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3" name="Line 1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44" name="Group 148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37045" name="Oval 1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6" name="Line 1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7" name="Line 1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8" name="Rectangle 1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49" name="Oval 1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50" name="Group 1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51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2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3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54" name="Group 1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55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6" name="Line 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7" name="Line 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58" name="Group 162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37059" name="Oval 1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0" name="Line 1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1" name="Line 1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2" name="Rectangle 1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63" name="Oval 1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64" name="Group 1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65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6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7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68" name="Group 1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69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0" name="Line 1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1" name="Line 1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072" name="Line 176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3" name="Line 177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4" name="Line 178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5" name="Line 179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6" name="Line 180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077" name="Group 181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37078" name="Object 18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07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37079" name="Object 18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07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37080" name="Group 184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37081" name="Picture 185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082" name="Freeform 186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3" name="Freeform 187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4" name="Freeform 188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5" name="Freeform 189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6" name="Freeform 190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7" name="Freeform 191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8" name="Freeform 192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9" name="Freeform 193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0" name="Freeform 194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1" name="Freeform 195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2" name="Freeform 196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3" name="Freeform 197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4" name="Freeform 198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5" name="Freeform 199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6" name="Freeform 200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7" name="Freeform 201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37098" name="Object 20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337098" name="Clip" r:id="rId11" imgW="1305000" imgH="1085760" progId="">
                <p:embed/>
              </p:oleObj>
            </a:graphicData>
          </a:graphic>
        </p:graphicFrame>
        <p:sp>
          <p:nvSpPr>
            <p:cNvPr id="337099" name="Line 203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0" name="Line 204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1" name="Freeform 205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2" name="Line 206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03" name="Group 207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37104" name="AutoShape 20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5" name="Rectangle 20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6" name="Rectangle 2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7" name="AutoShape 2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8" name="Line 2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9" name="Line 2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0" name="Rectangle 2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1" name="Rectangle 2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112" name="Line 216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13" name="Line 217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14" name="Group 218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37115" name="Oval 2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6" name="Line 2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7" name="Line 2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8" name="Rectangle 2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19" name="Oval 2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20" name="Group 2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21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2" name="Line 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3" name="Line 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24" name="Group 2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25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6" name="Line 2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7" name="Line 2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28" name="Group 232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37129" name="Oval 23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0" name="Line 23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1" name="Line 23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2" name="Rectangle 23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33" name="Oval 23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34" name="Group 23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35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6" name="Line 24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7" name="Line 24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38" name="Group 24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39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0" name="Line 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1" name="Line 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42" name="Group 246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37143" name="Oval 24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4" name="Line 24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5" name="Line 24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6" name="Rectangle 25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47" name="Oval 25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48" name="Group 25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49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0" name="Line 2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1" name="Line 2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52" name="Group 25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53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4" name="Line 2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5" name="Line 2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156" name="Line 260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7" name="Line 261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8" name="Line 262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9" name="Line 263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0" name="Line 264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1" name="Line 265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2" name="Line 266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3" name="Line 267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4" name="Line 268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5" name="Line 269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37166" name="Object 270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337166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37167" name="Object 271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337167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37168" name="Object 272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337168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337169" name="Object 273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337169" name="Clip" r:id="rId15" imgW="1305000" imgH="1085760" progId="">
                <p:embed/>
              </p:oleObj>
            </a:graphicData>
          </a:graphic>
        </p:graphicFrame>
        <p:grpSp>
          <p:nvGrpSpPr>
            <p:cNvPr id="337170" name="Group 274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37171" name="Object 2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337172" name="Object 2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337173" name="Group 277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37174" name="Object 27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4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337175" name="Object 27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5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337176" name="Group 280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37177" name="Picture 28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178" name="Freeform 28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79" name="Freeform 28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0" name="Freeform 28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1" name="Freeform 28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2" name="Freeform 28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3" name="Freeform 28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4" name="Freeform 28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5" name="Freeform 28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6" name="Freeform 29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7" name="Freeform 29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8" name="Freeform 29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9" name="Freeform 29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0" name="Freeform 29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1" name="Freeform 29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2" name="Freeform 29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3" name="Freeform 29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7194" name="Line 298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95" name="Line 299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196" name="Group 300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37197" name="AutoShape 30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8" name="Rectangle 30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9" name="Rectangle 30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0" name="AutoShape 30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1" name="Line 30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2" name="Line 30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3" name="Rectangle 30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4" name="Rectangle 30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205" name="Line 309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6" name="Line 310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7" name="Line 311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8" name="Line 312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9" name="Line 313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0" name="Line 314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1" name="Line 315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2" name="Line 316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3" name="Line 317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4" name="Line 318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5" name="Line 319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216" name="Freeform 320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1" y="209"/>
              </a:cxn>
              <a:cxn ang="0">
                <a:pos x="1060" y="250"/>
              </a:cxn>
              <a:cxn ang="0">
                <a:pos x="969" y="910"/>
              </a:cxn>
              <a:cxn ang="0">
                <a:pos x="1161" y="1127"/>
              </a:cxn>
              <a:cxn ang="0">
                <a:pos x="927" y="1528"/>
              </a:cxn>
              <a:cxn ang="0">
                <a:pos x="1469" y="1653"/>
              </a:cxn>
              <a:cxn ang="0">
                <a:pos x="1369" y="1995"/>
              </a:cxn>
              <a:cxn ang="0">
                <a:pos x="1628" y="2037"/>
              </a:cxn>
            </a:cxnLst>
            <a:rect l="0" t="0" r="r" b="b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 cmpd="sng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217" name="Freeform 321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86"/>
              </a:cxn>
              <a:cxn ang="0">
                <a:pos x="845" y="80"/>
              </a:cxn>
              <a:cxn ang="0">
                <a:pos x="1037" y="280"/>
              </a:cxn>
              <a:cxn ang="0">
                <a:pos x="805" y="688"/>
              </a:cxn>
              <a:cxn ang="0">
                <a:pos x="473" y="880"/>
              </a:cxn>
              <a:cxn ang="0">
                <a:pos x="345" y="1024"/>
              </a:cxn>
              <a:cxn ang="0">
                <a:pos x="285" y="1244"/>
              </a:cxn>
            </a:cxnLst>
            <a:rect l="0" t="0" r="r" b="b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B393650-BEF2-4648-989D-A240EA9A88A1}" type="slidenum">
              <a:rPr lang="en-US"/>
              <a:pPr/>
              <a:t>6</a:t>
            </a:fld>
            <a:endParaRPr lang="en-US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82588" y="493713"/>
            <a:ext cx="57642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Chapter 1</a:t>
            </a:r>
            <a:br>
              <a:rPr lang="en-US" sz="400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Introduction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6229350" y="348615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Computer Networking: A Top Down Approach ,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sz="1800" baseline="30000" dirty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 edition. 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Jim Kurose, Keith Ross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Addison-Wesley, July 2007.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 (Updated Apr 09, Sept 10).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10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124" y="440872"/>
            <a:ext cx="2689180" cy="3319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FF79541-A5EA-4BFD-990A-72FD63128843}" type="slidenum">
              <a:rPr lang="en-US"/>
              <a:pPr/>
              <a:t>60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network resources (e.g., bandwidth) </a:t>
            </a:r>
            <a:r>
              <a:rPr lang="en-US">
                <a:solidFill>
                  <a:srgbClr val="FF0000"/>
                </a:solidFill>
              </a:rPr>
              <a:t>divided into “pieces”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pieces allocated to calls</a:t>
            </a:r>
          </a:p>
          <a:p>
            <a:r>
              <a:rPr lang="en-US" sz="2400"/>
              <a:t>resource piece </a:t>
            </a:r>
            <a:r>
              <a:rPr lang="en-US" sz="2400" i="1">
                <a:solidFill>
                  <a:srgbClr val="FF0000"/>
                </a:solidFill>
              </a:rPr>
              <a:t>idle</a:t>
            </a:r>
            <a:r>
              <a:rPr lang="en-US" sz="2400"/>
              <a:t> if not used by owning call </a:t>
            </a:r>
            <a:r>
              <a:rPr lang="en-US" sz="2400" i="1"/>
              <a:t>(no sharing)</a:t>
            </a:r>
            <a:endParaRPr lang="en-US" sz="2400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606925" y="14859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dividing link bandwidth into “pieces”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frequency division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time division</a:t>
            </a:r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44EE535-E1B6-4CDA-BD5D-5993D10CE566}" type="slidenum">
              <a:rPr lang="en-US"/>
              <a:pPr/>
              <a:t>61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/>
              <a:t>Circuit Switching: FDM and TDM</a:t>
            </a:r>
            <a:endParaRPr lang="fr-FR"/>
          </a:p>
        </p:txBody>
      </p:sp>
      <p:grpSp>
        <p:nvGrpSpPr>
          <p:cNvPr id="340995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340996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340997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340998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99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0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1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2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1007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341008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341009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0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frequency</a:t>
              </a:r>
              <a:endParaRPr lang="fr-FR">
                <a:latin typeface="Arial" charset="0"/>
              </a:endParaRPr>
            </a:p>
          </p:txBody>
        </p:sp>
        <p:sp>
          <p:nvSpPr>
            <p:cNvPr id="341011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2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time</a:t>
              </a:r>
              <a:endParaRPr lang="fr-FR">
                <a:latin typeface="Arial" charset="0"/>
              </a:endParaRPr>
            </a:p>
          </p:txBody>
        </p:sp>
        <p:sp>
          <p:nvSpPr>
            <p:cNvPr id="341013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14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341015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6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8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9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0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341021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2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3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4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5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6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341027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8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9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0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1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2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341033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4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5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6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7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8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341039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0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1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42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34104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2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341063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4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5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6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7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341068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9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0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1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2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3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4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5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6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7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8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9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0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1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2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3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4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5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6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7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88" name="Group 96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341089" name="Group 97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341090" name="Text Box 98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91" name="Rectangle 99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2" name="Rectangle 100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3" name="Rectangle 101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4" name="Rectangle 102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095" name="Text Box 103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3" grpId="0" animBg="1"/>
      <p:bldP spid="341004" grpId="0" animBg="1"/>
      <p:bldP spid="341005" grpId="0" animBg="1"/>
      <p:bldP spid="34100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C56DE35-5A07-4AA8-9BF1-A08B1B258403}" type="slidenum">
              <a:rPr lang="en-US"/>
              <a:pPr/>
              <a:t>62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example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How long does it take to send a file of 640,000 bits from host A to host B over a circuit-switched network?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links are 1.536 Mbps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link uses </a:t>
            </a:r>
            <a:r>
              <a:rPr lang="en-US" dirty="0" err="1"/>
              <a:t>TDM</a:t>
            </a:r>
            <a:r>
              <a:rPr lang="en-US" dirty="0"/>
              <a:t> with 24 slots/sec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500 </a:t>
            </a:r>
            <a:r>
              <a:rPr lang="en-US" dirty="0" err="1"/>
              <a:t>msec</a:t>
            </a:r>
            <a:r>
              <a:rPr lang="en-US" dirty="0"/>
              <a:t> to establish end-to-end circuit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accent2"/>
                </a:solidFill>
              </a:rPr>
              <a:t>Let’s work it out!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Each link gets </a:t>
            </a:r>
            <a:r>
              <a:rPr lang="en-US" sz="2400" dirty="0" err="1" smtClean="0">
                <a:solidFill>
                  <a:schemeClr val="accent2"/>
                </a:solidFill>
              </a:rPr>
              <a:t>1.536Mbps</a:t>
            </a:r>
            <a:r>
              <a:rPr lang="en-US" sz="2400" dirty="0" smtClean="0">
                <a:solidFill>
                  <a:schemeClr val="accent2"/>
                </a:solidFill>
              </a:rPr>
              <a:t>/24=</a:t>
            </a:r>
            <a:r>
              <a:rPr lang="en-US" sz="2400" dirty="0" err="1" smtClean="0">
                <a:solidFill>
                  <a:schemeClr val="accent2"/>
                </a:solidFill>
              </a:rPr>
              <a:t>64kbps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Time needed for </a:t>
            </a:r>
            <a:r>
              <a:rPr lang="en-US" sz="2400" dirty="0" err="1">
                <a:solidFill>
                  <a:schemeClr val="accent2"/>
                </a:solidFill>
              </a:rPr>
              <a:t>640kbps</a:t>
            </a:r>
            <a:r>
              <a:rPr lang="en-US" sz="2400" dirty="0">
                <a:solidFill>
                  <a:schemeClr val="accent2"/>
                </a:solidFill>
              </a:rPr>
              <a:t>=640/64+0.5=10.5 seconds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Plus propagation!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B31D1CA-ED60-418D-837B-46501521F081}" type="slidenum">
              <a:rPr lang="en-US"/>
              <a:pPr/>
              <a:t>63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Packet Switching</a:t>
            </a: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3434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each end-end data stream divided into </a:t>
            </a:r>
            <a:r>
              <a:rPr lang="en-US" sz="2400" i="1">
                <a:solidFill>
                  <a:srgbClr val="FF0000"/>
                </a:solidFill>
              </a:rPr>
              <a:t>packets</a:t>
            </a:r>
            <a:endParaRPr lang="en-US" sz="2000"/>
          </a:p>
          <a:p>
            <a:r>
              <a:rPr lang="en-US" sz="2400"/>
              <a:t>user A, B packets </a:t>
            </a:r>
            <a:r>
              <a:rPr lang="en-US" sz="2400" i="1"/>
              <a:t>share</a:t>
            </a:r>
            <a:r>
              <a:rPr lang="en-US" sz="2400"/>
              <a:t> network resources</a:t>
            </a:r>
            <a:r>
              <a:rPr lang="en-US" sz="2000"/>
              <a:t> </a:t>
            </a:r>
          </a:p>
          <a:p>
            <a:r>
              <a:rPr lang="en-US" sz="2400"/>
              <a:t>each packet uses full link bandwidth </a:t>
            </a:r>
          </a:p>
          <a:p>
            <a:r>
              <a:rPr lang="en-US" sz="2400"/>
              <a:t>resources used </a:t>
            </a:r>
            <a:r>
              <a:rPr lang="en-US" sz="2400" i="1"/>
              <a:t>as needed</a:t>
            </a:r>
            <a:r>
              <a:rPr lang="en-US" sz="2400"/>
              <a:t> </a:t>
            </a:r>
          </a:p>
          <a:p>
            <a:endParaRPr lang="en-US" sz="2400"/>
          </a:p>
          <a:p>
            <a:endParaRPr 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resource contention: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aggregate resource demand can exceed amount available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congestion: packets queue, wait for link use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store and forward: packets move one hop at a time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1800">
                <a:latin typeface="Comic Sans MS" pitchFamily="66" charset="0"/>
              </a:rPr>
              <a:t>Node receives complete packet before forwarding</a:t>
            </a:r>
          </a:p>
        </p:txBody>
      </p:sp>
      <p:grpSp>
        <p:nvGrpSpPr>
          <p:cNvPr id="345093" name="Group 5"/>
          <p:cNvGrpSpPr>
            <a:grpSpLocks/>
          </p:cNvGrpSpPr>
          <p:nvPr/>
        </p:nvGrpSpPr>
        <p:grpSpPr bwMode="auto">
          <a:xfrm>
            <a:off x="533400" y="4419600"/>
            <a:ext cx="4038600" cy="2209800"/>
            <a:chOff x="336" y="2496"/>
            <a:chExt cx="2544" cy="1392"/>
          </a:xfrm>
        </p:grpSpPr>
        <p:sp>
          <p:nvSpPr>
            <p:cNvPr id="345094" name="Rectangle 6"/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Bandwidth division into “pieces”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Dedicated allocation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Resource reservation</a:t>
              </a:r>
            </a:p>
          </p:txBody>
        </p:sp>
        <p:sp>
          <p:nvSpPr>
            <p:cNvPr id="345095" name="Oval 7"/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6" name="Line 8"/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B3EB98E-3F51-4D07-A929-DFCD7D6C3AED}" type="slidenum">
              <a:rPr lang="en-US"/>
              <a:pPr/>
              <a:t>64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47088" cy="1143000"/>
          </a:xfrm>
        </p:spPr>
        <p:txBody>
          <a:bodyPr/>
          <a:lstStyle/>
          <a:p>
            <a:r>
              <a:rPr lang="en-US" sz="3200"/>
              <a:t>Packet Switching: Statistical Multiplexing</a:t>
            </a:r>
            <a:endParaRPr lang="en-US" sz="360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5076825"/>
            <a:ext cx="8672513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Sequence of A &amp; B packets does not have fixed pattern, bandwidth shared on demand </a:t>
            </a:r>
            <a:r>
              <a:rPr lang="en-US" sz="2400">
                <a:sym typeface="Monotype Sorts" pitchFamily="2" charset="2"/>
              </a:rPr>
              <a:t> </a:t>
            </a:r>
            <a:r>
              <a:rPr lang="en-US" sz="2400" b="1" i="1">
                <a:solidFill>
                  <a:srgbClr val="FF0000"/>
                </a:solidFill>
                <a:sym typeface="Monotype Sorts" pitchFamily="2" charset="2"/>
              </a:rPr>
              <a:t>statistical multiplexing</a:t>
            </a:r>
            <a:r>
              <a:rPr lang="en-US" sz="2400">
                <a:sym typeface="Monotype Sorts" pitchFamily="2" charset="2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ym typeface="Monotype Sorts" pitchFamily="2" charset="2"/>
              </a:rPr>
              <a:t>TDM: each host gets same slot in revolving TDM frame.</a:t>
            </a:r>
            <a:endParaRPr lang="en-US" sz="2400"/>
          </a:p>
          <a:p>
            <a:endParaRPr lang="en-US" sz="2400"/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p:oleObj spid="_x0000_s347140" name="Clip" r:id="rId4" imgW="1305000" imgH="1085760" progId="">
              <p:embed/>
            </p:oleObj>
          </a:graphicData>
        </a:graphic>
      </p:graphicFrame>
      <p:sp>
        <p:nvSpPr>
          <p:cNvPr id="347141" name="Line 5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45" name="Group 9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347146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47147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8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9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7150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47151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2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3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154" name="Oval 18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Rectangle 20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7" name="Oval 21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7158" name="Object 22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p:oleObj spid="_x0000_s347158" name="Clip" r:id="rId5" imgW="1305000" imgH="1085760" progId="">
              <p:embed/>
            </p:oleObj>
          </a:graphicData>
        </a:graphic>
      </p:graphicFrame>
      <p:graphicFrame>
        <p:nvGraphicFramePr>
          <p:cNvPr id="347159" name="Object 23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p:oleObj spid="_x0000_s347159" name="Clip" r:id="rId6" imgW="1305000" imgH="1085760" progId="">
              <p:embed/>
            </p:oleObj>
          </a:graphicData>
        </a:graphic>
      </p:graphicFrame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7" name="Rectangle 31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8" name="Rectangle 32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9" name="Rectangle 33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0" name="Rectangle 34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1" name="Rectangle 35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2" name="Rectangle 36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3" name="Rectangle 37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74" name="Group 38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347175" name="Rectangle 39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6" name="Rectangle 40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7" name="Rectangle 41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8" name="Rectangle 42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7179" name="Rectangle 43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0" name="Rectangle 44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1" name="Line 45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2" name="Line 46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3" name="Line 47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1612900" y="1312863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100 Mb/s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3756025" y="242728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90" name="Rectangle 54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1" name="Rectangle 55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2" name="Rectangle 56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93" name="Group 57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347194" name="Rectangle 58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5" name="Rectangle 59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6" name="Rectangle 60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7" name="Rectangle 61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7198" name="Group 62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347199" name="Object 63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p:oleObj spid="_x0000_s347199" name="Clip" r:id="rId7" imgW="1305000" imgH="1085760" progId="">
                <p:embed/>
              </p:oleObj>
            </a:graphicData>
          </a:graphic>
        </p:graphicFrame>
        <p:grpSp>
          <p:nvGrpSpPr>
            <p:cNvPr id="347200" name="Group 64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347201" name="Oval 65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2" name="Line 66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3" name="Rectangle 67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47204" name="Oval 68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7205" name="Group 69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347206" name="Group 70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347207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7210" name="Group 74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347211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347214" name="Object 78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p:oleObj spid="_x0000_s347214" name="Clip" r:id="rId8" imgW="1305000" imgH="1085760" progId="">
                <p:embed/>
              </p:oleObj>
            </a:graphicData>
          </a:graphic>
        </p:graphicFrame>
        <p:sp>
          <p:nvSpPr>
            <p:cNvPr id="347215" name="Line 79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6" name="Line 80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7" name="Text Box 81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7218" name="Text Box 82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347219" name="Group 83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347220" name="Rectangle 84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1" name="Rectangle 85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2" name="Rectangle 86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3" name="Rectangle 87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224" name="Text Box 88"/>
          <p:cNvSpPr txBox="1">
            <a:spLocks noChangeArrowheads="1"/>
          </p:cNvSpPr>
          <p:nvPr/>
        </p:nvSpPr>
        <p:spPr bwMode="auto">
          <a:xfrm>
            <a:off x="3241675" y="1636713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225" name="Text Box 89"/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347226" name="Line 90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EBB43E2-81D6-42A9-BAF0-2D1E8859FE23}" type="slidenum">
              <a:rPr lang="en-US"/>
              <a:pPr/>
              <a:t>65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93088" cy="1143000"/>
          </a:xfrm>
        </p:spPr>
        <p:txBody>
          <a:bodyPr/>
          <a:lstStyle/>
          <a:p>
            <a:r>
              <a:rPr lang="en-US" sz="3600"/>
              <a:t>Packet-switching: store-and-forward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2317750"/>
            <a:ext cx="3902075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takes L/R seconds to transmit (push out) packet of L bits on to link at R bps</a:t>
            </a:r>
          </a:p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FF0000"/>
                </a:solidFill>
              </a:rPr>
              <a:t>store and forward: </a:t>
            </a:r>
            <a:r>
              <a:rPr lang="en-US" sz="2400"/>
              <a:t>entire packet must  arrive at router before it can be transmitted on next link</a:t>
            </a:r>
          </a:p>
          <a:p>
            <a:pPr>
              <a:lnSpc>
                <a:spcPct val="90000"/>
              </a:lnSpc>
            </a:pPr>
            <a:r>
              <a:rPr lang="en-US" sz="2400"/>
              <a:t>delay = 3L/R (assuming zero propagation delay)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17750"/>
            <a:ext cx="3810000" cy="3930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L = 7.5 Mbits</a:t>
            </a:r>
          </a:p>
          <a:p>
            <a:pPr>
              <a:lnSpc>
                <a:spcPct val="90000"/>
              </a:lnSpc>
            </a:pPr>
            <a:r>
              <a:rPr lang="en-US" sz="2400"/>
              <a:t>R = 1.5 Mbps</a:t>
            </a:r>
          </a:p>
          <a:p>
            <a:pPr>
              <a:lnSpc>
                <a:spcPct val="90000"/>
              </a:lnSpc>
            </a:pPr>
            <a:r>
              <a:rPr lang="en-US" sz="2400"/>
              <a:t>transmission delay = 15 sec</a:t>
            </a:r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2643188" y="1744663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2044700" y="1382713"/>
          <a:ext cx="646113" cy="533400"/>
        </p:xfrm>
        <a:graphic>
          <a:graphicData uri="http://schemas.openxmlformats.org/presentationml/2006/ole">
            <p:oleObj spid="_x0000_s349190" name="Clip" r:id="rId4" imgW="1305000" imgH="1085760" progId="">
              <p:embed/>
            </p:oleObj>
          </a:graphicData>
        </a:graphic>
      </p:graphicFrame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5662613" y="1425575"/>
          <a:ext cx="646112" cy="533400"/>
        </p:xfrm>
        <a:graphic>
          <a:graphicData uri="http://schemas.openxmlformats.org/presentationml/2006/ole">
            <p:oleObj spid="_x0000_s349191" name="Clip" r:id="rId5" imgW="1305000" imgH="1085760" progId="">
              <p:embed/>
            </p:oleObj>
          </a:graphicData>
        </a:graphic>
      </p:graphicFrame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2849563" y="1719263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4022725" y="1703388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5202238" y="1709738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2476500" y="1395413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L</a:t>
            </a:r>
            <a:endParaRPr lang="en-US"/>
          </a:p>
        </p:txBody>
      </p:sp>
      <p:sp>
        <p:nvSpPr>
          <p:cNvPr id="349196" name="AutoShape 12"/>
          <p:cNvSpPr>
            <a:spLocks/>
          </p:cNvSpPr>
          <p:nvPr/>
        </p:nvSpPr>
        <p:spPr bwMode="auto">
          <a:xfrm>
            <a:off x="4379913" y="53070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4537075" y="5529263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more on delay shortly …</a:t>
            </a:r>
          </a:p>
        </p:txBody>
      </p:sp>
      <p:grpSp>
        <p:nvGrpSpPr>
          <p:cNvPr id="349198" name="Group 14"/>
          <p:cNvGrpSpPr>
            <a:grpSpLocks/>
          </p:cNvGrpSpPr>
          <p:nvPr/>
        </p:nvGrpSpPr>
        <p:grpSpPr bwMode="auto">
          <a:xfrm>
            <a:off x="3282950" y="1528763"/>
            <a:ext cx="700088" cy="393700"/>
            <a:chOff x="3600" y="219"/>
            <a:chExt cx="360" cy="175"/>
          </a:xfrm>
        </p:grpSpPr>
        <p:sp>
          <p:nvSpPr>
            <p:cNvPr id="349199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0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1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2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03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04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05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6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7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08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09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0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1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9212" name="Group 28"/>
          <p:cNvGrpSpPr>
            <a:grpSpLocks/>
          </p:cNvGrpSpPr>
          <p:nvPr/>
        </p:nvGrpSpPr>
        <p:grpSpPr bwMode="auto">
          <a:xfrm>
            <a:off x="4337050" y="1546225"/>
            <a:ext cx="700088" cy="393700"/>
            <a:chOff x="3600" y="219"/>
            <a:chExt cx="360" cy="175"/>
          </a:xfrm>
        </p:grpSpPr>
        <p:sp>
          <p:nvSpPr>
            <p:cNvPr id="34921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1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18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19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0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1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22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23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4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5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0CF1579-984E-4420-A197-2F694E4321CA}" type="slidenum">
              <a:rPr lang="en-US"/>
              <a:pPr/>
              <a:t>66</a:t>
            </a:fld>
            <a:endParaRPr lang="en-US"/>
          </a:p>
        </p:txBody>
      </p:sp>
      <p:grpSp>
        <p:nvGrpSpPr>
          <p:cNvPr id="351234" name="Group 2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351235" name="Oval 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6" name="Line 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8" name="Rectangle 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1239" name="Oval 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1240" name="Group 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1241" name="Line 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2" name="Line 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3" name="Line 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244" name="Group 1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124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1248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1249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/>
              <a:t>1 Mb/s link</a:t>
            </a:r>
          </a:p>
          <a:p>
            <a:r>
              <a:rPr lang="en-US" sz="2400"/>
              <a:t>each user: </a:t>
            </a:r>
          </a:p>
          <a:p>
            <a:pPr lvl="1"/>
            <a:r>
              <a:rPr lang="en-US" sz="2000"/>
              <a:t>100 kb/s when “active”</a:t>
            </a:r>
          </a:p>
          <a:p>
            <a:pPr lvl="1"/>
            <a:r>
              <a:rPr lang="en-US" sz="2000"/>
              <a:t>active 10% of time</a:t>
            </a:r>
          </a:p>
          <a:p>
            <a:pPr lvl="1"/>
            <a:endParaRPr lang="en-US" sz="2000"/>
          </a:p>
          <a:p>
            <a:r>
              <a:rPr lang="en-US" sz="2400" i="1">
                <a:solidFill>
                  <a:srgbClr val="FF3300"/>
                </a:solidFill>
              </a:rPr>
              <a:t>circuit-switching: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10 users</a:t>
            </a:r>
          </a:p>
          <a:p>
            <a:r>
              <a:rPr lang="en-US" sz="2400" i="1">
                <a:solidFill>
                  <a:srgbClr val="FF3300"/>
                </a:solidFill>
              </a:rPr>
              <a:t>packet 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with 35 users, probability &gt; 10 active at same time is less than .0004</a:t>
            </a:r>
          </a:p>
          <a:p>
            <a:endParaRPr lang="en-US" sz="2400"/>
          </a:p>
        </p:txBody>
      </p:sp>
      <p:sp>
        <p:nvSpPr>
          <p:cNvPr id="351250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1293813"/>
            <a:ext cx="8715375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FF3300"/>
                </a:solidFill>
              </a:rPr>
              <a:t>Packet switching allows more users to use network!</a:t>
            </a:r>
          </a:p>
        </p:txBody>
      </p:sp>
      <p:sp>
        <p:nvSpPr>
          <p:cNvPr id="351251" name="Line 19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2" name="Line 20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3" name="Line 21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4" name="Line 22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5" name="Text Box 23"/>
          <p:cNvSpPr txBox="1">
            <a:spLocks noChangeArrowheads="1"/>
          </p:cNvSpPr>
          <p:nvPr/>
        </p:nvSpPr>
        <p:spPr bwMode="auto">
          <a:xfrm>
            <a:off x="3897313" y="3627438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 users</a:t>
            </a:r>
            <a:endParaRPr lang="en-US"/>
          </a:p>
        </p:txBody>
      </p:sp>
      <p:sp>
        <p:nvSpPr>
          <p:cNvPr id="351256" name="Text Box 24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sp>
        <p:nvSpPr>
          <p:cNvPr id="351257" name="Line 25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8" name="Text Box 26"/>
          <p:cNvSpPr txBox="1">
            <a:spLocks noChangeArrowheads="1"/>
          </p:cNvSpPr>
          <p:nvPr/>
        </p:nvSpPr>
        <p:spPr bwMode="auto">
          <a:xfrm>
            <a:off x="4468813" y="5330825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Q: how did we get value 0.0004?</a:t>
            </a:r>
          </a:p>
        </p:txBody>
      </p:sp>
      <p:graphicFrame>
        <p:nvGraphicFramePr>
          <p:cNvPr id="351259" name="Object 27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p:oleObj spid="_x0000_s351259" name="Clip" r:id="rId4" imgW="1305000" imgH="1085760" progId="">
              <p:embed/>
            </p:oleObj>
          </a:graphicData>
        </a:graphic>
      </p:graphicFrame>
      <p:graphicFrame>
        <p:nvGraphicFramePr>
          <p:cNvPr id="351260" name="Object 28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p:oleObj spid="_x0000_s351260" name="Clip" r:id="rId5" imgW="1305000" imgH="1085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C451CA2-0740-4E79-8F25-3B04973F5EE2}" type="slidenum">
              <a:rPr lang="en-US"/>
              <a:pPr/>
              <a:t>67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328025" cy="4648200"/>
          </a:xfrm>
        </p:spPr>
        <p:txBody>
          <a:bodyPr/>
          <a:lstStyle/>
          <a:p>
            <a:r>
              <a:rPr lang="en-US" sz="2400"/>
              <a:t>great for bursty data</a:t>
            </a:r>
          </a:p>
          <a:p>
            <a:pPr lvl="1"/>
            <a:r>
              <a:rPr lang="en-US"/>
              <a:t>resource sharing (scalable!)</a:t>
            </a:r>
          </a:p>
          <a:p>
            <a:pPr lvl="1"/>
            <a:r>
              <a:rPr lang="en-US"/>
              <a:t>simpler, no call setup, more robust (re-routing)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excessive congestion:</a:t>
            </a:r>
            <a:r>
              <a:rPr lang="en-US" sz="2400"/>
              <a:t> packet delay and loss</a:t>
            </a:r>
          </a:p>
          <a:p>
            <a:pPr lvl="1"/>
            <a:r>
              <a:rPr lang="en-US"/>
              <a:t>Without admission control: protocols needed for reliable data transfer, congestion control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Q: How to provide circuit-like behavior?</a:t>
            </a:r>
            <a:endParaRPr lang="en-US" sz="2400"/>
          </a:p>
          <a:p>
            <a:pPr lvl="1"/>
            <a:r>
              <a:rPr lang="en-US"/>
              <a:t>bandwidth guarantees needed for audio/video apps</a:t>
            </a:r>
          </a:p>
          <a:p>
            <a:pPr lvl="1"/>
            <a:r>
              <a:rPr lang="en-US"/>
              <a:t>still an unsolved problem (chapter 7), virtual circuit</a:t>
            </a:r>
            <a:endParaRPr lang="en-US" sz="200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371600"/>
            <a:ext cx="76200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Is packet switching a “slam dunk winner?”</a:t>
            </a:r>
            <a:endParaRPr lang="en-US" sz="2400"/>
          </a:p>
        </p:txBody>
      </p:sp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350838" y="6010275"/>
            <a:ext cx="6634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Comic Sans MS" pitchFamily="66" charset="0"/>
              </a:rPr>
              <a:t>Q:  human analogies of reserved resources (circuit switching) versus on-demand allocation (packet-switching)?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081FE93-6E59-494A-8F93-2A06C92269EA}" type="slidenum">
              <a:rPr lang="en-US"/>
              <a:pPr/>
              <a:t>68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1.4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1E00D98-BE41-497A-8991-1095E34DBB7C}" type="slidenum">
              <a:rPr lang="en-US"/>
              <a:pPr/>
              <a:t>69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How do loss and delay occur?</a:t>
            </a:r>
            <a:endParaRPr lang="en-US" sz="4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438" y="1371600"/>
            <a:ext cx="8135937" cy="211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packets </a:t>
            </a:r>
            <a:r>
              <a:rPr lang="en-US" i="1"/>
              <a:t>queue</a:t>
            </a:r>
            <a:r>
              <a:rPr lang="en-US"/>
              <a:t> in router buffers</a:t>
            </a:r>
            <a:r>
              <a:rPr lang="en-US" sz="2400"/>
              <a:t> </a:t>
            </a:r>
          </a:p>
          <a:p>
            <a:r>
              <a:rPr lang="en-US" sz="2400">
                <a:solidFill>
                  <a:srgbClr val="FF0000"/>
                </a:solidFill>
              </a:rPr>
              <a:t>packet arrival rate to link exceeds output link capacity</a:t>
            </a:r>
          </a:p>
          <a:p>
            <a:r>
              <a:rPr lang="en-US" sz="2400"/>
              <a:t>packets queue, wait for turn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298575" y="5156200"/>
          <a:ext cx="646113" cy="533400"/>
        </p:xfrm>
        <a:graphic>
          <a:graphicData uri="http://schemas.openxmlformats.org/presentationml/2006/ole">
            <p:oleObj spid="_x0000_s31749" name="Clip" r:id="rId4" imgW="1305000" imgH="1085760" progId="">
              <p:embed/>
            </p:oleObj>
          </a:graphicData>
        </a:graphic>
      </p:graphicFrame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39975" y="49149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339975" y="48466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349500" y="46180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2695575" y="4648200"/>
            <a:ext cx="498475" cy="119063"/>
            <a:chOff x="2208" y="2184"/>
            <a:chExt cx="176" cy="69"/>
          </a:xfrm>
        </p:grpSpPr>
        <p:grpSp>
          <p:nvGrpSpPr>
            <p:cNvPr id="31754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755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6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7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75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5435600" y="493395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445125" y="49133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445125" y="487521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5454650" y="464661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984250" y="4146550"/>
          <a:ext cx="646113" cy="533400"/>
        </p:xfrm>
        <a:graphic>
          <a:graphicData uri="http://schemas.openxmlformats.org/presentationml/2006/ole">
            <p:oleObj spid="_x0000_s31767" name="Clip" r:id="rId5" imgW="1305000" imgH="1085760" progId="">
              <p:embed/>
            </p:oleObj>
          </a:graphicData>
        </a:graphic>
      </p:graphicFrame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1609725" y="45529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1914525" y="55387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3533775" y="49720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2114550" y="45434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2124075" y="49768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3200400" y="48434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3362325" y="48434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2147888" y="47434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2324100" y="48482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 flipV="1">
            <a:off x="1990725" y="512445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631825" y="41703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66"/>
                </a:solidFill>
                <a:latin typeface="Comic Sans MS" pitchFamily="66" charset="0"/>
              </a:rPr>
              <a:t>A</a:t>
            </a:r>
            <a:endParaRPr lang="en-US">
              <a:solidFill>
                <a:srgbClr val="00CC66"/>
              </a:solidFill>
            </a:endParaRP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908050" y="51895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3490913" y="4781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37" name="Group 93"/>
          <p:cNvGrpSpPr>
            <a:grpSpLocks/>
          </p:cNvGrpSpPr>
          <p:nvPr/>
        </p:nvGrpSpPr>
        <p:grpSpPr bwMode="auto">
          <a:xfrm>
            <a:off x="3586163" y="3317875"/>
            <a:ext cx="4221162" cy="1454150"/>
            <a:chOff x="2259" y="2090"/>
            <a:chExt cx="2659" cy="916"/>
          </a:xfrm>
        </p:grpSpPr>
        <p:sp>
          <p:nvSpPr>
            <p:cNvPr id="31810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 being transmitted 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(delay)</a:t>
              </a:r>
            </a:p>
          </p:txBody>
        </p:sp>
        <p:sp>
          <p:nvSpPr>
            <p:cNvPr id="31811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38" name="Group 94"/>
          <p:cNvGrpSpPr>
            <a:grpSpLocks/>
          </p:cNvGrpSpPr>
          <p:nvPr/>
        </p:nvGrpSpPr>
        <p:grpSpPr bwMode="auto">
          <a:xfrm>
            <a:off x="3338513" y="5102225"/>
            <a:ext cx="3462337" cy="804863"/>
            <a:chOff x="2103" y="3214"/>
            <a:chExt cx="2181" cy="507"/>
          </a:xfrm>
        </p:grpSpPr>
        <p:sp>
          <p:nvSpPr>
            <p:cNvPr id="31816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packets queueing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 (delay)</a:t>
              </a:r>
              <a:endParaRPr lang="en-US" sz="1800"/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 rot="-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18" name="Group 74"/>
          <p:cNvGrpSpPr>
            <a:grpSpLocks/>
          </p:cNvGrpSpPr>
          <p:nvPr/>
        </p:nvGrpSpPr>
        <p:grpSpPr bwMode="auto">
          <a:xfrm>
            <a:off x="5781675" y="4705350"/>
            <a:ext cx="498475" cy="119063"/>
            <a:chOff x="2208" y="2184"/>
            <a:chExt cx="176" cy="69"/>
          </a:xfrm>
        </p:grpSpPr>
        <p:grpSp>
          <p:nvGrpSpPr>
            <p:cNvPr id="31819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820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1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2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23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824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5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6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828" name="Rectangle 84"/>
          <p:cNvSpPr>
            <a:spLocks noChangeArrowheads="1"/>
          </p:cNvSpPr>
          <p:nvPr/>
        </p:nvSpPr>
        <p:spPr bwMode="auto">
          <a:xfrm>
            <a:off x="1673225" y="4271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29" name="Line 85"/>
          <p:cNvSpPr>
            <a:spLocks noChangeShapeType="1"/>
          </p:cNvSpPr>
          <p:nvPr/>
        </p:nvSpPr>
        <p:spPr bwMode="auto">
          <a:xfrm>
            <a:off x="1803400" y="43783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0" name="Rectangle 86"/>
          <p:cNvSpPr>
            <a:spLocks noChangeArrowheads="1"/>
          </p:cNvSpPr>
          <p:nvPr/>
        </p:nvSpPr>
        <p:spPr bwMode="auto">
          <a:xfrm>
            <a:off x="1944688" y="53022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2" name="Rectangle 88"/>
          <p:cNvSpPr>
            <a:spLocks noChangeArrowheads="1"/>
          </p:cNvSpPr>
          <p:nvPr/>
        </p:nvSpPr>
        <p:spPr bwMode="auto">
          <a:xfrm>
            <a:off x="30607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3" name="Rectangle 89"/>
          <p:cNvSpPr>
            <a:spLocks noChangeArrowheads="1"/>
          </p:cNvSpPr>
          <p:nvPr/>
        </p:nvSpPr>
        <p:spPr bwMode="auto">
          <a:xfrm>
            <a:off x="29210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4" name="Rectangle 90"/>
          <p:cNvSpPr>
            <a:spLocks noChangeArrowheads="1"/>
          </p:cNvSpPr>
          <p:nvPr/>
        </p:nvSpPr>
        <p:spPr bwMode="auto">
          <a:xfrm>
            <a:off x="27813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1839" name="Group 95"/>
          <p:cNvGrpSpPr>
            <a:grpSpLocks/>
          </p:cNvGrpSpPr>
          <p:nvPr/>
        </p:nvGrpSpPr>
        <p:grpSpPr bwMode="auto">
          <a:xfrm>
            <a:off x="2517775" y="5064125"/>
            <a:ext cx="4621213" cy="1511300"/>
            <a:chOff x="1586" y="3190"/>
            <a:chExt cx="2911" cy="952"/>
          </a:xfrm>
        </p:grpSpPr>
        <p:sp>
          <p:nvSpPr>
            <p:cNvPr id="31835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6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9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free (available) buffers: arriving packets </a:t>
              </a:r>
            </a:p>
            <a:p>
              <a:r>
                <a:rPr lang="en-US" sz="1800">
                  <a:latin typeface="Comic Sans MS" pitchFamily="66" charset="0"/>
                </a:rPr>
                <a:t>dropped (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loss</a:t>
              </a:r>
              <a:r>
                <a:rPr lang="en-US" sz="1800">
                  <a:latin typeface="Comic Sans MS" pitchFamily="66" charset="0"/>
                </a:rPr>
                <a:t>) if no free buffers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38D91F4-443C-408D-8465-4190183AFCF5}" type="slidenum">
              <a:rPr lang="en-US"/>
              <a:pPr/>
              <a:t>7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7772400" cy="1143000"/>
          </a:xfrm>
        </p:spPr>
        <p:txBody>
          <a:bodyPr/>
          <a:lstStyle/>
          <a:p>
            <a:r>
              <a:rPr lang="en-US"/>
              <a:t>Chapter 1: Introduction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1371600"/>
            <a:ext cx="8786812" cy="5245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Overview:</a:t>
            </a:r>
            <a:endParaRPr lang="en-US"/>
          </a:p>
          <a:p>
            <a:r>
              <a:rPr lang="en-US" sz="2400"/>
              <a:t>what’s the Internet?</a:t>
            </a:r>
          </a:p>
          <a:p>
            <a:r>
              <a:rPr lang="en-US" sz="2400"/>
              <a:t>what’s a protocol?</a:t>
            </a:r>
          </a:p>
          <a:p>
            <a:r>
              <a:rPr lang="en-US" sz="2400"/>
              <a:t>network edge; hosts, access net, physical media</a:t>
            </a:r>
          </a:p>
          <a:p>
            <a:r>
              <a:rPr lang="en-US" sz="2400"/>
              <a:t>network core: Internet structure</a:t>
            </a:r>
          </a:p>
          <a:p>
            <a:r>
              <a:rPr lang="en-US" sz="2400"/>
              <a:t>protocol layers, service models</a:t>
            </a:r>
          </a:p>
          <a:p>
            <a:r>
              <a:rPr lang="en-US" sz="2400"/>
              <a:t>network core: packet/circuit switching,</a:t>
            </a:r>
          </a:p>
          <a:p>
            <a:r>
              <a:rPr lang="en-US" sz="2400"/>
              <a:t>performance: loss, delay, throughput</a:t>
            </a:r>
          </a:p>
          <a:p>
            <a:r>
              <a:rPr lang="en-US" sz="2400"/>
              <a:t>security</a:t>
            </a:r>
          </a:p>
          <a:p>
            <a:r>
              <a:rPr lang="en-US" sz="2400"/>
              <a:t>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528FDA5-BD96-47E2-871E-F4E2501EA2ED}" type="slidenum">
              <a:rPr lang="en-US"/>
              <a:pPr/>
              <a:t>70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Four sources of packet delay</a:t>
            </a:r>
            <a:endParaRPr lang="en-US" sz="440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125" y="1628775"/>
            <a:ext cx="3810000" cy="133985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1. nodal processing: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check bit errors</a:t>
            </a:r>
          </a:p>
          <a:p>
            <a:pPr lvl="1"/>
            <a:r>
              <a:rPr lang="en-US" sz="2000"/>
              <a:t>determine output link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631825" y="3965575"/>
            <a:ext cx="6021388" cy="2174875"/>
            <a:chOff x="494" y="2702"/>
            <a:chExt cx="3793" cy="1370"/>
          </a:xfrm>
        </p:grpSpPr>
        <p:graphicFrame>
          <p:nvGraphicFramePr>
            <p:cNvPr id="81926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81926" name="Clip" r:id="rId4" imgW="1305000" imgH="1085760" progId="">
                <p:embed/>
              </p:oleObj>
            </a:graphicData>
          </a:graphic>
        </p:graphicFrame>
        <p:sp>
          <p:nvSpPr>
            <p:cNvPr id="81927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30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81931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3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35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3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7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8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39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0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1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42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43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81943" name="Clip" r:id="rId5" imgW="1305000" imgH="1085760" progId="">
                <p:embed/>
              </p:oleObj>
            </a:graphicData>
          </a:graphic>
        </p:graphicFrame>
        <p:sp>
          <p:nvSpPr>
            <p:cNvPr id="8194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8195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95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81960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81962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81964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81967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6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8196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7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1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2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73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7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5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6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78" name="Rectangle 58"/>
          <p:cNvSpPr>
            <a:spLocks noChangeArrowheads="1"/>
          </p:cNvSpPr>
          <p:nvPr/>
        </p:nvSpPr>
        <p:spPr bwMode="auto">
          <a:xfrm>
            <a:off x="4429125" y="1628775"/>
            <a:ext cx="3810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2. queueing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time waiting at output link for transmission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depends on congestion level of 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9F471A1-6BDF-48C5-8DB1-B967C9542720}" type="slidenum">
              <a:rPr lang="en-US"/>
              <a:pPr/>
              <a:t>71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/>
              <a:t>Delay in packet-switched networks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3810000" cy="2505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3. Transmission delay:</a:t>
            </a:r>
            <a:endParaRPr lang="en-US" sz="2400"/>
          </a:p>
          <a:p>
            <a:r>
              <a:rPr lang="en-US" sz="2400"/>
              <a:t>R=link bandwidth (bps)</a:t>
            </a:r>
          </a:p>
          <a:p>
            <a:r>
              <a:rPr lang="en-US" sz="2400"/>
              <a:t>L=packet length (bits)</a:t>
            </a:r>
          </a:p>
          <a:p>
            <a:r>
              <a:rPr lang="en-US" sz="2400"/>
              <a:t>time to send bits into link = L/R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362075"/>
            <a:ext cx="4152900" cy="2914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400"/>
              <a:t>d = length of physical link</a:t>
            </a:r>
          </a:p>
          <a:p>
            <a:r>
              <a:rPr lang="en-US" sz="2400"/>
              <a:t>s = propagation speed in medium (~2x10</a:t>
            </a:r>
            <a:r>
              <a:rPr lang="en-US" sz="2400" baseline="30000"/>
              <a:t>8</a:t>
            </a:r>
            <a:r>
              <a:rPr lang="en-US" sz="2400"/>
              <a:t> m/sec)</a:t>
            </a:r>
          </a:p>
          <a:p>
            <a:r>
              <a:rPr lang="en-US" sz="2400"/>
              <a:t>propagation delay = d/s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622300" y="4432300"/>
            <a:ext cx="6021388" cy="2174875"/>
            <a:chOff x="494" y="2702"/>
            <a:chExt cx="3793" cy="1370"/>
          </a:xfrm>
        </p:grpSpPr>
        <p:graphicFrame>
          <p:nvGraphicFramePr>
            <p:cNvPr id="32774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32774" name="Clip" r:id="rId4" imgW="1305000" imgH="1085760" progId="">
                <p:embed/>
              </p:oleObj>
            </a:graphicData>
          </a:graphic>
        </p:graphicFrame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8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32779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78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1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2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83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78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5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6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787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791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32791" name="Clip" r:id="rId5" imgW="1305000" imgH="1085760" progId="">
                <p:embed/>
              </p:oleObj>
            </a:graphicData>
          </a:graphic>
        </p:graphicFrame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32805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32808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32810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32812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16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32817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81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9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0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1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82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3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4476750" y="3790950"/>
            <a:ext cx="3800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Note: </a:t>
            </a:r>
            <a:r>
              <a:rPr lang="en-US">
                <a:latin typeface="Comic Sans MS" pitchFamily="66" charset="0"/>
              </a:rPr>
              <a:t>s and R are </a:t>
            </a:r>
            <a:r>
              <a:rPr lang="en-US" i="1">
                <a:latin typeface="Comic Sans MS" pitchFamily="66" charset="0"/>
              </a:rPr>
              <a:t>very </a:t>
            </a:r>
            <a:r>
              <a:rPr lang="en-US">
                <a:latin typeface="Comic Sans MS" pitchFamily="66" charset="0"/>
              </a:rPr>
              <a:t>different quantities!</a:t>
            </a: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4476750" y="3800475"/>
            <a:ext cx="3676650" cy="876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24AB0E4-E948-44A9-8A0A-1966302B8B52}" type="slidenum">
              <a:rPr lang="en-US"/>
              <a:pPr/>
              <a:t>72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/>
              <a:t>Caravan analogy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2679700"/>
            <a:ext cx="4216400" cy="3317875"/>
          </a:xfrm>
        </p:spPr>
        <p:txBody>
          <a:bodyPr/>
          <a:lstStyle/>
          <a:p>
            <a:r>
              <a:rPr lang="en-US" sz="2400"/>
              <a:t>cars “propagate” at </a:t>
            </a:r>
            <a:br>
              <a:rPr lang="en-US" sz="2400"/>
            </a:br>
            <a:r>
              <a:rPr lang="en-US" sz="2400"/>
              <a:t>100 km/hr</a:t>
            </a:r>
          </a:p>
          <a:p>
            <a:r>
              <a:rPr lang="en-US" sz="2400"/>
              <a:t>toll booth takes 12 sec to service car (transmission time)</a:t>
            </a:r>
          </a:p>
          <a:p>
            <a:r>
              <a:rPr lang="en-US" sz="2400"/>
              <a:t>car~bit; caravan ~ packet</a:t>
            </a:r>
          </a:p>
          <a:p>
            <a:r>
              <a:rPr lang="en-US" sz="2400">
                <a:solidFill>
                  <a:srgbClr val="FF0000"/>
                </a:solidFill>
              </a:rPr>
              <a:t>Q: How long until caravan is lined up before 2nd toll booth?</a:t>
            </a:r>
            <a:endParaRPr lang="en-US" sz="2400"/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0275" y="2632075"/>
            <a:ext cx="4162425" cy="3365500"/>
          </a:xfrm>
        </p:spPr>
        <p:txBody>
          <a:bodyPr/>
          <a:lstStyle/>
          <a:p>
            <a:r>
              <a:rPr lang="en-US" sz="2400"/>
              <a:t>Time to “push” entire caravan through toll booth onto highway = 12*10 = 120 sec</a:t>
            </a:r>
          </a:p>
          <a:p>
            <a:r>
              <a:rPr lang="en-US" sz="2400"/>
              <a:t>Time for last car to propagate from 1st to 2nd toll both: 100km/(100km/hr)= 1 hr</a:t>
            </a:r>
          </a:p>
          <a:p>
            <a:r>
              <a:rPr lang="en-US" sz="2400">
                <a:solidFill>
                  <a:srgbClr val="FF0000"/>
                </a:solidFill>
              </a:rPr>
              <a:t>A: 62 minutes</a:t>
            </a:r>
            <a:endParaRPr lang="en-US" sz="2400"/>
          </a:p>
        </p:txBody>
      </p:sp>
      <p:grpSp>
        <p:nvGrpSpPr>
          <p:cNvPr id="94250" name="Group 42"/>
          <p:cNvGrpSpPr>
            <a:grpSpLocks/>
          </p:cNvGrpSpPr>
          <p:nvPr/>
        </p:nvGrpSpPr>
        <p:grpSpPr bwMode="auto">
          <a:xfrm>
            <a:off x="261938" y="1150938"/>
            <a:ext cx="8043862" cy="1481137"/>
            <a:chOff x="165" y="725"/>
            <a:chExt cx="5067" cy="933"/>
          </a:xfrm>
        </p:grpSpPr>
        <p:grpSp>
          <p:nvGrpSpPr>
            <p:cNvPr id="94251" name="Group 43"/>
            <p:cNvGrpSpPr>
              <a:grpSpLocks/>
            </p:cNvGrpSpPr>
            <p:nvPr/>
          </p:nvGrpSpPr>
          <p:grpSpPr bwMode="auto">
            <a:xfrm>
              <a:off x="3520" y="781"/>
              <a:ext cx="546" cy="877"/>
              <a:chOff x="1342" y="938"/>
              <a:chExt cx="546" cy="877"/>
            </a:xfrm>
          </p:grpSpPr>
          <p:sp>
            <p:nvSpPr>
              <p:cNvPr id="94252" name="Rectangle 44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3" name="Text Box 45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grpSp>
          <p:nvGrpSpPr>
            <p:cNvPr id="94254" name="Group 46"/>
            <p:cNvGrpSpPr>
              <a:grpSpLocks/>
            </p:cNvGrpSpPr>
            <p:nvPr/>
          </p:nvGrpSpPr>
          <p:grpSpPr bwMode="auto">
            <a:xfrm>
              <a:off x="1723" y="781"/>
              <a:ext cx="546" cy="877"/>
              <a:chOff x="1342" y="938"/>
              <a:chExt cx="546" cy="877"/>
            </a:xfrm>
          </p:grpSpPr>
          <p:sp>
            <p:nvSpPr>
              <p:cNvPr id="94255" name="Rectangle 47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6" name="Text Box 48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sp>
          <p:nvSpPr>
            <p:cNvPr id="94257" name="AutoShape 4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8" name="Text Box 50"/>
            <p:cNvSpPr txBox="1">
              <a:spLocks noChangeArrowheads="1"/>
            </p:cNvSpPr>
            <p:nvPr/>
          </p:nvSpPr>
          <p:spPr bwMode="auto">
            <a:xfrm>
              <a:off x="726" y="1139"/>
              <a:ext cx="7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ten-car </a:t>
              </a:r>
            </a:p>
            <a:p>
              <a:r>
                <a:rPr lang="en-US" sz="2000">
                  <a:latin typeface="Comic Sans MS" pitchFamily="66" charset="0"/>
                </a:rPr>
                <a:t>caravan</a:t>
              </a:r>
              <a:endParaRPr lang="en-US" sz="2000"/>
            </a:p>
          </p:txBody>
        </p:sp>
        <p:sp>
          <p:nvSpPr>
            <p:cNvPr id="94259" name="Line 5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0" name="Text Box 52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94261" name="Line 53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2" name="Text Box 54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94263" name="Line 55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4" name="Oval 56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5" name="Oval 57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6" name="Oval 58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267" name="Picture 59" descr="MCj039851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</p:spPr>
        </p:pic>
        <p:pic>
          <p:nvPicPr>
            <p:cNvPr id="94268" name="Picture 60" descr="MCj039851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</p:spPr>
        </p:pic>
        <p:grpSp>
          <p:nvGrpSpPr>
            <p:cNvPr id="94269" name="Group 61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94270" name="Picture 6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4271" name="Rectangle 63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4272" name="Picture 64" descr="MCj039851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</p:spPr>
        </p:pic>
        <p:grpSp>
          <p:nvGrpSpPr>
            <p:cNvPr id="94273" name="Group 65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94274" name="Picture 6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4275" name="Rectangle 67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276" name="Line 68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Caravan analogy (more)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2917825"/>
            <a:ext cx="8323263" cy="3317875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cars now “propagate” at 1000 km/hr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toll booth now takes 1 min to service a car</a:t>
            </a:r>
            <a:endParaRPr lang="en-US" sz="2400" smtClean="0">
              <a:solidFill>
                <a:schemeClr val="accent2"/>
              </a:solidFill>
            </a:endParaRP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i="1" u="sng" smtClean="0">
                <a:solidFill>
                  <a:srgbClr val="FF0000"/>
                </a:solidFill>
              </a:rPr>
              <a:t>Q: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</a:rPr>
              <a:t>Will cars arrive to 2nd booth before all cars serviced at 1st booth?</a:t>
            </a:r>
            <a:endParaRPr lang="en-US" sz="240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 smtClean="0">
              <a:solidFill>
                <a:schemeClr val="accent2"/>
              </a:solidFill>
            </a:endParaRPr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09638" y="4624388"/>
            <a:ext cx="7989887" cy="1751012"/>
          </a:xfrm>
        </p:spPr>
        <p:txBody>
          <a:bodyPr/>
          <a:lstStyle/>
          <a:p>
            <a:pPr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i="1" u="sng" smtClean="0">
                <a:solidFill>
                  <a:srgbClr val="FF0000"/>
                </a:solidFill>
              </a:rPr>
              <a:t>A: Yes!</a:t>
            </a:r>
            <a:r>
              <a:rPr lang="en-US" sz="2000" smtClean="0"/>
              <a:t>  After 7 min, 1st car arrives at second booth; three cars still at 1st booth.</a:t>
            </a:r>
          </a:p>
          <a:p>
            <a:pPr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/>
              <a:t>1st bit of packet can arrive at 2nd router before packet is fully transmitted at 1st router! (see Ethernet applet at AWL Web site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61938" y="1150938"/>
            <a:ext cx="8043862" cy="1481137"/>
            <a:chOff x="165" y="725"/>
            <a:chExt cx="5067" cy="93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520" y="781"/>
              <a:ext cx="546" cy="877"/>
              <a:chOff x="1342" y="938"/>
              <a:chExt cx="546" cy="877"/>
            </a:xfrm>
          </p:grpSpPr>
          <p:sp>
            <p:nvSpPr>
              <p:cNvPr id="74784" name="Rectangle 6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5" name="Text Box 7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723" y="781"/>
              <a:ext cx="546" cy="877"/>
              <a:chOff x="1342" y="938"/>
              <a:chExt cx="546" cy="877"/>
            </a:xfrm>
          </p:grpSpPr>
          <p:sp>
            <p:nvSpPr>
              <p:cNvPr id="74782" name="Rectangle 9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3" name="Text Box 10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sp>
          <p:nvSpPr>
            <p:cNvPr id="74762" name="AutoShape 2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Text Box 30"/>
            <p:cNvSpPr txBox="1">
              <a:spLocks noChangeArrowheads="1"/>
            </p:cNvSpPr>
            <p:nvPr/>
          </p:nvSpPr>
          <p:spPr bwMode="auto">
            <a:xfrm>
              <a:off x="726" y="1139"/>
              <a:ext cx="7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ten-car </a:t>
              </a:r>
            </a:p>
            <a:p>
              <a:r>
                <a:rPr lang="en-US" sz="2000">
                  <a:latin typeface="Comic Sans MS" pitchFamily="66" charset="0"/>
                </a:rPr>
                <a:t>caravan</a:t>
              </a:r>
              <a:endParaRPr lang="en-US" sz="2000"/>
            </a:p>
          </p:txBody>
        </p:sp>
        <p:sp>
          <p:nvSpPr>
            <p:cNvPr id="74764" name="Line 3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Text Box 33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74766" name="Line 34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Text Box 35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74768" name="Line 36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37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38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39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4772" name="Picture 41" descr="MCj039851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3" name="Picture 42" descr="MCj039851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74780" name="Picture 4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1" name="Rectangle 44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4775" name="Picture 40" descr="MCj039851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74778" name="Picture 4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79" name="Rectangle 48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77" name="Line 32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AEA26C1-4F61-45DC-91A6-922CEB7C2A0C}" type="slidenum">
              <a:rPr lang="en-US" sz="1200">
                <a:latin typeface="Arial" charset="0"/>
              </a:rPr>
              <a:pPr algn="r"/>
              <a:t>73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E0540D8-52AD-42E6-BD34-836DBD061316}" type="slidenum">
              <a:rPr lang="en-US"/>
              <a:pPr/>
              <a:t>74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Nodal delay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47938"/>
            <a:ext cx="7772400" cy="3700462"/>
          </a:xfrm>
        </p:spPr>
        <p:txBody>
          <a:bodyPr/>
          <a:lstStyle/>
          <a:p>
            <a:r>
              <a:rPr lang="en-US" sz="2400"/>
              <a:t>d</a:t>
            </a:r>
            <a:r>
              <a:rPr lang="en-US" sz="2400" baseline="-25000"/>
              <a:t>proc</a:t>
            </a:r>
            <a:r>
              <a:rPr lang="en-US" sz="2400"/>
              <a:t> = processing delay</a:t>
            </a:r>
          </a:p>
          <a:p>
            <a:pPr lvl="1"/>
            <a:r>
              <a:rPr lang="en-US" sz="2000"/>
              <a:t>typically a few microsecs or less</a:t>
            </a:r>
          </a:p>
          <a:p>
            <a:r>
              <a:rPr lang="en-US" sz="2400"/>
              <a:t>d</a:t>
            </a:r>
            <a:r>
              <a:rPr lang="en-US" sz="2400" baseline="-25000"/>
              <a:t>queue</a:t>
            </a:r>
            <a:r>
              <a:rPr lang="en-US" sz="2400"/>
              <a:t> = queuing delay</a:t>
            </a:r>
          </a:p>
          <a:p>
            <a:pPr lvl="1"/>
            <a:r>
              <a:rPr lang="en-US" sz="2000"/>
              <a:t>depends on congestion</a:t>
            </a:r>
          </a:p>
          <a:p>
            <a:r>
              <a:rPr lang="en-US" sz="2400"/>
              <a:t>d</a:t>
            </a:r>
            <a:r>
              <a:rPr lang="en-US" sz="2400" baseline="-25000"/>
              <a:t>trans</a:t>
            </a:r>
            <a:r>
              <a:rPr lang="en-US" sz="2400"/>
              <a:t> = transmission delay</a:t>
            </a:r>
          </a:p>
          <a:p>
            <a:pPr lvl="1"/>
            <a:r>
              <a:rPr lang="en-US" sz="2000"/>
              <a:t>= L/R, significant for low-speed links</a:t>
            </a:r>
          </a:p>
          <a:p>
            <a:r>
              <a:rPr lang="en-US" sz="2400"/>
              <a:t>d</a:t>
            </a:r>
            <a:r>
              <a:rPr lang="en-US" sz="2400" baseline="-25000"/>
              <a:t>prop</a:t>
            </a:r>
            <a:r>
              <a:rPr lang="en-US" sz="2400"/>
              <a:t> = propagation delay</a:t>
            </a:r>
          </a:p>
          <a:p>
            <a:pPr lvl="1"/>
            <a:r>
              <a:rPr lang="en-US" sz="2000"/>
              <a:t>a few microsecs to hundreds of msecs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887538" y="1371600"/>
          <a:ext cx="5314950" cy="635000"/>
        </p:xfrm>
        <a:graphic>
          <a:graphicData uri="http://schemas.openxmlformats.org/presentationml/2006/ole">
            <p:oleObj spid="_x0000_s96260" name="Equation" r:id="rId4" imgW="20062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60" descr="queueDe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3200" y="852488"/>
            <a:ext cx="49688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563" y="1600200"/>
            <a:ext cx="3810000" cy="1781175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R: link bandwidth (bps)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L: packet length (bits)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a: average packet arrival rate</a:t>
            </a:r>
          </a:p>
        </p:txBody>
      </p:sp>
      <p:sp>
        <p:nvSpPr>
          <p:cNvPr id="75783" name="Rectangle 61"/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traffic intensity </a:t>
            </a:r>
          </a:p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= La/R</a:t>
            </a:r>
          </a:p>
        </p:txBody>
      </p:sp>
      <p:sp>
        <p:nvSpPr>
          <p:cNvPr id="75784" name="Rectangle 62"/>
          <p:cNvSpPr>
            <a:spLocks noChangeArrowheads="1"/>
          </p:cNvSpPr>
          <p:nvPr/>
        </p:nvSpPr>
        <p:spPr bwMode="auto">
          <a:xfrm>
            <a:off x="488950" y="4352925"/>
            <a:ext cx="6972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~ 0: avg. queueing delay small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-&gt; 1: avg. queueing delay large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&gt; 1: more “work” arriving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than can be serviced, average delay infinite!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7BA3F93-FDB0-4A69-B593-8B8290D31BA1}" type="slidenum">
              <a:rPr lang="en-US" sz="1200">
                <a:latin typeface="Arial" charset="0"/>
              </a:rPr>
              <a:pPr algn="r"/>
              <a:t>75</a:t>
            </a:fld>
            <a:endParaRPr lang="en-US" sz="1200">
              <a:latin typeface="Arial" charset="0"/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61"/>
          <p:cNvSpPr>
            <a:spLocks noChangeArrowheads="1"/>
          </p:cNvSpPr>
          <p:nvPr/>
        </p:nvSpPr>
        <p:spPr bwMode="auto">
          <a:xfrm rot="16200000">
            <a:off x="3596482" y="2180431"/>
            <a:ext cx="2433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average  queueing delay</a:t>
            </a:r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7554913" y="4146550"/>
            <a:ext cx="1100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~ 0</a:t>
            </a: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23825"/>
            <a:ext cx="7772400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Queueing delay (revisited)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7885113" y="6115050"/>
            <a:ext cx="1109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-&gt;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EC41567-3B2E-45B6-92B4-ED19D5951D7F}" type="slidenum">
              <a:rPr lang="en-US"/>
              <a:pPr/>
              <a:t>76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“Real” Internet delays and routes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</p:spPr>
        <p:txBody>
          <a:bodyPr/>
          <a:lstStyle/>
          <a:p>
            <a:r>
              <a:rPr lang="en-US" sz="2400"/>
              <a:t>What do “real” Internet delay &amp; loss look like? </a:t>
            </a:r>
          </a:p>
          <a:p>
            <a:r>
              <a:rPr lang="en-US" sz="2400" b="1" u="sng">
                <a:solidFill>
                  <a:srgbClr val="FF0000"/>
                </a:solidFill>
                <a:latin typeface="Courier" pitchFamily="49" charset="0"/>
              </a:rPr>
              <a:t>Traceroute</a:t>
            </a:r>
            <a:r>
              <a:rPr lang="en-US" sz="2400" u="sng">
                <a:solidFill>
                  <a:srgbClr val="FF0000"/>
                </a:solidFill>
              </a:rPr>
              <a:t> program:</a:t>
            </a:r>
            <a:r>
              <a:rPr lang="en-US" sz="2400"/>
              <a:t> provides delay measurement from source to router along end-end Internet path towards destination.  For all </a:t>
            </a:r>
            <a:r>
              <a:rPr lang="en-US" sz="2400" i="1"/>
              <a:t>i:</a:t>
            </a:r>
          </a:p>
          <a:p>
            <a:pPr lvl="1"/>
            <a:r>
              <a:rPr lang="en-US" sz="2000"/>
              <a:t>sends three packets that will reach router </a:t>
            </a:r>
            <a:r>
              <a:rPr lang="en-US" sz="2000" i="1"/>
              <a:t>i</a:t>
            </a:r>
            <a:r>
              <a:rPr lang="en-US" sz="2000"/>
              <a:t> on path towards destination</a:t>
            </a:r>
          </a:p>
          <a:p>
            <a:pPr lvl="1"/>
            <a:r>
              <a:rPr lang="en-US" sz="2000"/>
              <a:t>router </a:t>
            </a:r>
            <a:r>
              <a:rPr lang="en-US" sz="2000" i="1"/>
              <a:t>i</a:t>
            </a:r>
            <a:r>
              <a:rPr lang="en-US" sz="2000"/>
              <a:t> will return packets to sender</a:t>
            </a:r>
          </a:p>
          <a:p>
            <a:pPr lvl="1"/>
            <a:r>
              <a:rPr lang="en-US" sz="2000"/>
              <a:t>sender times interval between transmission and reply.</a:t>
            </a:r>
            <a:endParaRPr lang="en-US"/>
          </a:p>
          <a:p>
            <a:endParaRPr lang="en-US"/>
          </a:p>
        </p:txBody>
      </p:sp>
      <p:graphicFrame>
        <p:nvGraphicFramePr>
          <p:cNvPr id="82955" name="Object 11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p:oleObj spid="_x0000_s82955" name="Clip" r:id="rId4" imgW="1305000" imgH="1085760" progId="">
              <p:embed/>
            </p:oleObj>
          </a:graphicData>
        </a:graphic>
      </p:graphicFrame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49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0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2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7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88" name="Group 144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83089" name="Oval 14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0" name="Line 14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1" name="Line 14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2" name="Rectangle 14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093" name="Oval 14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094" name="Group 15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95" name="Line 1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6" name="Line 1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7" name="Line 1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098" name="Group 15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99" name="Line 1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0" name="Line 1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1" name="Line 1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02" name="Group 158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83103" name="Oval 1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4" name="Line 1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5" name="Line 1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6" name="Rectangle 1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07" name="Oval 1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08" name="Group 1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09" name="Line 1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0" name="Line 1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1" name="Line 1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12" name="Group 1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13" name="Line 1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4" name="Line 1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5" name="Line 1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30" name="Group 186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83131" name="Oval 18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2" name="Line 18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3" name="Line 18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4" name="Rectangle 19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35" name="Oval 19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36" name="Group 19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37" name="Line 1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8" name="Line 1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9" name="Line 1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40" name="Group 19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41" name="Line 1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2" name="Line 1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3" name="Line 1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3204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05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206" name="Group 262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83207" name="Oval 26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8" name="Line 26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9" name="Line 26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10" name="Rectangle 26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11" name="Oval 26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12" name="Group 26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13" name="Line 2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4" name="Line 2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5" name="Line 2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16" name="Group 27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17" name="Line 2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8" name="Line 2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9" name="Line 2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220" name="Group 276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83221" name="Oval 27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2" name="Line 27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3" name="Line 27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4" name="Rectangle 28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25" name="Oval 28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26" name="Group 28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27" name="Line 2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8" name="Line 2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9" name="Line 2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30" name="Group 28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31" name="Line 2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2" name="Line 2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3" name="Line 2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3234" name="Object 290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p:oleObj spid="_x0000_s83234" name="Clip" r:id="rId5" imgW="1305000" imgH="1085760" progId="">
              <p:embed/>
            </p:oleObj>
          </a:graphicData>
        </a:graphic>
      </p:graphicFrame>
      <p:sp>
        <p:nvSpPr>
          <p:cNvPr id="83235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6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8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9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228" y="220"/>
              </a:cxn>
              <a:cxn ang="0">
                <a:pos x="0" y="88"/>
              </a:cxn>
            </a:cxnLst>
            <a:rect l="0" t="0" r="r" b="b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/>
            <a:ahLst/>
            <a:cxnLst>
              <a:cxn ang="0">
                <a:pos x="76" y="76"/>
              </a:cxn>
              <a:cxn ang="0">
                <a:pos x="324" y="216"/>
              </a:cxn>
              <a:cxn ang="0">
                <a:pos x="820" y="76"/>
              </a:cxn>
              <a:cxn ang="0">
                <a:pos x="340" y="296"/>
              </a:cxn>
              <a:cxn ang="0">
                <a:pos x="0" y="96"/>
              </a:cxn>
            </a:cxnLst>
            <a:rect l="0" t="0" r="r" b="b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7" name="Freeform 303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/>
            <a:ahLst/>
            <a:cxnLst>
              <a:cxn ang="0">
                <a:pos x="76" y="30"/>
              </a:cxn>
              <a:cxn ang="0">
                <a:pos x="324" y="170"/>
              </a:cxn>
              <a:cxn ang="0">
                <a:pos x="896" y="2"/>
              </a:cxn>
              <a:cxn ang="0">
                <a:pos x="1400" y="182"/>
              </a:cxn>
              <a:cxn ang="0">
                <a:pos x="896" y="74"/>
              </a:cxn>
              <a:cxn ang="0">
                <a:pos x="340" y="250"/>
              </a:cxn>
              <a:cxn ang="0">
                <a:pos x="0" y="50"/>
              </a:cxn>
            </a:cxnLst>
            <a:rect l="0" t="0" r="r" b="b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3" grpId="0" animBg="1"/>
      <p:bldP spid="83244" grpId="0"/>
      <p:bldP spid="83245" grpId="0" animBg="1"/>
      <p:bldP spid="83246" grpId="0"/>
      <p:bldP spid="83247" grpId="0" animBg="1"/>
      <p:bldP spid="8324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AB9A897-6BF0-4638-8274-76BF952C00F8}" type="slidenum">
              <a:rPr lang="en-US"/>
              <a:pPr/>
              <a:t>77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“Real” Internet delays and routes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19  fantasia.eurecom.fr (193.55.113.142)  132 ms  128 ms  136</a:t>
            </a:r>
            <a:r>
              <a:rPr lang="en-US"/>
              <a:t> </a:t>
            </a:r>
            <a:r>
              <a:rPr lang="en-US" sz="1600"/>
              <a:t>ms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25488" y="1312863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traceroute:</a:t>
            </a:r>
            <a:r>
              <a:rPr lang="en-US">
                <a:latin typeface="Comic Sans MS" pitchFamily="66" charset="0"/>
              </a:rPr>
              <a:t> gaia.cs.umass.edu to www.eurecom.fr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611313" y="5634038"/>
            <a:ext cx="1231900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Three delay measurements from 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gaia.cs.umass.edu to cs-gw.cs.umass.edu 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571750" y="5564188"/>
            <a:ext cx="628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* means no response (probe lost, router not replying)</a:t>
            </a:r>
          </a:p>
        </p:txBody>
      </p:sp>
      <p:sp>
        <p:nvSpPr>
          <p:cNvPr id="60430" name="Freeform 14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/>
            <a:ahLst/>
            <a:cxnLst>
              <a:cxn ang="0">
                <a:pos x="593" y="0"/>
              </a:cxn>
              <a:cxn ang="0">
                <a:pos x="623" y="38"/>
              </a:cxn>
              <a:cxn ang="0">
                <a:pos x="608" y="123"/>
              </a:cxn>
              <a:cxn ang="0">
                <a:pos x="446" y="154"/>
              </a:cxn>
              <a:cxn ang="0">
                <a:pos x="0" y="130"/>
              </a:cxn>
            </a:cxnLst>
            <a:rect l="0" t="0" r="r" b="b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7137400" y="3436938"/>
            <a:ext cx="178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trans-oceanic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link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8338892-69AF-4A87-B94E-B6195033EFE8}" type="slidenum">
              <a:rPr lang="en-US"/>
              <a:pPr/>
              <a:t>78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loss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546225"/>
            <a:ext cx="8394700" cy="4648200"/>
          </a:xfrm>
        </p:spPr>
        <p:txBody>
          <a:bodyPr/>
          <a:lstStyle/>
          <a:p>
            <a:r>
              <a:rPr lang="en-US"/>
              <a:t>queue (aka buffer) preceding link in buffer has finite capacity</a:t>
            </a:r>
          </a:p>
          <a:p>
            <a:r>
              <a:rPr lang="en-US"/>
              <a:t>packet arriving to full queue dropped (aka lost)</a:t>
            </a:r>
          </a:p>
          <a:p>
            <a:r>
              <a:rPr lang="en-US"/>
              <a:t>lost packet may be retransmitted by previous node, by source end system, or not at all</a:t>
            </a: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p:oleObj spid="_x0000_s97285" name="Clip" r:id="rId4" imgW="1305000" imgH="1085760" progId="">
              <p:embed/>
            </p:oleObj>
          </a:graphicData>
        </a:graphic>
      </p:graphicFrame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97290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97291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2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3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294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97295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6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7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7302" name="Object 22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p:oleObj spid="_x0000_s97302" name="Clip" r:id="rId5" imgW="1305000" imgH="1085760" progId="">
              <p:embed/>
            </p:oleObj>
          </a:graphicData>
        </a:graphic>
      </p:graphicFrame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2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0"/>
              </a:cxn>
              <a:cxn ang="0">
                <a:pos x="111" y="1"/>
              </a:cxn>
            </a:cxnLst>
            <a:rect l="0" t="0" r="r" b="b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6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8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9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1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2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3" name="Line 63"/>
          <p:cNvSpPr>
            <a:spLocks noChangeShapeType="1"/>
          </p:cNvSpPr>
          <p:nvPr/>
        </p:nvSpPr>
        <p:spPr bwMode="auto">
          <a:xfrm rot="-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4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97345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97346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DF72D2-AB60-4BCB-8E23-2AD534811C24}" type="slidenum">
              <a:rPr lang="en-US"/>
              <a:pPr/>
              <a:t>79</a:t>
            </a:fld>
            <a:endParaRPr lang="en-US"/>
          </a:p>
        </p:txBody>
      </p:sp>
      <p:sp>
        <p:nvSpPr>
          <p:cNvPr id="25529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4648200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throughput:</a:t>
            </a:r>
            <a:r>
              <a:rPr lang="en-US"/>
              <a:t> rate (bits/time unit) at which bits transferred between sender/receiver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instantaneous</a:t>
            </a:r>
            <a:r>
              <a:rPr lang="en-US" i="1"/>
              <a:t>:</a:t>
            </a:r>
            <a:r>
              <a:rPr lang="en-US"/>
              <a:t> rate at given point in time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average:</a:t>
            </a:r>
            <a:r>
              <a:rPr lang="en-US"/>
              <a:t> rate over long(er) period of time</a:t>
            </a:r>
          </a:p>
        </p:txBody>
      </p:sp>
      <p:grpSp>
        <p:nvGrpSpPr>
          <p:cNvPr id="255222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255223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4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5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6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5227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5228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5229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0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1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232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5233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4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5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5247" name="Object 271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p:oleObj spid="_x0000_s255247" name="Clip" r:id="rId4" imgW="1305000" imgH="1085760" progId="">
              <p:embed/>
            </p:oleObj>
          </a:graphicData>
        </a:graphic>
      </p:graphicFrame>
      <p:grpSp>
        <p:nvGrpSpPr>
          <p:cNvPr id="255276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25527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301" name="Text Box 325"/>
          <p:cNvSpPr txBox="1">
            <a:spLocks noChangeArrowheads="1"/>
          </p:cNvSpPr>
          <p:nvPr/>
        </p:nvSpPr>
        <p:spPr bwMode="auto">
          <a:xfrm>
            <a:off x="242888" y="5043488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255303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04" name="Text Box 328"/>
          <p:cNvSpPr txBox="1">
            <a:spLocks noChangeArrowheads="1"/>
          </p:cNvSpPr>
          <p:nvPr/>
        </p:nvSpPr>
        <p:spPr bwMode="auto">
          <a:xfrm>
            <a:off x="2674938" y="49736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5305" name="Text Box 329"/>
          <p:cNvSpPr txBox="1">
            <a:spLocks noChangeArrowheads="1"/>
          </p:cNvSpPr>
          <p:nvPr/>
        </p:nvSpPr>
        <p:spPr bwMode="auto">
          <a:xfrm>
            <a:off x="5543550" y="497046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255314" name="Group 338"/>
          <p:cNvGrpSpPr>
            <a:grpSpLocks/>
          </p:cNvGrpSpPr>
          <p:nvPr/>
        </p:nvGrpSpPr>
        <p:grpSpPr bwMode="auto">
          <a:xfrm>
            <a:off x="1404938" y="4371975"/>
            <a:ext cx="3568700" cy="1676400"/>
            <a:chOff x="913" y="2726"/>
            <a:chExt cx="2248" cy="1056"/>
          </a:xfrm>
        </p:grpSpPr>
        <p:grpSp>
          <p:nvGrpSpPr>
            <p:cNvPr id="255311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7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1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13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3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5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6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5324" name="Group 348"/>
          <p:cNvGrpSpPr>
            <a:grpSpLocks/>
          </p:cNvGrpSpPr>
          <p:nvPr/>
        </p:nvGrpSpPr>
        <p:grpSpPr bwMode="auto">
          <a:xfrm>
            <a:off x="4910138" y="4248150"/>
            <a:ext cx="3178175" cy="1822450"/>
            <a:chOff x="3093" y="2676"/>
            <a:chExt cx="2002" cy="1148"/>
          </a:xfrm>
        </p:grpSpPr>
        <p:grpSp>
          <p:nvGrpSpPr>
            <p:cNvPr id="255317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0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22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27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8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067300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18FCF74-4865-42AE-9B53-B10DE7F8F23E}" type="slidenum">
              <a:rPr lang="en-US"/>
              <a:pPr/>
              <a:t>8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1.1 What </a:t>
            </a:r>
            <a:r>
              <a:rPr lang="en-US" i="1">
                <a:solidFill>
                  <a:srgbClr val="FF0000"/>
                </a:solidFill>
              </a:rPr>
              <a:t>is</a:t>
            </a:r>
            <a:r>
              <a:rPr lang="en-US">
                <a:solidFill>
                  <a:srgbClr val="FF0000"/>
                </a:solidFill>
              </a:rPr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EF7E0C3-7E97-446A-A9E7-7FF1CD90521F}" type="slidenum">
              <a:rPr lang="en-US"/>
              <a:pPr/>
              <a:t>80</a:t>
            </a:fld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 (more)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R</a:t>
            </a:r>
            <a:r>
              <a:rPr lang="en-US" i="1" baseline="-25000">
                <a:solidFill>
                  <a:srgbClr val="FF3300"/>
                </a:solidFill>
              </a:rPr>
              <a:t>s</a:t>
            </a:r>
            <a:r>
              <a:rPr lang="en-US" i="1">
                <a:solidFill>
                  <a:srgbClr val="FF3300"/>
                </a:solidFill>
              </a:rPr>
              <a:t> &lt; R</a:t>
            </a:r>
            <a:r>
              <a:rPr lang="en-US" i="1" baseline="-25000">
                <a:solidFill>
                  <a:srgbClr val="FF3300"/>
                </a:solidFill>
              </a:rPr>
              <a:t>c</a:t>
            </a:r>
            <a:r>
              <a:rPr lang="en-US" i="1">
                <a:solidFill>
                  <a:srgbClr val="FF3300"/>
                </a:solidFill>
              </a:rPr>
              <a:t>  </a:t>
            </a:r>
            <a:r>
              <a:rPr lang="en-US"/>
              <a:t>What is average end-end throughput?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6005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256006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7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8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9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010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11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012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3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4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15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01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6019" name="Object 19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p:oleObj spid="_x0000_s256019" name="Clip" r:id="rId4" imgW="1305000" imgH="1085760" progId="">
              <p:embed/>
            </p:oleObj>
          </a:graphicData>
        </a:graphic>
      </p:graphicFrame>
      <p:grpSp>
        <p:nvGrpSpPr>
          <p:cNvPr id="256020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256021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2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3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4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5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6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7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8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0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34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7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9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6042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3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54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256045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8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50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256051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0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256056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256057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058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256059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0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1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2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6063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064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06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6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7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068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06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0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1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256072" name="Object 72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p:oleObj spid="_x0000_s256072" name="Clip" r:id="rId5" imgW="1305000" imgH="1085760" progId="">
                <p:embed/>
              </p:oleObj>
            </a:graphicData>
          </a:graphic>
        </p:graphicFrame>
        <p:grpSp>
          <p:nvGrpSpPr>
            <p:cNvPr id="256073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256074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5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6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7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8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9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0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1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2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0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92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5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97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256083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6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256098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9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08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256102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1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256104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6259262-E8CA-4046-96EF-8825DB552FD2}" type="slidenum">
              <a:rPr lang="en-US"/>
              <a:pPr/>
              <a:t>81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4000"/>
            <a:ext cx="7772400" cy="1143000"/>
          </a:xfrm>
        </p:spPr>
        <p:txBody>
          <a:bodyPr/>
          <a:lstStyle/>
          <a:p>
            <a:r>
              <a:rPr lang="en-US"/>
              <a:t>Throughput: Internet scenario</a:t>
            </a:r>
          </a:p>
        </p:txBody>
      </p:sp>
      <p:sp>
        <p:nvSpPr>
          <p:cNvPr id="257068" name="Text Box 44"/>
          <p:cNvSpPr txBox="1">
            <a:spLocks noChangeArrowheads="1"/>
          </p:cNvSpPr>
          <p:nvPr/>
        </p:nvSpPr>
        <p:spPr bwMode="auto">
          <a:xfrm>
            <a:off x="4384675" y="5672138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10 connections (fairly) share backbone bottleneck link R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7320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45" name="AutoShape 21"/>
          <p:cNvSpPr>
            <a:spLocks noChangeArrowheads="1"/>
          </p:cNvSpPr>
          <p:nvPr/>
        </p:nvSpPr>
        <p:spPr bwMode="auto">
          <a:xfrm>
            <a:off x="4595813" y="2386013"/>
            <a:ext cx="312737" cy="152400"/>
          </a:xfrm>
          <a:prstGeom prst="parallelogram">
            <a:avLst>
              <a:gd name="adj" fmla="val 7905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6" name="Rectangle 22"/>
          <p:cNvSpPr>
            <a:spLocks noChangeArrowheads="1"/>
          </p:cNvSpPr>
          <p:nvPr/>
        </p:nvSpPr>
        <p:spPr bwMode="auto">
          <a:xfrm>
            <a:off x="4754563" y="1882775"/>
            <a:ext cx="144462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7" name="Rectangle 23"/>
          <p:cNvSpPr>
            <a:spLocks noChangeArrowheads="1"/>
          </p:cNvSpPr>
          <p:nvPr/>
        </p:nvSpPr>
        <p:spPr bwMode="auto">
          <a:xfrm>
            <a:off x="4595813" y="2025650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8" name="AutoShape 24"/>
          <p:cNvSpPr>
            <a:spLocks noChangeArrowheads="1"/>
          </p:cNvSpPr>
          <p:nvPr/>
        </p:nvSpPr>
        <p:spPr bwMode="auto">
          <a:xfrm>
            <a:off x="4595813" y="1878013"/>
            <a:ext cx="312737" cy="153987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9" name="Line 25"/>
          <p:cNvSpPr>
            <a:spLocks noChangeShapeType="1"/>
          </p:cNvSpPr>
          <p:nvPr/>
        </p:nvSpPr>
        <p:spPr bwMode="auto">
          <a:xfrm>
            <a:off x="4908550" y="1889125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0" name="Line 26"/>
          <p:cNvSpPr>
            <a:spLocks noChangeShapeType="1"/>
          </p:cNvSpPr>
          <p:nvPr/>
        </p:nvSpPr>
        <p:spPr bwMode="auto">
          <a:xfrm flipH="1">
            <a:off x="4795838" y="2386013"/>
            <a:ext cx="11271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1" name="Rectangle 27"/>
          <p:cNvSpPr>
            <a:spLocks noChangeArrowheads="1"/>
          </p:cNvSpPr>
          <p:nvPr/>
        </p:nvSpPr>
        <p:spPr bwMode="auto">
          <a:xfrm>
            <a:off x="4622800" y="2093913"/>
            <a:ext cx="131763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2" name="Rectangle 28"/>
          <p:cNvSpPr>
            <a:spLocks noChangeArrowheads="1"/>
          </p:cNvSpPr>
          <p:nvPr/>
        </p:nvSpPr>
        <p:spPr bwMode="auto">
          <a:xfrm>
            <a:off x="4641850" y="2181225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9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6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7453" name="Object 429"/>
          <p:cNvGraphicFramePr>
            <a:graphicFrameLocks noChangeAspect="1"/>
          </p:cNvGraphicFramePr>
          <p:nvPr/>
        </p:nvGraphicFramePr>
        <p:xfrm>
          <a:off x="4524375" y="4532313"/>
          <a:ext cx="546100" cy="530225"/>
        </p:xfrm>
        <a:graphic>
          <a:graphicData uri="http://schemas.openxmlformats.org/presentationml/2006/ole">
            <p:oleObj spid="_x0000_s257453" name="Clip" r:id="rId4" imgW="1305000" imgH="1085760" progId="">
              <p:embed/>
            </p:oleObj>
          </a:graphicData>
        </a:graphic>
      </p:graphicFrame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7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0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483" name="AutoShape 459"/>
          <p:cNvSpPr>
            <a:spLocks noChangeArrowheads="1"/>
          </p:cNvSpPr>
          <p:nvPr/>
        </p:nvSpPr>
        <p:spPr bwMode="auto">
          <a:xfrm>
            <a:off x="5184775" y="1943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4" name="Rectangle 460"/>
          <p:cNvSpPr>
            <a:spLocks noChangeArrowheads="1"/>
          </p:cNvSpPr>
          <p:nvPr/>
        </p:nvSpPr>
        <p:spPr bwMode="auto">
          <a:xfrm>
            <a:off x="5343525" y="143986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5" name="Rectangle 461"/>
          <p:cNvSpPr>
            <a:spLocks noChangeArrowheads="1"/>
          </p:cNvSpPr>
          <p:nvPr/>
        </p:nvSpPr>
        <p:spPr bwMode="auto">
          <a:xfrm>
            <a:off x="5186363" y="1584325"/>
            <a:ext cx="198437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6" name="AutoShape 462"/>
          <p:cNvSpPr>
            <a:spLocks noChangeArrowheads="1"/>
          </p:cNvSpPr>
          <p:nvPr/>
        </p:nvSpPr>
        <p:spPr bwMode="auto">
          <a:xfrm>
            <a:off x="5184775" y="1435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7" name="Line 463"/>
          <p:cNvSpPr>
            <a:spLocks noChangeShapeType="1"/>
          </p:cNvSpPr>
          <p:nvPr/>
        </p:nvSpPr>
        <p:spPr bwMode="auto">
          <a:xfrm>
            <a:off x="5497513" y="144621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8" name="Line 464"/>
          <p:cNvSpPr>
            <a:spLocks noChangeShapeType="1"/>
          </p:cNvSpPr>
          <p:nvPr/>
        </p:nvSpPr>
        <p:spPr bwMode="auto">
          <a:xfrm flipH="1">
            <a:off x="5384800" y="1943100"/>
            <a:ext cx="112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9" name="Rectangle 465"/>
          <p:cNvSpPr>
            <a:spLocks noChangeArrowheads="1"/>
          </p:cNvSpPr>
          <p:nvPr/>
        </p:nvSpPr>
        <p:spPr bwMode="auto">
          <a:xfrm>
            <a:off x="5211763" y="1651000"/>
            <a:ext cx="131762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0" name="Rectangle 466"/>
          <p:cNvSpPr>
            <a:spLocks noChangeArrowheads="1"/>
          </p:cNvSpPr>
          <p:nvPr/>
        </p:nvSpPr>
        <p:spPr bwMode="auto">
          <a:xfrm>
            <a:off x="5230813" y="173990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5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7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2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4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9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1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57512" name="Object 488"/>
          <p:cNvGraphicFramePr>
            <a:graphicFrameLocks noChangeAspect="1"/>
          </p:cNvGraphicFramePr>
          <p:nvPr/>
        </p:nvGraphicFramePr>
        <p:xfrm>
          <a:off x="5189538" y="4987925"/>
          <a:ext cx="544512" cy="530225"/>
        </p:xfrm>
        <a:graphic>
          <a:graphicData uri="http://schemas.openxmlformats.org/presentationml/2006/ole">
            <p:oleObj spid="_x0000_s257512" name="Clip" r:id="rId5" imgW="1305000" imgH="1085760" progId="">
              <p:embed/>
            </p:oleObj>
          </a:graphicData>
        </a:graphic>
      </p:graphicFrame>
      <p:sp>
        <p:nvSpPr>
          <p:cNvPr id="257514" name="AutoShape 490"/>
          <p:cNvSpPr>
            <a:spLocks noChangeArrowheads="1"/>
          </p:cNvSpPr>
          <p:nvPr/>
        </p:nvSpPr>
        <p:spPr bwMode="auto">
          <a:xfrm>
            <a:off x="8074025" y="2266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5" name="Rectangle 491"/>
          <p:cNvSpPr>
            <a:spLocks noChangeArrowheads="1"/>
          </p:cNvSpPr>
          <p:nvPr/>
        </p:nvSpPr>
        <p:spPr bwMode="auto">
          <a:xfrm>
            <a:off x="8232775" y="176371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6" name="Rectangle 492"/>
          <p:cNvSpPr>
            <a:spLocks noChangeArrowheads="1"/>
          </p:cNvSpPr>
          <p:nvPr/>
        </p:nvSpPr>
        <p:spPr bwMode="auto">
          <a:xfrm>
            <a:off x="8075613" y="1908175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7" name="AutoShape 493"/>
          <p:cNvSpPr>
            <a:spLocks noChangeArrowheads="1"/>
          </p:cNvSpPr>
          <p:nvPr/>
        </p:nvSpPr>
        <p:spPr bwMode="auto">
          <a:xfrm>
            <a:off x="8074025" y="1758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8" name="Line 494"/>
          <p:cNvSpPr>
            <a:spLocks noChangeShapeType="1"/>
          </p:cNvSpPr>
          <p:nvPr/>
        </p:nvSpPr>
        <p:spPr bwMode="auto">
          <a:xfrm>
            <a:off x="8388350" y="177006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9" name="Line 495"/>
          <p:cNvSpPr>
            <a:spLocks noChangeShapeType="1"/>
          </p:cNvSpPr>
          <p:nvPr/>
        </p:nvSpPr>
        <p:spPr bwMode="auto">
          <a:xfrm flipH="1">
            <a:off x="8275638" y="2266950"/>
            <a:ext cx="1127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0" name="Rectangle 496"/>
          <p:cNvSpPr>
            <a:spLocks noChangeArrowheads="1"/>
          </p:cNvSpPr>
          <p:nvPr/>
        </p:nvSpPr>
        <p:spPr bwMode="auto">
          <a:xfrm>
            <a:off x="8102600" y="1974850"/>
            <a:ext cx="130175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1" name="Rectangle 497"/>
          <p:cNvSpPr>
            <a:spLocks noChangeArrowheads="1"/>
          </p:cNvSpPr>
          <p:nvPr/>
        </p:nvSpPr>
        <p:spPr bwMode="auto">
          <a:xfrm>
            <a:off x="8120063" y="206375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6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8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3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5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57536" name="Object 512"/>
          <p:cNvGraphicFramePr>
            <a:graphicFrameLocks noChangeAspect="1"/>
          </p:cNvGraphicFramePr>
          <p:nvPr/>
        </p:nvGraphicFramePr>
        <p:xfrm>
          <a:off x="8077200" y="4799013"/>
          <a:ext cx="546100" cy="530225"/>
        </p:xfrm>
        <a:graphic>
          <a:graphicData uri="http://schemas.openxmlformats.org/presentationml/2006/ole">
            <p:oleObj spid="_x0000_s257536" name="Clip" r:id="rId6" imgW="1305000" imgH="1085760" progId="">
              <p:embed/>
            </p:oleObj>
          </a:graphicData>
        </a:graphic>
      </p:graphicFrame>
      <p:sp>
        <p:nvSpPr>
          <p:cNvPr id="257537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38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39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" y="63"/>
              </a:cxn>
              <a:cxn ang="0">
                <a:pos x="299" y="112"/>
              </a:cxn>
              <a:cxn ang="0">
                <a:pos x="392" y="121"/>
              </a:cxn>
              <a:cxn ang="0">
                <a:pos x="479" y="145"/>
              </a:cxn>
              <a:cxn ang="0">
                <a:pos x="490" y="772"/>
              </a:cxn>
              <a:cxn ang="0">
                <a:pos x="406" y="839"/>
              </a:cxn>
              <a:cxn ang="0">
                <a:pos x="286" y="833"/>
              </a:cxn>
              <a:cxn ang="0">
                <a:pos x="192" y="828"/>
              </a:cxn>
              <a:cxn ang="0">
                <a:pos x="84" y="870"/>
              </a:cxn>
            </a:cxnLst>
            <a:rect l="0" t="0" r="r" b="b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0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1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80"/>
              </a:cxn>
              <a:cxn ang="0">
                <a:pos x="257" y="147"/>
              </a:cxn>
              <a:cxn ang="0">
                <a:pos x="268" y="774"/>
              </a:cxn>
              <a:cxn ang="0">
                <a:pos x="257" y="875"/>
              </a:cxn>
              <a:cxn ang="0">
                <a:pos x="242" y="908"/>
              </a:cxn>
              <a:cxn ang="0">
                <a:pos x="167" y="989"/>
              </a:cxn>
            </a:cxnLst>
            <a:rect l="0" t="0" r="r" b="b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2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/>
            <a:ahLst/>
            <a:cxnLst>
              <a:cxn ang="0">
                <a:pos x="306" y="0"/>
              </a:cxn>
              <a:cxn ang="0">
                <a:pos x="240" y="36"/>
              </a:cxn>
              <a:cxn ang="0">
                <a:pos x="174" y="72"/>
              </a:cxn>
              <a:cxn ang="0">
                <a:pos x="90" y="119"/>
              </a:cxn>
              <a:cxn ang="0">
                <a:pos x="25" y="178"/>
              </a:cxn>
              <a:cxn ang="0">
                <a:pos x="14" y="804"/>
              </a:cxn>
              <a:cxn ang="0">
                <a:pos x="98" y="871"/>
              </a:cxn>
              <a:cxn ang="0">
                <a:pos x="261" y="900"/>
              </a:cxn>
              <a:cxn ang="0">
                <a:pos x="402" y="969"/>
              </a:cxn>
            </a:cxnLst>
            <a:rect l="0" t="0" r="r" b="b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3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4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5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</a:p>
        </p:txBody>
      </p:sp>
      <p:sp>
        <p:nvSpPr>
          <p:cNvPr id="257547" name="Rectangle 523"/>
          <p:cNvSpPr>
            <a:spLocks noGrp="1" noChangeArrowheads="1"/>
          </p:cNvSpPr>
          <p:nvPr>
            <p:ph type="body" idx="1"/>
          </p:nvPr>
        </p:nvSpPr>
        <p:spPr>
          <a:xfrm>
            <a:off x="533400" y="2171700"/>
            <a:ext cx="3759200" cy="4076700"/>
          </a:xfrm>
        </p:spPr>
        <p:txBody>
          <a:bodyPr/>
          <a:lstStyle/>
          <a:p>
            <a:r>
              <a:rPr lang="en-US"/>
              <a:t>per-connection end-end throughput: min(R</a:t>
            </a:r>
            <a:r>
              <a:rPr lang="en-US" baseline="-25000"/>
              <a:t>c</a:t>
            </a:r>
            <a:r>
              <a:rPr lang="en-US"/>
              <a:t>,R</a:t>
            </a:r>
            <a:r>
              <a:rPr lang="en-US" baseline="-25000"/>
              <a:t>s</a:t>
            </a:r>
            <a:r>
              <a:rPr lang="en-US"/>
              <a:t>,R/10)</a:t>
            </a:r>
          </a:p>
          <a:p>
            <a:r>
              <a:rPr lang="en-US"/>
              <a:t>in practice: R</a:t>
            </a:r>
            <a:r>
              <a:rPr lang="en-US" baseline="-25000"/>
              <a:t>c</a:t>
            </a:r>
            <a:r>
              <a:rPr lang="en-US"/>
              <a:t> or R</a:t>
            </a:r>
            <a:r>
              <a:rPr lang="en-US" baseline="-25000"/>
              <a:t>s</a:t>
            </a:r>
            <a:r>
              <a:rPr lang="en-US"/>
              <a:t> is often bottleneck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7116932-5886-4B5B-922C-8CD9A0EAFB5E}" type="slidenum">
              <a:rPr lang="en-US"/>
              <a:pPr/>
              <a:t>82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 </a:t>
            </a:r>
            <a:r>
              <a:rPr lang="en-US"/>
              <a:t>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1.6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000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Network Security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field of network security: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bad guys can attack computer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we can defend networks against attacks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to design architectures that are immune to attacks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Internet not originally designed with (much) security in mind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i="1" smtClean="0"/>
              <a:t>original vision:</a:t>
            </a:r>
            <a:r>
              <a:rPr lang="en-US" smtClean="0"/>
              <a:t> “a group of mutually trusting users attached to a transparent network”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Internet protocol designers playing “catch-up”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security considerations in all layers!</a:t>
            </a:r>
          </a:p>
          <a:p>
            <a:endParaRPr lang="en-US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F8A402D-C5E3-4621-8401-4B36279623BB}" type="slidenum">
              <a:rPr lang="en-US" sz="1200">
                <a:latin typeface="Arial" charset="0"/>
              </a:rPr>
              <a:pPr algn="r"/>
              <a:t>83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128588"/>
            <a:ext cx="8996363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Bad guys: put malware into hosts via Internet</a:t>
            </a:r>
          </a:p>
        </p:txBody>
      </p:sp>
      <p:sp>
        <p:nvSpPr>
          <p:cNvPr id="8704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7710488" cy="4772025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malware can get in host from a </a:t>
            </a:r>
            <a:r>
              <a:rPr lang="en-US" sz="2400" smtClean="0">
                <a:solidFill>
                  <a:srgbClr val="000099"/>
                </a:solidFill>
              </a:rPr>
              <a:t>virus, worm,</a:t>
            </a:r>
            <a:r>
              <a:rPr lang="en-US" sz="2400" smtClean="0"/>
              <a:t> or </a:t>
            </a:r>
            <a:r>
              <a:rPr lang="en-US" sz="2400" smtClean="0">
                <a:solidFill>
                  <a:srgbClr val="000099"/>
                </a:solidFill>
              </a:rPr>
              <a:t>Trojan horse.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>
                <a:solidFill>
                  <a:srgbClr val="000099"/>
                </a:solidFill>
              </a:rPr>
              <a:t>spyware malware</a:t>
            </a:r>
            <a:r>
              <a:rPr lang="en-US" sz="2400" smtClean="0"/>
              <a:t> can record keystrokes, web sites visited, upload info to collection site.</a:t>
            </a:r>
            <a:br>
              <a:rPr lang="en-US" sz="2400" smtClean="0"/>
            </a:br>
            <a:endParaRPr lang="en-US" sz="2400" smtClean="0"/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infected host can be enrolled in  </a:t>
            </a:r>
            <a:r>
              <a:rPr lang="en-US" sz="2400" smtClean="0">
                <a:solidFill>
                  <a:srgbClr val="000099"/>
                </a:solidFill>
              </a:rPr>
              <a:t>botnet,</a:t>
            </a:r>
            <a:r>
              <a:rPr lang="en-US" sz="2400" smtClean="0"/>
              <a:t> used for spam and DDoS attacks.</a:t>
            </a:r>
            <a:br>
              <a:rPr lang="en-US" sz="2400" smtClean="0"/>
            </a:br>
            <a:endParaRPr lang="en-US" sz="2400" smtClean="0"/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malware often </a:t>
            </a:r>
            <a:r>
              <a:rPr lang="en-US" sz="2400" smtClean="0">
                <a:solidFill>
                  <a:srgbClr val="000099"/>
                </a:solidFill>
              </a:rPr>
              <a:t>self-replicating</a:t>
            </a:r>
            <a:r>
              <a:rPr lang="en-US" sz="2400" smtClean="0"/>
              <a:t>: from one infected host, seeks entry into other hosts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BEA7F2A7-5BA3-410D-B703-F91680FF274F}" type="slidenum">
              <a:rPr lang="en-US" sz="1200">
                <a:latin typeface="Arial" charset="0"/>
              </a:rPr>
              <a:pPr algn="r"/>
              <a:t>84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8000" y="1155700"/>
            <a:ext cx="3863975" cy="4772025"/>
          </a:xfrm>
        </p:spPr>
        <p:txBody>
          <a:bodyPr/>
          <a:lstStyle/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3300"/>
                </a:solidFill>
              </a:rPr>
              <a:t>Trojan horse</a:t>
            </a:r>
          </a:p>
          <a:p>
            <a:pPr marL="463550" lvl="1" indent="-230188"/>
            <a:r>
              <a:rPr lang="en-US" sz="2000" smtClean="0"/>
              <a:t>hidden part of some otherwise useful software</a:t>
            </a:r>
          </a:p>
          <a:p>
            <a:pPr marL="463550" lvl="1" indent="-230188"/>
            <a:r>
              <a:rPr lang="en-US" sz="2000" smtClean="0"/>
              <a:t>today often in Web page (Active-X, plugin)</a:t>
            </a:r>
          </a:p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virus</a:t>
            </a:r>
          </a:p>
          <a:p>
            <a:pPr marL="463550" lvl="1" indent="-230188"/>
            <a:r>
              <a:rPr lang="en-US" sz="2000" smtClean="0"/>
              <a:t>infection by receiving object (e.g., e-mail attachment), actively executing</a:t>
            </a:r>
          </a:p>
          <a:p>
            <a:pPr marL="463550" lvl="1" indent="-230188"/>
            <a:r>
              <a:rPr lang="en-US" sz="2000" smtClean="0"/>
              <a:t>self-replicating: propagate itself to other hosts, users</a:t>
            </a:r>
          </a:p>
        </p:txBody>
      </p:sp>
      <p:sp>
        <p:nvSpPr>
          <p:cNvPr id="88070" name="Rectangle 4"/>
          <p:cNvSpPr>
            <a:spLocks noChangeArrowheads="1"/>
          </p:cNvSpPr>
          <p:nvPr/>
        </p:nvSpPr>
        <p:spPr bwMode="auto">
          <a:xfrm>
            <a:off x="4352925" y="1182688"/>
            <a:ext cx="44529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63" indent="-119063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worm</a:t>
            </a:r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: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infection by passively receiving object that gets itself executed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self- replicating: propagates to other hosts, users</a:t>
            </a:r>
          </a:p>
        </p:txBody>
      </p:sp>
      <p:pic>
        <p:nvPicPr>
          <p:cNvPr id="880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450" y="3454400"/>
            <a:ext cx="35020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Text Box 6"/>
          <p:cNvSpPr txBox="1">
            <a:spLocks noChangeArrowheads="1"/>
          </p:cNvSpPr>
          <p:nvPr/>
        </p:nvSpPr>
        <p:spPr bwMode="auto">
          <a:xfrm>
            <a:off x="4554538" y="3389313"/>
            <a:ext cx="41767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Sapphire Worm: aggregate scans/sec</a:t>
            </a:r>
          </a:p>
          <a:p>
            <a:pPr algn="ctr"/>
            <a:r>
              <a:rPr lang="en-US" sz="1400">
                <a:latin typeface="Arial" charset="0"/>
              </a:rPr>
              <a:t> in first 5 minutes of outbreak (CAIDA, UWisc data)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29525" y="6529388"/>
            <a:ext cx="1452563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9931BA0B-4FAA-46CB-97D2-0C9EE33E1425}" type="slidenum">
              <a:rPr lang="en-US" sz="1200">
                <a:latin typeface="Arial" charset="0"/>
              </a:rPr>
              <a:pPr algn="r"/>
              <a:t>85</a:t>
            </a:fld>
            <a:endParaRPr lang="en-US" sz="1200">
              <a:latin typeface="Arial" charset="0"/>
            </a:endParaRPr>
          </a:p>
        </p:txBody>
      </p:sp>
      <p:sp>
        <p:nvSpPr>
          <p:cNvPr id="88075" name="Rectangle 2"/>
          <p:cNvSpPr>
            <a:spLocks noChangeArrowheads="1"/>
          </p:cNvSpPr>
          <p:nvPr/>
        </p:nvSpPr>
        <p:spPr bwMode="auto">
          <a:xfrm>
            <a:off x="92075" y="128588"/>
            <a:ext cx="8996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put malware into hosts via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212850"/>
            <a:ext cx="8132763" cy="11715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Denial of Service (DoS):</a:t>
            </a:r>
            <a:r>
              <a:rPr lang="en-US" sz="2400" smtClean="0"/>
              <a:t>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420688" y="265271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1.</a:t>
            </a:r>
            <a:r>
              <a:rPr lang="en-US">
                <a:latin typeface="Comic Sans MS" pitchFamily="66" charset="0"/>
              </a:rPr>
              <a:t> 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81000" y="317182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2.</a:t>
            </a:r>
            <a:r>
              <a:rPr lang="en-US">
                <a:latin typeface="Comic Sans MS" pitchFamily="66" charset="0"/>
              </a:rPr>
              <a:t> 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>
              <a:latin typeface="Comic Sans MS" pitchFamily="66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95288" y="430688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3.</a:t>
            </a:r>
            <a:r>
              <a:rPr lang="en-US">
                <a:latin typeface="Comic Sans MS" pitchFamily="66" charset="0"/>
              </a:rPr>
              <a:t> send packets to target from compromised hosts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6334125" y="3954463"/>
            <a:ext cx="949325" cy="1260475"/>
            <a:chOff x="3922" y="2417"/>
            <a:chExt cx="598" cy="794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049" y="2417"/>
              <a:ext cx="233" cy="530"/>
              <a:chOff x="5086" y="1108"/>
              <a:chExt cx="198" cy="417"/>
            </a:xfrm>
          </p:grpSpPr>
          <p:sp>
            <p:nvSpPr>
              <p:cNvPr id="28718" name="AutoShape 8"/>
              <p:cNvSpPr>
                <a:spLocks noChangeArrowheads="1"/>
              </p:cNvSpPr>
              <p:nvPr/>
            </p:nvSpPr>
            <p:spPr bwMode="auto">
              <a:xfrm>
                <a:off x="5086" y="142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" name="Rectangle 9"/>
              <p:cNvSpPr>
                <a:spLocks noChangeArrowheads="1"/>
              </p:cNvSpPr>
              <p:nvPr/>
            </p:nvSpPr>
            <p:spPr bwMode="auto">
              <a:xfrm>
                <a:off x="5186" y="1111"/>
                <a:ext cx="91" cy="320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" name="Rectangle 10"/>
              <p:cNvSpPr>
                <a:spLocks noChangeArrowheads="1"/>
              </p:cNvSpPr>
              <p:nvPr/>
            </p:nvSpPr>
            <p:spPr bwMode="auto">
              <a:xfrm>
                <a:off x="5087" y="1202"/>
                <a:ext cx="126" cy="32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" name="AutoShape 11"/>
              <p:cNvSpPr>
                <a:spLocks noChangeArrowheads="1"/>
              </p:cNvSpPr>
              <p:nvPr/>
            </p:nvSpPr>
            <p:spPr bwMode="auto">
              <a:xfrm>
                <a:off x="5086" y="110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" name="Line 12"/>
              <p:cNvSpPr>
                <a:spLocks noChangeShapeType="1"/>
              </p:cNvSpPr>
              <p:nvPr/>
            </p:nvSpPr>
            <p:spPr bwMode="auto">
              <a:xfrm>
                <a:off x="5284" y="1115"/>
                <a:ext cx="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" name="Line 13"/>
              <p:cNvSpPr>
                <a:spLocks noChangeShapeType="1"/>
              </p:cNvSpPr>
              <p:nvPr/>
            </p:nvSpPr>
            <p:spPr bwMode="auto">
              <a:xfrm flipH="1">
                <a:off x="5213" y="1428"/>
                <a:ext cx="7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" name="Rectangle 14"/>
              <p:cNvSpPr>
                <a:spLocks noChangeArrowheads="1"/>
              </p:cNvSpPr>
              <p:nvPr/>
            </p:nvSpPr>
            <p:spPr bwMode="auto">
              <a:xfrm>
                <a:off x="5104" y="1244"/>
                <a:ext cx="82" cy="1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Rectangle 15"/>
              <p:cNvSpPr>
                <a:spLocks noChangeArrowheads="1"/>
              </p:cNvSpPr>
              <p:nvPr/>
            </p:nvSpPr>
            <p:spPr bwMode="auto">
              <a:xfrm>
                <a:off x="5115" y="1300"/>
                <a:ext cx="63" cy="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6" name="Text Box 21"/>
            <p:cNvSpPr txBox="1">
              <a:spLocks noChangeArrowheads="1"/>
            </p:cNvSpPr>
            <p:nvPr/>
          </p:nvSpPr>
          <p:spPr bwMode="auto">
            <a:xfrm>
              <a:off x="3922" y="2961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target</a:t>
              </a:r>
            </a:p>
          </p:txBody>
        </p:sp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4519613" y="2862263"/>
            <a:ext cx="3582987" cy="3559175"/>
            <a:chOff x="2847" y="1803"/>
            <a:chExt cx="2257" cy="2242"/>
          </a:xfrm>
        </p:grpSpPr>
        <p:graphicFrame>
          <p:nvGraphicFramePr>
            <p:cNvPr id="28674" name="Object 19"/>
            <p:cNvGraphicFramePr>
              <a:graphicFrameLocks noChangeAspect="1"/>
            </p:cNvGraphicFramePr>
            <p:nvPr/>
          </p:nvGraphicFramePr>
          <p:xfrm>
            <a:off x="4540" y="1803"/>
            <a:ext cx="344" cy="334"/>
          </p:xfrm>
          <a:graphic>
            <a:graphicData uri="http://schemas.openxmlformats.org/presentationml/2006/ole">
              <p:oleObj spid="_x0000_s540674" name="Clip" r:id="rId3" imgW="1305000" imgH="1085760" progId="MS_ClipArt_Gallery.2">
                <p:embed/>
              </p:oleObj>
            </a:graphicData>
          </a:graphic>
        </p:graphicFrame>
        <p:graphicFrame>
          <p:nvGraphicFramePr>
            <p:cNvPr id="28675" name="Object 24"/>
            <p:cNvGraphicFramePr>
              <a:graphicFrameLocks noChangeAspect="1"/>
            </p:cNvGraphicFramePr>
            <p:nvPr/>
          </p:nvGraphicFramePr>
          <p:xfrm>
            <a:off x="3921" y="1887"/>
            <a:ext cx="344" cy="334"/>
          </p:xfrm>
          <a:graphic>
            <a:graphicData uri="http://schemas.openxmlformats.org/presentationml/2006/ole">
              <p:oleObj spid="_x0000_s540675" name="Clip" r:id="rId4" imgW="1305000" imgH="1085760" progId="MS_ClipArt_Gallery.2">
                <p:embed/>
              </p:oleObj>
            </a:graphicData>
          </a:graphic>
        </p:graphicFrame>
        <p:graphicFrame>
          <p:nvGraphicFramePr>
            <p:cNvPr id="28676" name="Object 43"/>
            <p:cNvGraphicFramePr>
              <a:graphicFrameLocks noChangeAspect="1"/>
            </p:cNvGraphicFramePr>
            <p:nvPr/>
          </p:nvGraphicFramePr>
          <p:xfrm>
            <a:off x="3301" y="1905"/>
            <a:ext cx="344" cy="334"/>
          </p:xfrm>
          <a:graphic>
            <a:graphicData uri="http://schemas.openxmlformats.org/presentationml/2006/ole">
              <p:oleObj spid="_x0000_s540676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28677" name="Object 44"/>
            <p:cNvGraphicFramePr>
              <a:graphicFrameLocks noChangeAspect="1"/>
            </p:cNvGraphicFramePr>
            <p:nvPr/>
          </p:nvGraphicFramePr>
          <p:xfrm>
            <a:off x="3580" y="2323"/>
            <a:ext cx="344" cy="334"/>
          </p:xfrm>
          <a:graphic>
            <a:graphicData uri="http://schemas.openxmlformats.org/presentationml/2006/ole">
              <p:oleObj spid="_x0000_s540677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28678" name="Object 45"/>
            <p:cNvGraphicFramePr>
              <a:graphicFrameLocks noChangeAspect="1"/>
            </p:cNvGraphicFramePr>
            <p:nvPr/>
          </p:nvGraphicFramePr>
          <p:xfrm>
            <a:off x="4706" y="2324"/>
            <a:ext cx="344" cy="334"/>
          </p:xfrm>
          <a:graphic>
            <a:graphicData uri="http://schemas.openxmlformats.org/presentationml/2006/ole">
              <p:oleObj spid="_x0000_s540678" name="Clip" r:id="rId7" imgW="1305000" imgH="1085760" progId="MS_ClipArt_Gallery.2">
                <p:embed/>
              </p:oleObj>
            </a:graphicData>
          </a:graphic>
        </p:graphicFrame>
        <p:graphicFrame>
          <p:nvGraphicFramePr>
            <p:cNvPr id="28679" name="Object 46"/>
            <p:cNvGraphicFramePr>
              <a:graphicFrameLocks noChangeAspect="1"/>
            </p:cNvGraphicFramePr>
            <p:nvPr/>
          </p:nvGraphicFramePr>
          <p:xfrm>
            <a:off x="4760" y="3283"/>
            <a:ext cx="344" cy="334"/>
          </p:xfrm>
          <a:graphic>
            <a:graphicData uri="http://schemas.openxmlformats.org/presentationml/2006/ole">
              <p:oleObj spid="_x0000_s540679" name="Clip" r:id="rId8" imgW="1305000" imgH="1085760" progId="MS_ClipArt_Gallery.2">
                <p:embed/>
              </p:oleObj>
            </a:graphicData>
          </a:graphic>
        </p:graphicFrame>
        <p:graphicFrame>
          <p:nvGraphicFramePr>
            <p:cNvPr id="28680" name="Object 47"/>
            <p:cNvGraphicFramePr>
              <a:graphicFrameLocks noChangeAspect="1"/>
            </p:cNvGraphicFramePr>
            <p:nvPr/>
          </p:nvGraphicFramePr>
          <p:xfrm>
            <a:off x="2847" y="2350"/>
            <a:ext cx="344" cy="334"/>
          </p:xfrm>
          <a:graphic>
            <a:graphicData uri="http://schemas.openxmlformats.org/presentationml/2006/ole">
              <p:oleObj spid="_x0000_s540680" name="Clip" r:id="rId9" imgW="1305000" imgH="1085760" progId="MS_ClipArt_Gallery.2">
                <p:embed/>
              </p:oleObj>
            </a:graphicData>
          </a:graphic>
        </p:graphicFrame>
        <p:graphicFrame>
          <p:nvGraphicFramePr>
            <p:cNvPr id="28681" name="Object 48"/>
            <p:cNvGraphicFramePr>
              <a:graphicFrameLocks noChangeAspect="1"/>
            </p:cNvGraphicFramePr>
            <p:nvPr/>
          </p:nvGraphicFramePr>
          <p:xfrm>
            <a:off x="3257" y="2812"/>
            <a:ext cx="344" cy="334"/>
          </p:xfrm>
          <a:graphic>
            <a:graphicData uri="http://schemas.openxmlformats.org/presentationml/2006/ole">
              <p:oleObj spid="_x0000_s540681" name="Clip" r:id="rId10" imgW="1305000" imgH="1085760" progId="MS_ClipArt_Gallery.2">
                <p:embed/>
              </p:oleObj>
            </a:graphicData>
          </a:graphic>
        </p:graphicFrame>
        <p:graphicFrame>
          <p:nvGraphicFramePr>
            <p:cNvPr id="28682" name="Object 49"/>
            <p:cNvGraphicFramePr>
              <a:graphicFrameLocks noChangeAspect="1"/>
            </p:cNvGraphicFramePr>
            <p:nvPr/>
          </p:nvGraphicFramePr>
          <p:xfrm>
            <a:off x="3572" y="3205"/>
            <a:ext cx="344" cy="334"/>
          </p:xfrm>
          <a:graphic>
            <a:graphicData uri="http://schemas.openxmlformats.org/presentationml/2006/ole">
              <p:oleObj spid="_x0000_s540682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28683" name="Object 50"/>
            <p:cNvGraphicFramePr>
              <a:graphicFrameLocks noChangeAspect="1"/>
            </p:cNvGraphicFramePr>
            <p:nvPr/>
          </p:nvGraphicFramePr>
          <p:xfrm>
            <a:off x="4740" y="2760"/>
            <a:ext cx="344" cy="334"/>
          </p:xfrm>
          <a:graphic>
            <a:graphicData uri="http://schemas.openxmlformats.org/presentationml/2006/ole">
              <p:oleObj spid="_x0000_s540683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28684" name="Object 51"/>
            <p:cNvGraphicFramePr>
              <a:graphicFrameLocks noChangeAspect="1"/>
            </p:cNvGraphicFramePr>
            <p:nvPr/>
          </p:nvGraphicFramePr>
          <p:xfrm>
            <a:off x="4140" y="3450"/>
            <a:ext cx="344" cy="334"/>
          </p:xfrm>
          <a:graphic>
            <a:graphicData uri="http://schemas.openxmlformats.org/presentationml/2006/ole">
              <p:oleObj spid="_x0000_s540684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28685" name="Object 52"/>
            <p:cNvGraphicFramePr>
              <a:graphicFrameLocks noChangeAspect="1"/>
            </p:cNvGraphicFramePr>
            <p:nvPr/>
          </p:nvGraphicFramePr>
          <p:xfrm>
            <a:off x="3746" y="3711"/>
            <a:ext cx="344" cy="334"/>
          </p:xfrm>
          <a:graphic>
            <a:graphicData uri="http://schemas.openxmlformats.org/presentationml/2006/ole">
              <p:oleObj spid="_x0000_s540685" name="Clip" r:id="rId14" imgW="1305000" imgH="1085760" progId="MS_ClipArt_Gallery.2">
                <p:embed/>
              </p:oleObj>
            </a:graphicData>
          </a:graphic>
        </p:graphicFrame>
        <p:graphicFrame>
          <p:nvGraphicFramePr>
            <p:cNvPr id="28686" name="Object 53"/>
            <p:cNvGraphicFramePr>
              <a:graphicFrameLocks noChangeAspect="1"/>
            </p:cNvGraphicFramePr>
            <p:nvPr/>
          </p:nvGraphicFramePr>
          <p:xfrm>
            <a:off x="2978" y="3380"/>
            <a:ext cx="344" cy="334"/>
          </p:xfrm>
          <a:graphic>
            <a:graphicData uri="http://schemas.openxmlformats.org/presentationml/2006/ole">
              <p:oleObj spid="_x0000_s540686" name="Clip" r:id="rId15" imgW="1305000" imgH="1085760" progId="MS_ClipArt_Gallery.2">
                <p:embed/>
              </p:oleObj>
            </a:graphicData>
          </a:graphic>
        </p:graphicFrame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F881B2B3-3839-4385-802E-78DB80DF49CF}" type="slidenum">
              <a:rPr lang="en-US" sz="1200">
                <a:latin typeface="Arial" charset="0"/>
              </a:rPr>
              <a:pPr algn="r"/>
              <a:t>86</a:t>
            </a:fld>
            <a:endParaRPr lang="en-US" sz="1200">
              <a:latin typeface="Arial" charset="0"/>
            </a:endParaRPr>
          </a:p>
        </p:txBody>
      </p:sp>
      <p:sp>
        <p:nvSpPr>
          <p:cNvPr id="28728" name="Rectangle 2"/>
          <p:cNvSpPr>
            <a:spLocks noChangeArrowheads="1"/>
          </p:cNvSpPr>
          <p:nvPr/>
        </p:nvSpPr>
        <p:spPr bwMode="auto">
          <a:xfrm>
            <a:off x="22225" y="187325"/>
            <a:ext cx="91217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</a:t>
            </a:r>
            <a:r>
              <a:rPr lang="en-US" sz="2800" u="sng">
                <a:solidFill>
                  <a:srgbClr val="000099"/>
                </a:solidFill>
                <a:latin typeface="Comic Sans MS" pitchFamily="66" charset="0"/>
              </a:rPr>
              <a:t>attack server, network infrastructure</a:t>
            </a: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4635500" y="2895600"/>
            <a:ext cx="3525838" cy="3408363"/>
            <a:chOff x="2920" y="1824"/>
            <a:chExt cx="2221" cy="2147"/>
          </a:xfrm>
        </p:grpSpPr>
        <p:pic>
          <p:nvPicPr>
            <p:cNvPr id="28762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67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3" name="Picture 5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321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4" name="Picture 5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20" y="23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5" name="Picture 5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70" y="2803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6" name="Picture 5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20" y="323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7" name="Picture 5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87" y="369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8" name="Picture 5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44" y="330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9" name="Picture 6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58" y="233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0" name="Picture 6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14" y="339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1" name="Picture 6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52" y="182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5127625" y="3265488"/>
            <a:ext cx="2720975" cy="2674937"/>
            <a:chOff x="328" y="1974"/>
            <a:chExt cx="1714" cy="1685"/>
          </a:xfrm>
        </p:grpSpPr>
        <p:sp>
          <p:nvSpPr>
            <p:cNvPr id="28773" name="Line 63"/>
            <p:cNvSpPr>
              <a:spLocks noChangeShapeType="1"/>
            </p:cNvSpPr>
            <p:nvPr/>
          </p:nvSpPr>
          <p:spPr bwMode="auto">
            <a:xfrm flipV="1">
              <a:off x="750" y="2680"/>
              <a:ext cx="436" cy="16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64"/>
            <p:cNvSpPr>
              <a:spLocks noChangeShapeType="1"/>
            </p:cNvSpPr>
            <p:nvPr/>
          </p:nvSpPr>
          <p:spPr bwMode="auto">
            <a:xfrm flipV="1">
              <a:off x="1003" y="2889"/>
              <a:ext cx="226" cy="3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Line 65"/>
            <p:cNvSpPr>
              <a:spLocks noChangeShapeType="1"/>
            </p:cNvSpPr>
            <p:nvPr/>
          </p:nvSpPr>
          <p:spPr bwMode="auto">
            <a:xfrm flipH="1" flipV="1">
              <a:off x="1447" y="2829"/>
              <a:ext cx="595" cy="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Line 66"/>
            <p:cNvSpPr>
              <a:spLocks noChangeShapeType="1"/>
            </p:cNvSpPr>
            <p:nvPr/>
          </p:nvSpPr>
          <p:spPr bwMode="auto">
            <a:xfrm>
              <a:off x="1325" y="1974"/>
              <a:ext cx="16" cy="4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67"/>
            <p:cNvSpPr>
              <a:spLocks noChangeShapeType="1"/>
            </p:cNvSpPr>
            <p:nvPr/>
          </p:nvSpPr>
          <p:spPr bwMode="auto">
            <a:xfrm flipH="1">
              <a:off x="1419" y="2430"/>
              <a:ext cx="473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Line 68"/>
            <p:cNvSpPr>
              <a:spLocks noChangeShapeType="1"/>
            </p:cNvSpPr>
            <p:nvPr/>
          </p:nvSpPr>
          <p:spPr bwMode="auto">
            <a:xfrm>
              <a:off x="328" y="2502"/>
              <a:ext cx="879" cy="1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Line 69"/>
            <p:cNvSpPr>
              <a:spLocks noChangeShapeType="1"/>
            </p:cNvSpPr>
            <p:nvPr/>
          </p:nvSpPr>
          <p:spPr bwMode="auto">
            <a:xfrm flipV="1">
              <a:off x="389" y="2781"/>
              <a:ext cx="800" cy="6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Line 70"/>
            <p:cNvSpPr>
              <a:spLocks noChangeShapeType="1"/>
            </p:cNvSpPr>
            <p:nvPr/>
          </p:nvSpPr>
          <p:spPr bwMode="auto">
            <a:xfrm flipH="1">
              <a:off x="1442" y="2042"/>
              <a:ext cx="352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Line 71"/>
            <p:cNvSpPr>
              <a:spLocks noChangeShapeType="1"/>
            </p:cNvSpPr>
            <p:nvPr/>
          </p:nvSpPr>
          <p:spPr bwMode="auto">
            <a:xfrm flipV="1">
              <a:off x="1084" y="3001"/>
              <a:ext cx="198" cy="6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Line 72"/>
            <p:cNvSpPr>
              <a:spLocks noChangeShapeType="1"/>
            </p:cNvSpPr>
            <p:nvPr/>
          </p:nvSpPr>
          <p:spPr bwMode="auto">
            <a:xfrm>
              <a:off x="752" y="2157"/>
              <a:ext cx="416" cy="2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Line 73"/>
            <p:cNvSpPr>
              <a:spLocks noChangeShapeType="1"/>
            </p:cNvSpPr>
            <p:nvPr/>
          </p:nvSpPr>
          <p:spPr bwMode="auto">
            <a:xfrm flipH="1" flipV="1">
              <a:off x="1499" y="2707"/>
              <a:ext cx="419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143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The bad guys can sniff packets</a:t>
            </a:r>
          </a:p>
        </p:txBody>
      </p:sp>
      <p:sp>
        <p:nvSpPr>
          <p:cNvPr id="2970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Packet sniffing: </a:t>
            </a:r>
          </a:p>
          <a:p>
            <a:pPr lvl="1"/>
            <a:r>
              <a:rPr lang="en-US" smtClean="0"/>
              <a:t>broadcast media (shared Ethernet, wireless)</a:t>
            </a:r>
          </a:p>
          <a:p>
            <a:pPr lvl="1"/>
            <a:r>
              <a:rPr lang="en-US" smtClean="0"/>
              <a:t>promiscuous network interface reads/records all packets (e.g., including passwords!) passing by</a:t>
            </a:r>
          </a:p>
        </p:txBody>
      </p:sp>
      <p:graphicFrame>
        <p:nvGraphicFramePr>
          <p:cNvPr id="29698" name="Object 18"/>
          <p:cNvGraphicFramePr>
            <a:graphicFrameLocks noChangeAspect="1"/>
          </p:cNvGraphicFramePr>
          <p:nvPr/>
        </p:nvGraphicFramePr>
        <p:xfrm>
          <a:off x="6294438" y="4791075"/>
          <a:ext cx="668337" cy="530225"/>
        </p:xfrm>
        <a:graphic>
          <a:graphicData uri="http://schemas.openxmlformats.org/presentationml/2006/ole">
            <p:oleObj spid="_x0000_s541698" name="ClipArt" r:id="rId3" imgW="1305000" imgH="1085760" progId="MS_ClipArt_Gallery.2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05000" y="3360738"/>
            <a:ext cx="384175" cy="723900"/>
            <a:chOff x="4180" y="783"/>
            <a:chExt cx="150" cy="307"/>
          </a:xfrm>
        </p:grpSpPr>
        <p:sp>
          <p:nvSpPr>
            <p:cNvPr id="2973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859088" y="4851400"/>
            <a:ext cx="642937" cy="328613"/>
            <a:chOff x="3600" y="219"/>
            <a:chExt cx="360" cy="175"/>
          </a:xfrm>
        </p:grpSpPr>
        <p:sp>
          <p:nvSpPr>
            <p:cNvPr id="2972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2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973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730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9699" name="Object 42"/>
          <p:cNvGraphicFramePr>
            <a:graphicFrameLocks noChangeAspect="1"/>
          </p:cNvGraphicFramePr>
          <p:nvPr/>
        </p:nvGraphicFramePr>
        <p:xfrm>
          <a:off x="4437063" y="3422650"/>
          <a:ext cx="668337" cy="530225"/>
        </p:xfrm>
        <a:graphic>
          <a:graphicData uri="http://schemas.openxmlformats.org/presentationml/2006/ole">
            <p:oleObj spid="_x0000_s541699" name="ClipArt" r:id="rId4" imgW="1305000" imgH="1085760" progId="MS_ClipArt_Gallery.2">
              <p:embed/>
            </p:oleObj>
          </a:graphicData>
        </a:graphic>
      </p:graphicFrame>
      <p:sp>
        <p:nvSpPr>
          <p:cNvPr id="29706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47"/>
          <p:cNvSpPr txBox="1">
            <a:spLocks noChangeArrowheads="1"/>
          </p:cNvSpPr>
          <p:nvPr/>
        </p:nvSpPr>
        <p:spPr bwMode="auto">
          <a:xfrm>
            <a:off x="1452563" y="3375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9711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9712" name="Text Box 49"/>
          <p:cNvSpPr txBox="1">
            <a:spLocks noChangeArrowheads="1"/>
          </p:cNvSpPr>
          <p:nvPr/>
        </p:nvSpPr>
        <p:spPr bwMode="auto">
          <a:xfrm>
            <a:off x="5046663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29718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29714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635250 w 1660"/>
              <a:gd name="T1" fmla="*/ 241300 h 152"/>
              <a:gd name="T2" fmla="*/ 2635250 w 1660"/>
              <a:gd name="T3" fmla="*/ 0 h 152"/>
              <a:gd name="T4" fmla="*/ 0 w 1660"/>
              <a:gd name="T5" fmla="*/ 6350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596900" y="5480050"/>
            <a:ext cx="777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Wireshark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  <p:pic>
        <p:nvPicPr>
          <p:cNvPr id="29717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2B476EB8-BB02-40F1-BA7F-1FDA23B9CD72}" type="slidenum">
              <a:rPr lang="en-US" sz="1200">
                <a:latin typeface="Arial" charset="0"/>
              </a:rPr>
              <a:pPr algn="r"/>
              <a:t>87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use false source addresses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5589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IP spoofing:</a:t>
            </a:r>
            <a:r>
              <a:rPr lang="en-US" i="1" smtClean="0">
                <a:solidFill>
                  <a:srgbClr val="FF3300"/>
                </a:solidFill>
              </a:rPr>
              <a:t> </a:t>
            </a:r>
            <a:r>
              <a:rPr lang="en-US" sz="2400" smtClean="0"/>
              <a:t>send packet with false source address</a:t>
            </a:r>
          </a:p>
        </p:txBody>
      </p:sp>
      <p:graphicFrame>
        <p:nvGraphicFramePr>
          <p:cNvPr id="30722" name="Object 45"/>
          <p:cNvGraphicFramePr>
            <a:graphicFrameLocks noChangeAspect="1"/>
          </p:cNvGraphicFramePr>
          <p:nvPr/>
        </p:nvGraphicFramePr>
        <p:xfrm>
          <a:off x="6411913" y="3773488"/>
          <a:ext cx="668337" cy="530225"/>
        </p:xfrm>
        <a:graphic>
          <a:graphicData uri="http://schemas.openxmlformats.org/presentationml/2006/ole">
            <p:oleObj spid="_x0000_s542722" name="ClipArt" r:id="rId3" imgW="1305000" imgH="1085760" progId="MS_ClipArt_Gallery.2">
              <p:embed/>
            </p:oleObj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022475" y="2343150"/>
            <a:ext cx="384175" cy="723900"/>
            <a:chOff x="4180" y="783"/>
            <a:chExt cx="150" cy="307"/>
          </a:xfrm>
        </p:grpSpPr>
        <p:sp>
          <p:nvSpPr>
            <p:cNvPr id="30758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976563" y="3833813"/>
            <a:ext cx="642937" cy="328612"/>
            <a:chOff x="3600" y="219"/>
            <a:chExt cx="360" cy="175"/>
          </a:xfrm>
        </p:grpSpPr>
        <p:sp>
          <p:nvSpPr>
            <p:cNvPr id="30745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49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755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075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0723" name="Object 69"/>
          <p:cNvGraphicFramePr>
            <a:graphicFrameLocks noChangeAspect="1"/>
          </p:cNvGraphicFramePr>
          <p:nvPr/>
        </p:nvGraphicFramePr>
        <p:xfrm>
          <a:off x="4554538" y="2405063"/>
          <a:ext cx="668337" cy="530225"/>
        </p:xfrm>
        <a:graphic>
          <a:graphicData uri="http://schemas.openxmlformats.org/presentationml/2006/ole">
            <p:oleObj spid="_x0000_s542723" name="ClipArt" r:id="rId4" imgW="1305000" imgH="1085760" progId="MS_ClipArt_Gallery.2">
              <p:embed/>
            </p:oleObj>
          </a:graphicData>
        </a:graphic>
      </p:graphicFrame>
      <p:sp>
        <p:nvSpPr>
          <p:cNvPr id="30730" name="Freeform 70"/>
          <p:cNvSpPr>
            <a:spLocks/>
          </p:cNvSpPr>
          <p:nvPr/>
        </p:nvSpPr>
        <p:spPr bwMode="auto">
          <a:xfrm>
            <a:off x="2122488" y="3068638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Freeform 71"/>
          <p:cNvSpPr>
            <a:spLocks/>
          </p:cNvSpPr>
          <p:nvPr/>
        </p:nvSpPr>
        <p:spPr bwMode="auto">
          <a:xfrm>
            <a:off x="4954588" y="2938463"/>
            <a:ext cx="4762" cy="522287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72"/>
          <p:cNvSpPr>
            <a:spLocks noChangeShapeType="1"/>
          </p:cNvSpPr>
          <p:nvPr/>
        </p:nvSpPr>
        <p:spPr bwMode="auto">
          <a:xfrm flipV="1">
            <a:off x="3297238" y="3460750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 flipV="1">
            <a:off x="3316288" y="4171950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74"/>
          <p:cNvSpPr txBox="1">
            <a:spLocks noChangeArrowheads="1"/>
          </p:cNvSpPr>
          <p:nvPr/>
        </p:nvSpPr>
        <p:spPr bwMode="auto">
          <a:xfrm>
            <a:off x="1570038" y="235743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0735" name="Text Box 75"/>
          <p:cNvSpPr txBox="1">
            <a:spLocks noChangeArrowheads="1"/>
          </p:cNvSpPr>
          <p:nvPr/>
        </p:nvSpPr>
        <p:spPr bwMode="auto">
          <a:xfrm>
            <a:off x="7054850" y="382111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0736" name="Text Box 76"/>
          <p:cNvSpPr txBox="1">
            <a:spLocks noChangeArrowheads="1"/>
          </p:cNvSpPr>
          <p:nvPr/>
        </p:nvSpPr>
        <p:spPr bwMode="auto">
          <a:xfrm>
            <a:off x="5164138" y="233521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30737" name="Freeform 77"/>
          <p:cNvSpPr>
            <a:spLocks/>
          </p:cNvSpPr>
          <p:nvPr/>
        </p:nvSpPr>
        <p:spPr bwMode="auto">
          <a:xfrm>
            <a:off x="2132013" y="2916238"/>
            <a:ext cx="2967037" cy="704850"/>
          </a:xfrm>
          <a:custGeom>
            <a:avLst/>
            <a:gdLst>
              <a:gd name="T0" fmla="*/ 2967037 w 1869"/>
              <a:gd name="T1" fmla="*/ 0 h 444"/>
              <a:gd name="T2" fmla="*/ 2967037 w 1869"/>
              <a:gd name="T3" fmla="*/ 704850 h 444"/>
              <a:gd name="T4" fmla="*/ 0 w 1869"/>
              <a:gd name="T5" fmla="*/ 704850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2598738" y="3398838"/>
            <a:ext cx="2295525" cy="336550"/>
            <a:chOff x="2418" y="3342"/>
            <a:chExt cx="1446" cy="212"/>
          </a:xfrm>
        </p:grpSpPr>
        <p:sp>
          <p:nvSpPr>
            <p:cNvPr id="30740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30739" name="Picture 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750" y="2430463"/>
            <a:ext cx="471488" cy="4429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CE65A6D8-0806-47E4-AFF1-6F1EE35A80B0}" type="slidenum">
              <a:rPr lang="en-US" sz="1200">
                <a:latin typeface="Arial" charset="0"/>
              </a:rPr>
              <a:pPr algn="r"/>
              <a:t>88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128588"/>
            <a:ext cx="8308975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record and playback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85863"/>
            <a:ext cx="8077200" cy="1484312"/>
          </a:xfrm>
          <a:noFill/>
        </p:spPr>
        <p:txBody>
          <a:bodyPr/>
          <a:lstStyle/>
          <a:p>
            <a:pPr marL="225425" indent="-225425"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record-and-playback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sniff sensitive info (e.g., password), and use later</a:t>
            </a:r>
          </a:p>
          <a:p>
            <a:pPr marL="628650" lvl="1" indent="-284163"/>
            <a:r>
              <a:rPr lang="en-US" smtClean="0"/>
              <a:t>password holder </a:t>
            </a:r>
            <a:r>
              <a:rPr lang="en-US" i="1" smtClean="0"/>
              <a:t>is </a:t>
            </a:r>
            <a:r>
              <a:rPr lang="en-US" smtClean="0"/>
              <a:t>that user from system point of view</a:t>
            </a:r>
          </a:p>
        </p:txBody>
      </p:sp>
      <p:graphicFrame>
        <p:nvGraphicFramePr>
          <p:cNvPr id="31746" name="Object 43"/>
          <p:cNvGraphicFramePr>
            <a:graphicFrameLocks noChangeAspect="1"/>
          </p:cNvGraphicFramePr>
          <p:nvPr/>
        </p:nvGraphicFramePr>
        <p:xfrm>
          <a:off x="5991225" y="4868863"/>
          <a:ext cx="668338" cy="530225"/>
        </p:xfrm>
        <a:graphic>
          <a:graphicData uri="http://schemas.openxmlformats.org/presentationml/2006/ole">
            <p:oleObj spid="_x0000_s543746" name="ClipArt" r:id="rId3" imgW="1305000" imgH="1085760" progId="MS_ClipArt_Gallery.2">
              <p:embed/>
            </p:oleObj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601788" y="3438525"/>
            <a:ext cx="384175" cy="723900"/>
            <a:chOff x="4180" y="783"/>
            <a:chExt cx="150" cy="307"/>
          </a:xfrm>
        </p:grpSpPr>
        <p:sp>
          <p:nvSpPr>
            <p:cNvPr id="31784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555875" y="4929188"/>
            <a:ext cx="642938" cy="328612"/>
            <a:chOff x="3600" y="219"/>
            <a:chExt cx="360" cy="175"/>
          </a:xfrm>
        </p:grpSpPr>
        <p:sp>
          <p:nvSpPr>
            <p:cNvPr id="31771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775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7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1747" name="Object 67"/>
          <p:cNvGraphicFramePr>
            <a:graphicFrameLocks noChangeAspect="1"/>
          </p:cNvGraphicFramePr>
          <p:nvPr/>
        </p:nvGraphicFramePr>
        <p:xfrm>
          <a:off x="4133850" y="3500438"/>
          <a:ext cx="668338" cy="530225"/>
        </p:xfrm>
        <a:graphic>
          <a:graphicData uri="http://schemas.openxmlformats.org/presentationml/2006/ole">
            <p:oleObj spid="_x0000_s543747" name="ClipArt" r:id="rId4" imgW="1305000" imgH="1085760" progId="MS_ClipArt_Gallery.2">
              <p:embed/>
            </p:oleObj>
          </a:graphicData>
        </a:graphic>
      </p:graphicFrame>
      <p:sp>
        <p:nvSpPr>
          <p:cNvPr id="31754" name="Freeform 68"/>
          <p:cNvSpPr>
            <a:spLocks/>
          </p:cNvSpPr>
          <p:nvPr/>
        </p:nvSpPr>
        <p:spPr bwMode="auto">
          <a:xfrm>
            <a:off x="1701800" y="4164013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7 h 459"/>
              <a:gd name="T4" fmla="*/ 4587875 w 2620"/>
              <a:gd name="T5" fmla="*/ 401637 h 459"/>
              <a:gd name="T6" fmla="*/ 4587875 w 2620"/>
              <a:gd name="T7" fmla="*/ 728662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Freeform 69"/>
          <p:cNvSpPr>
            <a:spLocks/>
          </p:cNvSpPr>
          <p:nvPr/>
        </p:nvSpPr>
        <p:spPr bwMode="auto">
          <a:xfrm>
            <a:off x="4533900" y="4033838"/>
            <a:ext cx="4763" cy="522287"/>
          </a:xfrm>
          <a:custGeom>
            <a:avLst/>
            <a:gdLst>
              <a:gd name="T0" fmla="*/ 0 w 3"/>
              <a:gd name="T1" fmla="*/ 522287 h 329"/>
              <a:gd name="T2" fmla="*/ 4763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70"/>
          <p:cNvSpPr>
            <a:spLocks noChangeShapeType="1"/>
          </p:cNvSpPr>
          <p:nvPr/>
        </p:nvSpPr>
        <p:spPr bwMode="auto">
          <a:xfrm flipV="1">
            <a:off x="2876550" y="45561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71"/>
          <p:cNvSpPr>
            <a:spLocks noChangeShapeType="1"/>
          </p:cNvSpPr>
          <p:nvPr/>
        </p:nvSpPr>
        <p:spPr bwMode="auto">
          <a:xfrm flipV="1">
            <a:off x="2895600" y="52673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72"/>
          <p:cNvSpPr txBox="1">
            <a:spLocks noChangeArrowheads="1"/>
          </p:cNvSpPr>
          <p:nvPr/>
        </p:nvSpPr>
        <p:spPr bwMode="auto">
          <a:xfrm>
            <a:off x="1149350" y="34528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1759" name="Text Box 73"/>
          <p:cNvSpPr txBox="1">
            <a:spLocks noChangeArrowheads="1"/>
          </p:cNvSpPr>
          <p:nvPr/>
        </p:nvSpPr>
        <p:spPr bwMode="auto">
          <a:xfrm>
            <a:off x="6634163" y="49164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1760" name="Text Box 74"/>
          <p:cNvSpPr txBox="1">
            <a:spLocks noChangeArrowheads="1"/>
          </p:cNvSpPr>
          <p:nvPr/>
        </p:nvSpPr>
        <p:spPr bwMode="auto">
          <a:xfrm>
            <a:off x="4257675" y="30702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4692650" y="4249738"/>
            <a:ext cx="3538538" cy="290512"/>
            <a:chOff x="3114" y="3021"/>
            <a:chExt cx="2229" cy="183"/>
          </a:xfrm>
        </p:grpSpPr>
        <p:sp>
          <p:nvSpPr>
            <p:cNvPr id="31767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2" name="Text Box 80"/>
          <p:cNvSpPr txBox="1">
            <a:spLocks noChangeArrowheads="1"/>
          </p:cNvSpPr>
          <p:nvPr/>
        </p:nvSpPr>
        <p:spPr bwMode="auto">
          <a:xfrm>
            <a:off x="4619625" y="42259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31763" name="Freeform 81"/>
          <p:cNvSpPr>
            <a:spLocks/>
          </p:cNvSpPr>
          <p:nvPr/>
        </p:nvSpPr>
        <p:spPr bwMode="auto">
          <a:xfrm>
            <a:off x="1624013" y="4205288"/>
            <a:ext cx="4510087" cy="674687"/>
          </a:xfrm>
          <a:custGeom>
            <a:avLst/>
            <a:gdLst>
              <a:gd name="T0" fmla="*/ 4510087 w 2841"/>
              <a:gd name="T1" fmla="*/ 674687 h 425"/>
              <a:gd name="T2" fmla="*/ 4510087 w 2841"/>
              <a:gd name="T3" fmla="*/ 433387 h 425"/>
              <a:gd name="T4" fmla="*/ 0 w 2841"/>
              <a:gd name="T5" fmla="*/ 430212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82"/>
          <p:cNvSpPr>
            <a:spLocks noChangeShapeType="1"/>
          </p:cNvSpPr>
          <p:nvPr/>
        </p:nvSpPr>
        <p:spPr bwMode="auto">
          <a:xfrm flipV="1">
            <a:off x="4641850" y="40354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65" name="Picture 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150" y="34829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31766" name="Picture 85" descr="EN00179_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9138" y="37385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D114D8A0-C463-4AD8-A683-F89CF08ECCA7}" type="slidenum">
              <a:rPr lang="en-US" sz="1200">
                <a:latin typeface="Arial" charset="0"/>
              </a:rPr>
              <a:pPr algn="r"/>
              <a:t>89</a:t>
            </a:fld>
            <a:endParaRPr lang="en-US" sz="1200">
              <a:latin typeface="Arial" charset="0"/>
            </a:endParaRPr>
          </a:p>
        </p:txBody>
      </p:sp>
      <p:sp>
        <p:nvSpPr>
          <p:cNvPr id="31794" name="Text Box 50"/>
          <p:cNvSpPr txBox="1">
            <a:spLocks noChangeArrowheads="1"/>
          </p:cNvSpPr>
          <p:nvPr/>
        </p:nvSpPr>
        <p:spPr bwMode="auto">
          <a:xfrm>
            <a:off x="1119188" y="5862638"/>
            <a:ext cx="696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Comic Sans MS" pitchFamily="66" charset="0"/>
              </a:rPr>
              <a:t>… lots more on security (throughout, Chapter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100CEAB-08DC-4CF2-9F7D-E29FDAC1103D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1143000"/>
          </a:xfrm>
        </p:spPr>
        <p:txBody>
          <a:bodyPr/>
          <a:lstStyle/>
          <a:p>
            <a:r>
              <a:rPr lang="en-US" sz="3200"/>
              <a:t>What’s the Internet: “nuts and bolts” view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00163"/>
            <a:ext cx="3779838" cy="2036762"/>
          </a:xfrm>
          <a:ln/>
        </p:spPr>
        <p:txBody>
          <a:bodyPr/>
          <a:lstStyle/>
          <a:p>
            <a:r>
              <a:rPr lang="en-US" sz="2400"/>
              <a:t>millions of connected computing devices: </a:t>
            </a:r>
            <a:r>
              <a:rPr lang="en-US" sz="2400" i="1">
                <a:solidFill>
                  <a:srgbClr val="FF0000"/>
                </a:solidFill>
              </a:rPr>
              <a:t>hosts = end systems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/>
              <a:t> </a:t>
            </a:r>
            <a:r>
              <a:rPr lang="en-US"/>
              <a:t>run </a:t>
            </a:r>
            <a:r>
              <a:rPr lang="en-US" i="1">
                <a:solidFill>
                  <a:srgbClr val="FF0000"/>
                </a:solidFill>
              </a:rPr>
              <a:t>network apps</a:t>
            </a:r>
            <a:endParaRPr lang="en-US"/>
          </a:p>
        </p:txBody>
      </p:sp>
      <p:grpSp>
        <p:nvGrpSpPr>
          <p:cNvPr id="4358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4359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62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4363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4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4365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4366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7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8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9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0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1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2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3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4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5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6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7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8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9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80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381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82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86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87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9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0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91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92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3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4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5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96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4397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4398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40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440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4402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402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4403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403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4404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4405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09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10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11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2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15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6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18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4419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23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24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2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7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8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29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1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2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4433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37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38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3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0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1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2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43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4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5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46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444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5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5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53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4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5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6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57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8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9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60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446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6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6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67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8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9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7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7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74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4475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6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7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8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79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80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8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8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8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8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4489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0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1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2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93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94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9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8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99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0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1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02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4503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4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07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08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09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12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13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5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16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4517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21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2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23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4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5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26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27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8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9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0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5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4536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53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4537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537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4538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4539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540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2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3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556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4556" name="Clip" r:id="rId11" imgW="1305000" imgH="1085760" progId="">
                <p:embed/>
              </p:oleObj>
            </a:graphicData>
          </a:graphic>
        </p:graphicFrame>
        <p:sp>
          <p:nvSpPr>
            <p:cNvPr id="4557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61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4562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3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4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5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6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8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9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70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1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72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4573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4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5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6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77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78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79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0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1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82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83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4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5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8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4587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8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9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0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91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92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93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4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5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96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97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8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9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0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4601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2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3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4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05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06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07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8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10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11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14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624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4624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4625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4625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4626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4626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4627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4627" name="Clip" r:id="rId15" imgW="1305000" imgH="1085760" progId="">
                <p:embed/>
              </p:oleObj>
            </a:graphicData>
          </a:graphic>
        </p:graphicFrame>
        <p:grpSp>
          <p:nvGrpSpPr>
            <p:cNvPr id="462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4629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29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4630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0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4631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4632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32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4633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3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4634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4635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636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7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0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1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5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6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7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8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1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52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54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4655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6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7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8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9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0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1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2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63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4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6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8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9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0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1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2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3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4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4675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4676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4677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4678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70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4681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4682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3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4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5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86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87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88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9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0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91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92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3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4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758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68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4695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4696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96" name="Clip" r:id="rId20" imgW="819000" imgH="847800" progId="">
                  <p:embed/>
                </p:oleObj>
              </a:graphicData>
            </a:graphic>
          </p:graphicFrame>
          <p:graphicFrame>
            <p:nvGraphicFramePr>
              <p:cNvPr id="4697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97" name="Clip" r:id="rId21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4698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p:oleObj spid="_x0000_s4698" name="Clip" r:id="rId22" imgW="1305000" imgH="1085760" progId="">
                <p:embed/>
              </p:oleObj>
            </a:graphicData>
          </a:graphic>
        </p:graphicFrame>
        <p:grpSp>
          <p:nvGrpSpPr>
            <p:cNvPr id="4699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4700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1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2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3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4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5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6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7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757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</p:spPr>
        </p:pic>
        <p:sp>
          <p:nvSpPr>
            <p:cNvPr id="4759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4760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4761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4763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69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4708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4709" name="Picture 61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710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6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472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74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74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47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748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0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1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52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753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4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5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6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762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4764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381125" y="3289300"/>
            <a:ext cx="33686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communication links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transmission rate (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r>
              <a:rPr lang="en-US">
                <a:latin typeface="Comic Sans MS" pitchFamily="66" charset="0"/>
              </a:rPr>
              <a:t>)</a:t>
            </a: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39863" y="5307013"/>
            <a:ext cx="51879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routers:</a:t>
            </a:r>
            <a:r>
              <a:rPr lang="en-US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forward packets (chunks of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C600F2F-438E-4207-B487-702C5DC597CF}" type="slidenum">
              <a:rPr lang="en-US"/>
              <a:pPr/>
              <a:t>90</a:t>
            </a:fld>
            <a:endParaRPr lang="en-US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Security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r>
              <a:rPr lang="en-US"/>
              <a:t>chapter 8: focus on security</a:t>
            </a:r>
          </a:p>
          <a:p>
            <a:r>
              <a:rPr lang="en-US"/>
              <a:t>crypographic techniques: obvious uses and not so obvious uses</a:t>
            </a:r>
          </a:p>
          <a:p>
            <a:r>
              <a:rPr lang="en-US"/>
              <a:t>provides challenging issues, esp. for emerging mobile networks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29451D8-3BE6-4AE7-BCE1-BCB224B610BF}" type="slidenum">
              <a:rPr lang="en-US"/>
              <a:pPr/>
              <a:t>91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 </a:t>
            </a:r>
            <a:r>
              <a:rPr lang="en-US"/>
              <a:t>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1.7 History</a:t>
            </a:r>
          </a:p>
          <a:p>
            <a:pPr>
              <a:buFont typeface="Wingdings" pitchFamily="2" charset="2"/>
              <a:buNone/>
            </a:pPr>
            <a:endParaRPr 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D776D40-6843-456C-82CA-344AE41C2168}" type="slidenum">
              <a:rPr lang="en-US"/>
              <a:pPr/>
              <a:t>92</a:t>
            </a:fld>
            <a:endParaRPr lang="en-US"/>
          </a:p>
        </p:txBody>
      </p:sp>
      <p:pic>
        <p:nvPicPr>
          <p:cNvPr id="122886" name="Picture 6" descr="arpanet2"/>
          <p:cNvPicPr>
            <a:picLocks noChangeAspect="1" noChangeArrowheads="1"/>
          </p:cNvPicPr>
          <p:nvPr/>
        </p:nvPicPr>
        <p:blipFill>
          <a:blip r:embed="rId3" cstate="print"/>
          <a:srcRect b="8458"/>
          <a:stretch>
            <a:fillRect/>
          </a:stretch>
        </p:blipFill>
        <p:spPr bwMode="auto">
          <a:xfrm>
            <a:off x="3938588" y="3968750"/>
            <a:ext cx="2976562" cy="2889250"/>
          </a:xfrm>
          <a:prstGeom prst="rect">
            <a:avLst/>
          </a:prstGeom>
          <a:noFill/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695700" cy="4457700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1961:</a:t>
            </a:r>
            <a:r>
              <a:rPr lang="en-US" sz="2000"/>
              <a:t> Kleinrock - queueing theory shows effectiveness of packet-switching</a:t>
            </a:r>
          </a:p>
          <a:p>
            <a:r>
              <a:rPr lang="en-US" sz="2000">
                <a:solidFill>
                  <a:schemeClr val="accent2"/>
                </a:solidFill>
              </a:rPr>
              <a:t>1964:</a:t>
            </a:r>
            <a:r>
              <a:rPr lang="en-US" sz="2000"/>
              <a:t> Baran - packet-switching in military nets</a:t>
            </a:r>
          </a:p>
          <a:p>
            <a:r>
              <a:rPr lang="en-US" sz="2000">
                <a:solidFill>
                  <a:schemeClr val="accent2"/>
                </a:solidFill>
              </a:rPr>
              <a:t>1967:</a:t>
            </a:r>
            <a:r>
              <a:rPr lang="en-US" sz="2000"/>
              <a:t> ARPAnet conceived by Advanced Research Projects Agency</a:t>
            </a:r>
          </a:p>
          <a:p>
            <a:r>
              <a:rPr lang="en-US" sz="2000">
                <a:solidFill>
                  <a:schemeClr val="accent2"/>
                </a:solidFill>
              </a:rPr>
              <a:t>1969:</a:t>
            </a:r>
            <a:r>
              <a:rPr lang="en-US" sz="2000"/>
              <a:t> first ARPAnet node operational</a:t>
            </a:r>
          </a:p>
          <a:p>
            <a:endParaRPr lang="en-US" sz="200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1800225"/>
            <a:ext cx="4786312" cy="4448175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1972: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ARPAnet public demonstration</a:t>
            </a:r>
          </a:p>
          <a:p>
            <a:pPr lvl="1"/>
            <a:r>
              <a:rPr lang="en-US" sz="2000"/>
              <a:t>NCP (Network Control Protocol) first host-host protocol </a:t>
            </a:r>
          </a:p>
          <a:p>
            <a:pPr lvl="1"/>
            <a:r>
              <a:rPr lang="en-US" sz="2000"/>
              <a:t>first e-mail program</a:t>
            </a:r>
          </a:p>
          <a:p>
            <a:pPr lvl="1"/>
            <a:r>
              <a:rPr lang="en-US" sz="2000"/>
              <a:t>ARPAnet has 15 nodes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23875" y="10287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1961-1972: Early packet-switching principles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6EE6BD4-A552-4BE1-AA02-CF62DEB24991}" type="slidenum">
              <a:rPr lang="en-US"/>
              <a:pPr/>
              <a:t>93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95450"/>
            <a:ext cx="4152900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1970:</a:t>
            </a:r>
            <a:r>
              <a:rPr lang="en-US" sz="2000"/>
              <a:t> ALOHAnet satellite network in Hawaii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1974:</a:t>
            </a:r>
            <a:r>
              <a:rPr lang="en-US" sz="2000"/>
              <a:t> Cerf and Kahn - architecture for interconnecting networks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1976:</a:t>
            </a:r>
            <a:r>
              <a:rPr lang="en-US" sz="2000"/>
              <a:t> Ethernet at Xerox PARC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ate70’s:</a:t>
            </a:r>
            <a:r>
              <a:rPr lang="en-US" sz="2000"/>
              <a:t> proprietary architectures: DECnet, SNA, XNA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late 70’s:</a:t>
            </a:r>
            <a:r>
              <a:rPr lang="en-US" sz="2000"/>
              <a:t> switching fixed length packets (ATM precursor)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1979:</a:t>
            </a:r>
            <a:r>
              <a:rPr lang="en-US" sz="2000"/>
              <a:t> ARPAnet has 200 nodes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Cerf and Kahn’s internetworking principles: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minimalism, autonomy - no internal changes required to interconnect networks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best effort service model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stateless routers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decentralized control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define today’s Internet architecture</a:t>
            </a:r>
            <a:endParaRPr lang="en-US" sz="200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23875" y="1028700"/>
            <a:ext cx="797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1972-1980: Internetworking, new and proprietary nets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457700" y="1771650"/>
            <a:ext cx="3810000" cy="4143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D0F91CC-7AD1-4072-9BDA-1776C31F845F}" type="slidenum">
              <a:rPr lang="en-US"/>
              <a:pPr/>
              <a:t>94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810000" cy="4457700"/>
          </a:xfrm>
        </p:spPr>
        <p:txBody>
          <a:bodyPr/>
          <a:lstStyle/>
          <a:p>
            <a:r>
              <a:rPr lang="en-US" sz="2400">
                <a:solidFill>
                  <a:schemeClr val="accent2"/>
                </a:solidFill>
              </a:rPr>
              <a:t>1983:</a:t>
            </a:r>
            <a:r>
              <a:rPr lang="en-US" sz="2400"/>
              <a:t> deployment of TCP/IP</a:t>
            </a:r>
          </a:p>
          <a:p>
            <a:r>
              <a:rPr lang="en-US" sz="2400">
                <a:solidFill>
                  <a:schemeClr val="accent2"/>
                </a:solidFill>
              </a:rPr>
              <a:t>1982:</a:t>
            </a:r>
            <a:r>
              <a:rPr lang="en-US" sz="2400"/>
              <a:t> smtp e-mail protocol defined </a:t>
            </a:r>
          </a:p>
          <a:p>
            <a:r>
              <a:rPr lang="en-US" sz="2400">
                <a:solidFill>
                  <a:schemeClr val="accent2"/>
                </a:solidFill>
              </a:rPr>
              <a:t>1983:</a:t>
            </a:r>
            <a:r>
              <a:rPr lang="en-US" sz="2400"/>
              <a:t> DNS defined for name-to-IP-address translation</a:t>
            </a:r>
          </a:p>
          <a:p>
            <a:r>
              <a:rPr lang="en-US" sz="2400">
                <a:solidFill>
                  <a:schemeClr val="accent2"/>
                </a:solidFill>
              </a:rPr>
              <a:t>1985:</a:t>
            </a:r>
            <a:r>
              <a:rPr lang="en-US" sz="2400"/>
              <a:t> ftp protocol defined</a:t>
            </a:r>
          </a:p>
          <a:p>
            <a:r>
              <a:rPr lang="en-US" sz="2400">
                <a:solidFill>
                  <a:schemeClr val="accent2"/>
                </a:solidFill>
              </a:rPr>
              <a:t>1988:</a:t>
            </a:r>
            <a:r>
              <a:rPr lang="en-US" sz="2400"/>
              <a:t> TCP congestion control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r>
              <a:rPr lang="en-US" sz="2400"/>
              <a:t>new national networks: Csnet, BITnet, NSFnet, Minitel</a:t>
            </a:r>
          </a:p>
          <a:p>
            <a:r>
              <a:rPr lang="en-US" sz="2400"/>
              <a:t>100,000 hosts connected to confederation of networks</a:t>
            </a:r>
          </a:p>
          <a:p>
            <a:endParaRPr lang="en-US" sz="2400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1980-1990: new protocols, a proliferation of networks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F1A2A30-73FB-4D6F-8FB0-8F5A7DBBD079}" type="slidenum">
              <a:rPr lang="en-US"/>
              <a:pPr/>
              <a:t>95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790700"/>
            <a:ext cx="4470400" cy="4457700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Early 1990’s: </a:t>
            </a:r>
            <a:r>
              <a:rPr lang="en-US" sz="2000"/>
              <a:t>ARPAnet decommissioned</a:t>
            </a:r>
          </a:p>
          <a:p>
            <a:r>
              <a:rPr lang="en-US" sz="2000">
                <a:solidFill>
                  <a:schemeClr val="accent2"/>
                </a:solidFill>
              </a:rPr>
              <a:t>1991: </a:t>
            </a:r>
            <a:r>
              <a:rPr lang="en-US" sz="2000"/>
              <a:t>NSF lifts restrictions on commercial use of NSFnet (decommissioned, 1995)</a:t>
            </a:r>
          </a:p>
          <a:p>
            <a:r>
              <a:rPr lang="en-US" sz="2000">
                <a:solidFill>
                  <a:schemeClr val="accent2"/>
                </a:solidFill>
              </a:rPr>
              <a:t>early 1990s:</a:t>
            </a:r>
            <a:r>
              <a:rPr lang="en-US" sz="2000"/>
              <a:t> Web</a:t>
            </a:r>
          </a:p>
          <a:p>
            <a:pPr lvl="1"/>
            <a:r>
              <a:rPr lang="en-US" sz="2000"/>
              <a:t>hypertext [Bush 1945, Nelson 1960’s]</a:t>
            </a:r>
          </a:p>
          <a:p>
            <a:pPr lvl="1"/>
            <a:r>
              <a:rPr lang="en-US" sz="2000"/>
              <a:t>HTML, HTTP: Berners-Lee</a:t>
            </a:r>
          </a:p>
          <a:p>
            <a:pPr lvl="1"/>
            <a:r>
              <a:rPr lang="en-US" sz="2000"/>
              <a:t>1994: Mosaic, later Netscape</a:t>
            </a:r>
          </a:p>
          <a:p>
            <a:pPr lvl="1"/>
            <a:r>
              <a:rPr lang="en-US" sz="2000"/>
              <a:t>late 1990’s: commercialization</a:t>
            </a:r>
            <a:r>
              <a:rPr lang="en-US" sz="1800"/>
              <a:t> of the Web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800225"/>
            <a:ext cx="3965575" cy="4448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Late 1990’s – 2000’s: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000"/>
              <a:t>more killer apps: instant messaging, P2P file sharing</a:t>
            </a:r>
          </a:p>
          <a:p>
            <a:r>
              <a:rPr lang="en-US" sz="2000"/>
              <a:t>network security to forefront</a:t>
            </a:r>
          </a:p>
          <a:p>
            <a:r>
              <a:rPr lang="en-US" sz="2000"/>
              <a:t>est. 50 million host, 100 million+ users</a:t>
            </a:r>
          </a:p>
          <a:p>
            <a:r>
              <a:rPr lang="en-US" sz="2000"/>
              <a:t>backbone links running at Gbps</a:t>
            </a:r>
          </a:p>
          <a:p>
            <a:endParaRPr lang="en-US" sz="2000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1990, 2000’s: commercialization, the Web, new apps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3DA499D-D7D3-4D33-B12C-E978D727B9D4}" type="slidenum">
              <a:rPr lang="en-US"/>
              <a:pPr/>
              <a:t>96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73200"/>
            <a:ext cx="8437563" cy="445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2007:</a:t>
            </a:r>
          </a:p>
          <a:p>
            <a:r>
              <a:rPr lang="en-US" sz="2400"/>
              <a:t>~500 million hosts</a:t>
            </a:r>
          </a:p>
          <a:p>
            <a:r>
              <a:rPr lang="en-US" sz="2400"/>
              <a:t>Voice, Video over IP</a:t>
            </a:r>
          </a:p>
          <a:p>
            <a:r>
              <a:rPr lang="en-US" sz="2400"/>
              <a:t>P2P applications: Napster, BitTorrent (file sharing) Skype (VoIP), PPLive (video)</a:t>
            </a:r>
          </a:p>
          <a:p>
            <a:r>
              <a:rPr lang="en-US" sz="2400"/>
              <a:t>more applications: YouTube, gaming, social networking</a:t>
            </a:r>
          </a:p>
          <a:p>
            <a:r>
              <a:rPr lang="en-US" sz="2400"/>
              <a:t>wireless, mobility, networked embedded sensors,…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EE8AF9D-C3C5-436C-ABDE-F9E21C4715B0}" type="slidenum">
              <a:rPr lang="en-US"/>
              <a:pPr/>
              <a:t>97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Introduction: Summary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398588"/>
            <a:ext cx="4384675" cy="51895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Covered a “ton” of material!</a:t>
            </a:r>
          </a:p>
          <a:p>
            <a:pPr>
              <a:lnSpc>
                <a:spcPct val="90000"/>
              </a:lnSpc>
            </a:pPr>
            <a:r>
              <a:rPr lang="en-US" sz="2400"/>
              <a:t>Internet overview</a:t>
            </a:r>
          </a:p>
          <a:p>
            <a:pPr>
              <a:lnSpc>
                <a:spcPct val="90000"/>
              </a:lnSpc>
            </a:pPr>
            <a:r>
              <a:rPr lang="en-US" sz="2400"/>
              <a:t>what’s a protocol?</a:t>
            </a:r>
          </a:p>
          <a:p>
            <a:pPr>
              <a:lnSpc>
                <a:spcPct val="90000"/>
              </a:lnSpc>
            </a:pPr>
            <a:r>
              <a:rPr lang="en-US" sz="2400"/>
              <a:t>network edge, core, access network</a:t>
            </a:r>
          </a:p>
          <a:p>
            <a:pPr lvl="1">
              <a:lnSpc>
                <a:spcPct val="90000"/>
              </a:lnSpc>
            </a:pPr>
            <a:r>
              <a:rPr lang="en-US"/>
              <a:t>packet-switching versus circuit-switching</a:t>
            </a:r>
          </a:p>
          <a:p>
            <a:pPr lvl="1">
              <a:lnSpc>
                <a:spcPct val="90000"/>
              </a:lnSpc>
            </a:pPr>
            <a:r>
              <a:rPr lang="en-US"/>
              <a:t>Internet structure</a:t>
            </a:r>
          </a:p>
          <a:p>
            <a:pPr>
              <a:lnSpc>
                <a:spcPct val="90000"/>
              </a:lnSpc>
            </a:pPr>
            <a:r>
              <a:rPr lang="en-US" sz="2400"/>
              <a:t>performance: loss, delay, throughput</a:t>
            </a:r>
          </a:p>
          <a:p>
            <a:pPr>
              <a:lnSpc>
                <a:spcPct val="90000"/>
              </a:lnSpc>
            </a:pPr>
            <a:r>
              <a:rPr lang="en-US" sz="2400"/>
              <a:t>layering, service models</a:t>
            </a:r>
          </a:p>
          <a:p>
            <a:pPr>
              <a:lnSpc>
                <a:spcPct val="90000"/>
              </a:lnSpc>
            </a:pPr>
            <a:r>
              <a:rPr lang="en-US" sz="2400"/>
              <a:t>security</a:t>
            </a:r>
          </a:p>
          <a:p>
            <a:pPr>
              <a:lnSpc>
                <a:spcPct val="90000"/>
              </a:lnSpc>
            </a:pPr>
            <a:r>
              <a:rPr lang="en-US" sz="2400"/>
              <a:t>history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1579563"/>
            <a:ext cx="37242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You now have: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400"/>
              <a:t>context, overview, “feel” of networking</a:t>
            </a:r>
          </a:p>
          <a:p>
            <a:pPr>
              <a:lnSpc>
                <a:spcPct val="90000"/>
              </a:lnSpc>
            </a:pPr>
            <a:r>
              <a:rPr lang="en-US" sz="2400"/>
              <a:t>more depth, detail </a:t>
            </a:r>
            <a:r>
              <a:rPr lang="en-US" sz="2400" i="1"/>
              <a:t>to follow!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9E40BBF-4F29-4196-A104-9191F6FE37C2}" type="slidenum">
              <a:rPr lang="en-US"/>
              <a:pPr/>
              <a:t>98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Probability Background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/>
              <a:t>Discrete random variables: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where </a:t>
            </a:r>
            <a:r>
              <a:rPr lang="en-US" i="1"/>
              <a:t>E</a:t>
            </a:r>
            <a:r>
              <a:rPr lang="en-US"/>
              <a:t>[</a:t>
            </a:r>
            <a:r>
              <a:rPr lang="en-US" i="1"/>
              <a:t>X</a:t>
            </a:r>
            <a:r>
              <a:rPr lang="en-US"/>
              <a:t>] is the expected (or mean) value</a:t>
            </a:r>
          </a:p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moment: </a:t>
            </a:r>
          </a:p>
          <a:p>
            <a:endParaRPr lang="en-US"/>
          </a:p>
        </p:txBody>
      </p:sp>
      <p:graphicFrame>
        <p:nvGraphicFramePr>
          <p:cNvPr id="386052" name="Object 4"/>
          <p:cNvGraphicFramePr>
            <a:graphicFrameLocks noChangeAspect="1"/>
          </p:cNvGraphicFramePr>
          <p:nvPr/>
        </p:nvGraphicFramePr>
        <p:xfrm>
          <a:off x="1219200" y="2168525"/>
          <a:ext cx="1981200" cy="712788"/>
        </p:xfrm>
        <a:graphic>
          <a:graphicData uri="http://schemas.openxmlformats.org/presentationml/2006/ole">
            <p:oleObj spid="_x0000_s386052" name="Equation" r:id="rId4" imgW="1028520" imgH="342720" progId="Equation.3">
              <p:embed/>
            </p:oleObj>
          </a:graphicData>
        </a:graphic>
      </p:graphicFrame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1143000" y="3124200"/>
          <a:ext cx="2895600" cy="765175"/>
        </p:xfrm>
        <a:graphic>
          <a:graphicData uri="http://schemas.openxmlformats.org/presentationml/2006/ole">
            <p:oleObj spid="_x0000_s386053" name="Equation" r:id="rId5" imgW="1409400" imgH="342720" progId="Equation.3">
              <p:embed/>
            </p:oleObj>
          </a:graphicData>
        </a:graphic>
      </p:graphicFrame>
      <p:graphicFrame>
        <p:nvGraphicFramePr>
          <p:cNvPr id="386054" name="Object 6"/>
          <p:cNvGraphicFramePr>
            <a:graphicFrameLocks noChangeAspect="1"/>
          </p:cNvGraphicFramePr>
          <p:nvPr/>
        </p:nvGraphicFramePr>
        <p:xfrm>
          <a:off x="1143000" y="5257800"/>
          <a:ext cx="3886200" cy="839788"/>
        </p:xfrm>
        <a:graphic>
          <a:graphicData uri="http://schemas.openxmlformats.org/presentationml/2006/ole">
            <p:oleObj spid="_x0000_s386054" name="Equation" r:id="rId6" imgW="154908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1C1B708-4916-4827-B9E6-83B7B294EF68}" type="slidenum">
              <a:rPr lang="en-US"/>
              <a:pPr/>
              <a:t>99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114800"/>
          </a:xfrm>
        </p:spPr>
        <p:txBody>
          <a:bodyPr/>
          <a:lstStyle/>
          <a:p>
            <a:r>
              <a:rPr lang="en-US"/>
              <a:t>Continuous random variables:</a:t>
            </a:r>
          </a:p>
          <a:p>
            <a:endParaRPr lang="en-US"/>
          </a:p>
          <a:p>
            <a:r>
              <a:rPr lang="en-US"/>
              <a:t>where </a:t>
            </a:r>
            <a:r>
              <a:rPr lang="en-US" i="1"/>
              <a:t>F</a:t>
            </a:r>
            <a:r>
              <a:rPr lang="en-US"/>
              <a:t>[</a:t>
            </a:r>
            <a:r>
              <a:rPr lang="en-US" i="1"/>
              <a:t>x</a:t>
            </a:r>
            <a:r>
              <a:rPr lang="en-US"/>
              <a:t>] is the cumulative distribution, </a:t>
            </a:r>
            <a:r>
              <a:rPr lang="en-US" i="1"/>
              <a:t>f(y)</a:t>
            </a:r>
            <a:r>
              <a:rPr lang="en-US"/>
              <a:t> is the probability density function, </a:t>
            </a:r>
          </a:p>
          <a:p>
            <a:pPr lvl="1"/>
            <a:r>
              <a:rPr lang="en-US" i="1"/>
              <a:t>F</a:t>
            </a:r>
            <a:r>
              <a:rPr lang="en-US"/>
              <a:t>[-</a:t>
            </a:r>
            <a:r>
              <a:rPr lang="en-US">
                <a:sym typeface="Symbol" pitchFamily="18" charset="2"/>
              </a:rPr>
              <a:t></a:t>
            </a:r>
            <a:r>
              <a:rPr lang="en-US"/>
              <a:t>]=0, </a:t>
            </a:r>
            <a:r>
              <a:rPr lang="en-US" i="1"/>
              <a:t>F</a:t>
            </a:r>
            <a:r>
              <a:rPr lang="en-US"/>
              <a:t>[</a:t>
            </a:r>
            <a:r>
              <a:rPr lang="en-US">
                <a:sym typeface="Symbol" pitchFamily="18" charset="2"/>
              </a:rPr>
              <a:t></a:t>
            </a:r>
            <a:r>
              <a:rPr lang="en-US"/>
              <a:t>]=1</a:t>
            </a:r>
          </a:p>
          <a:p>
            <a:r>
              <a:rPr lang="en-US"/>
              <a:t>Variance: </a:t>
            </a:r>
          </a:p>
          <a:p>
            <a:pPr lvl="1"/>
            <a:r>
              <a:rPr lang="en-US"/>
              <a:t>Var[X]=E[(X-E[X])</a:t>
            </a:r>
            <a:r>
              <a:rPr lang="en-US" baseline="30000"/>
              <a:t>2</a:t>
            </a:r>
            <a:r>
              <a:rPr lang="en-US"/>
              <a:t>]=E[X</a:t>
            </a:r>
            <a:r>
              <a:rPr lang="en-US" baseline="30000"/>
              <a:t>2</a:t>
            </a:r>
            <a:r>
              <a:rPr lang="en-US"/>
              <a:t>]-(E[X])</a:t>
            </a:r>
            <a:r>
              <a:rPr lang="en-US" baseline="30000"/>
              <a:t>2</a:t>
            </a:r>
            <a:endParaRPr lang="en-US"/>
          </a:p>
          <a:p>
            <a:r>
              <a:rPr lang="en-US"/>
              <a:t>Standard deviation </a:t>
            </a:r>
          </a:p>
          <a:p>
            <a:endParaRPr lang="en-US"/>
          </a:p>
        </p:txBody>
      </p:sp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1219200" y="1284288"/>
          <a:ext cx="3733800" cy="960437"/>
        </p:xfrm>
        <a:graphic>
          <a:graphicData uri="http://schemas.openxmlformats.org/presentationml/2006/ole">
            <p:oleObj spid="_x0000_s388099" name="Equation" r:id="rId4" imgW="1803240" imgH="469800" progId="Equation.3">
              <p:embed/>
            </p:oleObj>
          </a:graphicData>
        </a:graphic>
      </p:graphicFrame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1447800" y="5303838"/>
          <a:ext cx="2743200" cy="741362"/>
        </p:xfrm>
        <a:graphic>
          <a:graphicData uri="http://schemas.openxmlformats.org/presentationml/2006/ole">
            <p:oleObj spid="_x0000_s388100" name="Equation" r:id="rId5" imgW="9270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10542</TotalTime>
  <Words>6042</Words>
  <Application>Microsoft Office PowerPoint</Application>
  <PresentationFormat>On-screen Show (4:3)</PresentationFormat>
  <Paragraphs>1503</Paragraphs>
  <Slides>106</Slides>
  <Notes>98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106</vt:i4>
      </vt:variant>
    </vt:vector>
  </HeadingPairs>
  <TitlesOfParts>
    <vt:vector size="113" baseType="lpstr">
      <vt:lpstr>Default Design</vt:lpstr>
      <vt:lpstr>Clip</vt:lpstr>
      <vt:lpstr>Picture</vt:lpstr>
      <vt:lpstr>Document</vt:lpstr>
      <vt:lpstr>Equation</vt:lpstr>
      <vt:lpstr>Microsoft Clip Gallery</vt:lpstr>
      <vt:lpstr>Microsoft ClipArt Gallery</vt:lpstr>
      <vt:lpstr>CNT 4007C Computer Networks Fundamentals</vt:lpstr>
      <vt:lpstr>Course Outline</vt:lpstr>
      <vt:lpstr>(Open) Questions to think about:</vt:lpstr>
      <vt:lpstr>Intro &amp; Motivation</vt:lpstr>
      <vt:lpstr>Topics (Chapters) to Cover</vt:lpstr>
      <vt:lpstr>Slide 6</vt:lpstr>
      <vt:lpstr>Chapter 1: Introduction</vt:lpstr>
      <vt:lpstr>Chapter 1: roadmap</vt:lpstr>
      <vt:lpstr>What’s the Internet: “nuts and bolts” view</vt:lpstr>
      <vt:lpstr>What’s the Internet: “nuts and bolts” view</vt:lpstr>
      <vt:lpstr>What’s the Internet: a service view</vt:lpstr>
      <vt:lpstr>What’s a protocol?</vt:lpstr>
      <vt:lpstr>What’s a protocol?</vt:lpstr>
      <vt:lpstr>Chapter 1: roadmap</vt:lpstr>
      <vt:lpstr>A closer look at network structure:</vt:lpstr>
      <vt:lpstr>The network edge:</vt:lpstr>
      <vt:lpstr>Network edge: reliable data transfer service</vt:lpstr>
      <vt:lpstr>Network edge: best effort (unreliable) data transfer service</vt:lpstr>
      <vt:lpstr>Access networks and physical media</vt:lpstr>
      <vt:lpstr>Residential access: point to point access</vt:lpstr>
      <vt:lpstr>Residential access: cable modems</vt:lpstr>
      <vt:lpstr>Residential access: cable modems</vt:lpstr>
      <vt:lpstr>Cable Network Architecture: Overview</vt:lpstr>
      <vt:lpstr>Cable Network Architecture: Overview</vt:lpstr>
      <vt:lpstr>Cable Network Architecture: Overview</vt:lpstr>
      <vt:lpstr>Cable Network Architecture: Overview</vt:lpstr>
      <vt:lpstr>Ethernet Internet access</vt:lpstr>
      <vt:lpstr>Wireless access networks</vt:lpstr>
      <vt:lpstr>Home networks</vt:lpstr>
      <vt:lpstr>Physical Media</vt:lpstr>
      <vt:lpstr>Physical Media: coax, fiber</vt:lpstr>
      <vt:lpstr>Physical media: radio</vt:lpstr>
      <vt:lpstr>Chapter 1: roadmap</vt:lpstr>
      <vt:lpstr>Slide 34</vt:lpstr>
      <vt:lpstr>Internet Hierarchy</vt:lpstr>
      <vt:lpstr>Internet structure: network of networks</vt:lpstr>
      <vt:lpstr>Tier-1 ISP: e.g., Sprint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Slide 42</vt:lpstr>
      <vt:lpstr>Slide 43</vt:lpstr>
      <vt:lpstr>Slide 44</vt:lpstr>
      <vt:lpstr>Slide 45</vt:lpstr>
      <vt:lpstr>Chapter 1: roadmap</vt:lpstr>
      <vt:lpstr>Protocol “Layers”</vt:lpstr>
      <vt:lpstr>Why layering?</vt:lpstr>
      <vt:lpstr>Internet protocol stack</vt:lpstr>
      <vt:lpstr>ISO/OSI reference model</vt:lpstr>
      <vt:lpstr>Encapsulation</vt:lpstr>
      <vt:lpstr>Slide 52</vt:lpstr>
      <vt:lpstr>Slide 53</vt:lpstr>
      <vt:lpstr>Slide 54</vt:lpstr>
      <vt:lpstr>Slide 55</vt:lpstr>
      <vt:lpstr>Layering &amp; protocol stacks: (the protocol hour glass)</vt:lpstr>
      <vt:lpstr>Chapter 1: roadmap</vt:lpstr>
      <vt:lpstr>The Network Core</vt:lpstr>
      <vt:lpstr>Network Core: Circuit Switching</vt:lpstr>
      <vt:lpstr>Network Core: Circuit Switching</vt:lpstr>
      <vt:lpstr>Circuit Switching: FDM and TDM</vt:lpstr>
      <vt:lpstr>Numerical example</vt:lpstr>
      <vt:lpstr>Network Core: Packet Switching</vt:lpstr>
      <vt:lpstr>Packet Switching: Statistical Multiplexing</vt:lpstr>
      <vt:lpstr>Packet-switching: store-and-forward</vt:lpstr>
      <vt:lpstr>Packet switching versus circuit switching</vt:lpstr>
      <vt:lpstr>Packet switching versus circuit switching</vt:lpstr>
      <vt:lpstr>Chapter 1: roadmap</vt:lpstr>
      <vt:lpstr>How do loss and delay occur?</vt:lpstr>
      <vt:lpstr>Four sources of packet delay</vt:lpstr>
      <vt:lpstr>Delay in packet-switched networks</vt:lpstr>
      <vt:lpstr>Caravan analogy</vt:lpstr>
      <vt:lpstr>Caravan analogy (more)</vt:lpstr>
      <vt:lpstr>Nodal delay</vt:lpstr>
      <vt:lpstr>Queueing delay (revisited)</vt:lpstr>
      <vt:lpstr>“Real” Internet delays and routes</vt:lpstr>
      <vt:lpstr>“Real” Internet delays and routes</vt:lpstr>
      <vt:lpstr>Packet loss</vt:lpstr>
      <vt:lpstr>Throughput</vt:lpstr>
      <vt:lpstr>Throughput (more)</vt:lpstr>
      <vt:lpstr>Throughput: Internet scenario</vt:lpstr>
      <vt:lpstr>Chapter 1: roadmap</vt:lpstr>
      <vt:lpstr>Network Security</vt:lpstr>
      <vt:lpstr>Bad guys: put malware into hosts via Internet</vt:lpstr>
      <vt:lpstr>Slide 85</vt:lpstr>
      <vt:lpstr>Slide 86</vt:lpstr>
      <vt:lpstr>The bad guys can sniff packets</vt:lpstr>
      <vt:lpstr>The bad guys can use false source addresses</vt:lpstr>
      <vt:lpstr>The bad guys can record and playback</vt:lpstr>
      <vt:lpstr>Network Security</vt:lpstr>
      <vt:lpstr>Chapter 1: roadmap</vt:lpstr>
      <vt:lpstr>Internet History</vt:lpstr>
      <vt:lpstr>Internet History</vt:lpstr>
      <vt:lpstr>Internet History</vt:lpstr>
      <vt:lpstr>Internet History</vt:lpstr>
      <vt:lpstr>Internet History</vt:lpstr>
      <vt:lpstr>Introduction: Summary</vt:lpstr>
      <vt:lpstr>Probability Background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helmy</cp:lastModifiedBy>
  <cp:revision>167</cp:revision>
  <dcterms:created xsi:type="dcterms:W3CDTF">1999-10-08T19:08:27Z</dcterms:created>
  <dcterms:modified xsi:type="dcterms:W3CDTF">2011-08-30T12:20:11Z</dcterms:modified>
</cp:coreProperties>
</file>