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92" r:id="rId2"/>
    <p:sldId id="288" r:id="rId3"/>
    <p:sldId id="289" r:id="rId4"/>
    <p:sldId id="290" r:id="rId5"/>
    <p:sldId id="257" r:id="rId6"/>
    <p:sldId id="260" r:id="rId7"/>
    <p:sldId id="258" r:id="rId8"/>
    <p:sldId id="284" r:id="rId9"/>
    <p:sldId id="293" r:id="rId10"/>
    <p:sldId id="294" r:id="rId11"/>
    <p:sldId id="261" r:id="rId12"/>
    <p:sldId id="281" r:id="rId13"/>
    <p:sldId id="282" r:id="rId14"/>
    <p:sldId id="262" r:id="rId15"/>
    <p:sldId id="266" r:id="rId16"/>
    <p:sldId id="263" r:id="rId17"/>
    <p:sldId id="264" r:id="rId18"/>
    <p:sldId id="265" r:id="rId19"/>
    <p:sldId id="267" r:id="rId20"/>
    <p:sldId id="268" r:id="rId21"/>
    <p:sldId id="269" r:id="rId22"/>
    <p:sldId id="270" r:id="rId23"/>
    <p:sldId id="295" r:id="rId24"/>
    <p:sldId id="285" r:id="rId25"/>
    <p:sldId id="286" r:id="rId26"/>
    <p:sldId id="271" r:id="rId27"/>
    <p:sldId id="272" r:id="rId28"/>
    <p:sldId id="274" r:id="rId29"/>
    <p:sldId id="276" r:id="rId30"/>
    <p:sldId id="275" r:id="rId31"/>
    <p:sldId id="277" r:id="rId32"/>
    <p:sldId id="29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83333" autoAdjust="0"/>
  </p:normalViewPr>
  <p:slideViewPr>
    <p:cSldViewPr>
      <p:cViewPr>
        <p:scale>
          <a:sx n="67" d="100"/>
          <a:sy n="67" d="100"/>
        </p:scale>
        <p:origin x="-14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B1863-F006-4F9C-9DFD-207E3BC1F961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4D6A6-FE6F-4092-B3F0-D5E98F8E0F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Reputation will have initial</a:t>
            </a:r>
            <a:r>
              <a:rPr lang="en-US" baseline="0" dirty="0" smtClean="0"/>
              <a:t> value = 1; It will be decreased if it makes an unsuccessful recommendation.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4D6A6-FE6F-4092-B3F0-D5E98F8E0F1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a new node does not want to be a part of this recommendation system they can choose so. Similarly if a trusted node does not want to reveal his trust list for recommendation it can choose so.</a:t>
            </a:r>
          </a:p>
          <a:p>
            <a:r>
              <a:rPr lang="en-US" dirty="0" smtClean="0"/>
              <a:t>Trust</a:t>
            </a:r>
            <a:r>
              <a:rPr lang="en-US" baseline="0" dirty="0" smtClean="0"/>
              <a:t> score between user and trusted node and trust score between new node and trusted node is considered to calculate the final trust score.</a:t>
            </a:r>
          </a:p>
          <a:p>
            <a:r>
              <a:rPr lang="en-US" baseline="0" dirty="0" err="1" smtClean="0"/>
              <a:t>PFr</a:t>
            </a:r>
            <a:r>
              <a:rPr lang="en-US" baseline="0" dirty="0" smtClean="0"/>
              <a:t> 0 or 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PFn</a:t>
            </a:r>
            <a:r>
              <a:rPr lang="en-US" baseline="0" dirty="0" smtClean="0"/>
              <a:t> 0 or 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REPr</a:t>
            </a:r>
            <a:r>
              <a:rPr lang="en-US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TSr,u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/>
              <a:t>TSn,r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4D6A6-FE6F-4092-B3F0-D5E98F8E0F1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4D6A6-FE6F-4092-B3F0-D5E98F8E0F1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mescal.imag.fr/membres/corinne.touati/Sandra/robust_report.pdf" TargetMode="External"/><Relationship Id="rId2" Type="http://schemas.openxmlformats.org/officeDocument/2006/relationships/hyperlink" Target="http://www.cise.ufl.edu/~gsthakur/docs/proximity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eeexplore.ieee.org.lp.hscl.ufl.edu/stamp/stamp.jsp?tp=&amp;arnumber=5935316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e.uri.edu/nest/paper/Globecom05Trust_final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1542288"/>
          </a:xfrm>
        </p:spPr>
        <p:txBody>
          <a:bodyPr>
            <a:normAutofit fontScale="90000"/>
          </a:bodyPr>
          <a:lstStyle/>
          <a:p>
            <a:r>
              <a:rPr lang="en-US" dirty="0"/>
              <a:t>A reputation based </a:t>
            </a:r>
            <a:r>
              <a:rPr lang="en-US" sz="4400" dirty="0"/>
              <a:t>recommendation</a:t>
            </a:r>
            <a:r>
              <a:rPr lang="en-US" dirty="0"/>
              <a:t>  system over trusted nodes(</a:t>
            </a:r>
            <a:r>
              <a:rPr lang="en-US" dirty="0" err="1"/>
              <a:t>iTrust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Chirag</a:t>
            </a:r>
            <a:r>
              <a:rPr lang="en-US" dirty="0" smtClean="0"/>
              <a:t> Gupta</a:t>
            </a:r>
          </a:p>
          <a:p>
            <a:endParaRPr lang="en-US" dirty="0"/>
          </a:p>
          <a:p>
            <a:r>
              <a:rPr lang="en-US" dirty="0" err="1" smtClean="0"/>
              <a:t>Isha</a:t>
            </a:r>
            <a:r>
              <a:rPr lang="en-US" dirty="0" smtClean="0"/>
              <a:t> </a:t>
            </a:r>
            <a:r>
              <a:rPr lang="en-US" dirty="0" err="1" smtClean="0"/>
              <a:t>Agarwal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Avinash</a:t>
            </a:r>
            <a:r>
              <a:rPr lang="en-US" dirty="0" smtClean="0"/>
              <a:t> </a:t>
            </a:r>
            <a:r>
              <a:rPr lang="en-US" dirty="0" err="1" smtClean="0"/>
              <a:t>Kautham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054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Global Model: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pt-BR" dirty="0" smtClean="0"/>
              <a:t>TSg n,u = ∑(TS ri,u * TSn,ri ) / N ∀ i = 1..N</a:t>
            </a:r>
          </a:p>
          <a:p>
            <a:endParaRPr lang="pt-BR" baseline="-25000" dirty="0" smtClean="0"/>
          </a:p>
          <a:p>
            <a:endParaRPr lang="pt-BR" baseline="-25000" dirty="0" smtClean="0"/>
          </a:p>
          <a:p>
            <a:r>
              <a:rPr lang="pt-BR" dirty="0" smtClean="0"/>
              <a:t>Uno </a:t>
            </a:r>
            <a:r>
              <a:rPr lang="pt-BR" dirty="0" smtClean="0"/>
              <a:t>Model: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en-US" dirty="0" err="1" smtClean="0"/>
              <a:t>TSn,u</a:t>
            </a:r>
            <a:r>
              <a:rPr lang="en-US" dirty="0" smtClean="0"/>
              <a:t>=</a:t>
            </a:r>
            <a:r>
              <a:rPr lang="en-US" dirty="0" err="1" smtClean="0"/>
              <a:t>PFr</a:t>
            </a:r>
            <a:r>
              <a:rPr lang="en-US" dirty="0" smtClean="0"/>
              <a:t> * </a:t>
            </a:r>
            <a:r>
              <a:rPr lang="en-US" dirty="0" err="1" smtClean="0"/>
              <a:t>PFn</a:t>
            </a:r>
            <a:r>
              <a:rPr lang="en-US" dirty="0" smtClean="0"/>
              <a:t> * </a:t>
            </a:r>
            <a:r>
              <a:rPr lang="en-US" dirty="0" err="1" smtClean="0"/>
              <a:t>REPr</a:t>
            </a:r>
            <a:r>
              <a:rPr lang="en-US" dirty="0" smtClean="0"/>
              <a:t> * </a:t>
            </a:r>
            <a:r>
              <a:rPr lang="en-US" dirty="0" err="1" smtClean="0"/>
              <a:t>TSr,u</a:t>
            </a:r>
            <a:r>
              <a:rPr lang="en-US" dirty="0" smtClean="0"/>
              <a:t>*</a:t>
            </a:r>
            <a:r>
              <a:rPr lang="en-US" dirty="0" err="1" smtClean="0"/>
              <a:t>TSn,r</a:t>
            </a:r>
            <a:r>
              <a:rPr lang="pt-BR" baseline="-25000" dirty="0" smtClean="0"/>
              <a:t/>
            </a:r>
            <a:br>
              <a:rPr lang="pt-BR" baseline="-25000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482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On-Demand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When a new node is encountered, all trusted nodes present in the vicinity are queried for this new node.</a:t>
            </a:r>
          </a:p>
          <a:p>
            <a:endParaRPr lang="en-US" dirty="0" smtClean="0"/>
          </a:p>
          <a:p>
            <a:r>
              <a:rPr lang="en-US" dirty="0" smtClean="0"/>
              <a:t>Privacy factor of new node and the recommender node is considered.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Calculation for trust score. </a:t>
            </a:r>
          </a:p>
          <a:p>
            <a:pPr lvl="1"/>
            <a:r>
              <a:rPr lang="en-US" dirty="0" err="1" smtClean="0"/>
              <a:t>TSn,u</a:t>
            </a:r>
            <a:r>
              <a:rPr lang="en-US" dirty="0" smtClean="0"/>
              <a:t>=</a:t>
            </a:r>
            <a:r>
              <a:rPr lang="en-US" dirty="0" err="1" smtClean="0"/>
              <a:t>PFr</a:t>
            </a:r>
            <a:r>
              <a:rPr lang="en-US" dirty="0" smtClean="0"/>
              <a:t> * </a:t>
            </a:r>
            <a:r>
              <a:rPr lang="en-US" dirty="0" err="1" smtClean="0"/>
              <a:t>PFn</a:t>
            </a:r>
            <a:r>
              <a:rPr lang="en-US" dirty="0" smtClean="0"/>
              <a:t> * </a:t>
            </a:r>
            <a:r>
              <a:rPr lang="en-US" dirty="0" err="1" smtClean="0"/>
              <a:t>REPr</a:t>
            </a:r>
            <a:r>
              <a:rPr lang="en-US" dirty="0" smtClean="0"/>
              <a:t> * </a:t>
            </a:r>
            <a:r>
              <a:rPr lang="en-US" dirty="0" err="1" smtClean="0"/>
              <a:t>TSr,u</a:t>
            </a:r>
            <a:r>
              <a:rPr lang="en-US" dirty="0" smtClean="0"/>
              <a:t>*</a:t>
            </a:r>
            <a:r>
              <a:rPr lang="en-US" dirty="0" err="1" smtClean="0"/>
              <a:t>TSn,r</a:t>
            </a:r>
            <a:r>
              <a:rPr lang="en-US" dirty="0" smtClean="0"/>
              <a:t>(Selfish model)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Two approaches for how to get information of new node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2600" dirty="0" smtClean="0"/>
              <a:t>GLOBAL model</a:t>
            </a:r>
          </a:p>
          <a:p>
            <a:pPr lvl="2"/>
            <a:r>
              <a:rPr lang="en-US" sz="2400" dirty="0" smtClean="0"/>
              <a:t>Query every trusted node in vicinity.</a:t>
            </a:r>
          </a:p>
          <a:p>
            <a:pPr lvl="2">
              <a:buNone/>
            </a:pPr>
            <a:endParaRPr lang="en-US" sz="2400" dirty="0" smtClean="0"/>
          </a:p>
          <a:p>
            <a:pPr lvl="2"/>
            <a:r>
              <a:rPr lang="en-US" sz="2400" dirty="0" smtClean="0"/>
              <a:t>Calculate the trust score for new from each trusted node and take average of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Uno </a:t>
            </a:r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Query the nodes in order. </a:t>
            </a:r>
            <a:br>
              <a:rPr lang="en-US" dirty="0" smtClean="0"/>
            </a:br>
            <a:endParaRPr lang="en-US" dirty="0" smtClean="0"/>
          </a:p>
          <a:p>
            <a:pPr lvl="2"/>
            <a:r>
              <a:rPr lang="en-US" dirty="0" smtClean="0"/>
              <a:t>Order can be decided on any one of below parameter.</a:t>
            </a:r>
          </a:p>
          <a:p>
            <a:pPr lvl="3"/>
            <a:r>
              <a:rPr lang="en-US" dirty="0" smtClean="0"/>
              <a:t>Higher Trust score</a:t>
            </a:r>
          </a:p>
          <a:p>
            <a:pPr lvl="3"/>
            <a:r>
              <a:rPr lang="en-US" dirty="0" smtClean="0"/>
              <a:t>Higher reputation ratings .</a:t>
            </a:r>
          </a:p>
          <a:p>
            <a:pPr lvl="3"/>
            <a:r>
              <a:rPr lang="en-US" dirty="0" smtClean="0"/>
              <a:t> Combination of both .</a:t>
            </a:r>
          </a:p>
          <a:p>
            <a:pPr lvl="3">
              <a:buNone/>
            </a:pPr>
            <a:endParaRPr lang="en-US" dirty="0" smtClean="0"/>
          </a:p>
          <a:p>
            <a:pPr lvl="2"/>
            <a:r>
              <a:rPr lang="en-US" dirty="0" smtClean="0"/>
              <a:t>As soon as it finds new node in a trusted node’s trust list and its calculate trust score is greater that threshold its recommended.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Trust Lists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Trusts lists are exchanged between trusted users.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Every user maintains its own trust list and a trust list corresponding to every node present in its trust list.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When a new node encountered user queries to the trust lists maintained by itself.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Calculate the trust score of the new node found and recommend if greater than threshold.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Issues – Exchange Trust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to maintain the trust lists data ( Format )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do we exchange the trust list ??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When to update the trusts lists ??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Exchange Method – When and How?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possibilities 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sz="2600" dirty="0" smtClean="0"/>
              <a:t>When user adds a node to his trust, its trust list is transferred.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2"/>
            <a:r>
              <a:rPr lang="en-US" sz="2400" dirty="0" smtClean="0"/>
              <a:t>Problems :- What if </a:t>
            </a:r>
            <a:r>
              <a:rPr lang="en-US" sz="2200" dirty="0" smtClean="0"/>
              <a:t>trusted</a:t>
            </a:r>
            <a:r>
              <a:rPr lang="en-US" sz="2400" dirty="0" smtClean="0"/>
              <a:t> node is not around ? Transfer is not possible.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1"/>
            <a:r>
              <a:rPr lang="en-US" sz="2600" dirty="0" smtClean="0"/>
              <a:t>Whenever user encounters a trusted node, trusts lists are transferred or updated. ( after trust is established)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2"/>
            <a:r>
              <a:rPr lang="en-US" sz="2400" dirty="0" smtClean="0"/>
              <a:t>Problems:- Most likely user will encounter trusted nodes  more often. Trusts lists keep updating ( Overhead ).</a:t>
            </a:r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Overcoming issues (After List is got..)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keeps a list for every node.</a:t>
            </a:r>
          </a:p>
          <a:p>
            <a:endParaRPr lang="en-US" dirty="0" smtClean="0"/>
          </a:p>
          <a:p>
            <a:r>
              <a:rPr lang="en-US" dirty="0" smtClean="0"/>
              <a:t>So user will maintain the recommender node id, its trust list nodes and trust score.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Eg</a:t>
            </a:r>
            <a:r>
              <a:rPr lang="en-US" dirty="0" smtClean="0"/>
              <a:t>: Trust list of Node 2 (3 – 0.6, 4 – 0.5) </a:t>
            </a:r>
            <a:r>
              <a:rPr lang="en-US" dirty="0" smtClean="0">
                <a:sym typeface="Wingdings" pitchFamily="2" charset="2"/>
              </a:rPr>
              <a:t> Node 1.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/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Node 1 will have :  2  3   0.6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			 2  4   0.5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Introduction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Query information – Two approaches</a:t>
            </a:r>
          </a:p>
          <a:p>
            <a:pPr marL="514350" indent="-514350">
              <a:buAutoNum type="arabicPeriod"/>
            </a:pPr>
            <a:r>
              <a:rPr lang="en-US" dirty="0" smtClean="0"/>
              <a:t>On Demand Approach</a:t>
            </a:r>
          </a:p>
          <a:p>
            <a:pPr marL="514350" indent="-514350">
              <a:buAutoNum type="arabicPeriod"/>
            </a:pPr>
            <a:r>
              <a:rPr lang="en-US" dirty="0" smtClean="0"/>
              <a:t>Exchange Trust List approach</a:t>
            </a:r>
          </a:p>
          <a:p>
            <a:pPr marL="514350" indent="-514350">
              <a:buAutoNum type="arabicPeriod"/>
            </a:pPr>
            <a:r>
              <a:rPr lang="en-US" dirty="0" smtClean="0"/>
              <a:t>Advantages and Disadvantages of each</a:t>
            </a:r>
          </a:p>
          <a:p>
            <a:pPr marL="514350" indent="-514350">
              <a:buAutoNum type="arabicPeriod"/>
            </a:pPr>
            <a:r>
              <a:rPr lang="en-US" dirty="0" smtClean="0"/>
              <a:t>Evaluation Metrics</a:t>
            </a:r>
          </a:p>
          <a:p>
            <a:pPr marL="514350" indent="-514350">
              <a:buAutoNum type="arabicPeriod"/>
            </a:pPr>
            <a:r>
              <a:rPr lang="en-US" dirty="0" smtClean="0"/>
              <a:t>Results (expected)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So, every node will have original trust list ( with existing filters) TL </a:t>
            </a:r>
            <a:r>
              <a:rPr lang="en-US" baseline="-25000" dirty="0" smtClean="0"/>
              <a:t>org</a:t>
            </a:r>
            <a:r>
              <a:rPr lang="en-US" dirty="0" smtClean="0"/>
              <a:t>, trust list (our approach) TL </a:t>
            </a:r>
            <a:r>
              <a:rPr lang="en-US" baseline="-25000" dirty="0" smtClean="0"/>
              <a:t>new</a:t>
            </a:r>
            <a:r>
              <a:rPr lang="en-US" dirty="0" smtClean="0"/>
              <a:t>, list of exchanged trusted nodes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ex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the case of the approaches, storage will be slightly different, there will just be a 1-1 mapping in the case of </a:t>
            </a:r>
            <a:r>
              <a:rPr lang="en-US" dirty="0" smtClean="0"/>
              <a:t>Uno </a:t>
            </a:r>
            <a:r>
              <a:rPr lang="en-US" dirty="0" smtClean="0"/>
              <a:t>model here.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: Node 1 TL </a:t>
            </a:r>
            <a:r>
              <a:rPr lang="en-US" baseline="-25000" dirty="0" smtClean="0"/>
              <a:t>org			</a:t>
            </a:r>
            <a:r>
              <a:rPr lang="en-US" dirty="0" smtClean="0"/>
              <a:t>Node 1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ex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2    0.4			2   4   0.5</a:t>
            </a:r>
            <a:br>
              <a:rPr lang="en-US" dirty="0" smtClean="0"/>
            </a:br>
            <a:r>
              <a:rPr lang="en-US" dirty="0" smtClean="0"/>
              <a:t>	3    0.6			2   5   0.4</a:t>
            </a:r>
            <a:br>
              <a:rPr lang="en-US" dirty="0" smtClean="0"/>
            </a:br>
            <a:r>
              <a:rPr lang="en-US" dirty="0" smtClean="0"/>
              <a:t>					3   4   0.3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There will be duplicates in the case of the Global Model because we need to get information from all the trusted nodes, but NO DUPLICATES in case of </a:t>
            </a:r>
            <a:r>
              <a:rPr lang="en-US" dirty="0" smtClean="0"/>
              <a:t>Uno </a:t>
            </a:r>
            <a:r>
              <a:rPr lang="en-US" dirty="0" smtClean="0"/>
              <a:t>model.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Eg</a:t>
            </a:r>
            <a:r>
              <a:rPr lang="en-US" dirty="0" smtClean="0"/>
              <a:t>: Node 1 </a:t>
            </a:r>
            <a:r>
              <a:rPr lang="en-US" dirty="0" err="1" smtClean="0"/>
              <a:t>Tl</a:t>
            </a:r>
            <a:r>
              <a:rPr lang="en-US" baseline="-25000" dirty="0" err="1" smtClean="0"/>
              <a:t>org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id,trust,rep</a:t>
            </a:r>
            <a:r>
              <a:rPr lang="en-US" baseline="-25000" dirty="0" smtClean="0"/>
              <a:t>)		</a:t>
            </a:r>
            <a:r>
              <a:rPr lang="en-US" dirty="0" smtClean="0"/>
              <a:t>Node 1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ex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2   0.4  0.5			(2)/3      4   (0.5)/0.3   </a:t>
            </a:r>
            <a:br>
              <a:rPr lang="en-US" dirty="0" smtClean="0"/>
            </a:br>
            <a:r>
              <a:rPr lang="en-US" dirty="0" smtClean="0"/>
              <a:t>	3   0.6	 0.4			2  	   5   0.4</a:t>
            </a:r>
          </a:p>
          <a:p>
            <a:endParaRPr lang="en-US" dirty="0" smtClean="0"/>
          </a:p>
          <a:p>
            <a:r>
              <a:rPr lang="en-US" dirty="0" smtClean="0"/>
              <a:t>Which value will you choose ? </a:t>
            </a:r>
            <a:r>
              <a:rPr lang="en-US" dirty="0" smtClean="0"/>
              <a:t>(Uno </a:t>
            </a:r>
            <a:r>
              <a:rPr lang="en-US" dirty="0" smtClean="0"/>
              <a:t>model)</a:t>
            </a:r>
          </a:p>
          <a:p>
            <a:pPr lvl="1"/>
            <a:r>
              <a:rPr lang="en-US" dirty="0" smtClean="0"/>
              <a:t>2 because it has higher reputation ?</a:t>
            </a:r>
          </a:p>
          <a:p>
            <a:pPr lvl="1"/>
            <a:r>
              <a:rPr lang="en-US" dirty="0" smtClean="0"/>
              <a:t>3 because it has higher trust ?</a:t>
            </a:r>
          </a:p>
          <a:p>
            <a:pPr lvl="1"/>
            <a:r>
              <a:rPr lang="en-US" dirty="0" smtClean="0"/>
              <a:t>3 because it has higher combined trust(rep*trust) ?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trust list with the existing filters (</a:t>
            </a:r>
            <a:r>
              <a:rPr lang="en-US" dirty="0" err="1" smtClean="0"/>
              <a:t>iTrust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Scanning around</a:t>
            </a:r>
          </a:p>
          <a:p>
            <a:endParaRPr lang="en-US" dirty="0"/>
          </a:p>
          <a:p>
            <a:r>
              <a:rPr lang="en-US" dirty="0" smtClean="0"/>
              <a:t>Follow any one of the approaches for getting the trust score and recommendation</a:t>
            </a:r>
          </a:p>
          <a:p>
            <a:endParaRPr lang="en-US" dirty="0"/>
          </a:p>
          <a:p>
            <a:r>
              <a:rPr lang="en-US" dirty="0" smtClean="0"/>
              <a:t>Add to the secondary Trust list maintained.</a:t>
            </a:r>
          </a:p>
        </p:txBody>
      </p:sp>
    </p:spTree>
    <p:extLst>
      <p:ext uri="{BB962C8B-B14F-4D97-AF65-F5344CB8AC3E}">
        <p14:creationId xmlns:p14="http://schemas.microsoft.com/office/powerpoint/2010/main" val="194462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On-Demand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What if there is no new node in vicinity 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Overhead as every time new node is encountered its queried over MANET.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r>
              <a:rPr lang="en-US" dirty="0" smtClean="0"/>
              <a:t>Advantages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Minimal storage required in terms of storing trust list.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If node density of MANET is high this simple approach is expected to work better.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Trust-list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Works when there is no trusted node around.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Network traffic is lesser or packets transmitted per request is lesser.</a:t>
            </a:r>
          </a:p>
          <a:p>
            <a:pPr lvl="1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Disadvantages </a:t>
            </a:r>
          </a:p>
          <a:p>
            <a:pPr lvl="1"/>
            <a:r>
              <a:rPr lang="en-US" dirty="0" smtClean="0"/>
              <a:t>Lot of memory is required.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 of trust is very costly because after trust list is exchanged, if user changes value of trust then it needs to be updated.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[ need to periodically exchange list – Timestamp]</a:t>
            </a:r>
          </a:p>
          <a:p>
            <a:pPr lvl="1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r>
              <a:rPr lang="en-US" dirty="0" smtClean="0"/>
              <a:t>More vulnerable to network security issues because more information is sent over the network about the trust list of a node.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There can be a node which keeps asking or monitoring all the other nodes without giving information.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Epidemic Routing</a:t>
            </a:r>
            <a:r>
              <a:rPr lang="en-US" baseline="30000" dirty="0" smtClean="0"/>
              <a:t>[1]</a:t>
            </a:r>
            <a:br>
              <a:rPr lang="en-US" baseline="30000" dirty="0" smtClean="0"/>
            </a:br>
            <a:endParaRPr lang="en-US" dirty="0" smtClean="0"/>
          </a:p>
          <a:p>
            <a:pPr lvl="1"/>
            <a:r>
              <a:rPr lang="en-US" dirty="0" smtClean="0"/>
              <a:t>Unreachability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Overhead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Delay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of trust in MANET</a:t>
            </a:r>
          </a:p>
          <a:p>
            <a:pPr lvl="1"/>
            <a:r>
              <a:rPr lang="en-US" dirty="0" smtClean="0"/>
              <a:t>Lack of infrastructure leads to the greater possibility of presence of malicious nodes in MANETs.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This becomes a psychological barrier for users in communicating Peer  to Peer in MANETs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Establishing trust between known users will help to break this barrier.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(expected):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Model has more overhead and delay than Selfish Model</a:t>
            </a:r>
          </a:p>
          <a:p>
            <a:endParaRPr lang="en-US" dirty="0"/>
          </a:p>
          <a:p>
            <a:r>
              <a:rPr lang="en-US" dirty="0" smtClean="0"/>
              <a:t>The Exchange trust-list will perform better when node density is less in a particular area.</a:t>
            </a:r>
          </a:p>
          <a:p>
            <a:endParaRPr lang="en-US" dirty="0"/>
          </a:p>
          <a:p>
            <a:r>
              <a:rPr lang="en-US" dirty="0" smtClean="0"/>
              <a:t>The On-Demand approach will perform better when node density is higher.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[1] "Proximity based Trust-Advisor using encounters for Mobile Societies:   </a:t>
            </a:r>
            <a:br>
              <a:rPr lang="en-US" sz="1800" dirty="0" smtClean="0"/>
            </a:br>
            <a:r>
              <a:rPr lang="en-US" sz="1800" dirty="0" smtClean="0"/>
              <a:t> Analysis of four Filters" -  </a:t>
            </a:r>
            <a:r>
              <a:rPr lang="en-US" sz="1800" dirty="0" err="1" smtClean="0"/>
              <a:t>Udayan</a:t>
            </a:r>
            <a:r>
              <a:rPr lang="en-US" sz="1800" dirty="0" smtClean="0"/>
              <a:t> Kumar, </a:t>
            </a:r>
            <a:r>
              <a:rPr lang="en-US" sz="1800" dirty="0" err="1" smtClean="0"/>
              <a:t>Gautam</a:t>
            </a:r>
            <a:r>
              <a:rPr lang="en-US" sz="1800" dirty="0" smtClean="0"/>
              <a:t> </a:t>
            </a:r>
            <a:r>
              <a:rPr lang="en-US" sz="1800" dirty="0" err="1" smtClean="0"/>
              <a:t>Thakur</a:t>
            </a:r>
            <a:r>
              <a:rPr lang="en-US" sz="1800" dirty="0" smtClean="0"/>
              <a:t> and Ahmed </a:t>
            </a:r>
            <a:r>
              <a:rPr lang="en-US" sz="1800" dirty="0" err="1" smtClean="0"/>
              <a:t>Helmy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    Department of Computer and Information Science and Engineering,	 University of Florida, FL, U.S.A.</a:t>
            </a:r>
          </a:p>
          <a:p>
            <a:pPr>
              <a:buNone/>
            </a:pPr>
            <a:r>
              <a:rPr lang="en-US" sz="1800" dirty="0" smtClean="0"/>
              <a:t>    (</a:t>
            </a:r>
            <a:r>
              <a:rPr lang="en-US" sz="1800" u="sng" dirty="0" smtClean="0">
                <a:hlinkClick r:id="rId2"/>
              </a:rPr>
              <a:t>http://www.cise.ufl.edu/~gsthakur/docs/proximity.pdf</a:t>
            </a:r>
            <a:r>
              <a:rPr lang="en-US" sz="1800" dirty="0" smtClean="0"/>
              <a:t>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	[2]</a:t>
            </a:r>
            <a:r>
              <a:rPr lang="en-US" sz="1800" dirty="0" smtClean="0"/>
              <a:t> </a:t>
            </a:r>
            <a:r>
              <a:rPr lang="en-US" sz="1800" b="1" dirty="0" smtClean="0"/>
              <a:t> </a:t>
            </a:r>
            <a:r>
              <a:rPr lang="en-US" sz="1800" dirty="0" smtClean="0"/>
              <a:t>"A Robust Reputation System for Mobile Ad-hoc Network"</a:t>
            </a:r>
          </a:p>
          <a:p>
            <a:pPr>
              <a:buNone/>
            </a:pPr>
            <a:r>
              <a:rPr lang="en-US" sz="1800" b="1" dirty="0" smtClean="0"/>
              <a:t>     </a:t>
            </a:r>
            <a:r>
              <a:rPr lang="en-US" sz="1800" dirty="0" smtClean="0"/>
              <a:t>- Sonja </a:t>
            </a:r>
            <a:r>
              <a:rPr lang="en-US" sz="1800" dirty="0" err="1" smtClean="0"/>
              <a:t>Buchegger</a:t>
            </a:r>
            <a:r>
              <a:rPr lang="en-US" sz="1800" dirty="0" smtClean="0"/>
              <a:t>, Jean-Yves Le </a:t>
            </a:r>
            <a:r>
              <a:rPr lang="en-US" sz="1800" dirty="0" err="1" smtClean="0"/>
              <a:t>Boudec</a:t>
            </a:r>
            <a:r>
              <a:rPr lang="en-US" sz="1800" dirty="0" smtClean="0"/>
              <a:t>  EPFL-IC-LC</a:t>
            </a:r>
          </a:p>
          <a:p>
            <a:pPr>
              <a:buNone/>
            </a:pPr>
            <a:r>
              <a:rPr lang="en-US" sz="1800" dirty="0" smtClean="0"/>
              <a:t>	(</a:t>
            </a:r>
            <a:r>
              <a:rPr lang="en-US" sz="1800" u="sng" dirty="0" smtClean="0">
                <a:hlinkClick r:id="rId3"/>
              </a:rPr>
              <a:t>http://mescal.imag.fr/membres/corinne.touati/Sandra/robust_report.pdf</a:t>
            </a:r>
            <a:r>
              <a:rPr lang="en-US" sz="1800" dirty="0" smtClean="0"/>
              <a:t>)</a:t>
            </a:r>
          </a:p>
          <a:p>
            <a:r>
              <a:rPr lang="en-US" sz="1800" b="1" dirty="0" smtClean="0"/>
              <a:t>[3] “</a:t>
            </a:r>
            <a:r>
              <a:rPr lang="en-US" sz="1800" dirty="0" smtClean="0"/>
              <a:t> A Reputation-based Scheme against Malicious Packet Dropping for Mobile Ad Hoc Networks </a:t>
            </a:r>
            <a:r>
              <a:rPr lang="en-US" sz="1800" b="1" dirty="0" smtClean="0"/>
              <a:t>“ </a:t>
            </a:r>
            <a:r>
              <a:rPr lang="en-US" sz="1800" dirty="0" smtClean="0"/>
              <a:t>    -Song </a:t>
            </a:r>
            <a:r>
              <a:rPr lang="en-US" sz="1800" dirty="0" err="1" smtClean="0"/>
              <a:t>JianHua</a:t>
            </a:r>
            <a:r>
              <a:rPr lang="en-US" sz="1800" dirty="0" smtClean="0"/>
              <a:t>, Ma </a:t>
            </a:r>
            <a:r>
              <a:rPr lang="en-US" sz="1800" dirty="0" err="1" smtClean="0"/>
              <a:t>ChuanXiang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 School of Mathematics and Computer Science, Hubei University, Wuhan 430062, Hubei, China (</a:t>
            </a:r>
            <a:r>
              <a:rPr lang="en-US" sz="1800" u="sng" dirty="0" smtClean="0">
                <a:hlinkClick r:id="rId4"/>
              </a:rPr>
              <a:t>http://ieeexplore.ieee.org.lp.hscl.ufl.edu/stamp/stamp.jsp?tp=&amp;arnumber=5935316 )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[4] “ Trust </a:t>
            </a:r>
            <a:r>
              <a:rPr lang="en-US" sz="2400" dirty="0" err="1" smtClean="0"/>
              <a:t>Modelling</a:t>
            </a:r>
            <a:r>
              <a:rPr lang="en-US" sz="2400" dirty="0" smtClean="0"/>
              <a:t> and Evaluation in Ad-hoc Networks </a:t>
            </a:r>
            <a:r>
              <a:rPr lang="en-US" sz="2400" b="1" dirty="0" smtClean="0"/>
              <a:t>“</a:t>
            </a:r>
            <a:r>
              <a:rPr lang="en-US" sz="2400" dirty="0" smtClean="0"/>
              <a:t>- Yan </a:t>
            </a:r>
            <a:r>
              <a:rPr lang="en-US" sz="2400" dirty="0" err="1" smtClean="0"/>
              <a:t>Sun,Wei</a:t>
            </a:r>
            <a:r>
              <a:rPr lang="en-US" sz="2400" dirty="0" smtClean="0"/>
              <a:t> Yu, Zhu Han and </a:t>
            </a:r>
            <a:r>
              <a:rPr lang="en-US" sz="2400" dirty="0" err="1" smtClean="0"/>
              <a:t>K.J.Ray</a:t>
            </a:r>
            <a:r>
              <a:rPr lang="en-US" sz="2400" dirty="0" smtClean="0"/>
              <a:t> Liu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u="sng" dirty="0" smtClean="0">
                <a:hlinkClick r:id="rId2"/>
              </a:rPr>
              <a:t>http://www.ele.uri.edu/nest/paper/Globecom05Trust_final.pdf</a:t>
            </a:r>
            <a:r>
              <a:rPr lang="en-US" sz="2400" dirty="0" smtClean="0"/>
              <a:t> )</a:t>
            </a:r>
          </a:p>
          <a:p>
            <a:r>
              <a:rPr lang="en-US" sz="2000" b="1" dirty="0" smtClean="0"/>
              <a:t>[5] “ DEFENDING AGAINST MALICIOUS NODES USING AN SVM BASED REPUTATION SYSTEM</a:t>
            </a:r>
            <a:r>
              <a:rPr lang="en-US" sz="2000" dirty="0" smtClean="0"/>
              <a:t>  </a:t>
            </a:r>
            <a:r>
              <a:rPr lang="en-US" sz="2000" b="1" dirty="0" smtClean="0"/>
              <a:t>“</a:t>
            </a:r>
            <a:r>
              <a:rPr lang="en-US" sz="2000" dirty="0" smtClean="0"/>
              <a:t> -</a:t>
            </a:r>
            <a:r>
              <a:rPr lang="en-US" sz="2000" dirty="0" err="1" smtClean="0"/>
              <a:t>Rehan</a:t>
            </a:r>
            <a:r>
              <a:rPr lang="en-US" sz="2000" dirty="0" smtClean="0"/>
              <a:t> </a:t>
            </a:r>
            <a:r>
              <a:rPr lang="en-US" sz="2000" dirty="0" err="1" smtClean="0"/>
              <a:t>Akbani</a:t>
            </a:r>
            <a:r>
              <a:rPr lang="en-US" sz="2000" dirty="0" smtClean="0"/>
              <a:t>, </a:t>
            </a:r>
            <a:r>
              <a:rPr lang="en-US" sz="2000" dirty="0" err="1" smtClean="0"/>
              <a:t>Turgay</a:t>
            </a:r>
            <a:r>
              <a:rPr lang="en-US" sz="2000" dirty="0" smtClean="0"/>
              <a:t> </a:t>
            </a:r>
            <a:r>
              <a:rPr lang="en-US" sz="2000" dirty="0" err="1" smtClean="0"/>
              <a:t>Korkmaz</a:t>
            </a:r>
            <a:r>
              <a:rPr lang="en-US" sz="2000" dirty="0" smtClean="0"/>
              <a:t>, and G. V. S. </a:t>
            </a:r>
            <a:r>
              <a:rPr lang="en-US" sz="2000" dirty="0" err="1" smtClean="0"/>
              <a:t>Raju</a:t>
            </a:r>
            <a:r>
              <a:rPr lang="en-US" sz="2000" dirty="0" smtClean="0"/>
              <a:t>   </a:t>
            </a:r>
            <a:br>
              <a:rPr lang="en-US" sz="2000" dirty="0" smtClean="0"/>
            </a:br>
            <a:r>
              <a:rPr lang="en-US" sz="2000" dirty="0" smtClean="0"/>
              <a:t>University of Texas at San Antonio San </a:t>
            </a:r>
            <a:r>
              <a:rPr lang="en-US" sz="2000" dirty="0" err="1" smtClean="0"/>
              <a:t>Antonio,TX</a:t>
            </a:r>
            <a:r>
              <a:rPr lang="en-US" sz="2000" dirty="0" smtClean="0"/>
              <a:t>, USA 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3672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iTrust</a:t>
            </a:r>
            <a:r>
              <a:rPr lang="en-US" dirty="0" smtClean="0"/>
              <a:t> – Encounter Based Trust</a:t>
            </a:r>
            <a:r>
              <a:rPr lang="en-US" baseline="30000" dirty="0" smtClean="0"/>
              <a:t>[1]</a:t>
            </a:r>
          </a:p>
          <a:p>
            <a:pPr lvl="1"/>
            <a:r>
              <a:rPr lang="en-US" dirty="0" smtClean="0"/>
              <a:t>Location Vector, Duration Vector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Bayesian based approach</a:t>
            </a:r>
            <a:r>
              <a:rPr lang="en-US" baseline="30000" dirty="0" smtClean="0"/>
              <a:t>[2]</a:t>
            </a:r>
            <a:endParaRPr lang="en-US" dirty="0"/>
          </a:p>
          <a:p>
            <a:pPr lvl="1"/>
            <a:r>
              <a:rPr lang="en-US" dirty="0" smtClean="0"/>
              <a:t>Uses first hand observation and propagate this information over the network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SVM based approach</a:t>
            </a:r>
            <a:r>
              <a:rPr lang="en-US" baseline="30000" dirty="0" smtClean="0"/>
              <a:t>[6]</a:t>
            </a:r>
          </a:p>
          <a:p>
            <a:pPr lvl="1"/>
            <a:r>
              <a:rPr lang="en-US" dirty="0" smtClean="0"/>
              <a:t>Uses machine learning approaches to train network with all possible attack scenarios.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Node recommendation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419600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819400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114800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286000"/>
            <a:ext cx="4953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Arrow Connector 11"/>
          <p:cNvCxnSpPr/>
          <p:nvPr/>
        </p:nvCxnSpPr>
        <p:spPr>
          <a:xfrm flipV="1">
            <a:off x="1981200" y="3276600"/>
            <a:ext cx="838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52600" y="3276600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Scanning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362200" y="3429000"/>
            <a:ext cx="62865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38400" y="3657600"/>
            <a:ext cx="2091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node detected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86000" y="4724400"/>
            <a:ext cx="457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5" idx="1"/>
          </p:cNvCxnSpPr>
          <p:nvPr/>
        </p:nvCxnSpPr>
        <p:spPr>
          <a:xfrm flipV="1">
            <a:off x="2362200" y="3314700"/>
            <a:ext cx="44196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657600" y="4343400"/>
            <a:ext cx="3124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 you know(trust) this guy ?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62400" y="4953000"/>
            <a:ext cx="506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10200" y="3200400"/>
            <a:ext cx="506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2362200" y="4876800"/>
            <a:ext cx="449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6" idx="3"/>
          </p:cNvCxnSpPr>
          <p:nvPr/>
        </p:nvCxnSpPr>
        <p:spPr>
          <a:xfrm flipH="1">
            <a:off x="2400300" y="3200400"/>
            <a:ext cx="43815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295400" y="5105400"/>
            <a:ext cx="1799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node is  </a:t>
            </a:r>
          </a:p>
          <a:p>
            <a:r>
              <a:rPr lang="en-US" dirty="0" smtClean="0"/>
              <a:t>Recommended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information for new node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Approaches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Exchange trust-list Approach</a:t>
            </a:r>
          </a:p>
          <a:p>
            <a:pPr lvl="2"/>
            <a:r>
              <a:rPr lang="en-US" dirty="0" smtClean="0"/>
              <a:t>Global Model</a:t>
            </a:r>
          </a:p>
          <a:p>
            <a:pPr lvl="2"/>
            <a:r>
              <a:rPr lang="en-US" dirty="0" smtClean="0"/>
              <a:t>Uno </a:t>
            </a:r>
            <a:r>
              <a:rPr lang="en-US" dirty="0" smtClean="0"/>
              <a:t>Model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On Demand Approach</a:t>
            </a:r>
          </a:p>
          <a:p>
            <a:pPr lvl="2"/>
            <a:r>
              <a:rPr lang="en-US" dirty="0" smtClean="0"/>
              <a:t>Global Model</a:t>
            </a:r>
          </a:p>
          <a:p>
            <a:pPr lvl="2"/>
            <a:r>
              <a:rPr lang="en-US" dirty="0" smtClean="0"/>
              <a:t>Uno</a:t>
            </a:r>
            <a:r>
              <a:rPr lang="en-US" dirty="0" smtClean="0"/>
              <a:t> </a:t>
            </a:r>
            <a:r>
              <a:rPr lang="en-US" dirty="0" smtClean="0"/>
              <a:t>Model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Scanning phase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Scans all the mobile devices around the user using </a:t>
            </a:r>
            <a:r>
              <a:rPr lang="en-US" dirty="0" err="1" smtClean="0"/>
              <a:t>bluetooth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Nodes found either be already TRUSTED node or UNTRUSTED(new) Node.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Score Calculation phase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Trust score calculation for  each new node.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If trust score is greater than a threshold, new node is recommended.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General Problems/Challenges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How to query new node information to trusted node 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Once you get the information how to calculate the trust score 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How to decide on threshold (minimum) score needed for recommendation ?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What if a particular user does not want to reveal its trust list ?? (Privacy issues)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30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1728</TotalTime>
  <Words>722</Words>
  <Application>Microsoft Office PowerPoint</Application>
  <PresentationFormat>On-screen Show (4:3)</PresentationFormat>
  <Paragraphs>189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A reputation based recommendation  system over trusted nodes(iTrust)</vt:lpstr>
      <vt:lpstr>Outline</vt:lpstr>
      <vt:lpstr>Introduction</vt:lpstr>
      <vt:lpstr>Related work</vt:lpstr>
      <vt:lpstr>New Node recommendation</vt:lpstr>
      <vt:lpstr>Query information for new node </vt:lpstr>
      <vt:lpstr>Two phases</vt:lpstr>
      <vt:lpstr>PowerPoint Presentation</vt:lpstr>
      <vt:lpstr>General Problems/Challenges </vt:lpstr>
      <vt:lpstr>Calculation</vt:lpstr>
      <vt:lpstr>On-Demand Query</vt:lpstr>
      <vt:lpstr>PowerPoint Presentation</vt:lpstr>
      <vt:lpstr>PowerPoint Presentation</vt:lpstr>
      <vt:lpstr>Exchange Trust Lists Approach</vt:lpstr>
      <vt:lpstr>PowerPoint Presentation</vt:lpstr>
      <vt:lpstr>Design Issues – Exchange Trust lists</vt:lpstr>
      <vt:lpstr>Exchange Method – When and How?</vt:lpstr>
      <vt:lpstr>PowerPoint Presentation</vt:lpstr>
      <vt:lpstr>Overcoming issues (After List is got..)</vt:lpstr>
      <vt:lpstr>PowerPoint Presentation</vt:lpstr>
      <vt:lpstr>PowerPoint Presentation</vt:lpstr>
      <vt:lpstr>PowerPoint Presentation</vt:lpstr>
      <vt:lpstr>Overall Steps</vt:lpstr>
      <vt:lpstr>On-Demand Approach</vt:lpstr>
      <vt:lpstr>PowerPoint Presentation</vt:lpstr>
      <vt:lpstr>Exchange Trust-list</vt:lpstr>
      <vt:lpstr>PowerPoint Presentation</vt:lpstr>
      <vt:lpstr>PowerPoint Presentation</vt:lpstr>
      <vt:lpstr>Evaluation Metrics</vt:lpstr>
      <vt:lpstr>Results (expected):</vt:lpstr>
      <vt:lpstr>References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Chirag</dc:creator>
  <cp:lastModifiedBy>Avinash</cp:lastModifiedBy>
  <cp:revision>134</cp:revision>
  <dcterms:created xsi:type="dcterms:W3CDTF">2006-08-16T00:00:00Z</dcterms:created>
  <dcterms:modified xsi:type="dcterms:W3CDTF">2012-04-18T22:28:47Z</dcterms:modified>
</cp:coreProperties>
</file>