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sldIdLst>
    <p:sldId id="256" r:id="rId2"/>
    <p:sldId id="276" r:id="rId3"/>
    <p:sldId id="257" r:id="rId4"/>
    <p:sldId id="259" r:id="rId5"/>
    <p:sldId id="260" r:id="rId6"/>
    <p:sldId id="261" r:id="rId7"/>
    <p:sldId id="262" r:id="rId8"/>
    <p:sldId id="263" r:id="rId9"/>
    <p:sldId id="274" r:id="rId10"/>
    <p:sldId id="264" r:id="rId11"/>
    <p:sldId id="266" r:id="rId12"/>
    <p:sldId id="265" r:id="rId13"/>
    <p:sldId id="267" r:id="rId14"/>
    <p:sldId id="268" r:id="rId15"/>
    <p:sldId id="269" r:id="rId16"/>
    <p:sldId id="270" r:id="rId17"/>
    <p:sldId id="271" r:id="rId18"/>
    <p:sldId id="272" r:id="rId19"/>
    <p:sldId id="273" r:id="rId20"/>
    <p:sldId id="275" r:id="rId21"/>
    <p:sldId id="277" r:id="rId22"/>
    <p:sldId id="278" r:id="rId23"/>
    <p:sldId id="288" r:id="rId24"/>
    <p:sldId id="279" r:id="rId25"/>
    <p:sldId id="280" r:id="rId26"/>
    <p:sldId id="284" r:id="rId27"/>
    <p:sldId id="283" r:id="rId28"/>
    <p:sldId id="285" r:id="rId29"/>
    <p:sldId id="286" r:id="rId30"/>
    <p:sldId id="28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175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814858-95DE-034B-B85A-1EC77010A08A}" type="datetimeFigureOut">
              <a:rPr lang="en-US" smtClean="0"/>
              <a:t>04/04/13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14858-95DE-034B-B85A-1EC77010A08A}" type="datetimeFigureOut">
              <a:rPr lang="en-US" smtClean="0"/>
              <a:t>04/04/13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14858-95DE-034B-B85A-1EC77010A08A}" type="datetimeFigureOut">
              <a:rPr lang="en-US" smtClean="0"/>
              <a:t>04/04/13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14858-95DE-034B-B85A-1EC77010A08A}" type="datetimeFigureOut">
              <a:rPr lang="en-US" smtClean="0"/>
              <a:t>04/04/13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814858-95DE-034B-B85A-1EC77010A08A}" type="datetimeFigureOut">
              <a:rPr lang="en-US" smtClean="0"/>
              <a:t>04/04/13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814858-95DE-034B-B85A-1EC77010A08A}" type="datetimeFigureOut">
              <a:rPr lang="en-US" smtClean="0"/>
              <a:t>04/04/13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814858-95DE-034B-B85A-1EC77010A08A}" type="datetimeFigureOut">
              <a:rPr lang="en-US" smtClean="0"/>
              <a:t>04/04/13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14858-95DE-034B-B85A-1EC77010A08A}" type="datetimeFigureOut">
              <a:rPr lang="en-US" smtClean="0"/>
              <a:t>04/04/13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14858-95DE-034B-B85A-1EC77010A08A}" type="datetimeFigureOut">
              <a:rPr lang="en-US" smtClean="0"/>
              <a:t>04/04/13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15B02-B91D-0F45-9F5D-D00C9C8DBF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14858-95DE-034B-B85A-1EC77010A08A}" type="datetimeFigureOut">
              <a:rPr lang="en-US" smtClean="0"/>
              <a:t>04/04/13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15B02-B91D-0F45-9F5D-D00C9C8DBF2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0814858-95DE-034B-B85A-1EC77010A08A}" type="datetimeFigureOut">
              <a:rPr lang="en-US" smtClean="0"/>
              <a:t>04/04/13</a:t>
            </a:fld>
            <a:endParaRPr lang="en-US"/>
          </a:p>
        </p:txBody>
      </p:sp>
      <p:sp>
        <p:nvSpPr>
          <p:cNvPr id="9" name="Slide Number Placeholder 8"/>
          <p:cNvSpPr>
            <a:spLocks noGrp="1"/>
          </p:cNvSpPr>
          <p:nvPr>
            <p:ph type="sldNum" sz="quarter" idx="11"/>
          </p:nvPr>
        </p:nvSpPr>
        <p:spPr/>
        <p:txBody>
          <a:bodyPr/>
          <a:lstStyle/>
          <a:p>
            <a:fld id="{FB615B02-B91D-0F45-9F5D-D00C9C8DBF2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B615B02-B91D-0F45-9F5D-D00C9C8DBF2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0814858-95DE-034B-B85A-1EC77010A08A}" type="datetimeFigureOut">
              <a:rPr lang="en-US" smtClean="0"/>
              <a:t>04/04/13</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igmobile.org/mobisy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RapidER</a:t>
            </a:r>
            <a:r>
              <a:rPr lang="en-US" dirty="0" smtClean="0"/>
              <a:t> </a:t>
            </a:r>
            <a:r>
              <a:rPr lang="en-US" dirty="0" smtClean="0"/>
              <a:t>(Mobile Healthcare)</a:t>
            </a:r>
            <a:endParaRPr lang="en-US" dirty="0"/>
          </a:p>
        </p:txBody>
      </p:sp>
      <p:sp>
        <p:nvSpPr>
          <p:cNvPr id="3" name="Subtitle 2"/>
          <p:cNvSpPr>
            <a:spLocks noGrp="1"/>
          </p:cNvSpPr>
          <p:nvPr>
            <p:ph type="subTitle" idx="1"/>
          </p:nvPr>
        </p:nvSpPr>
        <p:spPr/>
        <p:txBody>
          <a:bodyPr>
            <a:normAutofit lnSpcReduction="10000"/>
          </a:bodyPr>
          <a:lstStyle/>
          <a:p>
            <a:r>
              <a:rPr lang="en-US" dirty="0" smtClean="0"/>
              <a:t>Group2:</a:t>
            </a:r>
          </a:p>
          <a:p>
            <a:r>
              <a:rPr lang="en-US" dirty="0" err="1" smtClean="0"/>
              <a:t>Ashish</a:t>
            </a:r>
            <a:r>
              <a:rPr lang="en-US" dirty="0" smtClean="0"/>
              <a:t> </a:t>
            </a:r>
            <a:r>
              <a:rPr lang="en-US" dirty="0" err="1" smtClean="0"/>
              <a:t>Bhat</a:t>
            </a:r>
            <a:endParaRPr lang="en-US" dirty="0" smtClean="0"/>
          </a:p>
          <a:p>
            <a:r>
              <a:rPr lang="en-US" dirty="0" smtClean="0"/>
              <a:t>Vishnu Sanjit</a:t>
            </a:r>
            <a:endParaRPr lang="en-US" dirty="0"/>
          </a:p>
        </p:txBody>
      </p:sp>
    </p:spTree>
    <p:extLst>
      <p:ext uri="{BB962C8B-B14F-4D97-AF65-F5344CB8AC3E}">
        <p14:creationId xmlns:p14="http://schemas.microsoft.com/office/powerpoint/2010/main" val="9951374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Kinetic Sensing(Challenges)</a:t>
            </a:r>
            <a:endParaRPr lang="en-US" dirty="0"/>
          </a:p>
        </p:txBody>
      </p:sp>
      <p:sp>
        <p:nvSpPr>
          <p:cNvPr id="3" name="Content Placeholder 2"/>
          <p:cNvSpPr>
            <a:spLocks noGrp="1"/>
          </p:cNvSpPr>
          <p:nvPr>
            <p:ph idx="1"/>
          </p:nvPr>
        </p:nvSpPr>
        <p:spPr>
          <a:xfrm>
            <a:off x="457200" y="1417638"/>
            <a:ext cx="8077200" cy="5075001"/>
          </a:xfrm>
        </p:spPr>
        <p:txBody>
          <a:bodyPr>
            <a:normAutofit fontScale="62500" lnSpcReduction="20000"/>
          </a:bodyPr>
          <a:lstStyle/>
          <a:p>
            <a:r>
              <a:rPr lang="en-US" sz="2900" b="1" dirty="0" smtClean="0"/>
              <a:t>Power Consumption and Sampling Rate</a:t>
            </a:r>
          </a:p>
          <a:p>
            <a:pPr marL="0" indent="0">
              <a:buNone/>
            </a:pPr>
            <a:r>
              <a:rPr lang="en-US" sz="2600" dirty="0" smtClean="0"/>
              <a:t>        The Android sensor subsystem calls back into the application code 5 times a second(at its</a:t>
            </a:r>
            <a:r>
              <a:rPr lang="en-US" sz="2600" dirty="0"/>
              <a:t> </a:t>
            </a:r>
            <a:endParaRPr lang="en-US" sz="2600" dirty="0" smtClean="0"/>
          </a:p>
          <a:p>
            <a:pPr marL="0" indent="0">
              <a:buNone/>
            </a:pPr>
            <a:r>
              <a:rPr lang="en-US" sz="2600" dirty="0"/>
              <a:t> </a:t>
            </a:r>
            <a:r>
              <a:rPr lang="en-US" sz="2600" dirty="0" smtClean="0"/>
              <a:t>       slowest rate!) to report the sensor values.</a:t>
            </a:r>
            <a:r>
              <a:rPr lang="en-US" sz="2600" dirty="0"/>
              <a:t> </a:t>
            </a:r>
            <a:r>
              <a:rPr lang="en-US" sz="2600" dirty="0" smtClean="0"/>
              <a:t>May drain the battery in a few hours.</a:t>
            </a:r>
          </a:p>
          <a:p>
            <a:pPr marL="0" indent="0">
              <a:buNone/>
            </a:pPr>
            <a:endParaRPr lang="en-US" sz="2600" dirty="0" smtClean="0"/>
          </a:p>
          <a:p>
            <a:r>
              <a:rPr lang="en-US" sz="2600" dirty="0" smtClean="0"/>
              <a:t>We plan to sample at a low rate upon bootstrapping the service(STATE_INIT), but as soon as the first sample with acceleration equal to LOWER_THRESHOLD is found, we switch to a higher sampling rate. Upon moving back to STATE_INIT we switch back to the lower sampling rate.</a:t>
            </a:r>
          </a:p>
          <a:p>
            <a:pPr marL="0" indent="0">
              <a:buNone/>
            </a:pPr>
            <a:endParaRPr lang="en-US" sz="2600" dirty="0" smtClean="0"/>
          </a:p>
          <a:p>
            <a:r>
              <a:rPr lang="en-US" sz="2600" dirty="0" smtClean="0"/>
              <a:t>Android SDK provides four built in modes for sampling:</a:t>
            </a:r>
          </a:p>
          <a:p>
            <a:pPr marL="0" indent="0">
              <a:buNone/>
            </a:pPr>
            <a:r>
              <a:rPr lang="en-US" sz="2600" dirty="0"/>
              <a:t> </a:t>
            </a:r>
            <a:r>
              <a:rPr lang="en-US" sz="2600" dirty="0" smtClean="0"/>
              <a:t>        SENSOR_DELAY_NORMAL (0.2 sec delay)</a:t>
            </a:r>
          </a:p>
          <a:p>
            <a:pPr marL="0" indent="0">
              <a:buNone/>
            </a:pPr>
            <a:r>
              <a:rPr lang="en-US" sz="2600" dirty="0" smtClean="0"/>
              <a:t>         SENSOR_DELAY_UI (0.06 sec delay)</a:t>
            </a:r>
          </a:p>
          <a:p>
            <a:pPr marL="0" indent="0">
              <a:buNone/>
            </a:pPr>
            <a:r>
              <a:rPr lang="en-US" sz="2600" dirty="0" smtClean="0"/>
              <a:t>         SENSOR_DELAY_GAME (0.02 sec delay)</a:t>
            </a:r>
          </a:p>
          <a:p>
            <a:pPr marL="0" indent="0">
              <a:buNone/>
            </a:pPr>
            <a:r>
              <a:rPr lang="en-US" sz="2600" dirty="0" smtClean="0"/>
              <a:t>         SENSOR_DELAY_FASTEST (0 sec delay)</a:t>
            </a:r>
          </a:p>
          <a:p>
            <a:pPr marL="0" indent="0">
              <a:buNone/>
            </a:pPr>
            <a:endParaRPr lang="en-US" sz="2600" dirty="0" smtClean="0"/>
          </a:p>
          <a:p>
            <a:r>
              <a:rPr lang="en-US" sz="2600" dirty="0" smtClean="0"/>
              <a:t>We may choose to use a higher delay than the ones described above, but these are only hints to the Android sensor subsystem and in most cases the sampling rate is higher than specified. Other options may include using a dedicated motion sensor device capable of communicating with the phone via USB/Bluetooth.  </a:t>
            </a:r>
          </a:p>
          <a:p>
            <a:pPr marL="0" indent="0">
              <a:buNone/>
            </a:pPr>
            <a:r>
              <a:rPr lang="en-US" dirty="0" smtClean="0"/>
              <a:t>    </a:t>
            </a:r>
            <a:endParaRPr lang="en-US" dirty="0"/>
          </a:p>
        </p:txBody>
      </p:sp>
    </p:spTree>
    <p:extLst>
      <p:ext uri="{BB962C8B-B14F-4D97-AF65-F5344CB8AC3E}">
        <p14:creationId xmlns:p14="http://schemas.microsoft.com/office/powerpoint/2010/main" val="35370041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Location Sensing</a:t>
            </a:r>
            <a:endParaRPr lang="en-US" dirty="0"/>
          </a:p>
        </p:txBody>
      </p:sp>
      <p:sp>
        <p:nvSpPr>
          <p:cNvPr id="3" name="Content Placeholder 2"/>
          <p:cNvSpPr>
            <a:spLocks noGrp="1"/>
          </p:cNvSpPr>
          <p:nvPr>
            <p:ph idx="1"/>
          </p:nvPr>
        </p:nvSpPr>
        <p:spPr/>
        <p:txBody>
          <a:bodyPr>
            <a:normAutofit/>
          </a:bodyPr>
          <a:lstStyle/>
          <a:p>
            <a:r>
              <a:rPr lang="en-US" dirty="0" smtClean="0"/>
              <a:t>Multiple location providers on an Android smartphone: GPS, Network(</a:t>
            </a:r>
            <a:r>
              <a:rPr lang="en-US" dirty="0" err="1" smtClean="0"/>
              <a:t>Wifi</a:t>
            </a:r>
            <a:r>
              <a:rPr lang="en-US" dirty="0" smtClean="0"/>
              <a:t>/Cellular Network)</a:t>
            </a:r>
          </a:p>
          <a:p>
            <a:r>
              <a:rPr lang="en-US" dirty="0" smtClean="0"/>
              <a:t>GPS is more accurate(</a:t>
            </a:r>
            <a:r>
              <a:rPr lang="en-US" dirty="0" err="1" smtClean="0"/>
              <a:t>upto</a:t>
            </a:r>
            <a:r>
              <a:rPr lang="en-US" dirty="0" smtClean="0"/>
              <a:t> 10 </a:t>
            </a:r>
            <a:r>
              <a:rPr lang="en-US" dirty="0" err="1" smtClean="0"/>
              <a:t>mts</a:t>
            </a:r>
            <a:r>
              <a:rPr lang="en-US" dirty="0" smtClean="0"/>
              <a:t>)</a:t>
            </a:r>
          </a:p>
          <a:p>
            <a:pPr marL="0" indent="0">
              <a:buNone/>
            </a:pPr>
            <a:r>
              <a:rPr lang="en-US" dirty="0"/>
              <a:t> </a:t>
            </a:r>
            <a:r>
              <a:rPr lang="en-US" dirty="0" smtClean="0"/>
              <a:t>   Network: Wi-Fi has better accuracy than Cellular </a:t>
            </a:r>
          </a:p>
          <a:p>
            <a:pPr marL="0" indent="0">
              <a:buNone/>
            </a:pPr>
            <a:r>
              <a:rPr lang="en-US" dirty="0"/>
              <a:t> </a:t>
            </a:r>
            <a:r>
              <a:rPr lang="en-US" dirty="0" smtClean="0"/>
              <a:t>   network, because of closer proximity to the</a:t>
            </a:r>
          </a:p>
          <a:p>
            <a:pPr marL="0" indent="0">
              <a:buNone/>
            </a:pPr>
            <a:r>
              <a:rPr lang="en-US" dirty="0"/>
              <a:t> </a:t>
            </a:r>
            <a:r>
              <a:rPr lang="en-US" dirty="0" smtClean="0"/>
              <a:t>   access point. (30-100 </a:t>
            </a:r>
            <a:r>
              <a:rPr lang="en-US" dirty="0" err="1" smtClean="0"/>
              <a:t>mts</a:t>
            </a:r>
            <a:r>
              <a:rPr lang="en-US" dirty="0" smtClean="0"/>
              <a:t>)</a:t>
            </a:r>
            <a:endParaRPr lang="en-US" dirty="0"/>
          </a:p>
          <a:p>
            <a:r>
              <a:rPr lang="en-US" dirty="0" smtClean="0"/>
              <a:t>In some cases, where the cellular network strength is particularly good, the accuracy may be much better than the value described above.</a:t>
            </a:r>
          </a:p>
        </p:txBody>
      </p:sp>
    </p:spTree>
    <p:extLst>
      <p:ext uri="{BB962C8B-B14F-4D97-AF65-F5344CB8AC3E}">
        <p14:creationId xmlns:p14="http://schemas.microsoft.com/office/powerpoint/2010/main" val="24674645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Location Sensing</a:t>
            </a:r>
            <a:r>
              <a:rPr lang="en-US" smtClean="0"/>
              <a:t>(Application)</a:t>
            </a:r>
            <a:endParaRPr lang="en-US" dirty="0"/>
          </a:p>
        </p:txBody>
      </p:sp>
      <p:sp>
        <p:nvSpPr>
          <p:cNvPr id="3" name="Content Placeholder 2"/>
          <p:cNvSpPr>
            <a:spLocks noGrp="1"/>
          </p:cNvSpPr>
          <p:nvPr>
            <p:ph idx="1"/>
          </p:nvPr>
        </p:nvSpPr>
        <p:spPr/>
        <p:txBody>
          <a:bodyPr>
            <a:normAutofit/>
          </a:bodyPr>
          <a:lstStyle/>
          <a:p>
            <a:r>
              <a:rPr lang="en-US" dirty="0" smtClean="0"/>
              <a:t>The user is provided an option to switch on location sensing in the application settings, when the fall-detection service is started.</a:t>
            </a:r>
          </a:p>
          <a:p>
            <a:r>
              <a:rPr lang="en-US" dirty="0" smtClean="0"/>
              <a:t>Location updates are recorded upon movement of every 500 </a:t>
            </a:r>
            <a:r>
              <a:rPr lang="en-US" dirty="0" err="1" smtClean="0"/>
              <a:t>mts</a:t>
            </a:r>
            <a:r>
              <a:rPr lang="en-US" dirty="0" smtClean="0"/>
              <a:t> (may be provided as a configuration option) and stored on the </a:t>
            </a:r>
            <a:r>
              <a:rPr lang="en-US" dirty="0" err="1" smtClean="0"/>
              <a:t>filesystem</a:t>
            </a:r>
            <a:r>
              <a:rPr lang="en-US" dirty="0" smtClean="0"/>
              <a:t> </a:t>
            </a:r>
          </a:p>
          <a:p>
            <a:r>
              <a:rPr lang="en-US" dirty="0" smtClean="0"/>
              <a:t>We employ the best available location provider available at any point of time and do not mandate the use of GPS(Accuracy of location may be affected). </a:t>
            </a:r>
            <a:endParaRPr lang="en-US" dirty="0"/>
          </a:p>
        </p:txBody>
      </p:sp>
    </p:spTree>
    <p:extLst>
      <p:ext uri="{BB962C8B-B14F-4D97-AF65-F5344CB8AC3E}">
        <p14:creationId xmlns:p14="http://schemas.microsoft.com/office/powerpoint/2010/main" val="11491319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Location Sensing(Challenges)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4300" dirty="0" smtClean="0"/>
              <a:t>   </a:t>
            </a:r>
            <a:r>
              <a:rPr lang="en-US" sz="4300" b="1" dirty="0" smtClean="0"/>
              <a:t>Power </a:t>
            </a:r>
            <a:r>
              <a:rPr lang="en-US" sz="4300" b="1" dirty="0" smtClean="0"/>
              <a:t>Consumption</a:t>
            </a:r>
          </a:p>
          <a:p>
            <a:r>
              <a:rPr lang="en-US" dirty="0" smtClean="0"/>
              <a:t>Location Sensing using GPS involves two stages – locking period and sensing period. These two stages draw 400mW and 600mW of power respectively(translating to a few hours of battery life on a standard 1400-2000mAh battery). </a:t>
            </a:r>
          </a:p>
          <a:p>
            <a:r>
              <a:rPr lang="en-US" dirty="0" smtClean="0"/>
              <a:t>Location sensing using the network location provider, however isn’t very battery intensive.</a:t>
            </a:r>
          </a:p>
          <a:p>
            <a:r>
              <a:rPr lang="en-US" dirty="0" smtClean="0"/>
              <a:t>We do not require the user to have the GPS switched on all the time, in our application. We register listeners for the best available location providers at any given instant in time and switch if a better location provider is enabled by the user (Network </a:t>
            </a:r>
            <a:r>
              <a:rPr lang="en-US" dirty="0" smtClean="0">
                <a:latin typeface="Wingdings"/>
                <a:ea typeface="Wingdings"/>
                <a:cs typeface="Wingdings"/>
                <a:sym typeface="Wingdings"/>
              </a:rPr>
              <a:t></a:t>
            </a:r>
            <a:r>
              <a:rPr lang="en-US" dirty="0" smtClean="0"/>
              <a:t> GPS)</a:t>
            </a:r>
          </a:p>
          <a:p>
            <a:r>
              <a:rPr lang="en-US" dirty="0" smtClean="0"/>
              <a:t>Also the sampling interval i.e. the distance between two consecutive location updates in our application is large and thus doesn’t cause the GPS hardware to wake up very frequently  </a:t>
            </a:r>
            <a:endParaRPr lang="en-US" dirty="0"/>
          </a:p>
        </p:txBody>
      </p:sp>
    </p:spTree>
    <p:extLst>
      <p:ext uri="{BB962C8B-B14F-4D97-AF65-F5344CB8AC3E}">
        <p14:creationId xmlns:p14="http://schemas.microsoft.com/office/powerpoint/2010/main" val="1054414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Location Sensing(Challenges)</a:t>
            </a:r>
            <a:endParaRPr lang="en-US" dirty="0"/>
          </a:p>
        </p:txBody>
      </p:sp>
      <p:sp>
        <p:nvSpPr>
          <p:cNvPr id="3" name="Content Placeholder 2"/>
          <p:cNvSpPr>
            <a:spLocks noGrp="1"/>
          </p:cNvSpPr>
          <p:nvPr>
            <p:ph idx="1"/>
          </p:nvPr>
        </p:nvSpPr>
        <p:spPr/>
        <p:txBody>
          <a:bodyPr>
            <a:normAutofit/>
          </a:bodyPr>
          <a:lstStyle/>
          <a:p>
            <a:r>
              <a:rPr lang="en-US" dirty="0" smtClean="0"/>
              <a:t>Need to get a quick estimate of current location</a:t>
            </a:r>
            <a:endParaRPr lang="en-US" dirty="0" smtClean="0"/>
          </a:p>
          <a:p>
            <a:r>
              <a:rPr lang="en-US" dirty="0" smtClean="0"/>
              <a:t>To get around this we check the last known location of the user recorded by our application and verify that it isn’t a stale record(not older than 5 minutes) and has accuracy within tolerable limits(&gt; 70%). If it confirms to our tests, we report this location immediately.</a:t>
            </a:r>
          </a:p>
          <a:p>
            <a:r>
              <a:rPr lang="en-US" dirty="0" smtClean="0"/>
              <a:t>If however we do not get an accurate location estimate, we resort to turning on GPS momentarily and wait for a current location update from it.</a:t>
            </a:r>
            <a:endParaRPr lang="en-US" dirty="0"/>
          </a:p>
        </p:txBody>
      </p:sp>
    </p:spTree>
    <p:extLst>
      <p:ext uri="{BB962C8B-B14F-4D97-AF65-F5344CB8AC3E}">
        <p14:creationId xmlns:p14="http://schemas.microsoft.com/office/powerpoint/2010/main" val="2447160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Location Sensing(Challenges)</a:t>
            </a:r>
            <a:endParaRPr lang="en-US" dirty="0"/>
          </a:p>
        </p:txBody>
      </p:sp>
      <p:sp>
        <p:nvSpPr>
          <p:cNvPr id="3" name="Content Placeholder 2"/>
          <p:cNvSpPr>
            <a:spLocks noGrp="1"/>
          </p:cNvSpPr>
          <p:nvPr>
            <p:ph idx="1"/>
          </p:nvPr>
        </p:nvSpPr>
        <p:spPr/>
        <p:txBody>
          <a:bodyPr/>
          <a:lstStyle/>
          <a:p>
            <a:r>
              <a:rPr lang="en-US" dirty="0" smtClean="0"/>
              <a:t>Location Updates may not be sent by the network location provider(Cellular network), even upon crossing the minimum sampling distance(500mts), unless there is a switch from one cellular tower to another, by the device.</a:t>
            </a:r>
          </a:p>
          <a:p>
            <a:r>
              <a:rPr lang="en-US" dirty="0" smtClean="0"/>
              <a:t>Needs to be tested</a:t>
            </a:r>
            <a:endParaRPr lang="en-US" dirty="0"/>
          </a:p>
        </p:txBody>
      </p:sp>
    </p:spTree>
    <p:extLst>
      <p:ext uri="{BB962C8B-B14F-4D97-AF65-F5344CB8AC3E}">
        <p14:creationId xmlns:p14="http://schemas.microsoft.com/office/powerpoint/2010/main" val="26410096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Location Sensing(Other Power saving techniques)</a:t>
            </a:r>
            <a:endParaRPr lang="en-US" dirty="0"/>
          </a:p>
        </p:txBody>
      </p:sp>
      <p:sp>
        <p:nvSpPr>
          <p:cNvPr id="3" name="Content Placeholder 2"/>
          <p:cNvSpPr>
            <a:spLocks noGrp="1"/>
          </p:cNvSpPr>
          <p:nvPr>
            <p:ph idx="1"/>
          </p:nvPr>
        </p:nvSpPr>
        <p:spPr/>
        <p:txBody>
          <a:bodyPr/>
          <a:lstStyle/>
          <a:p>
            <a:r>
              <a:rPr lang="en-US" dirty="0" smtClean="0"/>
              <a:t>We may suppress location updates during the time the device is stationary[4].</a:t>
            </a:r>
          </a:p>
          <a:p>
            <a:r>
              <a:rPr lang="en-US" dirty="0" smtClean="0"/>
              <a:t>The state of the device is constantly reported to our application by the motion sensors and we may use this state to unregister any location update receivers if the user has come to a standstill. </a:t>
            </a:r>
            <a:endParaRPr lang="en-US" dirty="0"/>
          </a:p>
        </p:txBody>
      </p:sp>
    </p:spTree>
    <p:extLst>
      <p:ext uri="{BB962C8B-B14F-4D97-AF65-F5344CB8AC3E}">
        <p14:creationId xmlns:p14="http://schemas.microsoft.com/office/powerpoint/2010/main" val="39175424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Audio Sensing(Basics)</a:t>
            </a:r>
            <a:endParaRPr lang="en-US" dirty="0"/>
          </a:p>
        </p:txBody>
      </p:sp>
      <p:sp>
        <p:nvSpPr>
          <p:cNvPr id="3" name="Content Placeholder 2"/>
          <p:cNvSpPr>
            <a:spLocks noGrp="1"/>
          </p:cNvSpPr>
          <p:nvPr>
            <p:ph idx="1"/>
          </p:nvPr>
        </p:nvSpPr>
        <p:spPr>
          <a:xfrm>
            <a:off x="457200" y="1245820"/>
            <a:ext cx="8001000" cy="5342652"/>
          </a:xfrm>
        </p:spPr>
        <p:txBody>
          <a:bodyPr>
            <a:normAutofit/>
          </a:bodyPr>
          <a:lstStyle/>
          <a:p>
            <a:r>
              <a:rPr lang="en-US" sz="2100" dirty="0" smtClean="0"/>
              <a:t>Sound travels through air in the form a wave</a:t>
            </a:r>
          </a:p>
          <a:p>
            <a:r>
              <a:rPr lang="en-US" sz="2100" dirty="0" smtClean="0"/>
              <a:t>The human audible range of frequency is between 20 Hz to 20KHz</a:t>
            </a:r>
          </a:p>
          <a:p>
            <a:r>
              <a:rPr lang="en-US" sz="2100" dirty="0" smtClean="0"/>
              <a:t>The input sound wave is treated as an analog signal</a:t>
            </a:r>
          </a:p>
          <a:p>
            <a:r>
              <a:rPr lang="en-US" sz="2100" b="1" dirty="0" smtClean="0"/>
              <a:t>Nyquist Rate</a:t>
            </a:r>
            <a:r>
              <a:rPr lang="en-US" sz="2100" dirty="0" smtClean="0"/>
              <a:t>: We need to sample an incoming signal at a rate equal to or higher than twice the highest frequency of the signal, to avoid aliasing. In the case of an audio signal this translates to 40KHz.</a:t>
            </a:r>
          </a:p>
          <a:p>
            <a:pPr marL="0" indent="0">
              <a:buNone/>
            </a:pPr>
            <a:r>
              <a:rPr lang="en-US" sz="2100" dirty="0"/>
              <a:t> </a:t>
            </a:r>
            <a:r>
              <a:rPr lang="en-US" sz="2100" dirty="0" smtClean="0"/>
              <a:t>    </a:t>
            </a:r>
          </a:p>
          <a:p>
            <a:endParaRPr lang="en-US" sz="2100" dirty="0" smtClean="0"/>
          </a:p>
          <a:p>
            <a:endParaRPr lang="en-US" sz="2100" dirty="0"/>
          </a:p>
          <a:p>
            <a:endParaRPr lang="en-US" sz="2100" dirty="0" smtClean="0"/>
          </a:p>
          <a:p>
            <a:endParaRPr lang="en-US" sz="2100" dirty="0" smtClean="0"/>
          </a:p>
          <a:p>
            <a:r>
              <a:rPr lang="en-US" sz="2100" dirty="0" smtClean="0"/>
              <a:t>This is why Android and most other audio applications support sampling of audio at 44.1 KHz.</a:t>
            </a:r>
            <a:endParaRPr lang="en-US" sz="2100" dirty="0"/>
          </a:p>
        </p:txBody>
      </p:sp>
      <p:pic>
        <p:nvPicPr>
          <p:cNvPr id="4" name="Picture 3"/>
          <p:cNvPicPr>
            <a:picLocks noChangeAspect="1"/>
          </p:cNvPicPr>
          <p:nvPr/>
        </p:nvPicPr>
        <p:blipFill>
          <a:blip r:embed="rId2"/>
          <a:stretch>
            <a:fillRect/>
          </a:stretch>
        </p:blipFill>
        <p:spPr>
          <a:xfrm>
            <a:off x="1749132" y="3548013"/>
            <a:ext cx="5127587" cy="1905092"/>
          </a:xfrm>
          <a:prstGeom prst="rect">
            <a:avLst/>
          </a:prstGeom>
        </p:spPr>
      </p:pic>
    </p:spTree>
    <p:extLst>
      <p:ext uri="{BB962C8B-B14F-4D97-AF65-F5344CB8AC3E}">
        <p14:creationId xmlns:p14="http://schemas.microsoft.com/office/powerpoint/2010/main" val="1574304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Audio Sensing(Basics)</a:t>
            </a:r>
            <a:endParaRPr lang="en-US" dirty="0"/>
          </a:p>
        </p:txBody>
      </p:sp>
      <p:sp>
        <p:nvSpPr>
          <p:cNvPr id="3" name="Content Placeholder 2"/>
          <p:cNvSpPr>
            <a:spLocks noGrp="1"/>
          </p:cNvSpPr>
          <p:nvPr>
            <p:ph idx="1"/>
          </p:nvPr>
        </p:nvSpPr>
        <p:spPr>
          <a:xfrm>
            <a:off x="457200" y="1417638"/>
            <a:ext cx="8001000" cy="4955211"/>
          </a:xfrm>
        </p:spPr>
        <p:txBody>
          <a:bodyPr>
            <a:normAutofit fontScale="92500"/>
          </a:bodyPr>
          <a:lstStyle/>
          <a:p>
            <a:r>
              <a:rPr lang="en-US" sz="2200" dirty="0" smtClean="0"/>
              <a:t>Conversion of signal from Time Domain to Frequency Domain</a:t>
            </a:r>
          </a:p>
          <a:p>
            <a:endParaRPr lang="en-US" sz="2200" dirty="0"/>
          </a:p>
          <a:p>
            <a:endParaRPr lang="en-US" sz="2200" dirty="0" smtClean="0"/>
          </a:p>
          <a:p>
            <a:endParaRPr lang="en-US" sz="2200" dirty="0"/>
          </a:p>
          <a:p>
            <a:pPr marL="0" indent="0">
              <a:buNone/>
            </a:pPr>
            <a:endParaRPr lang="en-US" sz="2200" dirty="0" smtClean="0"/>
          </a:p>
          <a:p>
            <a:pPr marL="0" indent="0">
              <a:buNone/>
            </a:pPr>
            <a:endParaRPr lang="en-US" sz="2200" dirty="0" smtClean="0"/>
          </a:p>
          <a:p>
            <a:pPr marL="0" indent="0">
              <a:buNone/>
            </a:pPr>
            <a:endParaRPr lang="en-US" sz="2200" dirty="0" smtClean="0"/>
          </a:p>
          <a:p>
            <a:r>
              <a:rPr lang="en-US" sz="2200" dirty="0" smtClean="0"/>
              <a:t>Easier to analyze audio signal when we break it down into its component frequencies. Further we can apply low-pass filters in frequency domain, to eliminate noise.</a:t>
            </a:r>
          </a:p>
          <a:p>
            <a:r>
              <a:rPr lang="en-US" sz="2200" dirty="0" smtClean="0"/>
              <a:t>We make use of a mathematical technique called </a:t>
            </a:r>
            <a:r>
              <a:rPr lang="en-US" sz="2200" b="1" dirty="0" smtClean="0"/>
              <a:t>Discrete Fourier Transform</a:t>
            </a:r>
            <a:r>
              <a:rPr lang="en-US" sz="2200" dirty="0" smtClean="0"/>
              <a:t>(DFT) to perform this conversion. DFT is computationally intensive(O(n</a:t>
            </a:r>
            <a:r>
              <a:rPr lang="en-US" sz="2200" baseline="30000" dirty="0" smtClean="0"/>
              <a:t>2</a:t>
            </a:r>
            <a:r>
              <a:rPr lang="en-US" sz="2200" dirty="0" smtClean="0"/>
              <a:t>))</a:t>
            </a:r>
            <a:r>
              <a:rPr lang="en-US" sz="2200" b="1" dirty="0" smtClean="0"/>
              <a:t>. Fast Fourier Transform</a:t>
            </a:r>
            <a:r>
              <a:rPr lang="en-US" sz="2200" dirty="0" smtClean="0"/>
              <a:t>(FFT) is faster(O(</a:t>
            </a:r>
            <a:r>
              <a:rPr lang="en-US" sz="2200" dirty="0" err="1" smtClean="0"/>
              <a:t>nlgn</a:t>
            </a:r>
            <a:r>
              <a:rPr lang="en-US" sz="2200" dirty="0" smtClean="0"/>
              <a:t>)).</a:t>
            </a:r>
          </a:p>
          <a:p>
            <a:r>
              <a:rPr lang="en-US" sz="2200" dirty="0" smtClean="0"/>
              <a:t>Many open source FFT libraries available(</a:t>
            </a:r>
            <a:r>
              <a:rPr lang="en-US" sz="2200" dirty="0" err="1" smtClean="0"/>
              <a:t>eg</a:t>
            </a:r>
            <a:r>
              <a:rPr lang="en-US" sz="2200" dirty="0" smtClean="0"/>
              <a:t>. FFTPACK) </a:t>
            </a:r>
          </a:p>
          <a:p>
            <a:endParaRPr lang="en-US" sz="2200" dirty="0" smtClean="0"/>
          </a:p>
          <a:p>
            <a:endParaRPr lang="en-US" dirty="0"/>
          </a:p>
        </p:txBody>
      </p:sp>
      <p:pic>
        <p:nvPicPr>
          <p:cNvPr id="4" name="Picture 3" descr="T2F.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113" y="2102434"/>
            <a:ext cx="5558881" cy="1725943"/>
          </a:xfrm>
          <a:prstGeom prst="rect">
            <a:avLst/>
          </a:prstGeom>
        </p:spPr>
      </p:pic>
    </p:spTree>
    <p:extLst>
      <p:ext uri="{BB962C8B-B14F-4D97-AF65-F5344CB8AC3E}">
        <p14:creationId xmlns:p14="http://schemas.microsoft.com/office/powerpoint/2010/main" val="9658868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Audio Sensing(Heart rate monitor)</a:t>
            </a:r>
            <a:endParaRPr lang="en-US" dirty="0"/>
          </a:p>
        </p:txBody>
      </p:sp>
      <p:sp>
        <p:nvSpPr>
          <p:cNvPr id="3" name="Content Placeholder 2"/>
          <p:cNvSpPr>
            <a:spLocks noGrp="1"/>
          </p:cNvSpPr>
          <p:nvPr>
            <p:ph idx="1"/>
          </p:nvPr>
        </p:nvSpPr>
        <p:spPr/>
        <p:txBody>
          <a:bodyPr>
            <a:normAutofit/>
          </a:bodyPr>
          <a:lstStyle/>
          <a:p>
            <a:r>
              <a:rPr lang="en-US" dirty="0" smtClean="0"/>
              <a:t>We collect audio samples in a byte buffer of pre-defined length and apply the Fourier Transform on this raw data.</a:t>
            </a:r>
          </a:p>
          <a:p>
            <a:r>
              <a:rPr lang="en-US" dirty="0" smtClean="0"/>
              <a:t>We then pass this data through a low pass filter to eliminate extraneous noise from the signal.</a:t>
            </a:r>
          </a:p>
          <a:p>
            <a:r>
              <a:rPr lang="en-US" dirty="0" smtClean="0"/>
              <a:t>Finally we monitor this data for amplitude peaks that cross a certain threshold defined for heartbeat sounds and measure the frequency of such peaks to report the heartbeat rate</a:t>
            </a:r>
            <a:endParaRPr lang="en-US" dirty="0"/>
          </a:p>
        </p:txBody>
      </p:sp>
    </p:spTree>
    <p:extLst>
      <p:ext uri="{BB962C8B-B14F-4D97-AF65-F5344CB8AC3E}">
        <p14:creationId xmlns:p14="http://schemas.microsoft.com/office/powerpoint/2010/main" val="9841710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tx1">
                    <a:lumMod val="75000"/>
                  </a:schemeClr>
                </a:solidFill>
              </a:rPr>
              <a:t>Agenda</a:t>
            </a:r>
            <a:endParaRPr lang="en-US" dirty="0"/>
          </a:p>
        </p:txBody>
      </p:sp>
      <p:sp>
        <p:nvSpPr>
          <p:cNvPr id="3" name="Content Placeholder 2"/>
          <p:cNvSpPr>
            <a:spLocks noGrp="1"/>
          </p:cNvSpPr>
          <p:nvPr>
            <p:ph idx="1"/>
          </p:nvPr>
        </p:nvSpPr>
        <p:spPr/>
        <p:txBody>
          <a:bodyPr>
            <a:normAutofit/>
          </a:bodyPr>
          <a:lstStyle/>
          <a:p>
            <a:r>
              <a:rPr lang="en-US" dirty="0" smtClean="0"/>
              <a:t>Motivation/Goal</a:t>
            </a:r>
          </a:p>
          <a:p>
            <a:r>
              <a:rPr lang="en-US" dirty="0"/>
              <a:t>Sensing</a:t>
            </a:r>
          </a:p>
          <a:p>
            <a:pPr lvl="1"/>
            <a:r>
              <a:rPr lang="en-US" dirty="0"/>
              <a:t>Types of Sensing</a:t>
            </a:r>
          </a:p>
          <a:p>
            <a:pPr lvl="1"/>
            <a:r>
              <a:rPr lang="en-US" dirty="0"/>
              <a:t>Challenges / Approaches / Trade </a:t>
            </a:r>
            <a:r>
              <a:rPr lang="en-US" dirty="0" smtClean="0"/>
              <a:t>offs</a:t>
            </a:r>
            <a:endParaRPr lang="en-US" dirty="0"/>
          </a:p>
          <a:p>
            <a:r>
              <a:rPr lang="en-US" dirty="0"/>
              <a:t>Networking</a:t>
            </a:r>
          </a:p>
          <a:p>
            <a:pPr lvl="1"/>
            <a:r>
              <a:rPr lang="en-US" dirty="0"/>
              <a:t>Rationale </a:t>
            </a:r>
          </a:p>
          <a:p>
            <a:pPr lvl="1"/>
            <a:r>
              <a:rPr lang="en-US" dirty="0"/>
              <a:t>USP </a:t>
            </a:r>
          </a:p>
          <a:p>
            <a:pPr lvl="1"/>
            <a:r>
              <a:rPr lang="en-US" dirty="0"/>
              <a:t>Design: Fall back Stack</a:t>
            </a:r>
          </a:p>
          <a:p>
            <a:pPr lvl="1"/>
            <a:r>
              <a:rPr lang="en-US" dirty="0"/>
              <a:t>Technology / Implementation</a:t>
            </a:r>
          </a:p>
          <a:p>
            <a:endParaRPr lang="en-US" dirty="0"/>
          </a:p>
        </p:txBody>
      </p:sp>
    </p:spTree>
    <p:extLst>
      <p:ext uri="{BB962C8B-B14F-4D97-AF65-F5344CB8AC3E}">
        <p14:creationId xmlns:p14="http://schemas.microsoft.com/office/powerpoint/2010/main" val="11127145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There’s only so much the smartphone sensors can do..</a:t>
            </a:r>
            <a:endParaRPr lang="en-US" dirty="0"/>
          </a:p>
        </p:txBody>
      </p:sp>
      <p:sp>
        <p:nvSpPr>
          <p:cNvPr id="3" name="Content Placeholder 2"/>
          <p:cNvSpPr>
            <a:spLocks noGrp="1"/>
          </p:cNvSpPr>
          <p:nvPr>
            <p:ph idx="1"/>
          </p:nvPr>
        </p:nvSpPr>
        <p:spPr/>
        <p:txBody>
          <a:bodyPr>
            <a:normAutofit/>
          </a:bodyPr>
          <a:lstStyle/>
          <a:p>
            <a:r>
              <a:rPr lang="en-US" dirty="0" smtClean="0"/>
              <a:t>Extend the idea to Body Sensor Networks[1] for even granular activity monitoring of the individual. The smartphone acts as the aggregator for the sensor network(Wired/Wireless).</a:t>
            </a:r>
          </a:p>
          <a:p>
            <a:r>
              <a:rPr lang="en-US" dirty="0" smtClean="0"/>
              <a:t>The smartphone can even act as an aggregator for implantable under-the-skin micro sensors capable of identifying concentrations of various substances in blood and reporting the data wirelessly (http://</a:t>
            </a:r>
            <a:r>
              <a:rPr lang="en-US" dirty="0" err="1" smtClean="0"/>
              <a:t>sti.epfl.ch</a:t>
            </a:r>
            <a:r>
              <a:rPr lang="en-US" dirty="0" smtClean="0"/>
              <a:t>/page-92004.html).  </a:t>
            </a:r>
          </a:p>
          <a:p>
            <a:endParaRPr lang="en-US" dirty="0" smtClean="0"/>
          </a:p>
          <a:p>
            <a:endParaRPr lang="en-US" dirty="0"/>
          </a:p>
        </p:txBody>
      </p:sp>
    </p:spTree>
    <p:extLst>
      <p:ext uri="{BB962C8B-B14F-4D97-AF65-F5344CB8AC3E}">
        <p14:creationId xmlns:p14="http://schemas.microsoft.com/office/powerpoint/2010/main" val="1196448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tx1">
                    <a:lumMod val="75000"/>
                  </a:schemeClr>
                </a:solidFill>
              </a:rPr>
              <a:t>Networking</a:t>
            </a:r>
            <a:endParaRPr lang="en-US" dirty="0"/>
          </a:p>
        </p:txBody>
      </p:sp>
      <p:sp>
        <p:nvSpPr>
          <p:cNvPr id="3" name="Content Placeholder 2"/>
          <p:cNvSpPr>
            <a:spLocks noGrp="1"/>
          </p:cNvSpPr>
          <p:nvPr>
            <p:ph idx="1"/>
          </p:nvPr>
        </p:nvSpPr>
        <p:spPr/>
        <p:txBody>
          <a:bodyPr>
            <a:normAutofit/>
          </a:bodyPr>
          <a:lstStyle/>
          <a:p>
            <a:r>
              <a:rPr lang="en-US" dirty="0" smtClean="0"/>
              <a:t>Background</a:t>
            </a:r>
          </a:p>
          <a:p>
            <a:endParaRPr lang="en-US" dirty="0"/>
          </a:p>
          <a:p>
            <a:r>
              <a:rPr lang="en-US" dirty="0" smtClean="0"/>
              <a:t>Scenario</a:t>
            </a:r>
            <a:endParaRPr lang="en-US" dirty="0"/>
          </a:p>
          <a:p>
            <a:endParaRPr lang="en-US" dirty="0"/>
          </a:p>
          <a:p>
            <a:r>
              <a:rPr lang="en-US" dirty="0"/>
              <a:t>Design : Fall Back Mechanism</a:t>
            </a:r>
          </a:p>
          <a:p>
            <a:endParaRPr lang="en-US" dirty="0"/>
          </a:p>
          <a:p>
            <a:r>
              <a:rPr lang="en-US" dirty="0"/>
              <a:t>Implementation </a:t>
            </a:r>
            <a:r>
              <a:rPr lang="en-US" dirty="0" smtClean="0"/>
              <a:t>Details</a:t>
            </a:r>
            <a:endParaRPr lang="en-US" dirty="0"/>
          </a:p>
          <a:p>
            <a:endParaRPr lang="en-US" dirty="0"/>
          </a:p>
          <a:p>
            <a:r>
              <a:rPr lang="en-US" dirty="0"/>
              <a:t>USP</a:t>
            </a:r>
          </a:p>
          <a:p>
            <a:pPr marL="0" indent="0">
              <a:buNone/>
            </a:pPr>
            <a:endParaRPr lang="en-US" dirty="0"/>
          </a:p>
        </p:txBody>
      </p:sp>
    </p:spTree>
    <p:extLst>
      <p:ext uri="{BB962C8B-B14F-4D97-AF65-F5344CB8AC3E}">
        <p14:creationId xmlns:p14="http://schemas.microsoft.com/office/powerpoint/2010/main" val="3590173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1">
                    <a:lumMod val="75000"/>
                  </a:schemeClr>
                </a:solidFill>
              </a:rPr>
              <a:t>Background</a:t>
            </a:r>
            <a:endParaRPr lang="en-US" dirty="0"/>
          </a:p>
        </p:txBody>
      </p:sp>
      <p:sp>
        <p:nvSpPr>
          <p:cNvPr id="3" name="Content Placeholder 2"/>
          <p:cNvSpPr>
            <a:spLocks noGrp="1"/>
          </p:cNvSpPr>
          <p:nvPr>
            <p:ph idx="1"/>
          </p:nvPr>
        </p:nvSpPr>
        <p:spPr/>
        <p:txBody>
          <a:bodyPr>
            <a:normAutofit/>
          </a:bodyPr>
          <a:lstStyle/>
          <a:p>
            <a:r>
              <a:rPr lang="en-US" sz="3000" dirty="0">
                <a:solidFill>
                  <a:srgbClr val="000000"/>
                </a:solidFill>
              </a:rPr>
              <a:t>Survey</a:t>
            </a:r>
            <a:endParaRPr lang="en-US" sz="3000" dirty="0"/>
          </a:p>
          <a:p>
            <a:pPr lvl="1">
              <a:buSzPct val="75000"/>
              <a:buFont typeface="StarSymbol"/>
              <a:buChar char=""/>
            </a:pPr>
            <a:r>
              <a:rPr lang="en-US" sz="2400" dirty="0">
                <a:solidFill>
                  <a:srgbClr val="000000"/>
                </a:solidFill>
              </a:rPr>
              <a:t>California Health Care foundation Survey</a:t>
            </a:r>
            <a:r>
              <a:rPr lang="en-US" sz="2400" dirty="0" smtClean="0">
                <a:solidFill>
                  <a:srgbClr val="000000"/>
                </a:solidFill>
              </a:rPr>
              <a:t>[5]</a:t>
            </a:r>
            <a:endParaRPr lang="en-US" sz="2400" dirty="0"/>
          </a:p>
          <a:p>
            <a:pPr lvl="1">
              <a:buSzPct val="75000"/>
              <a:buFont typeface="StarSymbol"/>
              <a:buChar char=""/>
            </a:pPr>
            <a:r>
              <a:rPr lang="en-US" sz="2400" dirty="0">
                <a:solidFill>
                  <a:srgbClr val="000000"/>
                </a:solidFill>
              </a:rPr>
              <a:t>6000 </a:t>
            </a:r>
            <a:r>
              <a:rPr lang="en-US" sz="2400" dirty="0" err="1">
                <a:solidFill>
                  <a:srgbClr val="000000"/>
                </a:solidFill>
              </a:rPr>
              <a:t>iStore</a:t>
            </a:r>
            <a:r>
              <a:rPr lang="en-US" sz="2400" dirty="0">
                <a:solidFill>
                  <a:srgbClr val="000000"/>
                </a:solidFill>
              </a:rPr>
              <a:t>, Ratio : 73/27   </a:t>
            </a:r>
            <a:endParaRPr lang="en-US" sz="2400" dirty="0"/>
          </a:p>
          <a:p>
            <a:r>
              <a:rPr lang="en-US" sz="3000" dirty="0">
                <a:solidFill>
                  <a:srgbClr val="000000"/>
                </a:solidFill>
              </a:rPr>
              <a:t>Study </a:t>
            </a:r>
            <a:endParaRPr lang="en-US" sz="3000" dirty="0"/>
          </a:p>
          <a:p>
            <a:pPr lvl="1">
              <a:buSzPct val="75000"/>
              <a:buFont typeface="StarSymbol"/>
              <a:buChar char=""/>
            </a:pPr>
            <a:r>
              <a:rPr lang="en-US" sz="3200" dirty="0">
                <a:solidFill>
                  <a:srgbClr val="000000"/>
                </a:solidFill>
              </a:rPr>
              <a:t> </a:t>
            </a:r>
            <a:r>
              <a:rPr lang="en-US" sz="2400" dirty="0">
                <a:solidFill>
                  <a:srgbClr val="000000"/>
                </a:solidFill>
              </a:rPr>
              <a:t>Open garden ( not open-source)</a:t>
            </a:r>
            <a:endParaRPr lang="en-US" sz="2400" dirty="0"/>
          </a:p>
          <a:p>
            <a:pPr lvl="1">
              <a:buSzPct val="75000"/>
              <a:buFont typeface="StarSymbol"/>
              <a:buChar char=""/>
            </a:pPr>
            <a:r>
              <a:rPr lang="en-US" sz="2400" dirty="0">
                <a:solidFill>
                  <a:srgbClr val="000000"/>
                </a:solidFill>
              </a:rPr>
              <a:t> Pocket Lab value</a:t>
            </a:r>
            <a:endParaRPr lang="en-US" sz="2400" dirty="0"/>
          </a:p>
          <a:p>
            <a:pPr lvl="1">
              <a:buSzPct val="75000"/>
              <a:buFont typeface="StarSymbol"/>
              <a:buChar char=""/>
            </a:pPr>
            <a:r>
              <a:rPr lang="en-US" sz="2400" dirty="0">
                <a:solidFill>
                  <a:srgbClr val="000000"/>
                </a:solidFill>
              </a:rPr>
              <a:t> Wi fi direct (p2p)</a:t>
            </a:r>
            <a:endParaRPr lang="en-US" sz="2400" dirty="0"/>
          </a:p>
          <a:p>
            <a:pPr lvl="1">
              <a:buSzPct val="75000"/>
              <a:buFont typeface="StarSymbol"/>
              <a:buChar char=""/>
            </a:pPr>
            <a:r>
              <a:rPr lang="en-US" sz="2400" dirty="0">
                <a:solidFill>
                  <a:srgbClr val="000000"/>
                </a:solidFill>
              </a:rPr>
              <a:t> </a:t>
            </a:r>
            <a:r>
              <a:rPr lang="en-US" sz="2400" dirty="0" err="1">
                <a:solidFill>
                  <a:srgbClr val="000000"/>
                </a:solidFill>
              </a:rPr>
              <a:t>iTrust</a:t>
            </a:r>
            <a:endParaRPr lang="en-US" sz="2400" dirty="0"/>
          </a:p>
          <a:p>
            <a:pPr marL="0" indent="0">
              <a:buNone/>
            </a:pPr>
            <a:endParaRPr lang="en-US" dirty="0"/>
          </a:p>
        </p:txBody>
      </p:sp>
    </p:spTree>
    <p:extLst>
      <p:ext uri="{BB962C8B-B14F-4D97-AF65-F5344CB8AC3E}">
        <p14:creationId xmlns:p14="http://schemas.microsoft.com/office/powerpoint/2010/main" val="320130467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pic>
        <p:nvPicPr>
          <p:cNvPr id="6" name="Content Placeholder 5" descr="Obama.000.png"/>
          <p:cNvPicPr>
            <a:picLocks noGrp="1" noChangeAspect="1"/>
          </p:cNvPicPr>
          <p:nvPr>
            <p:ph idx="1"/>
          </p:nvPr>
        </p:nvPicPr>
        <p:blipFill>
          <a:blip r:embed="rId2">
            <a:extLst>
              <a:ext uri="{28A0092B-C50C-407E-A947-70E740481C1C}">
                <a14:useLocalDpi xmlns:a14="http://schemas.microsoft.com/office/drawing/2010/main" val="0"/>
              </a:ext>
            </a:extLst>
          </a:blip>
          <a:srcRect l="14367" r="14367"/>
          <a:stretch>
            <a:fillRect/>
          </a:stretch>
        </p:blipFill>
        <p:spPr/>
      </p:pic>
    </p:spTree>
    <p:extLst>
      <p:ext uri="{BB962C8B-B14F-4D97-AF65-F5344CB8AC3E}">
        <p14:creationId xmlns:p14="http://schemas.microsoft.com/office/powerpoint/2010/main" val="332299034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2962"/>
          </a:xfrm>
        </p:spPr>
        <p:txBody>
          <a:bodyPr>
            <a:normAutofit/>
          </a:bodyPr>
          <a:lstStyle/>
          <a:p>
            <a:pPr algn="l"/>
            <a:r>
              <a:rPr lang="en-US" dirty="0" smtClean="0">
                <a:solidFill>
                  <a:schemeClr val="tx1">
                    <a:lumMod val="75000"/>
                  </a:schemeClr>
                </a:solidFill>
              </a:rPr>
              <a:t>Design: 4 </a:t>
            </a:r>
            <a:r>
              <a:rPr lang="en-US" dirty="0">
                <a:solidFill>
                  <a:schemeClr val="tx1">
                    <a:lumMod val="75000"/>
                  </a:schemeClr>
                </a:solidFill>
              </a:rPr>
              <a:t>way Fall back </a:t>
            </a:r>
            <a:r>
              <a:rPr lang="en-US" dirty="0" smtClean="0">
                <a:solidFill>
                  <a:schemeClr val="tx1">
                    <a:lumMod val="75000"/>
                  </a:schemeClr>
                </a:solidFill>
              </a:rPr>
              <a:t>protocol</a:t>
            </a:r>
            <a:endParaRPr lang="en-US" dirty="0"/>
          </a:p>
        </p:txBody>
      </p:sp>
      <p:pic>
        <p:nvPicPr>
          <p:cNvPr id="3" name="Content Placeholder 2" descr="Final Diag.png"/>
          <p:cNvPicPr>
            <a:picLocks noGrp="1" noChangeAspect="1"/>
          </p:cNvPicPr>
          <p:nvPr>
            <p:ph idx="1"/>
          </p:nvPr>
        </p:nvPicPr>
        <p:blipFill>
          <a:blip r:embed="rId2">
            <a:extLst>
              <a:ext uri="{28A0092B-C50C-407E-A947-70E740481C1C}">
                <a14:useLocalDpi xmlns:a14="http://schemas.microsoft.com/office/drawing/2010/main" val="0"/>
              </a:ext>
            </a:extLst>
          </a:blip>
          <a:srcRect l="1554" r="1554"/>
          <a:stretch>
            <a:fillRect/>
          </a:stretch>
        </p:blipFill>
        <p:spPr/>
      </p:pic>
    </p:spTree>
    <p:extLst>
      <p:ext uri="{BB962C8B-B14F-4D97-AF65-F5344CB8AC3E}">
        <p14:creationId xmlns:p14="http://schemas.microsoft.com/office/powerpoint/2010/main" val="67800539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tx1">
                    <a:lumMod val="75000"/>
                  </a:schemeClr>
                </a:solidFill>
              </a:rPr>
              <a:t>Implementation</a:t>
            </a:r>
            <a:endParaRPr lang="en-US" dirty="0"/>
          </a:p>
        </p:txBody>
      </p:sp>
      <p:sp>
        <p:nvSpPr>
          <p:cNvPr id="3" name="Content Placeholder 2"/>
          <p:cNvSpPr>
            <a:spLocks noGrp="1"/>
          </p:cNvSpPr>
          <p:nvPr>
            <p:ph idx="1"/>
          </p:nvPr>
        </p:nvSpPr>
        <p:spPr/>
        <p:txBody>
          <a:bodyPr>
            <a:normAutofit lnSpcReduction="10000"/>
          </a:bodyPr>
          <a:lstStyle/>
          <a:p>
            <a:r>
              <a:rPr lang="en-US" dirty="0"/>
              <a:t>Android App </a:t>
            </a:r>
          </a:p>
          <a:p>
            <a:pPr lvl="1"/>
            <a:r>
              <a:rPr lang="en-US" sz="2600" dirty="0" smtClean="0">
                <a:solidFill>
                  <a:srgbClr val="000000"/>
                </a:solidFill>
              </a:rPr>
              <a:t>43</a:t>
            </a:r>
            <a:r>
              <a:rPr lang="en-US" sz="2600" dirty="0">
                <a:solidFill>
                  <a:srgbClr val="000000"/>
                </a:solidFill>
              </a:rPr>
              <a:t>% of the smartphone users Use Android</a:t>
            </a:r>
            <a:endParaRPr lang="en-US" sz="2600" dirty="0"/>
          </a:p>
          <a:p>
            <a:endParaRPr lang="en-US" dirty="0"/>
          </a:p>
          <a:p>
            <a:endParaRPr lang="en-US" dirty="0"/>
          </a:p>
          <a:p>
            <a:r>
              <a:rPr lang="en-US" dirty="0"/>
              <a:t>Cloud </a:t>
            </a:r>
            <a:r>
              <a:rPr lang="en-US" dirty="0" smtClean="0"/>
              <a:t>based</a:t>
            </a:r>
          </a:p>
          <a:p>
            <a:pPr lvl="1"/>
            <a:r>
              <a:rPr lang="en-US" sz="2600" dirty="0" smtClean="0">
                <a:solidFill>
                  <a:srgbClr val="000000"/>
                </a:solidFill>
              </a:rPr>
              <a:t>Leveraging </a:t>
            </a:r>
            <a:r>
              <a:rPr lang="en-US" sz="2600" dirty="0">
                <a:solidFill>
                  <a:srgbClr val="000000"/>
                </a:solidFill>
              </a:rPr>
              <a:t>a </a:t>
            </a:r>
            <a:r>
              <a:rPr lang="en-US" sz="2600" dirty="0" smtClean="0">
                <a:solidFill>
                  <a:srgbClr val="000000"/>
                </a:solidFill>
              </a:rPr>
              <a:t>infrastructure! </a:t>
            </a:r>
            <a:endParaRPr lang="en-US" sz="2600" dirty="0" smtClean="0"/>
          </a:p>
          <a:p>
            <a:pPr lvl="1"/>
            <a:r>
              <a:rPr lang="en-US" sz="2600" dirty="0" smtClean="0">
                <a:solidFill>
                  <a:srgbClr val="000000"/>
                </a:solidFill>
              </a:rPr>
              <a:t>JSON </a:t>
            </a:r>
            <a:r>
              <a:rPr lang="en-US" sz="2600" dirty="0" err="1">
                <a:solidFill>
                  <a:srgbClr val="000000"/>
                </a:solidFill>
              </a:rPr>
              <a:t>obj</a:t>
            </a:r>
            <a:r>
              <a:rPr lang="en-US" sz="2600" dirty="0">
                <a:solidFill>
                  <a:srgbClr val="000000"/>
                </a:solidFill>
              </a:rPr>
              <a:t>, Google map API Visualization</a:t>
            </a:r>
            <a:endParaRPr lang="en-US" sz="2600" dirty="0"/>
          </a:p>
          <a:p>
            <a:endParaRPr lang="en-US" dirty="0"/>
          </a:p>
          <a:p>
            <a:pPr marL="0" indent="0">
              <a:buNone/>
            </a:pPr>
            <a:endParaRPr lang="en-US" dirty="0"/>
          </a:p>
          <a:p>
            <a:r>
              <a:rPr lang="en-US" dirty="0"/>
              <a:t>P2P using Wi-Fi </a:t>
            </a:r>
            <a:r>
              <a:rPr lang="en-US" dirty="0" smtClean="0"/>
              <a:t>Direct</a:t>
            </a:r>
          </a:p>
          <a:p>
            <a:pPr lvl="1"/>
            <a:r>
              <a:rPr lang="en-US" sz="2600" dirty="0" smtClean="0">
                <a:solidFill>
                  <a:srgbClr val="000000"/>
                </a:solidFill>
              </a:rPr>
              <a:t>android.net.wifi.p2p.WifiP2pManager</a:t>
            </a:r>
            <a:endParaRPr lang="en-US" sz="2600" dirty="0" smtClean="0"/>
          </a:p>
          <a:p>
            <a:pPr lvl="1"/>
            <a:r>
              <a:rPr lang="en-US" sz="2600" dirty="0" err="1" smtClean="0">
                <a:solidFill>
                  <a:srgbClr val="000000"/>
                </a:solidFill>
              </a:rPr>
              <a:t>android.content.BroadcastReceiver</a:t>
            </a:r>
            <a:endParaRPr lang="en-US" sz="2600" dirty="0"/>
          </a:p>
          <a:p>
            <a:endParaRPr lang="en-US" dirty="0" smtClean="0"/>
          </a:p>
          <a:p>
            <a:endParaRPr lang="en-US" dirty="0" smtClean="0"/>
          </a:p>
          <a:p>
            <a:endParaRPr lang="en-US" dirty="0"/>
          </a:p>
        </p:txBody>
      </p:sp>
    </p:spTree>
    <p:extLst>
      <p:ext uri="{BB962C8B-B14F-4D97-AF65-F5344CB8AC3E}">
        <p14:creationId xmlns:p14="http://schemas.microsoft.com/office/powerpoint/2010/main" val="3818418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Implementation</a:t>
            </a:r>
            <a:endParaRPr lang="en-US" dirty="0"/>
          </a:p>
        </p:txBody>
      </p:sp>
      <p:sp>
        <p:nvSpPr>
          <p:cNvPr id="3" name="Content Placeholder 2"/>
          <p:cNvSpPr>
            <a:spLocks noGrp="1"/>
          </p:cNvSpPr>
          <p:nvPr>
            <p:ph idx="1"/>
          </p:nvPr>
        </p:nvSpPr>
        <p:spPr/>
        <p:txBody>
          <a:bodyPr/>
          <a:lstStyle/>
          <a:p>
            <a:r>
              <a:rPr lang="en-US" sz="4000" dirty="0">
                <a:solidFill>
                  <a:srgbClr val="000000"/>
                </a:solidFill>
              </a:rPr>
              <a:t>Bluetooth </a:t>
            </a:r>
            <a:endParaRPr lang="en-US" dirty="0"/>
          </a:p>
          <a:p>
            <a:pPr lvl="1">
              <a:buSzPct val="75000"/>
              <a:buFont typeface="StarSymbol"/>
              <a:buChar char=""/>
            </a:pPr>
            <a:r>
              <a:rPr lang="en-US" sz="2400" dirty="0">
                <a:solidFill>
                  <a:srgbClr val="000000"/>
                </a:solidFill>
              </a:rPr>
              <a:t>Bypassing the Pairing request: Rationale</a:t>
            </a:r>
            <a:endParaRPr lang="en-US" dirty="0"/>
          </a:p>
          <a:p>
            <a:pPr lvl="2">
              <a:buSzPct val="45000"/>
              <a:buFont typeface="StarSymbol"/>
              <a:buChar char=""/>
            </a:pPr>
            <a:r>
              <a:rPr lang="en-US" dirty="0" err="1">
                <a:solidFill>
                  <a:srgbClr val="000000"/>
                </a:solidFill>
              </a:rPr>
              <a:t>CreateInsecureRfcommSocketToServiceRecord</a:t>
            </a:r>
            <a:r>
              <a:rPr lang="en-US" dirty="0">
                <a:solidFill>
                  <a:srgbClr val="000000"/>
                </a:solidFill>
              </a:rPr>
              <a:t>(UUID)</a:t>
            </a:r>
            <a:endParaRPr lang="en-US" dirty="0"/>
          </a:p>
          <a:p>
            <a:pPr lvl="2">
              <a:buSzPct val="45000"/>
              <a:buFont typeface="StarSymbol"/>
              <a:buChar char=""/>
            </a:pPr>
            <a:r>
              <a:rPr lang="en-US" dirty="0" err="1">
                <a:solidFill>
                  <a:srgbClr val="000000"/>
                </a:solidFill>
              </a:rPr>
              <a:t>ListenUsingInsecureRfcommWithServiceRecord</a:t>
            </a:r>
            <a:endParaRPr lang="en-US" dirty="0"/>
          </a:p>
          <a:p>
            <a:pPr lvl="2">
              <a:buSzPct val="45000"/>
              <a:buFont typeface="StarSymbol"/>
              <a:buChar char=""/>
            </a:pPr>
            <a:r>
              <a:rPr lang="en-US" dirty="0">
                <a:solidFill>
                  <a:srgbClr val="000000"/>
                </a:solidFill>
              </a:rPr>
              <a:t>UUID class</a:t>
            </a:r>
            <a:endParaRPr lang="en-US" dirty="0"/>
          </a:p>
          <a:p>
            <a:pPr lvl="1">
              <a:buSzPct val="75000"/>
              <a:buFont typeface="StarSymbol"/>
              <a:buChar char=""/>
            </a:pPr>
            <a:r>
              <a:rPr lang="en-US" sz="2400" dirty="0" err="1" smtClean="0">
                <a:solidFill>
                  <a:srgbClr val="000000"/>
                </a:solidFill>
              </a:rPr>
              <a:t>iTrust</a:t>
            </a:r>
            <a:r>
              <a:rPr lang="en-US" sz="2400" dirty="0" smtClean="0">
                <a:solidFill>
                  <a:srgbClr val="000000"/>
                </a:solidFill>
              </a:rPr>
              <a:t> </a:t>
            </a:r>
            <a:r>
              <a:rPr lang="en-US" sz="2400" dirty="0">
                <a:solidFill>
                  <a:srgbClr val="000000"/>
                </a:solidFill>
              </a:rPr>
              <a:t>study for Energy Efficient mode.</a:t>
            </a:r>
            <a:endParaRPr lang="en-US" dirty="0"/>
          </a:p>
          <a:p>
            <a:pPr lvl="2">
              <a:buSzPct val="45000"/>
              <a:buFont typeface="StarSymbol"/>
              <a:buChar char=""/>
            </a:pPr>
            <a:r>
              <a:rPr lang="en-US" dirty="0" err="1">
                <a:solidFill>
                  <a:srgbClr val="000000"/>
                </a:solidFill>
              </a:rPr>
              <a:t>Fibo</a:t>
            </a:r>
            <a:r>
              <a:rPr lang="en-US" dirty="0">
                <a:solidFill>
                  <a:srgbClr val="000000"/>
                </a:solidFill>
              </a:rPr>
              <a:t> </a:t>
            </a:r>
            <a:r>
              <a:rPr lang="en-US" dirty="0" err="1">
                <a:solidFill>
                  <a:srgbClr val="000000"/>
                </a:solidFill>
              </a:rPr>
              <a:t>inc</a:t>
            </a:r>
            <a:r>
              <a:rPr lang="en-US" dirty="0">
                <a:solidFill>
                  <a:srgbClr val="000000"/>
                </a:solidFill>
              </a:rPr>
              <a:t> </a:t>
            </a:r>
            <a:r>
              <a:rPr lang="en-US" dirty="0" err="1">
                <a:solidFill>
                  <a:srgbClr val="000000"/>
                </a:solidFill>
              </a:rPr>
              <a:t>seq</a:t>
            </a:r>
            <a:endParaRPr lang="en-US" dirty="0"/>
          </a:p>
          <a:p>
            <a:pPr lvl="2">
              <a:buSzPct val="45000"/>
              <a:buFont typeface="StarSymbol"/>
              <a:buChar char=""/>
            </a:pPr>
            <a:r>
              <a:rPr lang="en-US" dirty="0" err="1">
                <a:solidFill>
                  <a:srgbClr val="000000"/>
                </a:solidFill>
              </a:rPr>
              <a:t>Skipfactor</a:t>
            </a:r>
            <a:r>
              <a:rPr lang="en-US" dirty="0">
                <a:solidFill>
                  <a:srgbClr val="000000"/>
                </a:solidFill>
              </a:rPr>
              <a:t>/Max Threshold</a:t>
            </a:r>
            <a:endParaRPr lang="en-US" dirty="0"/>
          </a:p>
          <a:p>
            <a:r>
              <a:rPr lang="en-US" sz="4000" dirty="0" err="1">
                <a:solidFill>
                  <a:srgbClr val="000000"/>
                </a:solidFill>
              </a:rPr>
              <a:t>Accessibilty</a:t>
            </a:r>
            <a:endParaRPr lang="en-US" dirty="0"/>
          </a:p>
          <a:p>
            <a:endParaRPr lang="en-US" dirty="0"/>
          </a:p>
        </p:txBody>
      </p:sp>
    </p:spTree>
    <p:extLst>
      <p:ext uri="{BB962C8B-B14F-4D97-AF65-F5344CB8AC3E}">
        <p14:creationId xmlns:p14="http://schemas.microsoft.com/office/powerpoint/2010/main" val="593486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tx1">
                    <a:lumMod val="75000"/>
                  </a:schemeClr>
                </a:solidFill>
              </a:rPr>
              <a:t>USP </a:t>
            </a:r>
            <a:endParaRPr lang="en-US" dirty="0"/>
          </a:p>
        </p:txBody>
      </p:sp>
      <p:sp>
        <p:nvSpPr>
          <p:cNvPr id="3" name="Content Placeholder 2"/>
          <p:cNvSpPr>
            <a:spLocks noGrp="1"/>
          </p:cNvSpPr>
          <p:nvPr>
            <p:ph idx="1"/>
          </p:nvPr>
        </p:nvSpPr>
        <p:spPr/>
        <p:txBody>
          <a:bodyPr>
            <a:normAutofit/>
          </a:bodyPr>
          <a:lstStyle/>
          <a:p>
            <a:pPr>
              <a:lnSpc>
                <a:spcPct val="100000"/>
              </a:lnSpc>
            </a:pPr>
            <a:r>
              <a:rPr lang="en-US" sz="3600" dirty="0">
                <a:solidFill>
                  <a:srgbClr val="000000"/>
                </a:solidFill>
              </a:rPr>
              <a:t>Problem at hand ! </a:t>
            </a:r>
            <a:endParaRPr lang="en-US" dirty="0"/>
          </a:p>
          <a:p>
            <a:pPr lvl="1"/>
            <a:r>
              <a:rPr lang="en-US" dirty="0">
                <a:solidFill>
                  <a:srgbClr val="000000"/>
                </a:solidFill>
              </a:rPr>
              <a:t>MIT App Inventor</a:t>
            </a:r>
            <a:endParaRPr lang="en-US" dirty="0"/>
          </a:p>
          <a:p>
            <a:pPr lvl="1"/>
            <a:r>
              <a:rPr lang="en-US" dirty="0">
                <a:solidFill>
                  <a:srgbClr val="000000"/>
                </a:solidFill>
              </a:rPr>
              <a:t>Open </a:t>
            </a:r>
            <a:r>
              <a:rPr lang="en-US" dirty="0" err="1">
                <a:solidFill>
                  <a:srgbClr val="000000"/>
                </a:solidFill>
              </a:rPr>
              <a:t>mhealth</a:t>
            </a:r>
            <a:endParaRPr lang="en-US" dirty="0"/>
          </a:p>
          <a:p>
            <a:pPr marL="0" indent="0">
              <a:buNone/>
            </a:pPr>
            <a:endParaRPr lang="en-US" dirty="0"/>
          </a:p>
          <a:p>
            <a:pPr marL="0" indent="0" algn="ctr">
              <a:lnSpc>
                <a:spcPct val="100000"/>
              </a:lnSpc>
              <a:buNone/>
            </a:pPr>
            <a:r>
              <a:rPr lang="en-US" sz="4400" b="1" dirty="0">
                <a:solidFill>
                  <a:srgbClr val="000000"/>
                </a:solidFill>
              </a:rPr>
              <a:t>{ </a:t>
            </a:r>
            <a:r>
              <a:rPr lang="en-US" sz="4800" b="1" dirty="0">
                <a:solidFill>
                  <a:srgbClr val="000000"/>
                </a:solidFill>
              </a:rPr>
              <a:t>Generic Platform }</a:t>
            </a:r>
            <a:endParaRPr lang="en-US" dirty="0"/>
          </a:p>
          <a:p>
            <a:pPr marL="0" indent="0">
              <a:lnSpc>
                <a:spcPct val="100000"/>
              </a:lnSpc>
              <a:buNone/>
            </a:pPr>
            <a:endParaRPr lang="en-US" dirty="0"/>
          </a:p>
          <a:p>
            <a:pPr>
              <a:lnSpc>
                <a:spcPct val="100000"/>
              </a:lnSpc>
            </a:pPr>
            <a:r>
              <a:rPr lang="en-US" dirty="0">
                <a:solidFill>
                  <a:srgbClr val="000000"/>
                </a:solidFill>
              </a:rPr>
              <a:t>Future improvements  : </a:t>
            </a:r>
            <a:endParaRPr lang="en-US" dirty="0"/>
          </a:p>
          <a:p>
            <a:pPr lvl="1"/>
            <a:r>
              <a:rPr lang="en-US" dirty="0">
                <a:solidFill>
                  <a:srgbClr val="000000"/>
                </a:solidFill>
              </a:rPr>
              <a:t>track my friend, server heuristics .</a:t>
            </a:r>
            <a:endParaRPr lang="en-US" dirty="0"/>
          </a:p>
          <a:p>
            <a:pPr lvl="1"/>
            <a:r>
              <a:rPr lang="en-US" dirty="0">
                <a:solidFill>
                  <a:srgbClr val="000000"/>
                </a:solidFill>
              </a:rPr>
              <a:t>collaboration with more stronger p2p network like open garden.</a:t>
            </a:r>
            <a:endParaRPr lang="en-US" dirty="0"/>
          </a:p>
          <a:p>
            <a:pPr lvl="1"/>
            <a:r>
              <a:rPr lang="en-US" dirty="0">
                <a:solidFill>
                  <a:srgbClr val="000000"/>
                </a:solidFill>
              </a:rPr>
              <a:t>Social/Point system. </a:t>
            </a:r>
            <a:endParaRPr lang="en-US" dirty="0"/>
          </a:p>
          <a:p>
            <a:endParaRPr lang="en-US" dirty="0"/>
          </a:p>
        </p:txBody>
      </p:sp>
    </p:spTree>
    <p:extLst>
      <p:ext uri="{BB962C8B-B14F-4D97-AF65-F5344CB8AC3E}">
        <p14:creationId xmlns:p14="http://schemas.microsoft.com/office/powerpoint/2010/main" val="2924359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Citations</a:t>
            </a:r>
            <a:endParaRPr lang="en-US" dirty="0"/>
          </a:p>
        </p:txBody>
      </p:sp>
      <p:sp>
        <p:nvSpPr>
          <p:cNvPr id="3" name="Content Placeholder 2"/>
          <p:cNvSpPr>
            <a:spLocks noGrp="1"/>
          </p:cNvSpPr>
          <p:nvPr>
            <p:ph idx="1"/>
          </p:nvPr>
        </p:nvSpPr>
        <p:spPr>
          <a:xfrm>
            <a:off x="457200" y="1417638"/>
            <a:ext cx="8001000" cy="5440362"/>
          </a:xfrm>
        </p:spPr>
        <p:txBody>
          <a:bodyPr>
            <a:normAutofit fontScale="62500" lnSpcReduction="20000"/>
          </a:bodyPr>
          <a:lstStyle/>
          <a:p>
            <a:pPr marL="0" indent="0">
              <a:buNone/>
            </a:pPr>
            <a:r>
              <a:rPr lang="en-US" dirty="0"/>
              <a:t>[1] Matthew </a:t>
            </a:r>
            <a:r>
              <a:rPr lang="en-US" dirty="0" err="1"/>
              <a:t>Keally</a:t>
            </a:r>
            <a:r>
              <a:rPr lang="en-US" dirty="0"/>
              <a:t>, Gang Zhou, </a:t>
            </a:r>
            <a:r>
              <a:rPr lang="en-US" dirty="0" err="1"/>
              <a:t>Guoliang</a:t>
            </a:r>
            <a:r>
              <a:rPr lang="en-US" dirty="0"/>
              <a:t> Xing, </a:t>
            </a:r>
            <a:r>
              <a:rPr lang="en-US" dirty="0" err="1"/>
              <a:t>Jianxin</a:t>
            </a:r>
            <a:r>
              <a:rPr lang="en-US" dirty="0"/>
              <a:t> Wu, Andrew </a:t>
            </a:r>
            <a:r>
              <a:rPr lang="en-US" dirty="0" err="1"/>
              <a:t>Pyles</a:t>
            </a:r>
            <a:r>
              <a:rPr lang="en-US" dirty="0"/>
              <a:t>, </a:t>
            </a:r>
            <a:r>
              <a:rPr lang="en-US" b="1" dirty="0"/>
              <a:t>PBN: towards practical activity recognition using smartphone-based body sensor networks, </a:t>
            </a:r>
            <a:r>
              <a:rPr lang="en-US" dirty="0" err="1"/>
              <a:t>SenSys</a:t>
            </a:r>
            <a:r>
              <a:rPr lang="en-US" dirty="0"/>
              <a:t> '11 Proceedings of the 9th ACM Conference on Embedded Networked Sensor Systems</a:t>
            </a:r>
            <a:endParaRPr lang="en-US" b="1" dirty="0"/>
          </a:p>
          <a:p>
            <a:endParaRPr lang="en-US" b="1" dirty="0"/>
          </a:p>
          <a:p>
            <a:pPr marL="0" indent="0">
              <a:buNone/>
            </a:pPr>
            <a:r>
              <a:rPr lang="en-US" b="1" dirty="0"/>
              <a:t>[2] </a:t>
            </a:r>
            <a:r>
              <a:rPr lang="en-US" dirty="0" err="1"/>
              <a:t>Posaro</a:t>
            </a:r>
            <a:r>
              <a:rPr lang="en-US" dirty="0"/>
              <a:t> F., Tyson G., “</a:t>
            </a:r>
            <a:r>
              <a:rPr lang="en-US" dirty="0" err="1"/>
              <a:t>iFall</a:t>
            </a:r>
            <a:r>
              <a:rPr lang="en-US" dirty="0"/>
              <a:t>: an Android application for fall monitoring and response”, </a:t>
            </a:r>
            <a:r>
              <a:rPr lang="en-US" dirty="0" err="1"/>
              <a:t>Conf</a:t>
            </a:r>
            <a:r>
              <a:rPr lang="en-US" dirty="0"/>
              <a:t> </a:t>
            </a:r>
            <a:r>
              <a:rPr lang="en-US" dirty="0" err="1"/>
              <a:t>Proc</a:t>
            </a:r>
            <a:r>
              <a:rPr lang="en-US" dirty="0"/>
              <a:t> IEEE </a:t>
            </a:r>
            <a:r>
              <a:rPr lang="en-US" dirty="0" err="1"/>
              <a:t>Eng</a:t>
            </a:r>
            <a:r>
              <a:rPr lang="en-US" dirty="0"/>
              <a:t> Med </a:t>
            </a:r>
            <a:r>
              <a:rPr lang="en-US" dirty="0" err="1"/>
              <a:t>Biol</a:t>
            </a:r>
            <a:r>
              <a:rPr lang="en-US" dirty="0"/>
              <a:t> Soc. 2009;2009:6119-22. </a:t>
            </a:r>
            <a:r>
              <a:rPr lang="en-US" dirty="0" err="1"/>
              <a:t>doi</a:t>
            </a:r>
            <a:r>
              <a:rPr lang="en-US" dirty="0"/>
              <a:t>: 10.1109/IEMBS.2009.5334912.</a:t>
            </a:r>
          </a:p>
          <a:p>
            <a:endParaRPr lang="en-US" dirty="0"/>
          </a:p>
          <a:p>
            <a:pPr marL="0" indent="0">
              <a:buNone/>
            </a:pPr>
            <a:r>
              <a:rPr lang="en-US" dirty="0"/>
              <a:t>[3] Su, Ming </a:t>
            </a:r>
            <a:r>
              <a:rPr lang="en-US" dirty="0" err="1"/>
              <a:t>Hsiung</a:t>
            </a:r>
            <a:r>
              <a:rPr lang="en-US" dirty="0"/>
              <a:t>, Liu Lu </a:t>
            </a:r>
            <a:r>
              <a:rPr lang="en-US" dirty="0" err="1"/>
              <a:t>Feng</a:t>
            </a:r>
            <a:r>
              <a:rPr lang="en-US" dirty="0"/>
              <a:t>, Jiang Wey-Wen , “A Finite State Machine-Based Fall Detection Mechanism on Smartphones”, Ubiquitous Intelligence &amp; Computing and 9th International Conference on Autonomic &amp; Trusted Computing (UIC/ATC), 2012 9th International Conference on, 4-7 Sept, 2012.</a:t>
            </a:r>
          </a:p>
          <a:p>
            <a:endParaRPr lang="en-US" dirty="0"/>
          </a:p>
          <a:p>
            <a:pPr marL="0" indent="0">
              <a:buNone/>
            </a:pPr>
            <a:r>
              <a:rPr lang="en-US" dirty="0"/>
              <a:t>[4] </a:t>
            </a:r>
            <a:r>
              <a:rPr lang="en-US" u="sng" dirty="0" err="1" smtClean="0"/>
              <a:t>Zhenyun</a:t>
            </a:r>
            <a:r>
              <a:rPr lang="en-US" u="sng" dirty="0" smtClean="0"/>
              <a:t> </a:t>
            </a:r>
            <a:r>
              <a:rPr lang="en-US" u="sng" dirty="0" err="1" smtClean="0"/>
              <a:t>Zhuang</a:t>
            </a:r>
            <a:r>
              <a:rPr lang="en-US" u="sng" dirty="0" smtClean="0"/>
              <a:t>, </a:t>
            </a:r>
            <a:r>
              <a:rPr lang="en-US" u="sng" dirty="0" err="1" smtClean="0"/>
              <a:t>Kyu</a:t>
            </a:r>
            <a:r>
              <a:rPr lang="en-US" u="sng" dirty="0" smtClean="0"/>
              <a:t>-Han Kim, </a:t>
            </a:r>
            <a:r>
              <a:rPr lang="en-US" u="sng" dirty="0" err="1" smtClean="0"/>
              <a:t>Jatinder</a:t>
            </a:r>
            <a:r>
              <a:rPr lang="en-US" u="sng" dirty="0" smtClean="0"/>
              <a:t> Pal Singh, "</a:t>
            </a:r>
            <a:r>
              <a:rPr lang="en-US" b="1" u="sng" dirty="0" smtClean="0"/>
              <a:t>Improving energy efficiency of location sensing on smartphones</a:t>
            </a:r>
            <a:r>
              <a:rPr lang="en-US" u="sng" dirty="0" smtClean="0"/>
              <a:t>", </a:t>
            </a:r>
            <a:r>
              <a:rPr lang="en-US" u="sng" dirty="0" smtClean="0">
                <a:hlinkClick r:id="rId2"/>
              </a:rPr>
              <a:t>MobiSys '10 Proceedings of the 8th international conference on Mobile systems, applications, and services</a:t>
            </a:r>
            <a:endParaRPr lang="en-US" u="sng" dirty="0" smtClean="0"/>
          </a:p>
          <a:p>
            <a:pPr marL="0" indent="0">
              <a:buNone/>
            </a:pPr>
            <a:endParaRPr lang="en-US" dirty="0" smtClean="0">
              <a:solidFill>
                <a:srgbClr val="000000"/>
              </a:solidFill>
            </a:endParaRPr>
          </a:p>
          <a:p>
            <a:pPr marL="0" indent="0">
              <a:buNone/>
            </a:pPr>
            <a:r>
              <a:rPr lang="en-US" dirty="0" smtClean="0">
                <a:solidFill>
                  <a:srgbClr val="000000"/>
                </a:solidFill>
              </a:rPr>
              <a:t>[5]</a:t>
            </a:r>
            <a:r>
              <a:rPr lang="en-US" dirty="0">
                <a:solidFill>
                  <a:srgbClr val="000000"/>
                </a:solidFill>
              </a:rPr>
              <a:t>.http://</a:t>
            </a:r>
            <a:r>
              <a:rPr lang="en-US" dirty="0" err="1">
                <a:solidFill>
                  <a:srgbClr val="000000"/>
                </a:solidFill>
              </a:rPr>
              <a:t>www.chcf.org</a:t>
            </a:r>
            <a:r>
              <a:rPr lang="en-US" dirty="0">
                <a:solidFill>
                  <a:srgbClr val="000000"/>
                </a:solidFill>
              </a:rPr>
              <a:t>/publications/2010/04/how-smartphones-are-changing-health-care-for-consumers-and-providers.</a:t>
            </a:r>
            <a:endParaRPr lang="en-US" dirty="0"/>
          </a:p>
          <a:p>
            <a:endParaRPr lang="en-US" dirty="0"/>
          </a:p>
          <a:p>
            <a:pPr marL="0" indent="0">
              <a:buNone/>
            </a:pPr>
            <a:r>
              <a:rPr lang="en-US" dirty="0" smtClean="0">
                <a:solidFill>
                  <a:srgbClr val="000000"/>
                </a:solidFill>
              </a:rPr>
              <a:t>[6] </a:t>
            </a:r>
            <a:r>
              <a:rPr lang="en-US" dirty="0" err="1">
                <a:solidFill>
                  <a:srgbClr val="000000"/>
                </a:solidFill>
              </a:rPr>
              <a:t>Maged</a:t>
            </a:r>
            <a:r>
              <a:rPr lang="en-US" dirty="0">
                <a:solidFill>
                  <a:srgbClr val="000000"/>
                </a:solidFill>
              </a:rPr>
              <a:t> N </a:t>
            </a:r>
            <a:r>
              <a:rPr lang="en-US" dirty="0" err="1">
                <a:solidFill>
                  <a:srgbClr val="000000"/>
                </a:solidFill>
              </a:rPr>
              <a:t>Kamel</a:t>
            </a:r>
            <a:r>
              <a:rPr lang="en-US" dirty="0">
                <a:solidFill>
                  <a:srgbClr val="000000"/>
                </a:solidFill>
              </a:rPr>
              <a:t>, </a:t>
            </a:r>
            <a:r>
              <a:rPr lang="en-US" dirty="0" err="1">
                <a:solidFill>
                  <a:srgbClr val="000000"/>
                </a:solidFill>
              </a:rPr>
              <a:t>Boulos</a:t>
            </a:r>
            <a:r>
              <a:rPr lang="en-US" dirty="0">
                <a:solidFill>
                  <a:srgbClr val="000000"/>
                </a:solidFill>
              </a:rPr>
              <a:t> Steve Wheeler, Carlos Tavares, Ray Jones, “How smartphones are changing the face of mobile and participatory healthcare: an overview, with example from </a:t>
            </a:r>
            <a:r>
              <a:rPr lang="en-US" dirty="0" err="1">
                <a:solidFill>
                  <a:srgbClr val="000000"/>
                </a:solidFill>
              </a:rPr>
              <a:t>eCAALYX</a:t>
            </a:r>
            <a:r>
              <a:rPr lang="en-US" dirty="0">
                <a:solidFill>
                  <a:srgbClr val="000000"/>
                </a:solidFill>
              </a:rPr>
              <a:t>”, </a:t>
            </a:r>
            <a:r>
              <a:rPr lang="en-US" dirty="0" err="1">
                <a:solidFill>
                  <a:srgbClr val="000000"/>
                </a:solidFill>
              </a:rPr>
              <a:t>BioMedical</a:t>
            </a:r>
            <a:r>
              <a:rPr lang="en-US" dirty="0">
                <a:solidFill>
                  <a:srgbClr val="000000"/>
                </a:solidFill>
              </a:rPr>
              <a:t> Engineering </a:t>
            </a:r>
            <a:r>
              <a:rPr lang="en-US" dirty="0" err="1">
                <a:solidFill>
                  <a:srgbClr val="000000"/>
                </a:solidFill>
              </a:rPr>
              <a:t>OnLine</a:t>
            </a:r>
            <a:r>
              <a:rPr lang="en-US" dirty="0">
                <a:solidFill>
                  <a:srgbClr val="000000"/>
                </a:solidFill>
              </a:rPr>
              <a:t>.</a:t>
            </a:r>
            <a:endParaRPr lang="en-US" dirty="0"/>
          </a:p>
          <a:p>
            <a:pPr marL="0" indent="0">
              <a:buNone/>
            </a:pPr>
            <a:endParaRPr lang="en-US" dirty="0" smtClean="0">
              <a:solidFill>
                <a:srgbClr val="000000"/>
              </a:solidFill>
            </a:endParaRPr>
          </a:p>
          <a:p>
            <a:pPr marL="0" indent="0">
              <a:buNone/>
            </a:pPr>
            <a:r>
              <a:rPr lang="en-US" dirty="0" smtClean="0">
                <a:solidFill>
                  <a:srgbClr val="000000"/>
                </a:solidFill>
              </a:rPr>
              <a:t>[7] </a:t>
            </a:r>
            <a:r>
              <a:rPr lang="en-US" dirty="0">
                <a:solidFill>
                  <a:srgbClr val="000000"/>
                </a:solidFill>
              </a:rPr>
              <a:t>Sensing Meets Mobile Social Networks: The Design, Implementation and Evaluation of the </a:t>
            </a:r>
            <a:r>
              <a:rPr lang="en-US" dirty="0" err="1">
                <a:solidFill>
                  <a:srgbClr val="000000"/>
                </a:solidFill>
              </a:rPr>
              <a:t>CenceMe</a:t>
            </a:r>
            <a:r>
              <a:rPr lang="en-US" dirty="0">
                <a:solidFill>
                  <a:srgbClr val="000000"/>
                </a:solidFill>
              </a:rPr>
              <a:t> Application. </a:t>
            </a:r>
            <a:r>
              <a:rPr lang="en-US" dirty="0" err="1">
                <a:solidFill>
                  <a:srgbClr val="000000"/>
                </a:solidFill>
              </a:rPr>
              <a:t>Emiliano</a:t>
            </a:r>
            <a:r>
              <a:rPr lang="en-US" dirty="0">
                <a:solidFill>
                  <a:srgbClr val="000000"/>
                </a:solidFill>
              </a:rPr>
              <a:t> </a:t>
            </a:r>
            <a:r>
              <a:rPr lang="en-US" dirty="0" err="1">
                <a:solidFill>
                  <a:srgbClr val="000000"/>
                </a:solidFill>
              </a:rPr>
              <a:t>Miluzzo</a:t>
            </a:r>
            <a:r>
              <a:rPr lang="en-US" dirty="0">
                <a:solidFill>
                  <a:srgbClr val="000000"/>
                </a:solidFill>
              </a:rPr>
              <a:t>† , Nicholas D. Lane† , </a:t>
            </a:r>
            <a:r>
              <a:rPr lang="en-US" dirty="0" err="1">
                <a:solidFill>
                  <a:srgbClr val="000000"/>
                </a:solidFill>
              </a:rPr>
              <a:t>Kristóf</a:t>
            </a:r>
            <a:r>
              <a:rPr lang="en-US" dirty="0">
                <a:solidFill>
                  <a:srgbClr val="000000"/>
                </a:solidFill>
              </a:rPr>
              <a:t> Fodor† , Ronald Peterson† , Hong Lu† , </a:t>
            </a:r>
            <a:r>
              <a:rPr lang="en-US" dirty="0" err="1">
                <a:solidFill>
                  <a:srgbClr val="000000"/>
                </a:solidFill>
              </a:rPr>
              <a:t>Mirco</a:t>
            </a:r>
            <a:r>
              <a:rPr lang="en-US" dirty="0">
                <a:solidFill>
                  <a:srgbClr val="000000"/>
                </a:solidFill>
              </a:rPr>
              <a:t> </a:t>
            </a:r>
            <a:r>
              <a:rPr lang="en-US" dirty="0" err="1">
                <a:solidFill>
                  <a:srgbClr val="000000"/>
                </a:solidFill>
              </a:rPr>
              <a:t>Musolesi</a:t>
            </a:r>
            <a:r>
              <a:rPr lang="en-US" dirty="0">
                <a:solidFill>
                  <a:srgbClr val="000000"/>
                </a:solidFill>
              </a:rPr>
              <a:t>† , Shane B. </a:t>
            </a:r>
            <a:r>
              <a:rPr lang="en-US" dirty="0" err="1">
                <a:solidFill>
                  <a:srgbClr val="000000"/>
                </a:solidFill>
              </a:rPr>
              <a:t>Eisenman</a:t>
            </a:r>
            <a:r>
              <a:rPr lang="en-US" dirty="0">
                <a:solidFill>
                  <a:srgbClr val="000000"/>
                </a:solidFill>
              </a:rPr>
              <a:t>§ , Xiao </a:t>
            </a:r>
            <a:r>
              <a:rPr lang="en-US" dirty="0" err="1">
                <a:solidFill>
                  <a:srgbClr val="000000"/>
                </a:solidFill>
              </a:rPr>
              <a:t>Zheng</a:t>
            </a:r>
            <a:r>
              <a:rPr lang="en-US" dirty="0">
                <a:solidFill>
                  <a:srgbClr val="000000"/>
                </a:solidFill>
              </a:rPr>
              <a:t>† , Andrew T. Campbell†</a:t>
            </a:r>
            <a:endParaRPr lang="en-US" dirty="0"/>
          </a:p>
          <a:p>
            <a:pPr marL="0" indent="0">
              <a:buNone/>
            </a:pPr>
            <a:endParaRPr lang="en-US" u="sng" dirty="0" smtClean="0"/>
          </a:p>
          <a:p>
            <a:pPr marL="0" indent="0">
              <a:buNone/>
            </a:pPr>
            <a:endParaRPr lang="en-US" u="sng" dirty="0" smtClean="0"/>
          </a:p>
          <a:p>
            <a:endParaRPr lang="en-US" u="sng" dirty="0"/>
          </a:p>
          <a:p>
            <a:endParaRPr lang="en-US" dirty="0" smtClean="0"/>
          </a:p>
        </p:txBody>
      </p:sp>
    </p:spTree>
    <p:extLst>
      <p:ext uri="{BB962C8B-B14F-4D97-AF65-F5344CB8AC3E}">
        <p14:creationId xmlns:p14="http://schemas.microsoft.com/office/powerpoint/2010/main" val="5421965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Questions</a:t>
            </a:r>
            <a:endParaRPr lang="en-US" dirty="0"/>
          </a:p>
        </p:txBody>
      </p:sp>
    </p:spTree>
    <p:extLst>
      <p:ext uri="{BB962C8B-B14F-4D97-AF65-F5344CB8AC3E}">
        <p14:creationId xmlns:p14="http://schemas.microsoft.com/office/powerpoint/2010/main" val="6133979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Motivation/Goal</a:t>
            </a:r>
            <a:endParaRPr lang="en-US" dirty="0"/>
          </a:p>
        </p:txBody>
      </p:sp>
      <p:sp>
        <p:nvSpPr>
          <p:cNvPr id="3" name="Content Placeholder 2"/>
          <p:cNvSpPr>
            <a:spLocks noGrp="1"/>
          </p:cNvSpPr>
          <p:nvPr>
            <p:ph idx="1"/>
          </p:nvPr>
        </p:nvSpPr>
        <p:spPr>
          <a:xfrm>
            <a:off x="457200" y="1221862"/>
            <a:ext cx="7950200" cy="5438484"/>
          </a:xfrm>
        </p:spPr>
        <p:txBody>
          <a:bodyPr>
            <a:normAutofit/>
          </a:bodyPr>
          <a:lstStyle/>
          <a:p>
            <a:r>
              <a:rPr lang="en-US" dirty="0" smtClean="0"/>
              <a:t>Harness the power of the plethora of sensors found on the modern smartphones and use the ubiquity of these smartphones to our advantage, to solve the problem of detecting emergency health situations and providing speedy help in such circumstances </a:t>
            </a:r>
          </a:p>
          <a:p>
            <a:r>
              <a:rPr lang="en-US" dirty="0" smtClean="0"/>
              <a:t>Develop an Android application with a suite of features for sensing emergency medical situations and autonomic/voluntary dissemination of SOS to individuals in the vicinity, as well as to a cloud-based infrastructure to deploy emergency response teams</a:t>
            </a:r>
          </a:p>
          <a:p>
            <a:r>
              <a:rPr lang="en-US" dirty="0" smtClean="0"/>
              <a:t>Features include:</a:t>
            </a:r>
          </a:p>
          <a:p>
            <a:pPr marL="0" indent="0">
              <a:buNone/>
            </a:pPr>
            <a:r>
              <a:rPr lang="en-US" dirty="0" smtClean="0"/>
              <a:t>    - Fall Detection                  </a:t>
            </a:r>
          </a:p>
          <a:p>
            <a:pPr marL="0" indent="0">
              <a:buNone/>
            </a:pPr>
            <a:r>
              <a:rPr lang="en-US" dirty="0" smtClean="0"/>
              <a:t>    - Location Tracking            </a:t>
            </a:r>
          </a:p>
          <a:p>
            <a:pPr marL="0" indent="0">
              <a:buNone/>
            </a:pPr>
            <a:r>
              <a:rPr lang="en-US" dirty="0" smtClean="0"/>
              <a:t>    - Heart Rate Monitoring</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4256669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Thank you!</a:t>
            </a:r>
            <a:endParaRPr lang="en-US" dirty="0"/>
          </a:p>
        </p:txBody>
      </p:sp>
    </p:spTree>
    <p:extLst>
      <p:ext uri="{BB962C8B-B14F-4D97-AF65-F5344CB8AC3E}">
        <p14:creationId xmlns:p14="http://schemas.microsoft.com/office/powerpoint/2010/main" val="3082083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Application Components</a:t>
            </a:r>
            <a:endParaRPr lang="en-US" dirty="0"/>
          </a:p>
        </p:txBody>
      </p:sp>
      <p:sp>
        <p:nvSpPr>
          <p:cNvPr id="3" name="Content Placeholder 2"/>
          <p:cNvSpPr>
            <a:spLocks noGrp="1"/>
          </p:cNvSpPr>
          <p:nvPr>
            <p:ph idx="1"/>
          </p:nvPr>
        </p:nvSpPr>
        <p:spPr/>
        <p:txBody>
          <a:bodyPr/>
          <a:lstStyle/>
          <a:p>
            <a:r>
              <a:rPr lang="en-US" dirty="0" smtClean="0"/>
              <a:t>Kinetic Sensing, Location Sensing, Audio Sensing</a:t>
            </a:r>
          </a:p>
          <a:p>
            <a:r>
              <a:rPr lang="en-US" dirty="0" smtClean="0"/>
              <a:t>Network Fallback Stack(Wi-Fi Direct, Bluetooth, Telephony etc.) </a:t>
            </a:r>
          </a:p>
          <a:p>
            <a:r>
              <a:rPr lang="en-US" dirty="0" smtClean="0"/>
              <a:t>Cloud Infrastructure [</a:t>
            </a:r>
            <a:r>
              <a:rPr lang="en-US" dirty="0" err="1" smtClean="0"/>
              <a:t>SaaS</a:t>
            </a:r>
            <a:r>
              <a:rPr lang="en-US" dirty="0" smtClean="0"/>
              <a:t>]</a:t>
            </a:r>
          </a:p>
        </p:txBody>
      </p:sp>
    </p:spTree>
    <p:extLst>
      <p:ext uri="{BB962C8B-B14F-4D97-AF65-F5344CB8AC3E}">
        <p14:creationId xmlns:p14="http://schemas.microsoft.com/office/powerpoint/2010/main" val="4938812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Kinetic Sensing(Motion)</a:t>
            </a:r>
            <a:endParaRPr lang="en-US" dirty="0"/>
          </a:p>
        </p:txBody>
      </p:sp>
      <p:sp>
        <p:nvSpPr>
          <p:cNvPr id="3" name="Content Placeholder 2"/>
          <p:cNvSpPr>
            <a:spLocks noGrp="1"/>
          </p:cNvSpPr>
          <p:nvPr>
            <p:ph idx="1"/>
          </p:nvPr>
        </p:nvSpPr>
        <p:spPr/>
        <p:txBody>
          <a:bodyPr>
            <a:normAutofit/>
          </a:bodyPr>
          <a:lstStyle/>
          <a:p>
            <a:r>
              <a:rPr lang="en-US" dirty="0" smtClean="0"/>
              <a:t>A slew of motion sensors available on modern Android devices: </a:t>
            </a:r>
            <a:r>
              <a:rPr lang="en-US" b="1" dirty="0" smtClean="0"/>
              <a:t>Accelerometer</a:t>
            </a:r>
            <a:r>
              <a:rPr lang="en-US" dirty="0" smtClean="0"/>
              <a:t>, </a:t>
            </a:r>
            <a:r>
              <a:rPr lang="en-US" b="1" dirty="0" smtClean="0"/>
              <a:t>Gyroscope</a:t>
            </a:r>
            <a:r>
              <a:rPr lang="en-US" dirty="0" smtClean="0"/>
              <a:t>, </a:t>
            </a:r>
            <a:r>
              <a:rPr lang="en-US" b="1" dirty="0" smtClean="0"/>
              <a:t>Gravity</a:t>
            </a:r>
            <a:r>
              <a:rPr lang="en-US" dirty="0" smtClean="0"/>
              <a:t>, Linear Acceleration (synthetic), Magnetic field, Orientation, Rotation Vector</a:t>
            </a:r>
          </a:p>
          <a:p>
            <a:r>
              <a:rPr lang="en-US" dirty="0" smtClean="0"/>
              <a:t>Android consolidates analog input from multiple sensors(using SensorFusion) and presents numerical floating point values to the applications, that make more sense to a programmer </a:t>
            </a:r>
            <a:endParaRPr lang="en-US" dirty="0"/>
          </a:p>
        </p:txBody>
      </p:sp>
    </p:spTree>
    <p:extLst>
      <p:ext uri="{BB962C8B-B14F-4D97-AF65-F5344CB8AC3E}">
        <p14:creationId xmlns:p14="http://schemas.microsoft.com/office/powerpoint/2010/main" val="17109905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Kinetic Sensing(Fall Detection)</a:t>
            </a:r>
            <a:endParaRPr lang="en-US" dirty="0"/>
          </a:p>
        </p:txBody>
      </p:sp>
      <p:sp>
        <p:nvSpPr>
          <p:cNvPr id="3" name="Content Placeholder 2"/>
          <p:cNvSpPr>
            <a:spLocks noGrp="1"/>
          </p:cNvSpPr>
          <p:nvPr>
            <p:ph idx="1"/>
          </p:nvPr>
        </p:nvSpPr>
        <p:spPr/>
        <p:txBody>
          <a:bodyPr>
            <a:normAutofit/>
          </a:bodyPr>
          <a:lstStyle/>
          <a:p>
            <a:r>
              <a:rPr lang="en-US" dirty="0" smtClean="0"/>
              <a:t>Coordinate System</a:t>
            </a:r>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a:p>
          <a:p>
            <a:r>
              <a:rPr lang="en-US" dirty="0" smtClean="0"/>
              <a:t>Fall Detection Algorithm employs a finite state machine to monitor resultant acceleration along the three axes</a:t>
            </a:r>
          </a:p>
          <a:p>
            <a:pPr marL="0" indent="0">
              <a:buNone/>
            </a:pPr>
            <a:r>
              <a:rPr lang="en-US" dirty="0" smtClean="0"/>
              <a:t>                                </a:t>
            </a:r>
            <a:r>
              <a:rPr lang="en-US" b="1" dirty="0" smtClean="0"/>
              <a:t>√(x</a:t>
            </a:r>
            <a:r>
              <a:rPr lang="en-US" b="1" baseline="30000" dirty="0" smtClean="0"/>
              <a:t>2</a:t>
            </a:r>
            <a:r>
              <a:rPr lang="en-US" b="1" dirty="0" smtClean="0"/>
              <a:t> + y</a:t>
            </a:r>
            <a:r>
              <a:rPr lang="en-US" b="1" baseline="30000" dirty="0" smtClean="0"/>
              <a:t>2</a:t>
            </a:r>
            <a:r>
              <a:rPr lang="en-US" b="1" dirty="0" smtClean="0"/>
              <a:t> + z</a:t>
            </a:r>
            <a:r>
              <a:rPr lang="en-US" b="1" baseline="30000" dirty="0" smtClean="0"/>
              <a:t>2</a:t>
            </a:r>
            <a:r>
              <a:rPr lang="en-US" b="1" dirty="0" smtClean="0"/>
              <a: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4" name="Picture 3" descr="Screen shot 2013-04-01 at 12.41.44 PM.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3333" y="1983529"/>
            <a:ext cx="1860534" cy="2491640"/>
          </a:xfrm>
          <a:prstGeom prst="rect">
            <a:avLst/>
          </a:prstGeom>
        </p:spPr>
      </p:pic>
    </p:spTree>
    <p:extLst>
      <p:ext uri="{BB962C8B-B14F-4D97-AF65-F5344CB8AC3E}">
        <p14:creationId xmlns:p14="http://schemas.microsoft.com/office/powerpoint/2010/main" val="4208068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Kinetic Sensing(Fall Detection)</a:t>
            </a:r>
            <a:endParaRPr lang="en-US" dirty="0"/>
          </a:p>
        </p:txBody>
      </p:sp>
      <p:sp>
        <p:nvSpPr>
          <p:cNvPr id="3" name="Content Placeholder 2"/>
          <p:cNvSpPr>
            <a:spLocks noGrp="1"/>
          </p:cNvSpPr>
          <p:nvPr>
            <p:ph idx="1"/>
          </p:nvPr>
        </p:nvSpPr>
        <p:spPr/>
        <p:txBody>
          <a:bodyPr>
            <a:normAutofit fontScale="77500" lnSpcReduction="20000"/>
          </a:bodyPr>
          <a:lstStyle/>
          <a:p>
            <a:r>
              <a:rPr lang="en-US" sz="3500" dirty="0" smtClean="0"/>
              <a:t>The state machine has four states[2], that it transitions between:</a:t>
            </a:r>
          </a:p>
          <a:p>
            <a:pPr marL="0" indent="0">
              <a:buNone/>
            </a:pPr>
            <a:r>
              <a:rPr lang="en-US" dirty="0"/>
              <a:t> </a:t>
            </a:r>
            <a:r>
              <a:rPr lang="en-US" dirty="0" smtClean="0"/>
              <a:t>      </a:t>
            </a:r>
            <a:r>
              <a:rPr lang="en-US" sz="3000" dirty="0" smtClean="0"/>
              <a:t>STATE_INIT</a:t>
            </a:r>
            <a:r>
              <a:rPr lang="en-US" sz="3600" dirty="0" smtClean="0"/>
              <a:t> </a:t>
            </a:r>
            <a:r>
              <a:rPr lang="en-US" sz="2800" dirty="0" smtClean="0"/>
              <a:t>(User starts Fall Detection Service, a = 9.81 m/s</a:t>
            </a:r>
            <a:r>
              <a:rPr lang="en-US" sz="2800" baseline="30000" dirty="0" smtClean="0"/>
              <a:t>2</a:t>
            </a:r>
            <a:r>
              <a:rPr lang="en-US" sz="2800" dirty="0" smtClean="0"/>
              <a:t>)</a:t>
            </a:r>
          </a:p>
          <a:p>
            <a:pPr marL="0" indent="0">
              <a:buNone/>
            </a:pPr>
            <a:r>
              <a:rPr lang="en-US" dirty="0" smtClean="0"/>
              <a:t>       </a:t>
            </a:r>
            <a:r>
              <a:rPr lang="en-US" sz="3000" dirty="0" smtClean="0"/>
              <a:t>STATE_FREE_FALL</a:t>
            </a:r>
            <a:r>
              <a:rPr lang="en-US" dirty="0" smtClean="0"/>
              <a:t> </a:t>
            </a:r>
            <a:r>
              <a:rPr lang="en-US" sz="2800" dirty="0" smtClean="0"/>
              <a:t>(LOWER_THRESHOLD &lt; 9.81 m/s</a:t>
            </a:r>
            <a:r>
              <a:rPr lang="en-US" sz="2800" baseline="30000" dirty="0" smtClean="0"/>
              <a:t>2</a:t>
            </a:r>
            <a:r>
              <a:rPr lang="en-US" sz="2800" dirty="0" smtClean="0"/>
              <a:t>)</a:t>
            </a:r>
          </a:p>
          <a:p>
            <a:pPr marL="0" indent="0">
              <a:buNone/>
            </a:pPr>
            <a:r>
              <a:rPr lang="en-US" dirty="0" smtClean="0"/>
              <a:t>       </a:t>
            </a:r>
            <a:r>
              <a:rPr lang="en-US" sz="3000" dirty="0" smtClean="0"/>
              <a:t>STATE_HIT_GROUND</a:t>
            </a:r>
            <a:r>
              <a:rPr lang="en-US" dirty="0" smtClean="0"/>
              <a:t> </a:t>
            </a:r>
            <a:r>
              <a:rPr lang="en-US" sz="2800" dirty="0" smtClean="0"/>
              <a:t>(UPPER_THRESHOLD &gt; 9.81 m/s</a:t>
            </a:r>
            <a:r>
              <a:rPr lang="en-US" sz="2800" baseline="30000" dirty="0" smtClean="0"/>
              <a:t>2</a:t>
            </a:r>
            <a:r>
              <a:rPr lang="en-US" sz="2800" dirty="0" smtClean="0"/>
              <a:t>)</a:t>
            </a:r>
          </a:p>
          <a:p>
            <a:pPr marL="0" indent="0">
              <a:buNone/>
            </a:pPr>
            <a:r>
              <a:rPr lang="en-US" dirty="0" smtClean="0"/>
              <a:t>       </a:t>
            </a:r>
            <a:r>
              <a:rPr lang="en-US" sz="3000" dirty="0" smtClean="0"/>
              <a:t>STATE_MOTIONLESS</a:t>
            </a:r>
            <a:r>
              <a:rPr lang="en-US" sz="3600" dirty="0" smtClean="0"/>
              <a:t> </a:t>
            </a:r>
            <a:r>
              <a:rPr lang="en-US" sz="2600" dirty="0" smtClean="0"/>
              <a:t>(a = 9.81 m/s</a:t>
            </a:r>
            <a:r>
              <a:rPr lang="en-US" sz="2600" baseline="30000" dirty="0" smtClean="0"/>
              <a:t>2</a:t>
            </a:r>
            <a:r>
              <a:rPr lang="en-US" sz="2600" dirty="0" smtClean="0"/>
              <a:t>)</a:t>
            </a:r>
          </a:p>
          <a:p>
            <a:pPr marL="0" indent="0">
              <a:buNone/>
            </a:pPr>
            <a:endParaRPr lang="en-US" dirty="0" smtClean="0"/>
          </a:p>
          <a:p>
            <a:r>
              <a:rPr lang="en-US" dirty="0" smtClean="0"/>
              <a:t> If the device reaches the state STATE_MOTIONLESS after transitioning through all the states above it sequentially, and lies in this state for 5 seconds, a ‘fall’ is said to have been detected.</a:t>
            </a:r>
          </a:p>
          <a:p>
            <a:pPr marL="0" indent="0">
              <a:buNone/>
            </a:pPr>
            <a:endParaRPr lang="en-US" dirty="0" smtClean="0"/>
          </a:p>
          <a:p>
            <a:r>
              <a:rPr lang="en-US" dirty="0" smtClean="0"/>
              <a:t>We could also employ a state machine that monitors the scalar acceleration on 3 individual axes separately and determine the type of fall [3] (Forward Fall, Backward Fall etc.).</a:t>
            </a:r>
          </a:p>
          <a:p>
            <a:pPr marL="0" indent="0">
              <a:buNone/>
            </a:pPr>
            <a:r>
              <a:rPr lang="en-US" dirty="0"/>
              <a:t> </a:t>
            </a:r>
            <a:r>
              <a:rPr lang="en-US" dirty="0" smtClean="0"/>
              <a:t>   </a:t>
            </a:r>
            <a:endParaRPr lang="en-US" sz="2800" dirty="0" smtClean="0"/>
          </a:p>
          <a:p>
            <a:pPr marL="0" indent="0">
              <a:buNone/>
            </a:pPr>
            <a:endParaRPr lang="en-US" dirty="0"/>
          </a:p>
        </p:txBody>
      </p:sp>
    </p:spTree>
    <p:extLst>
      <p:ext uri="{BB962C8B-B14F-4D97-AF65-F5344CB8AC3E}">
        <p14:creationId xmlns:p14="http://schemas.microsoft.com/office/powerpoint/2010/main" val="7967512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Kinetic Sensing(Challenges)</a:t>
            </a:r>
            <a:endParaRPr lang="en-US" dirty="0"/>
          </a:p>
        </p:txBody>
      </p:sp>
      <p:sp>
        <p:nvSpPr>
          <p:cNvPr id="3" name="Content Placeholder 2"/>
          <p:cNvSpPr>
            <a:spLocks noGrp="1"/>
          </p:cNvSpPr>
          <p:nvPr>
            <p:ph idx="1"/>
          </p:nvPr>
        </p:nvSpPr>
        <p:spPr/>
        <p:txBody>
          <a:bodyPr>
            <a:normAutofit/>
          </a:bodyPr>
          <a:lstStyle/>
          <a:p>
            <a:r>
              <a:rPr lang="en-US" dirty="0" smtClean="0"/>
              <a:t>The LOWER_THRESHOLD used to detect the state STATE_FREE_FALL depends upon the height of the fall, and may not be reached if the device falls from smaller heights.</a:t>
            </a:r>
          </a:p>
          <a:p>
            <a:r>
              <a:rPr lang="en-US" dirty="0" smtClean="0"/>
              <a:t>A configuration option can be provided to the user, to set a higher value for LOWER_THRESHOLD when felt appropriate, in the application settings.</a:t>
            </a:r>
          </a:p>
          <a:p>
            <a:pPr marL="0" indent="0">
              <a:buNone/>
            </a:pPr>
            <a:endParaRPr lang="en-US" dirty="0"/>
          </a:p>
        </p:txBody>
      </p:sp>
    </p:spTree>
    <p:extLst>
      <p:ext uri="{BB962C8B-B14F-4D97-AF65-F5344CB8AC3E}">
        <p14:creationId xmlns:p14="http://schemas.microsoft.com/office/powerpoint/2010/main" val="2501606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6583362"/>
          </a:xfrm>
        </p:spPr>
        <p:txBody>
          <a:bodyPr/>
          <a:lstStyle/>
          <a:p>
            <a:endParaRPr lang="en-US" dirty="0" smtClean="0"/>
          </a:p>
          <a:p>
            <a:r>
              <a:rPr lang="en-US" dirty="0" smtClean="0"/>
              <a:t>True </a:t>
            </a:r>
            <a:r>
              <a:rPr lang="en-US" dirty="0" smtClean="0"/>
              <a:t>Free Fall</a:t>
            </a:r>
          </a:p>
          <a:p>
            <a:endParaRPr lang="en-US" dirty="0"/>
          </a:p>
          <a:p>
            <a:endParaRPr lang="en-US" dirty="0" smtClean="0"/>
          </a:p>
          <a:p>
            <a:endParaRPr lang="en-US" dirty="0" smtClean="0"/>
          </a:p>
          <a:p>
            <a:pPr marL="114300" indent="0">
              <a:buNone/>
            </a:pPr>
            <a:endParaRPr lang="en-US" dirty="0" smtClean="0"/>
          </a:p>
          <a:p>
            <a:endParaRPr lang="en-US" dirty="0" smtClean="0"/>
          </a:p>
          <a:p>
            <a:r>
              <a:rPr lang="en-US" dirty="0" smtClean="0"/>
              <a:t>Device </a:t>
            </a:r>
            <a:r>
              <a:rPr lang="en-US" dirty="0" smtClean="0"/>
              <a:t>in upper pocket</a:t>
            </a:r>
          </a:p>
          <a:p>
            <a:endParaRPr lang="en-US" dirty="0"/>
          </a:p>
          <a:p>
            <a:endParaRPr lang="en-US" dirty="0" smtClean="0"/>
          </a:p>
          <a:p>
            <a:endParaRPr lang="en-US" dirty="0" smtClean="0"/>
          </a:p>
          <a:p>
            <a:endParaRPr lang="en-US" dirty="0" smtClean="0"/>
          </a:p>
          <a:p>
            <a:endParaRPr lang="en-US" dirty="0" smtClean="0"/>
          </a:p>
          <a:p>
            <a:r>
              <a:rPr lang="en-US" dirty="0" smtClean="0"/>
              <a:t>Device </a:t>
            </a:r>
            <a:r>
              <a:rPr lang="en-US" dirty="0" smtClean="0"/>
              <a:t>in lower pocket                    </a:t>
            </a:r>
            <a:endParaRPr lang="en-US" dirty="0"/>
          </a:p>
        </p:txBody>
      </p:sp>
      <p:pic>
        <p:nvPicPr>
          <p:cNvPr id="5" name="Picture 4" descr="Screen shot 2013-04-01 at 11.03.44 PM.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2500" y="274638"/>
            <a:ext cx="3475700" cy="2108329"/>
          </a:xfrm>
          <a:prstGeom prst="rect">
            <a:avLst/>
          </a:prstGeom>
        </p:spPr>
      </p:pic>
      <p:pic>
        <p:nvPicPr>
          <p:cNvPr id="7" name="Picture 6" descr="Screen shot 2013-04-01 at 10.50.32 PM.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2500" y="2382967"/>
            <a:ext cx="3475700" cy="2141031"/>
          </a:xfrm>
          <a:prstGeom prst="rect">
            <a:avLst/>
          </a:prstGeom>
        </p:spPr>
      </p:pic>
      <p:pic>
        <p:nvPicPr>
          <p:cNvPr id="8" name="Picture 7" descr="Screen shot 2013-04-01 at 10.50.01 PM.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7940" y="4523998"/>
            <a:ext cx="3470260" cy="2141224"/>
          </a:xfrm>
          <a:prstGeom prst="rect">
            <a:avLst/>
          </a:prstGeom>
        </p:spPr>
      </p:pic>
    </p:spTree>
    <p:extLst>
      <p:ext uri="{BB962C8B-B14F-4D97-AF65-F5344CB8AC3E}">
        <p14:creationId xmlns:p14="http://schemas.microsoft.com/office/powerpoint/2010/main" val="192332438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887</TotalTime>
  <Words>2065</Words>
  <Application>Microsoft Macintosh PowerPoint</Application>
  <PresentationFormat>On-screen Show (4:3)</PresentationFormat>
  <Paragraphs>224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RapidER (Mobile Healthcare)</vt:lpstr>
      <vt:lpstr>Agenda</vt:lpstr>
      <vt:lpstr>Motivation/Goal</vt:lpstr>
      <vt:lpstr>Application Components</vt:lpstr>
      <vt:lpstr>Kinetic Sensing(Motion)</vt:lpstr>
      <vt:lpstr>Kinetic Sensing(Fall Detection)</vt:lpstr>
      <vt:lpstr>Kinetic Sensing(Fall Detection)</vt:lpstr>
      <vt:lpstr>Kinetic Sensing(Challenges)</vt:lpstr>
      <vt:lpstr>PowerPoint Presentation</vt:lpstr>
      <vt:lpstr>Kinetic Sensing(Challenges)</vt:lpstr>
      <vt:lpstr>Location Sensing</vt:lpstr>
      <vt:lpstr>Location Sensing(Application)</vt:lpstr>
      <vt:lpstr>Location Sensing(Challenges)</vt:lpstr>
      <vt:lpstr>Location Sensing(Challenges)</vt:lpstr>
      <vt:lpstr>Location Sensing(Challenges)</vt:lpstr>
      <vt:lpstr>Location Sensing(Other Power saving techniques)</vt:lpstr>
      <vt:lpstr>Audio Sensing(Basics)</vt:lpstr>
      <vt:lpstr>Audio Sensing(Basics)</vt:lpstr>
      <vt:lpstr>Audio Sensing(Heart rate monitor)</vt:lpstr>
      <vt:lpstr>There’s only so much the smartphone sensors can do..</vt:lpstr>
      <vt:lpstr>Networking</vt:lpstr>
      <vt:lpstr>Background</vt:lpstr>
      <vt:lpstr>Scenario</vt:lpstr>
      <vt:lpstr>Design: 4 way Fall back protocol</vt:lpstr>
      <vt:lpstr>Implementation</vt:lpstr>
      <vt:lpstr>Implementation</vt:lpstr>
      <vt:lpstr>USP </vt:lpstr>
      <vt:lpstr>Citations</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Vishnu Sanjit</dc:creator>
  <cp:lastModifiedBy>Vishnu Sanjit</cp:lastModifiedBy>
  <cp:revision>113</cp:revision>
  <dcterms:created xsi:type="dcterms:W3CDTF">2013-04-01T15:11:41Z</dcterms:created>
  <dcterms:modified xsi:type="dcterms:W3CDTF">2013-04-04T17:15:43Z</dcterms:modified>
</cp:coreProperties>
</file>