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slides/slide72.xml" ContentType="application/vnd.openxmlformats-officedocument.presentationml.slide+xml"/>
  <Override PartName="/ppt/embeddings/Microsoft_Equation9.bin" ContentType="application/vnd.openxmlformats-officedocument.oleObject"/>
  <Override PartName="/ppt/embeddings/oleObject29.bin" ContentType="application/vnd.openxmlformats-officedocument.oleObject"/>
  <Override PartName="/ppt/slideLayouts/slideLayout5.xml" ContentType="application/vnd.openxmlformats-officedocument.presentationml.slideLayout+xml"/>
  <Override PartName="/ppt/embeddings/oleObject62.bin" ContentType="application/vnd.openxmlformats-officedocument.oleObject"/>
  <Override PartName="/ppt/notesSlides/notesSlide48.xml" ContentType="application/vnd.openxmlformats-officedocument.presentationml.notesSlide+xml"/>
  <Override PartName="/ppt/embeddings/oleObject114.bin" ContentType="application/vnd.openxmlformats-officedocument.oleObject"/>
  <Override PartName="/ppt/notesSlides/notesSlide81.xml" ContentType="application/vnd.openxmlformats-officedocument.presentationml.notesSlide+xml"/>
  <Override PartName="/ppt/slides/slide45.xml" ContentType="application/vnd.openxmlformats-officedocument.presentationml.slide+xml"/>
  <Override PartName="/ppt/embeddings/oleObject35.bin" ContentType="application/vnd.openxmlformats-officedocument.oleObject"/>
  <Override PartName="/ppt/embeddings/oleObject19.bin" ContentType="application/vnd.openxmlformats-officedocument.oleObject"/>
  <Override PartName="/ppt/notesSlides/notesSlide54.xml" ContentType="application/vnd.openxmlformats-officedocument.presentationml.notesSlide+xml"/>
  <Override PartName="/ppt/embeddings/oleObject120.bin" ContentType="application/vnd.openxmlformats-officedocument.oleObject"/>
  <Override PartName="/ppt/slides/slide3.xml" ContentType="application/vnd.openxmlformats-officedocument.presentationml.slide+xml"/>
  <Override PartName="/ppt/notesSlides/notesSlide38.xml" ContentType="application/vnd.openxmlformats-officedocument.presentationml.notesSlide+xml"/>
  <Override PartName="/ppt/embeddings/oleObject96.bin" ContentType="application/vnd.openxmlformats-officedocument.oleObject"/>
  <Override PartName="/ppt/embeddings/oleObject3.bin" ContentType="application/vnd.openxmlformats-officedocument.oleObject"/>
  <Override PartName="/ppt/embeddings/oleObject148.bin" ContentType="application/vnd.openxmlformats-officedocument.oleObject"/>
  <Override PartName="/ppt/notesMasters/notesMaster1.xml" ContentType="application/vnd.openxmlformats-officedocument.presentationml.notesMaster+xml"/>
  <Override PartName="/ppt/slides/slide35.xml" ContentType="application/vnd.openxmlformats-officedocument.presentationml.slide+xml"/>
  <Override PartName="/ppt/embeddings/Microsoft_Equation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44.xml" ContentType="application/vnd.openxmlformats-officedocument.presentationml.notesSlide+xml"/>
  <Override PartName="/ppt/embeddings/oleObject110.bin" ContentType="application/vnd.openxmlformats-officedocument.oleObject"/>
  <Override PartName="/ppt/slides/slide96.xml" ContentType="application/vnd.openxmlformats-officedocument.presentationml.slide+xml"/>
  <Override PartName="/ppt/embeddings/oleObject86.bin" ContentType="application/vnd.openxmlformats-officedocument.oleObject"/>
  <Override PartName="/ppt/embeddings/oleObject138.bin" ContentType="application/vnd.openxmlformats-officedocument.oleObject"/>
  <Override PartName="/ppt/slides/slide41.xml" ContentType="application/vnd.openxmlformats-officedocument.presentationml.slide+xml"/>
  <Override PartName="/ppt/slides/slide104.xml" ContentType="application/vnd.openxmlformats-officedocument.presentationml.slide+xml"/>
  <Override PartName="/ppt/embeddings/oleObject31.bin" ContentType="application/vnd.openxmlformats-officedocument.oleObject"/>
  <Default Extension="xml" ContentType="application/xml"/>
  <Override PartName="/ppt/slides/slide69.xml" ContentType="application/vnd.openxmlformats-officedocument.presentationml.slide+xml"/>
  <Override PartName="/docProps/app.xml" ContentType="application/vnd.openxmlformats-officedocument.extended-properties+xml"/>
  <Override PartName="/ppt/embeddings/oleObject15.bin" ContentType="application/vnd.openxmlformats-officedocument.oleObject"/>
  <Override PartName="/ppt/notesSlides/notesSlide50.xml" ContentType="application/vnd.openxmlformats-officedocument.presentationml.notesSlide+xml"/>
  <Override PartName="/ppt/embeddings/oleObject59.bin" ContentType="application/vnd.openxmlformats-officedocument.oleObject"/>
  <Override PartName="/ppt/embeddings/oleObject92.bin" ContentType="application/vnd.openxmlformats-officedocument.oleObject"/>
  <Override PartName="/ppt/notesSlides/notesSlide78.xml" ContentType="application/vnd.openxmlformats-officedocument.presentationml.notesSlide+xml"/>
  <Override PartName="/ppt/embeddings/oleObject144.bin" ContentType="application/vnd.openxmlformats-officedocument.oleObject"/>
  <Default Extension="png" ContentType="image/png"/>
  <Override PartName="/ppt/slides/slide31.xml" ContentType="application/vnd.openxmlformats-officedocument.presentationml.slide+xml"/>
  <Override PartName="/ppt/embeddings/oleObject21.bin" ContentType="application/vnd.openxmlformats-officedocument.oleObject"/>
  <Override PartName="/ppt/slides/slide59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49.bin" ContentType="application/vnd.openxmlformats-officedocument.oleObject"/>
  <Override PartName="/ppt/embeddings/oleObject150.bin" ContentType="application/vnd.openxmlformats-officedocument.oleObject"/>
  <Override PartName="/ppt/embeddings/oleObject82.bin" ContentType="application/vnd.openxmlformats-officedocument.oleObject"/>
  <Override PartName="/ppt/notesSlides/notesSlide68.xml" ContentType="application/vnd.openxmlformats-officedocument.presentationml.notesSlide+xml"/>
  <Override PartName="/ppt/embeddings/oleObject134.bin" ContentType="application/vnd.openxmlformats-officedocument.oleObject"/>
  <Override PartName="/ppt/slides/slide6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107.bin" ContentType="application/vnd.openxmlformats-officedocument.oleObject"/>
  <Override PartName="/ppt/embeddings/oleObject39.bin" ContentType="application/vnd.openxmlformats-officedocument.oleObject"/>
  <Override PartName="/ppt/notesSlides/notesSlide74.xml" ContentType="application/vnd.openxmlformats-officedocument.presentationml.notesSlide+xml"/>
  <Override PartName="/ppt/embeddings/oleObject140.bin" ContentType="application/vnd.openxmlformats-officedocument.oleObject"/>
  <Override PartName="/ppt/slides/slide71.xml" ContentType="application/vnd.openxmlformats-officedocument.presentationml.slide+xml"/>
  <Override PartName="/ppt/slides/slide55.xml" ContentType="application/vnd.openxmlformats-officedocument.presentationml.slide+xml"/>
  <Override PartName="/ppt/embeddings/oleObject45.bin" ContentType="application/vnd.openxmlformats-officedocument.oleObject"/>
  <Override PartName="/ppt/notesSlides/notesSlide64.xml" ContentType="application/vnd.openxmlformats-officedocument.presentationml.notesSlide+xml"/>
  <Override PartName="/ppt/embeddings/oleObject130.bin" ContentType="application/vnd.openxmlformats-officedocument.oleObject"/>
  <Override PartName="/ppt/slides/slide28.xml" ContentType="application/vnd.openxmlformats-officedocument.presentationml.slide+xml"/>
  <Override PartName="/ppt/embeddings/oleObject158.bin" ContentType="application/vnd.openxmlformats-officedocument.oleObject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51.bin" ContentType="application/vnd.openxmlformats-officedocument.oleObject"/>
  <Override PartName="/ppt/embeddings/oleObject103.bin" ContentType="application/vnd.openxmlformats-officedocument.oleObject"/>
  <Override PartName="/ppt/slides/slide89.xml" ContentType="application/vnd.openxmlformats-officedocument.presentationml.slide+xml"/>
  <Override PartName="/ppt/notesSlides/notesSlide70.xml" ContentType="application/vnd.openxmlformats-officedocument.presentationml.notesSlide+xml"/>
  <Override PartName="/ppt/embeddings/oleObject79.bin" ContentType="application/vnd.openxmlformats-officedocument.oleObject"/>
  <Override PartName="/ppt/slides/slide18.xml" ContentType="application/vnd.openxmlformats-officedocument.presentationml.slide+xml"/>
  <Override PartName="/ppt/slides/slide51.xml" ContentType="application/vnd.openxmlformats-officedocument.presentationml.slide+xml"/>
  <Override PartName="/ppt/slides/slide95.xml" ContentType="application/vnd.openxmlformats-officedocument.presentationml.slide+xml"/>
  <Override PartName="/ppt/embeddings/oleObject41.bin" ContentType="application/vnd.openxmlformats-officedocument.oleObject"/>
  <Override PartName="/ppt/notesSlides/notesSlide27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60.xml" ContentType="application/vnd.openxmlformats-officedocument.presentationml.notesSlide+xml"/>
  <Override PartName="/ppt/embeddings/oleObject69.bin" ContentType="application/vnd.openxmlformats-officedocument.oleObject"/>
  <Override PartName="/ppt/slides/slide103.xml" ContentType="application/vnd.openxmlformats-officedocument.presentationml.slide+xml"/>
  <Override PartName="/ppt/slides/slide24.xml" ContentType="application/vnd.openxmlformats-officedocument.presentationml.slide+xml"/>
  <Override PartName="/ppt/notesSlides/notesSlide88.xml" ContentType="application/vnd.openxmlformats-officedocument.presentationml.notesSlide+xml"/>
  <Override PartName="/ppt/embeddings/oleObject154.bin" ContentType="application/vnd.openxmlformats-officedocument.oleObject"/>
  <Override PartName="/ppt/notesSlides/notesSlide3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5.bin" ContentType="application/vnd.openxmlformats-officedocument.oleObject"/>
  <Override PartName="/ppt/embeddings/oleObject127.bin" ContentType="application/vnd.openxmlformats-officedocument.oleObject"/>
  <Override PartName="/ppt/notesSlides/notesSlide94.xml" ContentType="application/vnd.openxmlformats-officedocument.presentationml.notesSlide+xml"/>
  <Override PartName="/ppt/slides/slide14.xml" ContentType="application/vnd.openxmlformats-officedocument.presentationml.slide+xml"/>
  <Override PartName="/ppt/slides/slide9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65.bin" ContentType="application/vnd.openxmlformats-officedocument.oleObject"/>
  <Override PartName="/ppt/embeddings/oleObject117.bin" ContentType="application/vnd.openxmlformats-officedocument.oleObject"/>
  <Override PartName="/ppt/slides/slide20.xml" ContentType="application/vnd.openxmlformats-officedocument.presentationml.slide+xml"/>
  <Override PartName="/ppt/notesSlides/notesSlide84.xml" ContentType="application/vnd.openxmlformats-officedocument.presentationml.notes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slides/slide48.xml" ContentType="application/vnd.openxmlformats-officedocument.presentationml.slide+xml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71.bin" ContentType="application/vnd.openxmlformats-officedocument.oleObject"/>
  <Override PartName="/ppt/notesSlides/notesSlide57.xml" ContentType="application/vnd.openxmlformats-officedocument.presentationml.notesSlide+xml"/>
  <Override PartName="/ppt/embeddings/oleObject123.bin" ContentType="application/vnd.openxmlformats-officedocument.oleObject"/>
  <Override PartName="/ppt/notesSlides/notesSlide9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embeddings/oleObject99.bin" ContentType="application/vnd.openxmlformats-officedocument.oleObject"/>
  <Override PartName="/ppt/slides/slide10.xml" ContentType="application/vnd.openxmlformats-officedocument.presentationml.slide+xml"/>
  <Override PartName="/ppt/embeddings/oleObject6.bin" ContentType="application/vnd.openxmlformats-officedocument.oleObject"/>
  <Override PartName="/ppt/slides/slide38.xml" ContentType="application/vnd.openxmlformats-officedocument.presentationml.slide+xml"/>
  <Override PartName="/ppt/embeddings/Microsoft_Equation8.bin" ContentType="application/vnd.openxmlformats-officedocument.oleObject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61.bin" ContentType="application/vnd.openxmlformats-officedocument.oleObject"/>
  <Override PartName="/ppt/notesSlides/notesSlide47.xml" ContentType="application/vnd.openxmlformats-officedocument.presentationml.notesSlide+xml"/>
  <Override PartName="/ppt/embeddings/oleObject113.bin" ContentType="application/vnd.openxmlformats-officedocument.oleObject"/>
  <Override PartName="/ppt/slides/slide99.xml" ContentType="application/vnd.openxmlformats-officedocument.presentationml.slide+xml"/>
  <Override PartName="/ppt/notesSlides/notesSlide80.xml" ContentType="application/vnd.openxmlformats-officedocument.presentationml.notesSlide+xml"/>
  <Override PartName="/ppt/embeddings/oleObject89.bin" ContentType="application/vnd.openxmlformats-officedocument.oleObject"/>
  <Override PartName="/ppt/slides/slide44.xml" ContentType="application/vnd.openxmlformats-officedocument.presentationml.slide+xml"/>
  <Override PartName="/ppt/embeddings/oleObject34.bin" ContentType="application/vnd.openxmlformats-officedocument.oleObject"/>
  <Override PartName="/ppt/notesSlides/notesSlide53.xml" ContentType="application/vnd.openxmlformats-officedocument.presentationml.notesSlid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notesSlides/notesSlide37.xml" ContentType="application/vnd.openxmlformats-officedocument.presentationml.notesSlide+xml"/>
  <Override PartName="/ppt/embeddings/oleObject95.bin" ContentType="application/vnd.openxmlformats-officedocument.oleObject"/>
  <Override PartName="/ppt/embeddings/oleObject2.bin" ContentType="application/vnd.openxmlformats-officedocument.oleObject"/>
  <Override PartName="/ppt/embeddings/oleObject147.bin" ContentType="application/vnd.openxmlformats-officedocument.oleObject"/>
  <Default Extension="vml" ContentType="application/vnd.openxmlformats-officedocument.vmlDrawing"/>
  <Override PartName="/ppt/slides/slide34.xml" ContentType="application/vnd.openxmlformats-officedocument.presentationml.slide+xml"/>
  <Override PartName="/ppt/embeddings/Microsoft_Equation4.bin" ContentType="application/vnd.openxmlformats-officedocument.oleObject"/>
  <Override PartName="/ppt/embeddings/oleObject24.bin" ContentType="application/vnd.openxmlformats-officedocument.oleObject"/>
  <Override PartName="/ppt/notesSlides/notesSlide43.xml" ContentType="application/vnd.openxmlformats-officedocument.presentationml.notesSlide+xml"/>
  <Override PartName="/ppt/embeddings/oleObject85.bin" ContentType="application/vnd.openxmlformats-officedocument.oleObject"/>
  <Override PartName="/ppt/embeddings/oleObject137.bin" ContentType="application/vnd.openxmlformats-officedocument.oleObject"/>
  <Override PartName="/ppt/slides/slide40.xml" ContentType="application/vnd.openxmlformats-officedocument.presentationml.slide+xml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Default Extension="jpeg" ContentType="image/jpeg"/>
  <Override PartName="/ppt/embeddings/oleObject14.bin" ContentType="application/vnd.openxmlformats-officedocument.oleObject"/>
  <Override PartName="/ppt/slides/slide68.xml" ContentType="application/vnd.openxmlformats-officedocument.presentationml.slide+xml"/>
  <Override PartName="/ppt/embeddings/oleObject58.bin" ContentType="application/vnd.openxmlformats-officedocument.oleObject"/>
  <Override PartName="/ppt/embeddings/oleObject91.bin" ContentType="application/vnd.openxmlformats-officedocument.oleObject"/>
  <Override PartName="/ppt/notesSlides/notesSlide77.xml" ContentType="application/vnd.openxmlformats-officedocument.presentationml.notesSlide+xml"/>
  <Override PartName="/ppt/embeddings/oleObject143.bin" ContentType="application/vnd.openxmlformats-officedocument.oleObject"/>
  <Override PartName="/ppt/slides/slide30.xml" ContentType="application/vnd.openxmlformats-officedocument.presentationml.slide+xml"/>
  <Override PartName="/ppt/embeddings/oleObject20.bin" ContentType="application/vnd.openxmlformats-officedocument.oleObject"/>
  <Override PartName="/ppt/slides/slide58.xml" ContentType="application/vnd.openxmlformats-officedocument.presentationml.slide+xml"/>
  <Override PartName="/ppt/embeddings/oleObject48.bin" ContentType="application/vnd.openxmlformats-officedocument.oleObject"/>
  <Override PartName="/ppt/embeddings/oleObject81.bin" ContentType="application/vnd.openxmlformats-officedocument.oleObject"/>
  <Override PartName="/ppt/notesSlides/notesSlide67.xml" ContentType="application/vnd.openxmlformats-officedocument.presentationml.notesSlide+xml"/>
  <Override PartName="/ppt/embeddings/oleObject133.bin" ContentType="application/vnd.openxmlformats-officedocument.oleObject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embeddings/oleObject54.bin" ContentType="application/vnd.openxmlformats-officedocument.oleObject"/>
  <Override PartName="/ppt/embeddings/oleObject106.bin" ContentType="application/vnd.openxmlformats-officedocument.oleObject"/>
  <Override PartName="/ppt/notesSlides/notesSlide73.xml" ContentType="application/vnd.openxmlformats-officedocument.presentationml.notesSlide+xml"/>
  <Override PartName="/ppt/embeddings/oleObject38.bin" ContentType="application/vnd.openxmlformats-officedocument.oleObject"/>
  <Override PartName="/ppt/slides/slide70.xml" ContentType="application/vnd.openxmlformats-officedocument.presentationml.slide+xml"/>
  <Override PartName="/ppt/slides/slide54.xml" ContentType="application/vnd.openxmlformats-officedocument.presentationml.slide+xml"/>
  <Override PartName="/ppt/embeddings/oleObject44.bin" ContentType="application/vnd.openxmlformats-officedocument.oleObject"/>
  <Override PartName="/ppt/notesSlides/notesSlide63.xml" ContentType="application/vnd.openxmlformats-officedocument.presentationml.notesSlide+xml"/>
  <Override PartName="/ppt/slides/slide27.xml" ContentType="application/vnd.openxmlformats-officedocument.presentationml.slide+xml"/>
  <Override PartName="/ppt/embeddings/oleObject157.bin" ContentType="application/vnd.openxmlformats-officedocument.oleObject"/>
  <Override PartName="/ppt/slides/slide60.xml" ContentType="application/vnd.openxmlformats-officedocument.presentationml.slide+xml"/>
  <Override PartName="/ppt/embeddings/oleObject50.bin" ContentType="application/vnd.openxmlformats-officedocument.oleObject"/>
  <Override PartName="/ppt/slides/slide88.xml" ContentType="application/vnd.openxmlformats-officedocument.presentationml.slide+xml"/>
  <Override PartName="/ppt/embeddings/oleObject102.bin" ContentType="application/vnd.openxmlformats-officedocument.oleObject"/>
  <Override PartName="/ppt/embeddings/oleObject78.bin" ContentType="application/vnd.openxmlformats-officedocument.oleObject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94.xml" ContentType="application/vnd.openxmlformats-officedocument.presentationml.slide+xml"/>
  <Override PartName="/ppt/embeddings/oleObject40.bin" ContentType="application/vnd.openxmlformats-officedocument.oleObject"/>
  <Override PartName="/ppt/notesSlides/notesSlide26.xml" ContentType="application/vnd.openxmlformats-officedocument.presentationml.notesSlide+xml"/>
  <Override PartName="/ppt/slides/slide78.xml" ContentType="application/vnd.openxmlformats-officedocument.presentationml.slide+xml"/>
  <Override PartName="/ppt/embeddings/oleObject68.bin" ContentType="application/vnd.openxmlformats-officedocument.oleObject"/>
  <Override PartName="/ppt/slides/slide102.xml" ContentType="application/vnd.openxmlformats-officedocument.presentationml.slide+xml"/>
  <Override PartName="/ppt/slides/slide23.xml" ContentType="application/vnd.openxmlformats-officedocument.presentationml.slide+xml"/>
  <Override PartName="/ppt/notesSlides/notesSlide87.xml" ContentType="application/vnd.openxmlformats-officedocument.presentationml.notesSlide+xml"/>
  <Override PartName="/ppt/embeddings/oleObject153.bin" ContentType="application/vnd.openxmlformats-officedocument.oleObject"/>
  <Override PartName="/ppt/notesSlides/notesSlide32.xml" ContentType="application/vnd.openxmlformats-officedocument.presentationml.notes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embeddings/oleObject74.bin" ContentType="application/vnd.openxmlformats-officedocument.oleObject"/>
  <Override PartName="/ppt/embeddings/oleObject126.bin" ContentType="application/vnd.openxmlformats-officedocument.oleObject"/>
  <Override PartName="/ppt/notesSlides/notesSlide93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embeddings/oleObject9.bin" ContentType="application/vnd.openxmlformats-officedocument.oleObject"/>
  <Default Extension="rels" ContentType="application/vnd.openxmlformats-package.relationships+xml"/>
  <Override PartName="/ppt/slides/slide9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74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64.bin" ContentType="application/vnd.openxmlformats-officedocument.oleObject"/>
  <Override PartName="/ppt/embeddings/oleObject116.bin" ContentType="application/vnd.openxmlformats-officedocument.oleObject"/>
  <Override PartName="/ppt/notesSlides/notesSlide83.xml" ContentType="application/vnd.openxmlformats-officedocument.presentationml.notesSlide+xml"/>
  <Override PartName="/ppt/slides/slide47.xml" ContentType="application/vnd.openxmlformats-officedocument.presentationml.slide+xml"/>
  <Override PartName="/ppt/slides/slide80.xml" ContentType="application/vnd.openxmlformats-officedocument.presentationml.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70.bin" ContentType="application/vnd.openxmlformats-officedocument.oleObject"/>
  <Override PartName="/ppt/notesSlides/notesSlide56.xml" ContentType="application/vnd.openxmlformats-officedocument.presentationml.notesSlide+xml"/>
  <Override PartName="/ppt/embeddings/oleObject122.bin" ContentType="application/vnd.openxmlformats-officedocument.oleObject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98.bin" ContentType="application/vnd.openxmlformats-officedocument.oleObject"/>
  <Override PartName="/ppt/embeddings/oleObject5.bin" ContentType="application/vnd.openxmlformats-officedocument.oleObject"/>
  <Override PartName="/ppt/slides/slide37.xml" ContentType="application/vnd.openxmlformats-officedocument.presentationml.slide+xml"/>
  <Override PartName="/ppt/embeddings/Microsoft_Equation7.bin" ContentType="application/vnd.openxmlformats-officedocument.oleObject"/>
  <Override PartName="/ppt/embeddings/oleObject27.bin" ContentType="application/vnd.openxmlformats-officedocument.oleObject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embeddings/oleObject60.bin" ContentType="application/vnd.openxmlformats-officedocument.oleObject"/>
  <Override PartName="/ppt/notesSlides/notesSlide46.xml" ContentType="application/vnd.openxmlformats-officedocument.presentationml.notesSlide+xml"/>
  <Override PartName="/ppt/embeddings/oleObject112.bin" ContentType="application/vnd.openxmlformats-officedocument.oleObject"/>
  <Override PartName="/ppt/slides/slide98.xml" ContentType="application/vnd.openxmlformats-officedocument.presentationml.slide+xml"/>
  <Override PartName="/ppt/embeddings/oleObject88.bin" ContentType="application/vnd.openxmlformats-officedocument.oleObject"/>
  <Override PartName="/ppt/slides/slide43.xml" ContentType="application/vnd.openxmlformats-officedocument.presentationml.slide+xml"/>
  <Override PartName="/ppt/slides/slide106.xml" ContentType="application/vnd.openxmlformats-officedocument.presentationml.slide+xml"/>
  <Override PartName="/ppt/embeddings/oleObject33.bin" ContentType="application/vnd.openxmlformats-officedocument.oleObject"/>
  <Override PartName="/ppt/embeddings/oleObject17.bin" ContentType="application/vnd.openxmlformats-officedocument.oleObject"/>
  <Override PartName="/ppt/notesSlides/notesSlide52.xml" ContentType="application/vnd.openxmlformats-officedocument.presentationml.notesSlide+xml"/>
  <Override PartName="/ppt/slides/slide1.xml" ContentType="application/vnd.openxmlformats-officedocument.presentationml.slide+xml"/>
  <Default Extension="doc" ContentType="application/msword"/>
  <Override PartName="/ppt/embeddings/oleObject94.bin" ContentType="application/vnd.openxmlformats-officedocument.oleObject"/>
  <Override PartName="/ppt/notesSlides/notesSlide36.xml" ContentType="application/vnd.openxmlformats-officedocument.presentationml.notesSlide+xml"/>
  <Override PartName="/ppt/embeddings/oleObject1.bin" ContentType="application/vnd.openxmlformats-officedocument.oleObject"/>
  <Override PartName="/ppt/embeddings/oleObject146.bin" ContentType="application/vnd.openxmlformats-officedocument.oleObject"/>
  <Override PartName="/ppt/slides/slide33.xml" ContentType="application/vnd.openxmlformats-officedocument.presentationml.slide+xml"/>
  <Override PartName="/ppt/embeddings/Microsoft_Equation3.bin" ContentType="application/vnd.openxmlformats-officedocument.oleObject"/>
  <Override PartName="/ppt/embeddings/oleObject23.bin" ContentType="application/vnd.openxmlformats-officedocument.oleObject"/>
  <Override PartName="/ppt/notesSlides/notesSlide42.xml" ContentType="application/vnd.openxmlformats-officedocument.presentationml.notesSlide+xml"/>
  <Override PartName="/ppt/embeddings/oleObject84.bin" ContentType="application/vnd.openxmlformats-officedocument.oleObject"/>
  <Override PartName="/ppt/embeddings/oleObject136.bin" ContentType="application/vnd.openxmlformats-officedocument.oleObject"/>
  <Override PartName="/ppt/slides/slide67.xml" ContentType="application/vnd.openxmlformats-officedocument.presentationml.slide+xml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57.bin" ContentType="application/vnd.openxmlformats-officedocument.oleObject"/>
  <Override PartName="/ppt/embeddings/oleObject109.bin" ContentType="application/vnd.openxmlformats-officedocument.oleObject"/>
  <Override PartName="/ppt/embeddings/oleObject90.bin" ContentType="application/vnd.openxmlformats-officedocument.oleObject"/>
  <Override PartName="/ppt/notesSlides/notesSlide76.xml" ContentType="application/vnd.openxmlformats-officedocument.presentationml.notesSlide+xml"/>
  <Override PartName="/ppt/embeddings/oleObject142.bin" ContentType="application/vnd.openxmlformats-officedocument.oleObject"/>
  <Override PartName="/ppt/tableStyles.xml" ContentType="application/vnd.openxmlformats-officedocument.presentationml.tableStyles+xml"/>
  <Override PartName="/ppt/slides/slide57.xml" ContentType="application/vnd.openxmlformats-officedocument.presentationml.slide+xml"/>
  <Override PartName="/ppt/embeddings/oleObject47.bin" ContentType="application/vnd.openxmlformats-officedocument.oleObject"/>
  <Override PartName="/ppt/embeddings/oleObject80.bin" ContentType="application/vnd.openxmlformats-officedocument.oleObject"/>
  <Override PartName="/ppt/notesSlides/notesSlide66.xml" ContentType="application/vnd.openxmlformats-officedocument.presentationml.notesSlide+xml"/>
  <Override PartName="/ppt/embeddings/oleObject132.bin" ContentType="application/vnd.openxmlformats-officedocument.oleObject"/>
  <Override PartName="/ppt/slides/slide63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notesSlides/notesSlide72.xml" ContentType="application/vnd.openxmlformats-officedocument.presentationml.notesSlide+xml"/>
  <Override PartName="/ppt/slides/slide53.xml" ContentType="application/vnd.openxmlformats-officedocument.presentationml.slide+xml"/>
  <Override PartName="/ppt/embeddings/oleObject43.bin" ContentType="application/vnd.openxmlformats-officedocument.oleObject"/>
  <Override PartName="/ppt/notesSlides/notesSlide29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6.xml" ContentType="application/vnd.openxmlformats-officedocument.presentationml.slide+xml"/>
  <Override PartName="/ppt/embeddings/oleObject156.bin" ContentType="application/vnd.openxmlformats-officedocument.oleObject"/>
  <Default Extension="wmf" ContentType="image/x-wmf"/>
  <Override PartName="/ppt/notesSlides/notesSlide35.xml" ContentType="application/vnd.openxmlformats-officedocument.presentationml.notesSlide+xml"/>
  <Override PartName="/ppt/embeddings/oleObject101.bin" ContentType="application/vnd.openxmlformats-officedocument.oleObject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embeddings/oleObject77.bin" ContentType="application/vnd.openxmlformats-officedocument.oleObject"/>
  <Override PartName="/ppt/embeddings/oleObject129.bin" ContentType="application/vnd.openxmlformats-officedocument.oleObject"/>
  <Override PartName="/ppt/notesSlides/notesSlide96.xml" ContentType="application/vnd.openxmlformats-officedocument.presentationml.notesSlide+xml"/>
  <Override PartName="/ppt/slides/slide16.xml" ContentType="application/vnd.openxmlformats-officedocument.presentationml.slide+xml"/>
  <Override PartName="/ppt/slides/slide9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7.xml" ContentType="application/vnd.openxmlformats-officedocument.presentationml.slide+xml"/>
  <Override PartName="/ppt/embeddings/oleObject67.bin" ContentType="application/vnd.openxmlformats-officedocument.oleObject"/>
  <Override PartName="/ppt/slides/slide101.xml" ContentType="application/vnd.openxmlformats-officedocument.presentationml.slide+xml"/>
  <Override PartName="/ppt/embeddings/oleObject119.bin" ContentType="application/vnd.openxmlformats-officedocument.oleObject"/>
  <Override PartName="/ppt/slides/slide22.xml" ContentType="application/vnd.openxmlformats-officedocument.presentationml.slide+xml"/>
  <Override PartName="/ppt/notesSlides/notesSlide86.xml" ContentType="application/vnd.openxmlformats-officedocument.presentationml.notesSlide+xml"/>
  <Override PartName="/ppt/embeddings/oleObject152.bin" ContentType="application/vnd.openxmlformats-officedocument.oleObject"/>
  <Override PartName="/ppt/embeddings/oleObject12.bin" ContentType="application/vnd.openxmlformats-officedocument.oleObject"/>
  <Override PartName="/ppt/notesSlides/notesSlide31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73.bin" ContentType="application/vnd.openxmlformats-officedocument.oleObject"/>
  <Override PartName="/ppt/notesSlides/notesSlide59.xml" ContentType="application/vnd.openxmlformats-officedocument.presentationml.notesSlide+xml"/>
  <Override PartName="/ppt/embeddings/oleObject125.bin" ContentType="application/vnd.openxmlformats-officedocument.oleObject"/>
  <Override PartName="/ppt/notesSlides/notesSlide92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8.bin" ContentType="application/vnd.openxmlformats-officedocument.oleObject"/>
  <Override PartName="/ppt/notesSlides/notesSlide21.xml" ContentType="application/vnd.openxmlformats-officedocument.presentationml.notesSlide+xml"/>
  <Override PartName="/ppt/slides/slide73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oleObject63.bin" ContentType="application/vnd.openxmlformats-officedocument.oleObject"/>
  <Override PartName="/ppt/notesSlides/notesSlide49.xml" ContentType="application/vnd.openxmlformats-officedocument.presentationml.notesSlide+xml"/>
  <Override PartName="/ppt/embeddings/oleObject115.bin" ContentType="application/vnd.openxmlformats-officedocument.oleObject"/>
  <Override PartName="/ppt/notesSlides/notesSlide82.xml" ContentType="application/vnd.openxmlformats-officedocument.presentationml.notesSlide+xml"/>
  <Override PartName="/ppt/slides/slide46.xml" ContentType="application/vnd.openxmlformats-officedocument.presentationml.slide+xml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21.bin" ContentType="application/vnd.openxmlformats-officedocument.oleObject"/>
  <Override PartName="/ppt/slides/slide4.xml" ContentType="application/vnd.openxmlformats-officedocument.presentationml.slide+xml"/>
  <Override PartName="/ppt/notesSlides/notesSlide39.xml" ContentType="application/vnd.openxmlformats-officedocument.presentationml.notesSlide+xml"/>
  <Override PartName="/ppt/embeddings/oleObject97.bin" ContentType="application/vnd.openxmlformats-officedocument.oleObject"/>
  <Override PartName="/ppt/embeddings/oleObject4.bin" ContentType="application/vnd.openxmlformats-officedocument.oleObject"/>
  <Override PartName="/ppt/embeddings/oleObject149.bin" ContentType="application/vnd.openxmlformats-officedocument.oleObject"/>
  <Override PartName="/ppt/slides/slide36.xml" ContentType="application/vnd.openxmlformats-officedocument.presentationml.slide+xml"/>
  <Override PartName="/ppt/embeddings/Microsoft_Equation6.bin" ContentType="application/vnd.openxmlformats-officedocument.oleObject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embeddings/oleObject111.bin" ContentType="application/vnd.openxmlformats-officedocument.oleObject"/>
  <Override PartName="/ppt/slides/slide97.xml" ContentType="application/vnd.openxmlformats-officedocument.presentationml.slide+xml"/>
  <Override PartName="/ppt/embeddings/oleObject87.bin" ContentType="application/vnd.openxmlformats-officedocument.oleObject"/>
  <Override PartName="/ppt/embeddings/oleObject139.bin" ContentType="application/vnd.openxmlformats-officedocument.oleObject"/>
  <Override PartName="/ppt/slides/slide42.xml" ContentType="application/vnd.openxmlformats-officedocument.presentationml.slide+xml"/>
  <Override PartName="/ppt/slides/slide105.xml" ContentType="application/vnd.openxmlformats-officedocument.presentationml.slide+xml"/>
  <Override PartName="/ppt/embeddings/oleObject32.bin" ContentType="application/vnd.openxmlformats-officedocument.oleObject"/>
  <Override PartName="/ppt/notesSlides/notesSlide51.xml" ContentType="application/vnd.openxmlformats-officedocument.presentationml.notesSlide+xml"/>
  <Override PartName="/ppt/embeddings/oleObject16.bin" ContentType="application/vnd.openxmlformats-officedocument.oleObject"/>
  <Override PartName="/ppt/embeddings/oleObject93.bin" ContentType="application/vnd.openxmlformats-officedocument.oleObject"/>
  <Override PartName="/ppt/notesSlides/notesSlide79.xml" ContentType="application/vnd.openxmlformats-officedocument.presentationml.notesSlide+xml"/>
  <Override PartName="/ppt/embeddings/oleObject145.bin" ContentType="application/vnd.openxmlformats-officedocument.oleObject"/>
  <Override PartName="/ppt/slides/slide32.xml" ContentType="application/vnd.openxmlformats-officedocument.presentationml.slide+xml"/>
  <Override PartName="/ppt/embeddings/oleObject22.bin" ContentType="application/vnd.openxmlformats-officedocument.oleObject"/>
  <Override PartName="/ppt/notesSlides/notesSlide41.xml" ContentType="application/vnd.openxmlformats-officedocument.presentationml.notesSlide+xml"/>
  <Override PartName="/ppt/embeddings/oleObject151.bin" ContentType="application/vnd.openxmlformats-officedocument.oleObject"/>
  <Override PartName="/ppt/embeddings/oleObject83.bin" ContentType="application/vnd.openxmlformats-officedocument.oleObject"/>
  <Override PartName="/ppt/notesSlides/notesSlide69.xml" ContentType="application/vnd.openxmlformats-officedocument.presentationml.notesSlide+xml"/>
  <Override PartName="/ppt/embeddings/oleObject135.bin" ContentType="application/vnd.openxmlformats-officedocument.oleObject"/>
  <Override PartName="/ppt/slides/slide66.xml" ContentType="application/vnd.openxmlformats-officedocument.presentationml.slide+xml"/>
  <Override PartName="/ppt/notesSlides/notesSlide5.xml" ContentType="application/vnd.openxmlformats-officedocument.presentationml.notesSlide+xml"/>
  <Override PartName="/ppt/embeddings/oleObject56.bin" ContentType="application/vnd.openxmlformats-officedocument.oleObject"/>
  <Override PartName="/ppt/embeddings/oleObject108.bin" ContentType="application/vnd.openxmlformats-officedocument.oleObject"/>
  <Override PartName="/ppt/notesSlides/notesSlide75.xml" ContentType="application/vnd.openxmlformats-officedocument.presentationml.notesSlide+xml"/>
  <Override PartName="/ppt/embeddings/oleObject141.bin" ContentType="application/vnd.openxmlformats-officedocument.oleObject"/>
  <Override PartName="/ppt/slides/slide56.xml" ContentType="application/vnd.openxmlformats-officedocument.presentationml.slide+xml"/>
  <Override PartName="/ppt/embeddings/oleObject46.bin" ContentType="application/vnd.openxmlformats-officedocument.oleObject"/>
  <Override PartName="/ppt/notesSlides/notesSlide65.xml" ContentType="application/vnd.openxmlformats-officedocument.presentationml.notesSlide+xml"/>
  <Override PartName="/ppt/embeddings/oleObject131.bin" ContentType="application/vnd.openxmlformats-officedocument.oleObject"/>
  <Override PartName="/ppt/slides/slide29.xml" ContentType="application/vnd.openxmlformats-officedocument.presentationml.slide+xml"/>
  <Override PartName="/ppt/embeddings/oleObject159.bin" ContentType="application/vnd.openxmlformats-officedocument.oleObject"/>
  <Override PartName="/ppt/slides/slide6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104.bin" ContentType="application/vnd.openxmlformats-officedocument.oleObject"/>
  <Override PartName="/ppt/notesSlides/notesSlide71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embeddings/oleObject42.bin" ContentType="application/vnd.openxmlformats-officedocument.oleObject"/>
  <Override PartName="/ppt/notesSlides/notesSlide28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89.xml" ContentType="application/vnd.openxmlformats-officedocument.presentationml.notesSlide+xml"/>
  <Override PartName="/ppt/embeddings/oleObject155.bin" ContentType="application/vnd.openxmlformats-officedocument.oleObject"/>
  <Override PartName="/ppt/notesSlides/notesSlide34.xml" ContentType="application/vnd.openxmlformats-officedocument.presentationml.notesSlide+xml"/>
  <Override PartName="/ppt/slides/slide86.xml" ContentType="application/vnd.openxmlformats-officedocument.presentationml.slide+xml"/>
  <Override PartName="/ppt/embeddings/oleObject100.bin" ContentType="application/vnd.openxmlformats-officedocument.oleObject"/>
  <Override PartName="/ppt/notesSlides/notesSlide18.xml" ContentType="application/vnd.openxmlformats-officedocument.presentationml.notesSlide+xml"/>
  <Override PartName="/ppt/embeddings/oleObject76.bin" ContentType="application/vnd.openxmlformats-officedocument.oleObject"/>
  <Override PartName="/ppt/notesSlides/notesSlide9.xml" ContentType="application/vnd.openxmlformats-officedocument.presentationml.notesSlide+xml"/>
  <Override PartName="/ppt/embeddings/oleObject128.bin" ContentType="application/vnd.openxmlformats-officedocument.oleObject"/>
  <Override PartName="/ppt/notesSlides/notesSlide95.xml" ContentType="application/vnd.openxmlformats-officedocument.presentationml.notesSlide+xml"/>
  <Override PartName="/ppt/slides/slide15.xml" ContentType="application/vnd.openxmlformats-officedocument.presentationml.slide+xml"/>
  <Override PartName="/ppt/slides/slide92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76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66.bin" ContentType="application/vnd.openxmlformats-officedocument.oleObject"/>
  <Override PartName="/ppt/slides/slide100.xml" ContentType="application/vnd.openxmlformats-officedocument.presentationml.slide+xml"/>
  <Override PartName="/ppt/embeddings/oleObject118.bin" ContentType="application/vnd.openxmlformats-officedocument.oleObject"/>
  <Override PartName="/ppt/slides/slide21.xml" ContentType="application/vnd.openxmlformats-officedocument.presentationml.slide+xml"/>
  <Override PartName="/ppt/notesSlides/notesSlide85.xml" ContentType="application/vnd.openxmlformats-officedocument.presentationml.notesSlide+xml"/>
  <Override PartName="/ppt/embeddings/oleObject11.bin" ContentType="application/vnd.openxmlformats-officedocument.oleObject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14.xml" ContentType="application/vnd.openxmlformats-officedocument.presentationml.notesSlide+xml"/>
  <Override PartName="/ppt/embeddings/oleObject72.bin" ContentType="application/vnd.openxmlformats-officedocument.oleObject"/>
  <Override PartName="/ppt/notesSlides/notesSlide58.xml" ContentType="application/vnd.openxmlformats-officedocument.presentationml.notesSlide+xml"/>
  <Override PartName="/ppt/embeddings/oleObject124.bin" ContentType="application/vnd.openxmlformats-officedocument.oleObject"/>
  <Override PartName="/ppt/notesSlides/notesSlide91.xml" ContentType="application/vnd.openxmlformats-officedocument.presentationml.notes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embeddings/oleObject7.bin" ContentType="application/vnd.openxmlformats-officedocument.oleObject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40" r:id="rId2"/>
    <p:sldId id="443" r:id="rId3"/>
    <p:sldId id="445" r:id="rId4"/>
    <p:sldId id="441" r:id="rId5"/>
    <p:sldId id="444" r:id="rId6"/>
    <p:sldId id="371" r:id="rId7"/>
    <p:sldId id="256" r:id="rId8"/>
    <p:sldId id="311" r:id="rId9"/>
    <p:sldId id="257" r:id="rId10"/>
    <p:sldId id="258" r:id="rId11"/>
    <p:sldId id="259" r:id="rId12"/>
    <p:sldId id="260" r:id="rId13"/>
    <p:sldId id="261" r:id="rId14"/>
    <p:sldId id="394" r:id="rId15"/>
    <p:sldId id="262" r:id="rId16"/>
    <p:sldId id="373" r:id="rId17"/>
    <p:sldId id="264" r:id="rId18"/>
    <p:sldId id="265" r:id="rId19"/>
    <p:sldId id="375" r:id="rId20"/>
    <p:sldId id="376" r:id="rId21"/>
    <p:sldId id="377" r:id="rId22"/>
    <p:sldId id="378" r:id="rId23"/>
    <p:sldId id="458" r:id="rId24"/>
    <p:sldId id="459" r:id="rId25"/>
    <p:sldId id="460" r:id="rId26"/>
    <p:sldId id="461" r:id="rId27"/>
    <p:sldId id="462" r:id="rId28"/>
    <p:sldId id="384" r:id="rId29"/>
    <p:sldId id="385" r:id="rId30"/>
    <p:sldId id="386" r:id="rId31"/>
    <p:sldId id="387" r:id="rId32"/>
    <p:sldId id="388" r:id="rId33"/>
    <p:sldId id="439" r:id="rId34"/>
    <p:sldId id="416" r:id="rId35"/>
    <p:sldId id="463" r:id="rId36"/>
    <p:sldId id="464" r:id="rId37"/>
    <p:sldId id="465" r:id="rId38"/>
    <p:sldId id="466" r:id="rId39"/>
    <p:sldId id="467" r:id="rId40"/>
    <p:sldId id="468" r:id="rId41"/>
    <p:sldId id="415" r:id="rId42"/>
    <p:sldId id="469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46" r:id="rId54"/>
    <p:sldId id="447" r:id="rId55"/>
    <p:sldId id="448" r:id="rId56"/>
    <p:sldId id="449" r:id="rId57"/>
    <p:sldId id="442" r:id="rId58"/>
    <p:sldId id="427" r:id="rId59"/>
    <p:sldId id="428" r:id="rId60"/>
    <p:sldId id="429" r:id="rId61"/>
    <p:sldId id="430" r:id="rId62"/>
    <p:sldId id="431" r:id="rId63"/>
    <p:sldId id="432" r:id="rId64"/>
    <p:sldId id="488" r:id="rId65"/>
    <p:sldId id="433" r:id="rId66"/>
    <p:sldId id="434" r:id="rId67"/>
    <p:sldId id="435" r:id="rId68"/>
    <p:sldId id="436" r:id="rId69"/>
    <p:sldId id="450" r:id="rId70"/>
    <p:sldId id="451" r:id="rId71"/>
    <p:sldId id="452" r:id="rId72"/>
    <p:sldId id="453" r:id="rId73"/>
    <p:sldId id="454" r:id="rId74"/>
    <p:sldId id="455" r:id="rId75"/>
    <p:sldId id="456" r:id="rId76"/>
    <p:sldId id="457" r:id="rId77"/>
    <p:sldId id="471" r:id="rId78"/>
    <p:sldId id="437" r:id="rId79"/>
    <p:sldId id="438" r:id="rId80"/>
    <p:sldId id="283" r:id="rId81"/>
    <p:sldId id="330" r:id="rId82"/>
    <p:sldId id="284" r:id="rId83"/>
    <p:sldId id="339" r:id="rId84"/>
    <p:sldId id="470" r:id="rId85"/>
    <p:sldId id="331" r:id="rId86"/>
    <p:sldId id="309" r:id="rId87"/>
    <p:sldId id="340" r:id="rId88"/>
    <p:sldId id="391" r:id="rId89"/>
    <p:sldId id="392" r:id="rId90"/>
    <p:sldId id="393" r:id="rId91"/>
    <p:sldId id="472" r:id="rId92"/>
    <p:sldId id="473" r:id="rId93"/>
    <p:sldId id="474" r:id="rId94"/>
    <p:sldId id="475" r:id="rId95"/>
    <p:sldId id="476" r:id="rId96"/>
    <p:sldId id="477" r:id="rId97"/>
    <p:sldId id="478" r:id="rId98"/>
    <p:sldId id="479" r:id="rId99"/>
    <p:sldId id="480" r:id="rId100"/>
    <p:sldId id="481" r:id="rId101"/>
    <p:sldId id="482" r:id="rId102"/>
    <p:sldId id="483" r:id="rId103"/>
    <p:sldId id="484" r:id="rId104"/>
    <p:sldId id="485" r:id="rId105"/>
    <p:sldId id="486" r:id="rId106"/>
    <p:sldId id="487" r:id="rId10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9999FF"/>
    <a:srgbClr val="FF3300"/>
    <a:srgbClr val="00CCFF"/>
    <a:srgbClr val="0000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2545" autoAdjust="0"/>
    <p:restoredTop sz="93115" autoAdjust="0"/>
  </p:normalViewPr>
  <p:slideViewPr>
    <p:cSldViewPr snapToGrid="0">
      <p:cViewPr varScale="1">
        <p:scale>
          <a:sx n="107" d="100"/>
          <a:sy n="107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6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41B933-67FE-4C53-9143-F351C2F9C2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625B286-7084-42D8-9BA0-1CDD2AE36A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C90E0-BD6F-4EF9-BCBC-61A5A497EB2C}" type="slidenum">
              <a:rPr lang="en-US"/>
              <a:pPr/>
              <a:t>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33261-E814-4381-8814-346749FFFBF8}" type="slidenum">
              <a:rPr lang="en-US"/>
              <a:pPr/>
              <a:t>10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B7023-BF44-4E38-919F-664FAA5AF19F}" type="slidenum">
              <a:rPr lang="en-US"/>
              <a:pPr/>
              <a:t>11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5F369-F6C9-4223-9CE4-DF7FE8039320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56988-01C4-40D3-99A3-6F47D104C949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CF5F1-6E9F-4A99-B779-12794F043F85}" type="slidenum">
              <a:rPr lang="en-US"/>
              <a:pPr/>
              <a:t>14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2798C-5295-40EF-B185-D56D5961EC42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7EBCA-C965-4943-BCDA-AA98D58F2B82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C5743-2980-4604-A4AC-FA25B3CDD2D8}" type="slidenum">
              <a:rPr lang="en-US"/>
              <a:pPr/>
              <a:t>17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69CA0-56B9-4842-BA9F-E91AA8CC8874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1C5F-D4B1-4200-8FA1-0ACC05C86082}" type="slidenum">
              <a:rPr lang="en-US"/>
              <a:pPr/>
              <a:t>19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748EE-CC6A-4D6B-A660-4B0303F2A05C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F2358-CA5D-408B-8930-D2A29D552B76}" type="slidenum">
              <a:rPr lang="en-US"/>
              <a:pPr/>
              <a:t>20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D1A46-1E84-45B3-9386-BE19ED2736CA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E7D72-7B07-421E-AEE9-B29015E4FF91}" type="slidenum">
              <a:rPr lang="en-US"/>
              <a:pPr/>
              <a:t>22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77072-0022-43C6-87CD-D3D93D3D52F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A2DC1-76A0-44F7-AA18-F08F1DAD5B15}" type="slidenum">
              <a:rPr lang="en-US"/>
              <a:pPr/>
              <a:t>24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3811E-E155-4008-87F5-3889C07D44F5}" type="slidenum">
              <a:rPr lang="en-US"/>
              <a:pPr/>
              <a:t>25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04B2-75E7-4600-8176-AF72DCB5C569}" type="slidenum">
              <a:rPr lang="en-US"/>
              <a:pPr/>
              <a:t>26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787C3-F9A6-4534-95A3-DAB9AE5FB996}" type="slidenum">
              <a:rPr lang="en-US"/>
              <a:pPr/>
              <a:t>28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04E44-BF5B-48B5-9348-7CD5B3C58550}" type="slidenum">
              <a:rPr lang="en-US"/>
              <a:pPr/>
              <a:t>29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4F483-FD17-4F77-9B44-A19DAE784663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18B49-1DC8-45E6-8D86-7A7672F7B587}" type="slidenum">
              <a:rPr lang="en-US"/>
              <a:pPr/>
              <a:t>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E4692-9B94-4067-A5A0-997D8E541D94}" type="slidenum">
              <a:rPr lang="en-US"/>
              <a:pPr/>
              <a:t>31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77A0-490E-45A3-A93F-46322B0EAB6C}" type="slidenum">
              <a:rPr lang="en-US"/>
              <a:pPr/>
              <a:t>32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20BEB-A06B-43F9-9F89-DD0B7C15E857}" type="slidenum">
              <a:rPr lang="en-US"/>
              <a:pPr/>
              <a:t>33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4BC3-D5FF-457D-AE1D-D7A50B2817FE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ABD472F-389C-4AFC-BF17-BD2ECE847C67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D4E9AB-531A-409F-A394-2AE7C7005A51}" type="slidenum">
              <a:rPr lang="en-US"/>
              <a:pPr/>
              <a:t>36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8E686D17-1F16-476D-8CFE-DF7EB2EA9235}" type="slidenum">
              <a:rPr lang="en-US" sz="1300"/>
              <a:pPr algn="r" defTabSz="966788"/>
              <a:t>37</a:t>
            </a:fld>
            <a:endParaRPr lang="en-US" sz="13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630534E3-5E04-47D2-BF44-CF5434592A79}" type="slidenum">
              <a:rPr lang="en-US" sz="1300"/>
              <a:pPr algn="r" defTabSz="966788"/>
              <a:t>38</a:t>
            </a:fld>
            <a:endParaRPr lang="en-US" sz="13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defTabSz="966788"/>
            <a:fld id="{75BBC543-1050-4F4E-B8C9-9C520A9F1FD1}" type="slidenum">
              <a:rPr lang="en-US" sz="1300"/>
              <a:pPr algn="r" defTabSz="966788"/>
              <a:t>39</a:t>
            </a:fld>
            <a:endParaRPr lang="en-US" sz="13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D15C-3A31-4A88-BD8E-A6EC4C198BCC}" type="slidenum">
              <a:rPr lang="en-US"/>
              <a:pPr/>
              <a:t>40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64BFC-40A1-4F7A-92AE-277C9C9746B2}" type="slidenum">
              <a:rPr lang="en-US"/>
              <a:pPr/>
              <a:t>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EF69E-9998-4D65-8DF6-CACADA8E678F}" type="slidenum">
              <a:rPr lang="en-US"/>
              <a:pPr/>
              <a:t>41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9D3D-24DB-4869-AA8F-A6A666F6ED99}" type="slidenum">
              <a:rPr lang="en-US"/>
              <a:pPr/>
              <a:t>43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652EB-1413-457E-A9AA-8766940FD023}" type="slidenum">
              <a:rPr lang="en-US"/>
              <a:pPr/>
              <a:t>44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6D24E8-1412-4ABA-BAB6-9E03F4A8466F}" type="slidenum">
              <a:rPr lang="en-US"/>
              <a:pPr/>
              <a:t>45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27776-2B44-464F-BEC2-A2DD23E080AB}" type="slidenum">
              <a:rPr lang="en-US"/>
              <a:pPr/>
              <a:t>46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1B7CF-F198-42B3-BBAA-70AAFA0B889C}" type="slidenum">
              <a:rPr lang="en-US"/>
              <a:pPr/>
              <a:t>47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803E-7790-4A7D-8E36-50D267B8E7BB}" type="slidenum">
              <a:rPr lang="en-US"/>
              <a:pPr/>
              <a:t>48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F4E48-D723-4043-AAAF-0F4605A1FF1B}" type="slidenum">
              <a:rPr lang="en-US"/>
              <a:pPr/>
              <a:t>49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79DBC-473B-450D-A4C4-260FF1B69FAD}" type="slidenum">
              <a:rPr lang="en-US"/>
              <a:pPr/>
              <a:t>50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86433-0A19-448A-9FA8-B0A83ABC642B}" type="slidenum">
              <a:rPr lang="en-US"/>
              <a:pPr/>
              <a:t>51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35EA5-7DC7-4BCD-B686-2A53D2900CEB}" type="slidenum">
              <a:rPr lang="en-US"/>
              <a:pPr/>
              <a:t>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F28D-A0BF-43F6-8E0C-1E27C922C906}" type="slidenum">
              <a:rPr lang="en-US"/>
              <a:pPr/>
              <a:t>52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E383F-B137-42C7-B86D-890203920E2D}" type="slidenum">
              <a:rPr lang="en-US"/>
              <a:pPr/>
              <a:t>53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B172-8C51-4E41-9B3C-5992D560B01B}" type="slidenum">
              <a:rPr lang="en-US"/>
              <a:pPr/>
              <a:t>54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8E83B-0229-47B1-9CC1-5AA8912D6D11}" type="slidenum">
              <a:rPr lang="en-US"/>
              <a:pPr/>
              <a:t>55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1DA8B-32DC-451B-8968-674AE735FA6F}" type="slidenum">
              <a:rPr lang="en-US"/>
              <a:pPr/>
              <a:t>56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C530-D314-463A-8A0D-7A7E8B3C441A}" type="slidenum">
              <a:rPr lang="en-US"/>
              <a:pPr/>
              <a:t>57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10DF7-4C78-42B2-AFD7-2587A17C12FC}" type="slidenum">
              <a:rPr lang="en-US"/>
              <a:pPr/>
              <a:t>58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9EF05-EBD4-45F2-87A3-66FF782627A7}" type="slidenum">
              <a:rPr lang="en-US"/>
              <a:pPr/>
              <a:t>59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C5A-F97E-4602-A6F8-C723A0A0D08A}" type="slidenum">
              <a:rPr lang="en-US"/>
              <a:pPr/>
              <a:t>60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2AA8-8080-4411-A225-139795699238}" type="slidenum">
              <a:rPr lang="en-US"/>
              <a:pPr/>
              <a:t>61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A5E68-FA29-4F3F-9052-3B29602BD29C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636CB-B093-416E-AA38-3BC04F26AE24}" type="slidenum">
              <a:rPr lang="en-US"/>
              <a:pPr/>
              <a:t>62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simple multiple access control techniques.</a:t>
            </a:r>
          </a:p>
          <a:p>
            <a:endParaRPr lang="en-US"/>
          </a:p>
          <a:p>
            <a:r>
              <a:rPr lang="en-US"/>
              <a:t>Each mobile’s share of the bandwidth is divided into portions for the uplink and the downlink. Also, possibly, out of band signaling.</a:t>
            </a:r>
          </a:p>
          <a:p>
            <a:endParaRPr lang="en-US"/>
          </a:p>
          <a:p>
            <a:r>
              <a:rPr lang="en-US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23B03-42FC-4B0A-B80B-34143BB56C08}" type="slidenum">
              <a:rPr lang="en-US"/>
              <a:pPr/>
              <a:t>63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41E9F-9B20-42C7-B4F0-F35996E08CD0}" type="slidenum">
              <a:rPr lang="en-US"/>
              <a:pPr/>
              <a:t>65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45D51-48B8-49DB-881C-3C420F1F7398}" type="slidenum">
              <a:rPr lang="en-US"/>
              <a:pPr/>
              <a:t>66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8A656-D480-40C7-B977-3319CB54A746}" type="slidenum">
              <a:rPr lang="en-US"/>
              <a:pPr/>
              <a:t>67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26421-0A56-4F0C-8619-7994DAD2D7B9}" type="slidenum">
              <a:rPr lang="en-US"/>
              <a:pPr/>
              <a:t>68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94977-AF52-4C6F-B823-762E9AA891F2}" type="slidenum">
              <a:rPr lang="en-US"/>
              <a:pPr/>
              <a:t>69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835EB-41F3-46A6-9854-70DC2257E272}" type="slidenum">
              <a:rPr lang="en-US"/>
              <a:pPr/>
              <a:t>70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109C6-3D82-4F42-BAEE-D1F4E51DCAD6}" type="slidenum">
              <a:rPr lang="en-US"/>
              <a:pPr/>
              <a:t>71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E3F11-AB3F-42EF-A18E-AFC51650D9F7}" type="slidenum">
              <a:rPr lang="en-US"/>
              <a:pPr/>
              <a:t>72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FF10F-D81D-4F3F-8121-9B6C2515C94E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F6E0B-40ED-422E-A034-43E8AEABBDCD}" type="slidenum">
              <a:rPr lang="en-US"/>
              <a:pPr/>
              <a:t>73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8D725-2D41-40A8-B537-A7179C4AA323}" type="slidenum">
              <a:rPr lang="en-US"/>
              <a:pPr/>
              <a:t>74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826C5-AD96-4D2D-97CA-3C6A694AB989}" type="slidenum">
              <a:rPr lang="en-US"/>
              <a:pPr/>
              <a:t>75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8DF1-22DD-49E3-955A-69737D21979A}" type="slidenum">
              <a:rPr lang="en-US"/>
              <a:pPr/>
              <a:t>76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65316-8F74-4738-A5F8-D313C22EDC64}" type="slidenum">
              <a:rPr lang="en-US"/>
              <a:pPr/>
              <a:t>77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818062" cy="361315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562475"/>
            <a:ext cx="5391150" cy="4310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4844-3F94-4DFF-B915-CF78DE31D172}" type="slidenum">
              <a:rPr lang="en-US"/>
              <a:pPr/>
              <a:t>78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882EF-FE36-4133-93A2-980406854CC8}" type="slidenum">
              <a:rPr lang="en-US"/>
              <a:pPr/>
              <a:t>79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3EB2-5DC4-4B77-B113-23BCE2F2EA85}" type="slidenum">
              <a:rPr lang="en-US"/>
              <a:pPr/>
              <a:t>80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71A9B-4CAF-4B95-8313-EB28F16568D1}" type="slidenum">
              <a:rPr lang="en-US"/>
              <a:pPr/>
              <a:t>81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0BD7D-7E0B-485F-9FF1-0C63DADFAE2B}" type="slidenum">
              <a:rPr lang="en-US"/>
              <a:pPr/>
              <a:t>82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36240-493C-4254-8CCE-24F38ED65B89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4860E-C0EC-4607-9434-0F3F7819192C}" type="slidenum">
              <a:rPr lang="en-US"/>
              <a:pPr/>
              <a:t>83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D0FA06-542A-4EDD-9B04-1ED79F0F118E}" type="slidenum">
              <a:rPr lang="en-US"/>
              <a:pPr/>
              <a:t>84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84CD-CAD4-48EE-8B51-49439722B34A}" type="slidenum">
              <a:rPr lang="en-US"/>
              <a:pPr/>
              <a:t>85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C1AE-3157-4BA1-B3E2-68F85DF23ACC}" type="slidenum">
              <a:rPr lang="en-US"/>
              <a:pPr/>
              <a:t>86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1CE28-09AD-44F9-8DD0-8A4D6ACFBDE5}" type="slidenum">
              <a:rPr lang="en-US"/>
              <a:pPr/>
              <a:t>87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71A5-E91F-48DE-A138-EFDFC00ED694}" type="slidenum">
              <a:rPr lang="en-US"/>
              <a:pPr/>
              <a:t>88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80BF5-DC39-475F-A964-3C77A66D4581}" type="slidenum">
              <a:rPr lang="en-US"/>
              <a:pPr/>
              <a:t>89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1977-189A-4A17-9CE3-FD21F2A3044A}" type="slidenum">
              <a:rPr lang="en-US"/>
              <a:pPr/>
              <a:t>90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B4D2E-7CA6-4D65-9D4C-6CAD871F2521}" type="slidenum">
              <a:rPr lang="en-US"/>
              <a:pPr/>
              <a:t>91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DA7C-C617-4A06-8C0D-5144F06D801F}" type="slidenum">
              <a:rPr lang="en-US"/>
              <a:pPr/>
              <a:t>99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5E0E-35DD-4A34-8BCF-02EA08186B1C}" type="slidenum">
              <a:rPr lang="en-US"/>
              <a:pPr/>
              <a:t>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4635E-733C-463A-9EBE-32192DA691FE}" type="slidenum">
              <a:rPr lang="en-US"/>
              <a:pPr/>
              <a:t>100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6B9E0-367C-4A8F-8D6E-F5BCFB472EBB}" type="slidenum">
              <a:rPr lang="en-US"/>
              <a:pPr/>
              <a:t>101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89766-9411-440F-9953-B439A7285B45}" type="slidenum">
              <a:rPr lang="en-US"/>
              <a:pPr/>
              <a:t>102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AFD6F-42AB-41B3-B940-7EFA7128B933}" type="slidenum">
              <a:rPr lang="en-US"/>
              <a:pPr/>
              <a:t>103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4CBC7-68D6-48AB-9CA5-4AFC3FF244F5}" type="slidenum">
              <a:rPr lang="en-US"/>
              <a:pPr/>
              <a:t>104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E8E07-0D25-4D9A-8E71-D342DA66FC71}" type="slidenum">
              <a:rPr lang="en-US"/>
              <a:pPr/>
              <a:t>105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33B1A-77EF-4B50-86DE-B851C4197C60}" type="slidenum">
              <a:rPr lang="en-US"/>
              <a:pPr/>
              <a:t>106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0EA374C-9524-4E46-8384-759B7C78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198B169-06AB-4E9D-8C4A-6F88B9099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2EF57B59-FF84-4F2A-B6DA-0FD55888F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501F68E-6DF5-4767-A6D3-B3331C93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BA8B1256-BC15-470E-A84E-F485D60F8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0D57F9AA-EC9E-462F-905B-F668E915B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7CD82F2B-E09A-4128-B10A-FC454DF93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2D152D9-C120-409E-A40C-B2CD6CC0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A23C1824-A7A2-4C35-A70E-39B834E2F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5BF65DD6-5EBC-42C9-A2AC-A1F31D54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CFED9672-5A64-4B7D-894D-6634F91B5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1-</a:t>
            </a:r>
            <a:fld id="{6EBE2607-8325-41FF-9185-ED077979AF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oleObject" Target="../embeddings/oleObject25.bin"/><Relationship Id="rId16" Type="http://schemas.openxmlformats.org/officeDocument/2006/relationships/oleObject" Target="../embeddings/oleObject26.bin"/><Relationship Id="rId17" Type="http://schemas.openxmlformats.org/officeDocument/2006/relationships/oleObject" Target="../embeddings/oleObject27.bin"/><Relationship Id="rId18" Type="http://schemas.openxmlformats.org/officeDocument/2006/relationships/oleObject" Target="../embeddings/oleObject28.bin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5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oleObject" Target="../embeddings/oleObject36.bin"/><Relationship Id="rId14" Type="http://schemas.openxmlformats.org/officeDocument/2006/relationships/oleObject" Target="../embeddings/oleObject37.bin"/><Relationship Id="rId15" Type="http://schemas.openxmlformats.org/officeDocument/2006/relationships/oleObject" Target="../embeddings/oleObject38.bin"/><Relationship Id="rId16" Type="http://schemas.openxmlformats.org/officeDocument/2006/relationships/oleObject" Target="../embeddings/oleObject39.bin"/><Relationship Id="rId17" Type="http://schemas.openxmlformats.org/officeDocument/2006/relationships/oleObject" Target="../embeddings/oleObject40.bin"/><Relationship Id="rId18" Type="http://schemas.openxmlformats.org/officeDocument/2006/relationships/oleObject" Target="../embeddings/oleObject41.bin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oleObject" Target="../embeddings/oleObject50.bin"/><Relationship Id="rId13" Type="http://schemas.openxmlformats.org/officeDocument/2006/relationships/oleObject" Target="../embeddings/oleObject51.bin"/><Relationship Id="rId14" Type="http://schemas.openxmlformats.org/officeDocument/2006/relationships/oleObject" Target="../embeddings/oleObject52.bin"/><Relationship Id="rId15" Type="http://schemas.openxmlformats.org/officeDocument/2006/relationships/oleObject" Target="../embeddings/oleObject53.bin"/><Relationship Id="rId16" Type="http://schemas.openxmlformats.org/officeDocument/2006/relationships/oleObject" Target="../embeddings/oleObject54.bin"/><Relationship Id="rId17" Type="http://schemas.openxmlformats.org/officeDocument/2006/relationships/oleObject" Target="../embeddings/oleObject55.bin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2.bin"/><Relationship Id="rId12" Type="http://schemas.openxmlformats.org/officeDocument/2006/relationships/oleObject" Target="../embeddings/oleObject63.bin"/><Relationship Id="rId13" Type="http://schemas.openxmlformats.org/officeDocument/2006/relationships/oleObject" Target="../embeddings/oleObject64.bin"/><Relationship Id="rId14" Type="http://schemas.openxmlformats.org/officeDocument/2006/relationships/oleObject" Target="../embeddings/oleObject65.bin"/><Relationship Id="rId15" Type="http://schemas.openxmlformats.org/officeDocument/2006/relationships/oleObject" Target="../embeddings/oleObject66.bin"/><Relationship Id="rId16" Type="http://schemas.openxmlformats.org/officeDocument/2006/relationships/oleObject" Target="../embeddings/oleObject67.bin"/><Relationship Id="rId17" Type="http://schemas.openxmlformats.org/officeDocument/2006/relationships/oleObject" Target="../embeddings/oleObject68.bin"/><Relationship Id="rId18" Type="http://schemas.openxmlformats.org/officeDocument/2006/relationships/oleObject" Target="../embeddings/oleObject69.bin"/><Relationship Id="rId19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57.bin"/><Relationship Id="rId7" Type="http://schemas.openxmlformats.org/officeDocument/2006/relationships/oleObject" Target="../embeddings/oleObject58.bin"/><Relationship Id="rId8" Type="http://schemas.openxmlformats.org/officeDocument/2006/relationships/oleObject" Target="../embeddings/oleObject59.bin"/><Relationship Id="rId9" Type="http://schemas.openxmlformats.org/officeDocument/2006/relationships/oleObject" Target="../embeddings/oleObject60.bin"/><Relationship Id="rId10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0" Type="http://schemas.openxmlformats.org/officeDocument/2006/relationships/oleObject" Target="../embeddings/oleObject83.bin"/><Relationship Id="rId11" Type="http://schemas.openxmlformats.org/officeDocument/2006/relationships/oleObject" Target="../embeddings/oleObject8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85.bin"/><Relationship Id="rId5" Type="http://schemas.openxmlformats.org/officeDocument/2006/relationships/oleObject" Target="../embeddings/oleObject86.bin"/><Relationship Id="rId6" Type="http://schemas.openxmlformats.org/officeDocument/2006/relationships/oleObject" Target="../embeddings/oleObject87.bin"/><Relationship Id="rId7" Type="http://schemas.openxmlformats.org/officeDocument/2006/relationships/oleObject" Target="../embeddings/oleObject88.bin"/><Relationship Id="rId8" Type="http://schemas.openxmlformats.org/officeDocument/2006/relationships/oleObject" Target="../embeddings/oleObject89.bin"/><Relationship Id="rId9" Type="http://schemas.openxmlformats.org/officeDocument/2006/relationships/oleObject" Target="../embeddings/oleObject9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9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92.bin"/><Relationship Id="rId5" Type="http://schemas.openxmlformats.org/officeDocument/2006/relationships/oleObject" Target="../embeddings/oleObject9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94.bin"/><Relationship Id="rId5" Type="http://schemas.openxmlformats.org/officeDocument/2006/relationships/oleObject" Target="../embeddings/oleObject9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9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Microsoft_Word_97_-_2004_Document2.doc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97.bin"/><Relationship Id="rId5" Type="http://schemas.openxmlformats.org/officeDocument/2006/relationships/oleObject" Target="../embeddings/oleObject9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oleObject" Target="../embeddings/oleObject101.bin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7.bin"/><Relationship Id="rId12" Type="http://schemas.openxmlformats.org/officeDocument/2006/relationships/oleObject" Target="../embeddings/oleObject108.bin"/><Relationship Id="rId13" Type="http://schemas.openxmlformats.org/officeDocument/2006/relationships/oleObject" Target="../embeddings/oleObject109.bin"/><Relationship Id="rId14" Type="http://schemas.openxmlformats.org/officeDocument/2006/relationships/oleObject" Target="../embeddings/oleObject110.bin"/><Relationship Id="rId15" Type="http://schemas.openxmlformats.org/officeDocument/2006/relationships/oleObject" Target="../embeddings/oleObject111.bin"/><Relationship Id="rId16" Type="http://schemas.openxmlformats.org/officeDocument/2006/relationships/oleObject" Target="../embeddings/oleObject112.bin"/><Relationship Id="rId17" Type="http://schemas.openxmlformats.org/officeDocument/2006/relationships/oleObject" Target="../embeddings/oleObject113.bin"/><Relationship Id="rId18" Type="http://schemas.openxmlformats.org/officeDocument/2006/relationships/oleObject" Target="../embeddings/oleObject114.bin"/><Relationship Id="rId19" Type="http://schemas.openxmlformats.org/officeDocument/2006/relationships/oleObject" Target="../embeddings/oleObject115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03.bin"/><Relationship Id="rId7" Type="http://schemas.openxmlformats.org/officeDocument/2006/relationships/oleObject" Target="../embeddings/oleObject104.bin"/><Relationship Id="rId8" Type="http://schemas.openxmlformats.org/officeDocument/2006/relationships/oleObject" Target="../embeddings/oleObject105.bin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16.bin"/><Relationship Id="rId5" Type="http://schemas.openxmlformats.org/officeDocument/2006/relationships/oleObject" Target="../embeddings/oleObject117.bin"/><Relationship Id="rId6" Type="http://schemas.openxmlformats.org/officeDocument/2006/relationships/oleObject" Target="../embeddings/oleObject118.bin"/><Relationship Id="rId7" Type="http://schemas.openxmlformats.org/officeDocument/2006/relationships/oleObject" Target="../embeddings/oleObject119.bin"/><Relationship Id="rId8" Type="http://schemas.openxmlformats.org/officeDocument/2006/relationships/oleObject" Target="../embeddings/oleObject120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121.bin"/><Relationship Id="rId5" Type="http://schemas.openxmlformats.org/officeDocument/2006/relationships/oleObject" Target="../embeddings/oleObject12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123.bin"/><Relationship Id="rId5" Type="http://schemas.openxmlformats.org/officeDocument/2006/relationships/oleObject" Target="../embeddings/oleObject124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25.bin"/><Relationship Id="rId5" Type="http://schemas.openxmlformats.org/officeDocument/2006/relationships/oleObject" Target="../embeddings/oleObject12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127.bin"/><Relationship Id="rId5" Type="http://schemas.openxmlformats.org/officeDocument/2006/relationships/oleObject" Target="../embeddings/oleObject128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29.bin"/><Relationship Id="rId5" Type="http://schemas.openxmlformats.org/officeDocument/2006/relationships/oleObject" Target="../embeddings/oleObject130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131.bin"/><Relationship Id="rId5" Type="http://schemas.openxmlformats.org/officeDocument/2006/relationships/oleObject" Target="../embeddings/oleObject132.bin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oleObject" Target="../embeddings/oleObject133.bin"/><Relationship Id="rId5" Type="http://schemas.openxmlformats.org/officeDocument/2006/relationships/oleObject" Target="../embeddings/oleObject134.bin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oleObject" Target="../embeddings/oleObject135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4" Type="http://schemas.openxmlformats.org/officeDocument/2006/relationships/oleObject" Target="../embeddings/oleObject136.bin"/><Relationship Id="rId5" Type="http://schemas.openxmlformats.org/officeDocument/2006/relationships/oleObject" Target="../embeddings/oleObject137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4.bin"/><Relationship Id="rId21" Type="http://schemas.openxmlformats.org/officeDocument/2006/relationships/oleObject" Target="../embeddings/oleObject15.bin"/><Relationship Id="rId22" Type="http://schemas.openxmlformats.org/officeDocument/2006/relationships/oleObject" Target="../embeddings/oleObject16.bin"/><Relationship Id="rId10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5" Type="http://schemas.openxmlformats.org/officeDocument/2006/relationships/oleObject" Target="../embeddings/oleObject9.bin"/><Relationship Id="rId16" Type="http://schemas.openxmlformats.org/officeDocument/2006/relationships/oleObject" Target="../embeddings/oleObject10.bin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138.bin"/><Relationship Id="rId5" Type="http://schemas.openxmlformats.org/officeDocument/2006/relationships/oleObject" Target="../embeddings/oleObject139.bin"/><Relationship Id="rId6" Type="http://schemas.openxmlformats.org/officeDocument/2006/relationships/oleObject" Target="../embeddings/oleObject140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9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9.bin"/><Relationship Id="rId12" Type="http://schemas.openxmlformats.org/officeDocument/2006/relationships/oleObject" Target="../embeddings/oleObject150.bin"/><Relationship Id="rId13" Type="http://schemas.openxmlformats.org/officeDocument/2006/relationships/oleObject" Target="../embeddings/oleObject151.bin"/><Relationship Id="rId14" Type="http://schemas.openxmlformats.org/officeDocument/2006/relationships/oleObject" Target="../embeddings/oleObject152.bin"/><Relationship Id="rId15" Type="http://schemas.openxmlformats.org/officeDocument/2006/relationships/oleObject" Target="../embeddings/oleObject153.bin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1.bin"/><Relationship Id="rId4" Type="http://schemas.openxmlformats.org/officeDocument/2006/relationships/oleObject" Target="../embeddings/oleObject142.bin"/><Relationship Id="rId5" Type="http://schemas.openxmlformats.org/officeDocument/2006/relationships/oleObject" Target="../embeddings/oleObject143.bin"/><Relationship Id="rId6" Type="http://schemas.openxmlformats.org/officeDocument/2006/relationships/oleObject" Target="../embeddings/oleObject144.bin"/><Relationship Id="rId7" Type="http://schemas.openxmlformats.org/officeDocument/2006/relationships/oleObject" Target="../embeddings/oleObject145.bin"/><Relationship Id="rId8" Type="http://schemas.openxmlformats.org/officeDocument/2006/relationships/oleObject" Target="../embeddings/oleObject146.bin"/><Relationship Id="rId9" Type="http://schemas.openxmlformats.org/officeDocument/2006/relationships/oleObject" Target="../embeddings/oleObject147.bin"/><Relationship Id="rId10" Type="http://schemas.openxmlformats.org/officeDocument/2006/relationships/oleObject" Target="../embeddings/oleObject148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4" Type="http://schemas.openxmlformats.org/officeDocument/2006/relationships/oleObject" Target="../embeddings/oleObject155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4" Type="http://schemas.openxmlformats.org/officeDocument/2006/relationships/oleObject" Target="../embeddings/oleObject157.bin"/><Relationship Id="rId5" Type="http://schemas.openxmlformats.org/officeDocument/2006/relationships/image" Target="../media/image48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AABD9B0-B914-4A0F-B33E-AC83331ABD7D}" type="slidenum">
              <a:rPr lang="en-US"/>
              <a:pPr/>
              <a:t>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98575"/>
            <a:ext cx="9144000" cy="1470025"/>
          </a:xfrm>
        </p:spPr>
        <p:txBody>
          <a:bodyPr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CNT 5106C Computer Networks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Ahmed Helmy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Computer &amp; Information Science &amp; Engineering (CISE) Dept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University of Florida</a:t>
            </a:r>
          </a:p>
          <a:p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http://www.cise.ufl.edu/~helmy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4841CC-0233-47B1-832C-A52094D06664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>
                <a:solidFill>
                  <a:srgbClr val="FF0000"/>
                </a:solidFill>
              </a:rPr>
              <a:t>protocols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control sending, receiving of msgs</a:t>
            </a:r>
          </a:p>
          <a:p>
            <a:pPr lvl="1"/>
            <a:r>
              <a:rPr lang="en-US" sz="2000"/>
              <a:t>TCP, IP, HTTP,  Ethernet</a:t>
            </a:r>
          </a:p>
          <a:p>
            <a:r>
              <a:rPr lang="en-US" sz="2400" i="1">
                <a:solidFill>
                  <a:srgbClr val="FF0000"/>
                </a:solidFill>
              </a:rPr>
              <a:t>Internet: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	“network of networks”</a:t>
            </a:r>
          </a:p>
          <a:p>
            <a:pPr lvl="1"/>
            <a:r>
              <a:rPr lang="en-US" sz="2000"/>
              <a:t>loosely hierarchical</a:t>
            </a:r>
          </a:p>
          <a:p>
            <a:pPr lvl="1"/>
            <a:r>
              <a:rPr lang="en-US" sz="2000"/>
              <a:t>public Internet versus private intranet</a:t>
            </a:r>
          </a:p>
          <a:p>
            <a:r>
              <a:rPr lang="en-US" sz="2400"/>
              <a:t>Internet standards</a:t>
            </a:r>
          </a:p>
          <a:p>
            <a:pPr lvl="1"/>
            <a:r>
              <a:rPr lang="en-US" sz="2000"/>
              <a:t>RFC: Request for comments</a:t>
            </a:r>
          </a:p>
          <a:p>
            <a:pPr lvl="1"/>
            <a:r>
              <a:rPr lang="en-US" sz="2000"/>
              <a:t>IETF: Internet Engineering Task Force</a:t>
            </a:r>
          </a:p>
        </p:txBody>
      </p:sp>
      <p:grpSp>
        <p:nvGrpSpPr>
          <p:cNvPr id="5380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84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5385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5387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5388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89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0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1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2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3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4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5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6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03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5404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5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6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07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08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5409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0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1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413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5414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5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6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417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18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5419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5420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1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22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5423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5424" name="Object 3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42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425" name="Object 3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42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42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54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33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4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5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6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37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0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5441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45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46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47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8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9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5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54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5455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8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59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60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6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4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65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68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5469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73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74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75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6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7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8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79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0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1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82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5483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487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88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489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0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1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92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493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4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5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96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5497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8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01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02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03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4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5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06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07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8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9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10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5511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15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16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17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8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9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20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21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2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3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24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5525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8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29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30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31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2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3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34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35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6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7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8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5539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1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2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43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44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545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6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7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48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549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1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552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3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4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5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56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57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5558" name="Object 43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55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559" name="Object 43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55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5560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5561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562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2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3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4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5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6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7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578" name="Object 458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5578" name="Clip" r:id="rId11" imgW="1305000" imgH="1085760" progId="">
                <p:embed/>
              </p:oleObj>
            </a:graphicData>
          </a:graphic>
        </p:graphicFrame>
        <p:sp>
          <p:nvSpPr>
            <p:cNvPr id="5579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0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1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82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83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5584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5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6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7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8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89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0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1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92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3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94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559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59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0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01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2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3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04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05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6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7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08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5609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0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2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13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14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15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6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7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1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1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22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5623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4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5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26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627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28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62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32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633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4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36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7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8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9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0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1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2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3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4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45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46" name="Object 52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564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5647" name="Object 52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564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5648" name="Object 52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564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5649" name="Object 52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5649" name="Clip" r:id="rId15" imgW="1305000" imgH="1085760" progId="">
                <p:embed/>
              </p:oleObj>
            </a:graphicData>
          </a:graphic>
        </p:graphicFrame>
        <p:grpSp>
          <p:nvGrpSpPr>
            <p:cNvPr id="5650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5651" name="Object 53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5652" name="Object 53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565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5654" name="Object 53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65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5655" name="Object 53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65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5656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5657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5658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74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5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6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5677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8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9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0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1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2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4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5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6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7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8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89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0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1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2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3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4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5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96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5697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5698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5699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5700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29451D8-3BE6-4AE7-BCE1-BCB224B610BF}" type="slidenum">
              <a:rPr lang="en-US"/>
              <a:pPr/>
              <a:t>100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 </a:t>
            </a:r>
            <a:r>
              <a:rPr lang="en-US"/>
              <a:t>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1.7 History</a:t>
            </a:r>
          </a:p>
          <a:p>
            <a:pPr>
              <a:buFont typeface="Wingdings" pitchFamily="2" charset="2"/>
              <a:buNone/>
            </a:pPr>
            <a:endParaRPr 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D776D40-6843-456C-82CA-344AE41C2168}" type="slidenum">
              <a:rPr lang="en-US"/>
              <a:pPr/>
              <a:t>101</a:t>
            </a:fld>
            <a:endParaRPr lang="en-US"/>
          </a:p>
        </p:txBody>
      </p:sp>
      <p:pic>
        <p:nvPicPr>
          <p:cNvPr id="122886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3938588" y="3968750"/>
            <a:ext cx="2976562" cy="288925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6957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1961:</a:t>
            </a:r>
            <a:r>
              <a:rPr lang="en-US" sz="2000"/>
              <a:t> Kleinrock - queueing theory shows effectiveness of packet-switching</a:t>
            </a:r>
          </a:p>
          <a:p>
            <a:r>
              <a:rPr lang="en-US" sz="2000">
                <a:solidFill>
                  <a:schemeClr val="accent2"/>
                </a:solidFill>
              </a:rPr>
              <a:t>1964:</a:t>
            </a:r>
            <a:r>
              <a:rPr lang="en-US" sz="2000"/>
              <a:t> Baran - packet-switching in military nets</a:t>
            </a:r>
          </a:p>
          <a:p>
            <a:r>
              <a:rPr lang="en-US" sz="2000">
                <a:solidFill>
                  <a:schemeClr val="accent2"/>
                </a:solidFill>
              </a:rPr>
              <a:t>1967:</a:t>
            </a:r>
            <a:r>
              <a:rPr lang="en-US" sz="2000"/>
              <a:t> ARPAnet conceived by Advanced Research Projects Agency</a:t>
            </a:r>
          </a:p>
          <a:p>
            <a:r>
              <a:rPr lang="en-US" sz="2000">
                <a:solidFill>
                  <a:schemeClr val="accent2"/>
                </a:solidFill>
              </a:rPr>
              <a:t>1969:</a:t>
            </a:r>
            <a:r>
              <a:rPr lang="en-US" sz="2000"/>
              <a:t> first ARPAnet node operational</a:t>
            </a:r>
          </a:p>
          <a:p>
            <a:endParaRPr lang="en-US" sz="200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800225"/>
            <a:ext cx="4786312" cy="4448175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1972: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ARPAnet public demonstration</a:t>
            </a:r>
          </a:p>
          <a:p>
            <a:pPr lvl="1"/>
            <a:r>
              <a:rPr lang="en-US" sz="2000"/>
              <a:t>NCP (Network Control Protocol) first host-host protocol </a:t>
            </a:r>
          </a:p>
          <a:p>
            <a:pPr lvl="1"/>
            <a:r>
              <a:rPr lang="en-US" sz="2000"/>
              <a:t>first e-mail program</a:t>
            </a:r>
          </a:p>
          <a:p>
            <a:pPr lvl="1"/>
            <a:r>
              <a:rPr lang="en-US" sz="2000"/>
              <a:t>ARPAnet has 15 nodes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1961-1972: Early packet-switching principles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6EE6BD4-A552-4BE1-AA02-CF62DEB24991}" type="slidenum">
              <a:rPr lang="en-US"/>
              <a:pPr/>
              <a:t>102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5450"/>
            <a:ext cx="4152900" cy="445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1970:</a:t>
            </a:r>
            <a:r>
              <a:rPr lang="en-US" sz="2000"/>
              <a:t> ALOHAnet satellite network in Hawaii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1974:</a:t>
            </a:r>
            <a:r>
              <a:rPr lang="en-US" sz="2000"/>
              <a:t> Cerf and Kahn - architecture for interconnecting networks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1976:</a:t>
            </a:r>
            <a:r>
              <a:rPr lang="en-US" sz="2000"/>
              <a:t> Ethernet at Xerox PARC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ate70’s:</a:t>
            </a:r>
            <a:r>
              <a:rPr lang="en-US" sz="2000"/>
              <a:t> proprietary architectures: DECnet, SNA, XNA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late 70’s:</a:t>
            </a:r>
            <a:r>
              <a:rPr lang="en-US" sz="2000"/>
              <a:t> switching fixed length packets (ATM precursor)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1979:</a:t>
            </a:r>
            <a:r>
              <a:rPr lang="en-US" sz="2000"/>
              <a:t> ARPAnet has 200 nodes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Cerf and Kahn’s internetworking principles: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minimalism, autonomy - no internal changes required to interconnect networks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best effort service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stateless routers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decentralized control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define today’s Internet architecture</a:t>
            </a:r>
            <a:endParaRPr lang="en-US" sz="200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457700" y="1771650"/>
            <a:ext cx="3810000" cy="4143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D0F91CC-7AD1-4072-9BDA-1776C31F845F}" type="slidenum">
              <a:rPr lang="en-US"/>
              <a:pPr/>
              <a:t>103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3810000" cy="4457700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deployment of TCP/IP</a:t>
            </a:r>
          </a:p>
          <a:p>
            <a:r>
              <a:rPr lang="en-US" sz="2400">
                <a:solidFill>
                  <a:schemeClr val="accent2"/>
                </a:solidFill>
              </a:rPr>
              <a:t>1982:</a:t>
            </a:r>
            <a:r>
              <a:rPr lang="en-US" sz="2400"/>
              <a:t> smtp e-mail protocol defined </a:t>
            </a:r>
          </a:p>
          <a:p>
            <a:r>
              <a:rPr lang="en-US" sz="2400">
                <a:solidFill>
                  <a:schemeClr val="accent2"/>
                </a:solidFill>
              </a:rPr>
              <a:t>1983:</a:t>
            </a:r>
            <a:r>
              <a:rPr lang="en-US" sz="2400"/>
              <a:t> DNS defined for name-to-IP-address translation</a:t>
            </a:r>
          </a:p>
          <a:p>
            <a:r>
              <a:rPr lang="en-US" sz="2400">
                <a:solidFill>
                  <a:schemeClr val="accent2"/>
                </a:solidFill>
              </a:rPr>
              <a:t>1985:</a:t>
            </a:r>
            <a:r>
              <a:rPr lang="en-US" sz="2400"/>
              <a:t> ftp protocol defined</a:t>
            </a:r>
          </a:p>
          <a:p>
            <a:r>
              <a:rPr lang="en-US" sz="2400">
                <a:solidFill>
                  <a:schemeClr val="accent2"/>
                </a:solidFill>
              </a:rPr>
              <a:t>1988:</a:t>
            </a:r>
            <a:r>
              <a:rPr lang="en-US" sz="2400"/>
              <a:t> TCP congestion control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00225"/>
            <a:ext cx="3810000" cy="4448175"/>
          </a:xfrm>
        </p:spPr>
        <p:txBody>
          <a:bodyPr/>
          <a:lstStyle/>
          <a:p>
            <a:r>
              <a:rPr lang="en-US" sz="2400"/>
              <a:t>new national networks: Csnet, BITnet, NSFnet, Minitel</a:t>
            </a:r>
          </a:p>
          <a:p>
            <a:r>
              <a:rPr lang="en-US" sz="2400"/>
              <a:t>100,000 hosts connected to confederation of networks</a:t>
            </a:r>
          </a:p>
          <a:p>
            <a:endParaRPr lang="en-US" sz="240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F1A2A30-73FB-4D6F-8FB0-8F5A7DBBD079}" type="slidenum">
              <a:rPr lang="en-US"/>
              <a:pPr/>
              <a:t>104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</a:rPr>
              <a:t>Early 1990’s: </a:t>
            </a:r>
            <a:r>
              <a:rPr lang="en-US" sz="2000"/>
              <a:t>ARPAnet decommissioned</a:t>
            </a:r>
          </a:p>
          <a:p>
            <a:r>
              <a:rPr lang="en-US" sz="2000">
                <a:solidFill>
                  <a:schemeClr val="accent2"/>
                </a:solidFill>
              </a:rPr>
              <a:t>1991: </a:t>
            </a:r>
            <a:r>
              <a:rPr lang="en-US" sz="2000"/>
              <a:t>NSF lifts restrictions on commercial use of NSFnet (decommissioned, 1995)</a:t>
            </a:r>
          </a:p>
          <a:p>
            <a:r>
              <a:rPr lang="en-US" sz="2000">
                <a:solidFill>
                  <a:schemeClr val="accent2"/>
                </a:solidFill>
              </a:rPr>
              <a:t>early 1990s:</a:t>
            </a:r>
            <a:r>
              <a:rPr lang="en-US" sz="2000"/>
              <a:t> Web</a:t>
            </a:r>
          </a:p>
          <a:p>
            <a:pPr lvl="1"/>
            <a:r>
              <a:rPr lang="en-US" sz="2000"/>
              <a:t>hypertext [Bush 1945, Nelson 1960’s]</a:t>
            </a:r>
          </a:p>
          <a:p>
            <a:pPr lvl="1"/>
            <a:r>
              <a:rPr lang="en-US" sz="2000"/>
              <a:t>HTML, HTTP: Berners-Lee</a:t>
            </a:r>
          </a:p>
          <a:p>
            <a:pPr lvl="1"/>
            <a:r>
              <a:rPr lang="en-US" sz="2000"/>
              <a:t>1994: Mosaic, later Netscape</a:t>
            </a:r>
          </a:p>
          <a:p>
            <a:pPr lvl="1"/>
            <a:r>
              <a:rPr lang="en-US" sz="2000"/>
              <a:t>late 1990’s: commercialization</a:t>
            </a:r>
            <a:r>
              <a:rPr lang="en-US" sz="1800"/>
              <a:t> of the Web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00225"/>
            <a:ext cx="3965575" cy="4448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Late 1990’s – 2000’s: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000"/>
              <a:t>more killer apps: instant messaging, P2P file sharing</a:t>
            </a:r>
          </a:p>
          <a:p>
            <a:r>
              <a:rPr lang="en-US" sz="2000"/>
              <a:t>network security to forefront</a:t>
            </a:r>
          </a:p>
          <a:p>
            <a:r>
              <a:rPr lang="en-US" sz="2000"/>
              <a:t>est. 50 million host, 100 million+ users</a:t>
            </a:r>
          </a:p>
          <a:p>
            <a:r>
              <a:rPr lang="en-US" sz="2000"/>
              <a:t>backbone links running at Gbps</a:t>
            </a:r>
          </a:p>
          <a:p>
            <a:endParaRPr lang="en-US" sz="200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1990, 2000’s: commercialization, the Web, new apps</a:t>
            </a:r>
            <a:endParaRPr lang="en-US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3DA499D-D7D3-4D33-B12C-E978D727B9D4}" type="slidenum">
              <a:rPr lang="en-US"/>
              <a:pPr/>
              <a:t>105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/>
              <a:t>Internet History</a:t>
            </a:r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73200"/>
            <a:ext cx="8437563" cy="445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2007:</a:t>
            </a:r>
          </a:p>
          <a:p>
            <a:r>
              <a:rPr lang="en-US" sz="2400"/>
              <a:t>~500 million hosts</a:t>
            </a:r>
          </a:p>
          <a:p>
            <a:r>
              <a:rPr lang="en-US" sz="2400"/>
              <a:t>Voice, Video over IP</a:t>
            </a:r>
          </a:p>
          <a:p>
            <a:r>
              <a:rPr lang="en-US" sz="2400"/>
              <a:t>P2P applications: Napster, BitTorrent (file sharing) Skype (VoIP), PPLive (video)</a:t>
            </a:r>
          </a:p>
          <a:p>
            <a:r>
              <a:rPr lang="en-US" sz="2400"/>
              <a:t>more applications: YouTube, gaming, social networking</a:t>
            </a:r>
          </a:p>
          <a:p>
            <a:r>
              <a:rPr lang="en-US" sz="2400"/>
              <a:t>wireless, mobility, networked embedded sensors,…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EE8AF9D-C3C5-436C-ABDE-F9E21C4715B0}" type="slidenum">
              <a:rPr lang="en-US"/>
              <a:pPr/>
              <a:t>106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Summary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398588"/>
            <a:ext cx="4384675" cy="5189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2400"/>
              <a:t>Internet overview</a:t>
            </a:r>
          </a:p>
          <a:p>
            <a:pPr>
              <a:lnSpc>
                <a:spcPct val="90000"/>
              </a:lnSpc>
            </a:pPr>
            <a:r>
              <a:rPr lang="en-US" sz="240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2400"/>
              <a:t>network edge, core, access network</a:t>
            </a:r>
          </a:p>
          <a:p>
            <a:pPr lvl="1">
              <a:lnSpc>
                <a:spcPct val="90000"/>
              </a:lnSpc>
            </a:pPr>
            <a:r>
              <a:rPr lang="en-US"/>
              <a:t>packet-switching versus circuit-switching</a:t>
            </a:r>
          </a:p>
          <a:p>
            <a:pPr lvl="1">
              <a:lnSpc>
                <a:spcPct val="90000"/>
              </a:lnSpc>
            </a:pPr>
            <a:r>
              <a:rPr lang="en-US"/>
              <a:t>Internet structure</a:t>
            </a:r>
          </a:p>
          <a:p>
            <a:pPr>
              <a:lnSpc>
                <a:spcPct val="90000"/>
              </a:lnSpc>
            </a:pPr>
            <a:r>
              <a:rPr lang="en-US" sz="2400"/>
              <a:t>performance: loss, delay, throughput</a:t>
            </a:r>
          </a:p>
          <a:p>
            <a:pPr>
              <a:lnSpc>
                <a:spcPct val="90000"/>
              </a:lnSpc>
            </a:pPr>
            <a:r>
              <a:rPr lang="en-US" sz="2400"/>
              <a:t>layering, service models</a:t>
            </a:r>
          </a:p>
          <a:p>
            <a:pPr>
              <a:lnSpc>
                <a:spcPct val="90000"/>
              </a:lnSpc>
            </a:pPr>
            <a:r>
              <a:rPr lang="en-US" sz="2400"/>
              <a:t>security</a:t>
            </a:r>
          </a:p>
          <a:p>
            <a:pPr>
              <a:lnSpc>
                <a:spcPct val="90000"/>
              </a:lnSpc>
            </a:pPr>
            <a:r>
              <a:rPr lang="en-US" sz="2400"/>
              <a:t>history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1579563"/>
            <a:ext cx="37242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You now have: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context, overview, “feel” of networking</a:t>
            </a:r>
          </a:p>
          <a:p>
            <a:pPr>
              <a:lnSpc>
                <a:spcPct val="90000"/>
              </a:lnSpc>
            </a:pPr>
            <a:r>
              <a:rPr lang="en-US" sz="2400"/>
              <a:t>more depth, detail </a:t>
            </a:r>
            <a:r>
              <a:rPr lang="en-US" sz="2400" i="1"/>
              <a:t>to follow!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99BDB04-34CA-4E17-8BD8-E67B1FA48A8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What’s the Internet: a service view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communication </a:t>
            </a:r>
            <a:r>
              <a:rPr lang="en-US" sz="2400" i="1">
                <a:solidFill>
                  <a:srgbClr val="FF0000"/>
                </a:solidFill>
              </a:rPr>
              <a:t>infrastructure </a:t>
            </a:r>
            <a:r>
              <a:rPr lang="en-US" sz="2400"/>
              <a:t>enables distributed applications:</a:t>
            </a:r>
          </a:p>
          <a:p>
            <a:pPr lvl="1"/>
            <a:r>
              <a:rPr lang="en-US"/>
              <a:t>Web, VoIP, email, games, e-commerce, file sharing</a:t>
            </a:r>
          </a:p>
          <a:p>
            <a:r>
              <a:rPr lang="en-US" sz="2400">
                <a:solidFill>
                  <a:srgbClr val="FF0000"/>
                </a:solidFill>
              </a:rPr>
              <a:t>communication services provided to apps:</a:t>
            </a:r>
            <a:endParaRPr lang="en-US" sz="2400"/>
          </a:p>
          <a:p>
            <a:pPr lvl="1"/>
            <a:r>
              <a:rPr lang="en-US"/>
              <a:t>reliable data delivery from source to destination</a:t>
            </a:r>
          </a:p>
          <a:p>
            <a:pPr lvl="1"/>
            <a:r>
              <a:rPr lang="en-US"/>
              <a:t>“best effort” (unreliable) data delivery</a:t>
            </a:r>
          </a:p>
        </p:txBody>
      </p:sp>
      <p:grpSp>
        <p:nvGrpSpPr>
          <p:cNvPr id="6727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6407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6411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6414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5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6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7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8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19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0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1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2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3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4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5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6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7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28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429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6430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1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2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3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4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643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3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3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644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44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44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6445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6446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7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44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644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645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45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645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45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6452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0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1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6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6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6467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71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72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7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80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6481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85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6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90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94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6495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99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00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04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08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6509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0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1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2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13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14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6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7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18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0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21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22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28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0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1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32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4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35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3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4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4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5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46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8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49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0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56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8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9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6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6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64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70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57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74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57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6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77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78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79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0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1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82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83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6584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58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6585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58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6586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6587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588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9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0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1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2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3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4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5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6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7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8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9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0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1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2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3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60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6604" name="Clip" r:id="rId11" imgW="1305000" imgH="1085760" progId="">
                <p:embed/>
              </p:oleObj>
            </a:graphicData>
          </a:graphic>
        </p:graphicFrame>
        <p:sp>
          <p:nvSpPr>
            <p:cNvPr id="6605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6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7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8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09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6610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2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620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2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27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8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29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3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3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3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3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40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4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48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654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65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58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659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0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1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662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3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4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5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7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8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9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0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71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72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6672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6673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6673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6674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6674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6675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6675" name="Clip" r:id="rId15" imgW="1305000" imgH="1085760" progId="">
                <p:embed/>
              </p:oleObj>
            </a:graphicData>
          </a:graphic>
        </p:graphicFrame>
        <p:grpSp>
          <p:nvGrpSpPr>
            <p:cNvPr id="667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6677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7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6678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7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6679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6680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680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6681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681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6682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6683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6684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7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8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9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0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01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02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670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11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2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3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4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5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6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7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8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19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0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21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669B4B7-B3BC-42EE-9071-AB9CD7CD061D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133475"/>
            <a:ext cx="8126413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 protocols:</a:t>
            </a:r>
            <a:endParaRPr lang="en-US" sz="2400"/>
          </a:p>
          <a:p>
            <a:r>
              <a:rPr lang="en-US" sz="2400"/>
              <a:t>All communication in Internet governed by protocols</a:t>
            </a:r>
          </a:p>
          <a:p>
            <a:r>
              <a:rPr lang="en-US" sz="2400"/>
              <a:t>Generic protocol: </a:t>
            </a:r>
          </a:p>
          <a:p>
            <a:pPr lvl="1"/>
            <a:r>
              <a:rPr lang="en-US" sz="2000"/>
              <a:t>specific messages sent</a:t>
            </a:r>
          </a:p>
          <a:p>
            <a:pPr lvl="1"/>
            <a:r>
              <a:rPr lang="en-US" sz="2000"/>
              <a:t>specific actions taken when messages are received, or other events (e.g., timer expiration, exception detection)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Protocol Representation:</a:t>
            </a:r>
          </a:p>
          <a:p>
            <a:pPr lvl="1"/>
            <a:r>
              <a:rPr lang="en-US" sz="2000"/>
              <a:t>Finite State Machines</a:t>
            </a:r>
          </a:p>
          <a:p>
            <a:pPr lvl="1"/>
            <a:r>
              <a:rPr lang="en-US" sz="2000"/>
              <a:t>Protocol Specification, via Standards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55625" y="3557588"/>
            <a:ext cx="8226425" cy="1266825"/>
            <a:chOff x="386" y="2496"/>
            <a:chExt cx="5182" cy="7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86" y="2496"/>
              <a:ext cx="5038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i="1">
                  <a:latin typeface="Comic Sans MS" pitchFamily="66" charset="0"/>
                </a:rPr>
                <a:t>protocols define format, order of messages sent and received among network entities, and actions taken on message transmission, receipt</a:t>
              </a:r>
              <a:r>
                <a:rPr lang="en-US" i="1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03" y="2496"/>
              <a:ext cx="5065" cy="7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6D64080-91C6-40C3-8A92-FD5F1AA2D552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protocol?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Example sequence of a computer network protocol: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8218" name="Clip" r:id="rId4" imgW="1305000" imgH="1085760" progId="">
              <p:embed/>
            </p:oleObj>
          </a:graphicData>
        </a:graphic>
      </p:graphicFrame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5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89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8288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http://www.ufl.edu</a:t>
              </a:r>
              <a:endParaRPr lang="en-US"/>
            </a:p>
          </p:txBody>
        </p:sp>
      </p:grpSp>
      <p:grpSp>
        <p:nvGrpSpPr>
          <p:cNvPr id="8290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829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829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4443413" y="2116138"/>
            <a:ext cx="80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host</a:t>
            </a:r>
          </a:p>
        </p:txBody>
      </p:sp>
      <p:sp>
        <p:nvSpPr>
          <p:cNvPr id="8299" name="Text Box 107"/>
          <p:cNvSpPr txBox="1">
            <a:spLocks noChangeArrowheads="1"/>
          </p:cNvSpPr>
          <p:nvPr/>
        </p:nvSpPr>
        <p:spPr bwMode="auto">
          <a:xfrm>
            <a:off x="7140575" y="2466975"/>
            <a:ext cx="102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257175" y="5856288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Protocol Design and Analysis</a:t>
            </a:r>
            <a:r>
              <a:rPr lang="en-US">
                <a:latin typeface="Comic Sans MS" pitchFamily="66" charset="0"/>
              </a:rPr>
              <a:t> are </a:t>
            </a:r>
            <a:r>
              <a:rPr lang="en-US" i="1">
                <a:latin typeface="Comic Sans MS" pitchFamily="66" charset="0"/>
              </a:rPr>
              <a:t>extremely </a:t>
            </a:r>
            <a:r>
              <a:rPr lang="en-US">
                <a:latin typeface="Comic Sans MS" pitchFamily="66" charset="0"/>
              </a:rPr>
              <a:t>important in Internet study, development and research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B959778-B24C-4E73-9AF0-5DEC74090252}" type="slidenum">
              <a:rPr lang="en-US"/>
              <a:pPr/>
              <a:t>14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1.2 Network edge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 </a:t>
            </a:r>
            <a:r>
              <a:rPr lang="en-US"/>
              <a:t>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4EF20A5-AF8D-40B0-A602-F73492626D33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0087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9769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72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9773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4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994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7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2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3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closer look at network structure: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4429125" cy="28194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Network edge:</a:t>
            </a:r>
            <a:r>
              <a:rPr lang="en-US"/>
              <a:t> applications and hosts</a:t>
            </a:r>
          </a:p>
        </p:txBody>
      </p:sp>
      <p:grpSp>
        <p:nvGrpSpPr>
          <p:cNvPr id="1008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9806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98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9810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9811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9812" name="Object 59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81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9813" name="Object 59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81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9945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9946" name="Object 7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99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9947" name="Object 7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9947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9966" name="Object 75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9966" name="Clip" r:id="rId10" imgW="1305000" imgH="1085760" progId="">
                <p:embed/>
              </p:oleObj>
            </a:graphicData>
          </a:graphic>
        </p:graphicFrame>
        <p:grpSp>
          <p:nvGrpSpPr>
            <p:cNvPr id="9971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9972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8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9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034" name="Object 81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1003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035" name="Object 81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1003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036" name="Object 82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10036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0037" name="Object 82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10037" name="Clip" r:id="rId14" imgW="1305000" imgH="1085760" progId="">
                <p:embed/>
              </p:oleObj>
            </a:graphicData>
          </a:graphic>
        </p:graphicFrame>
        <p:grpSp>
          <p:nvGrpSpPr>
            <p:cNvPr id="1003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0039" name="Object 82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39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10040" name="Object 82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0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10041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0042" name="Object 8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042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10043" name="Object 8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043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10064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0065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6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8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85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977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7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8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3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8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791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792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3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4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5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796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797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8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799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0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801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802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3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4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805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12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9913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6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17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18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19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0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1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22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23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4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25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26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99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33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4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36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37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8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9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9949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9950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0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1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82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9983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87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88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89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0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1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92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93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4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95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10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0011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3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5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16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17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8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19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2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2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2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7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8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9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0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1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2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3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0045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10046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62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63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3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9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86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9814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9815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8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19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0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21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2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3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24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2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6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7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28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982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3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3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6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37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8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39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0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1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42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9843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47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49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0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5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5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56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9857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0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61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62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6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66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67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8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69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70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9871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4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75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76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7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8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79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80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81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2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83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84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9885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889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90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891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2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3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94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895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6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97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898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9899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2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903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04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905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6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07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908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909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0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11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41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96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9997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0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1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02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0003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4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5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006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0007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8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09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024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4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0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81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43291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C26B82-D53E-4C2E-9241-058D960BEAC3}" type="slidenum">
              <a:rPr lang="en-US"/>
              <a:pPr/>
              <a:t>16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edge: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End systems (hosts):</a:t>
            </a:r>
            <a:endParaRPr lang="en-US" sz="2400"/>
          </a:p>
          <a:p>
            <a:pPr lvl="1"/>
            <a:r>
              <a:rPr lang="en-US" sz="2000"/>
              <a:t>run application programs</a:t>
            </a:r>
          </a:p>
          <a:p>
            <a:pPr lvl="1"/>
            <a:r>
              <a:rPr lang="en-US" sz="2000"/>
              <a:t>e.g. Web, email</a:t>
            </a:r>
          </a:p>
          <a:p>
            <a:pPr lvl="1"/>
            <a:r>
              <a:rPr lang="en-US" sz="2000"/>
              <a:t>at “edge of network”</a:t>
            </a:r>
          </a:p>
        </p:txBody>
      </p:sp>
      <p:sp>
        <p:nvSpPr>
          <p:cNvPr id="217317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8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319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320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17321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22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21732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21732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2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733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1733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1734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4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17345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6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7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48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349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17350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1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2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7353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17363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4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5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66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67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68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17369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0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1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72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17373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4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75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77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8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79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80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81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82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1738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386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1738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8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391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2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3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394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395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396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17397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8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99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00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17401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2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03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0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0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0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1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17411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2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3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14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17415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6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17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19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0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1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22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23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24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17425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6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27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2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17429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0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31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3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3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1743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3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17439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0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1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42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17443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4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45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47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8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49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50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51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52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17453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4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5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5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17457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8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59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61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2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3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64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65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66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17467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8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9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70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17471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2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73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75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6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7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478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7479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480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17481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2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3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484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17485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6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87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488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89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0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1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92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5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6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7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18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8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529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7633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17531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2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3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34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35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36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53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40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541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2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3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44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17545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6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7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48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49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50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51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2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3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54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55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6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7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58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17559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0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1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2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563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564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7565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6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67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568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569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0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71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572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3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4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5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6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7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8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79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0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581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0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11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84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21735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17355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217356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7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735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21735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17360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36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17361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36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17493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17494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49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17495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495" name="Clip" r:id="rId9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17514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217514" name="Clip" r:id="rId10" imgW="1305000" imgH="1085760" progId="">
                <p:embed/>
              </p:oleObj>
            </a:graphicData>
          </a:graphic>
        </p:graphicFrame>
        <p:grpSp>
          <p:nvGrpSpPr>
            <p:cNvPr id="217519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1752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17582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21758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17583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21758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17584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217584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17585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217585" name="Clip" r:id="rId14" imgW="1305000" imgH="1085760" progId="">
                <p:embed/>
              </p:oleObj>
            </a:graphicData>
          </a:graphic>
        </p:graphicFrame>
        <p:grpSp>
          <p:nvGrpSpPr>
            <p:cNvPr id="217586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17587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87" name="Clip" r:id="rId15" imgW="819000" imgH="847800" progId="">
                  <p:embed/>
                </p:oleObj>
              </a:graphicData>
            </a:graphic>
          </p:graphicFrame>
          <p:graphicFrame>
            <p:nvGraphicFramePr>
              <p:cNvPr id="217588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88" name="Clip" r:id="rId16" imgW="1266840" imgH="1200240" progId="">
                  <p:embed/>
                </p:oleObj>
              </a:graphicData>
            </a:graphic>
          </p:graphicFrame>
        </p:grpSp>
        <p:grpSp>
          <p:nvGrpSpPr>
            <p:cNvPr id="217589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17590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7590" name="Clip" r:id="rId17" imgW="819000" imgH="847800" progId="">
                  <p:embed/>
                </p:oleObj>
              </a:graphicData>
            </a:graphic>
          </p:graphicFrame>
          <p:graphicFrame>
            <p:nvGraphicFramePr>
              <p:cNvPr id="217591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7591" name="Clip" r:id="rId18" imgW="1266840" imgH="1200240" progId="">
                  <p:embed/>
                </p:oleObj>
              </a:graphicData>
            </a:graphic>
          </p:graphicFrame>
        </p:grpSp>
        <p:grpSp>
          <p:nvGrpSpPr>
            <p:cNvPr id="217612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17613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4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5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6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7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8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9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0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7621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2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3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4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5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6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7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8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29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0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631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634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17635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6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7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38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39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40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4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44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45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6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7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48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17649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0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1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52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7653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654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17655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6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7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658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17659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0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61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64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217593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59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3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65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217666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17667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8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69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0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1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2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3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4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5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6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7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8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79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0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1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2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3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44"/>
                </a:cxn>
                <a:cxn ang="0">
                  <a:pos x="11" y="144"/>
                </a:cxn>
                <a:cxn ang="0">
                  <a:pos x="11" y="118"/>
                </a:cxn>
                <a:cxn ang="0">
                  <a:pos x="23" y="114"/>
                </a:cxn>
                <a:cxn ang="0">
                  <a:pos x="20" y="88"/>
                </a:cxn>
                <a:cxn ang="0">
                  <a:pos x="30" y="84"/>
                </a:cxn>
                <a:cxn ang="0">
                  <a:pos x="30" y="58"/>
                </a:cxn>
                <a:cxn ang="0">
                  <a:pos x="39" y="54"/>
                </a:cxn>
                <a:cxn ang="0">
                  <a:pos x="39" y="28"/>
                </a:cxn>
                <a:cxn ang="0">
                  <a:pos x="48" y="28"/>
                </a:cxn>
                <a:cxn ang="0">
                  <a:pos x="56" y="0"/>
                </a:cxn>
                <a:cxn ang="0">
                  <a:pos x="80" y="0"/>
                </a:cxn>
                <a:cxn ang="0">
                  <a:pos x="81" y="25"/>
                </a:cxn>
                <a:cxn ang="0">
                  <a:pos x="92" y="24"/>
                </a:cxn>
                <a:cxn ang="0">
                  <a:pos x="93" y="49"/>
                </a:cxn>
                <a:cxn ang="0">
                  <a:pos x="102" y="54"/>
                </a:cxn>
                <a:cxn ang="0">
                  <a:pos x="99" y="81"/>
                </a:cxn>
                <a:cxn ang="0">
                  <a:pos x="114" y="82"/>
                </a:cxn>
                <a:cxn ang="0">
                  <a:pos x="107" y="81"/>
                </a:cxn>
                <a:cxn ang="0">
                  <a:pos x="108" y="114"/>
                </a:cxn>
                <a:cxn ang="0">
                  <a:pos x="117" y="117"/>
                </a:cxn>
                <a:cxn ang="0">
                  <a:pos x="122" y="142"/>
                </a:cxn>
                <a:cxn ang="0">
                  <a:pos x="125" y="175"/>
                </a:cxn>
                <a:cxn ang="0">
                  <a:pos x="0" y="175"/>
                </a:cxn>
              </a:cxnLst>
              <a:rect l="0" t="0" r="r" b="b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689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217685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6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7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88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217694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217690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1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2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693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Client-server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Peer-to-peer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</a:t>
            </a:r>
            <a:r>
              <a:rPr lang="en-US" sz="2000" dirty="0" smtClean="0">
                <a:latin typeface="Comic Sans MS" pitchFamily="66" charset="0"/>
              </a:rPr>
              <a:t>. Skype,  </a:t>
            </a:r>
            <a:r>
              <a:rPr lang="en-US" sz="2000" dirty="0" err="1">
                <a:latin typeface="Comic Sans MS" pitchFamily="66" charset="0"/>
              </a:rPr>
              <a:t>BitTorrenth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7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181B5AA-D560-4396-ADB9-68576A26A2D5}" type="slidenum">
              <a:rPr lang="en-US"/>
              <a:pPr/>
              <a:t>17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reliable data transfer service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r>
              <a:rPr lang="en-US" sz="2400" i="1"/>
              <a:t>handshaking:</a:t>
            </a:r>
            <a:r>
              <a:rPr lang="en-US" sz="2400"/>
              <a:t> setup (prepare for) data transfer ahead of time</a:t>
            </a:r>
          </a:p>
          <a:p>
            <a:pPr lvl="1"/>
            <a:r>
              <a:rPr lang="en-US" sz="2000"/>
              <a:t>Hello, initial establishment</a:t>
            </a:r>
          </a:p>
          <a:p>
            <a:pPr lvl="1"/>
            <a:r>
              <a:rPr lang="en-US" sz="2000" i="1">
                <a:solidFill>
                  <a:srgbClr val="FF0000"/>
                </a:solidFill>
              </a:rPr>
              <a:t>set up “state”</a:t>
            </a:r>
            <a:r>
              <a:rPr lang="en-US" sz="2000"/>
              <a:t> in two communicating hosts</a:t>
            </a:r>
          </a:p>
          <a:p>
            <a:r>
              <a:rPr lang="en-US" sz="2400"/>
              <a:t>TCP - Transmission Control Protocol </a:t>
            </a:r>
          </a:p>
          <a:p>
            <a:pPr lvl="1"/>
            <a:r>
              <a:rPr lang="en-US" sz="2000"/>
              <a:t>Internet’s reliable data transfer service</a:t>
            </a:r>
          </a:p>
          <a:p>
            <a:pPr lvl="1"/>
            <a:endParaRPr lang="en-US" sz="20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TCP service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  <a:r>
              <a:rPr lang="en-US" sz="2400"/>
              <a:t>[RFC 793]</a:t>
            </a:r>
          </a:p>
          <a:p>
            <a:r>
              <a:rPr lang="en-US" sz="2400" i="1"/>
              <a:t>reliable, in-order</a:t>
            </a:r>
            <a:r>
              <a:rPr lang="en-US" sz="2400"/>
              <a:t> byte-stream data transfer</a:t>
            </a:r>
          </a:p>
          <a:p>
            <a:pPr lvl="1"/>
            <a:r>
              <a:rPr lang="en-US" sz="2000"/>
              <a:t>loss: acknowledgements and retransmissions</a:t>
            </a:r>
          </a:p>
          <a:p>
            <a:r>
              <a:rPr lang="en-US" sz="2400" i="1"/>
              <a:t>flow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 won’t overwhelm receiver</a:t>
            </a:r>
          </a:p>
          <a:p>
            <a:r>
              <a:rPr lang="en-US" sz="2400" i="1"/>
              <a:t>congestion control: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senders “slow down sending rate” when network congested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47D1C1F-AC27-463C-9302-CA5A3F77FA37}" type="slidenum">
              <a:rPr lang="en-US"/>
              <a:pPr/>
              <a:t>18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/>
              <a:t>Network edge: best effort (unreliable) data transfer service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FF0000"/>
                </a:solidFill>
              </a:rPr>
              <a:t>Goal:</a:t>
            </a:r>
            <a:r>
              <a:rPr lang="en-US" sz="2400"/>
              <a:t> data transfer between end systems</a:t>
            </a:r>
          </a:p>
          <a:p>
            <a:pPr lvl="1"/>
            <a:r>
              <a:rPr lang="en-US" sz="2000"/>
              <a:t>same as before!</a:t>
            </a:r>
          </a:p>
          <a:p>
            <a:r>
              <a:rPr lang="en-US" sz="2400">
                <a:solidFill>
                  <a:srgbClr val="FF0000"/>
                </a:solidFill>
              </a:rPr>
              <a:t>UDP</a:t>
            </a:r>
            <a:r>
              <a:rPr lang="en-US" sz="2400"/>
              <a:t> - User Datagram Protocol [RFC 768]: </a:t>
            </a:r>
          </a:p>
          <a:p>
            <a:pPr lvl="1"/>
            <a:r>
              <a:rPr lang="en-US"/>
              <a:t>connectionless </a:t>
            </a:r>
          </a:p>
          <a:p>
            <a:pPr lvl="1"/>
            <a:r>
              <a:rPr lang="en-US"/>
              <a:t>unreliable data transfer</a:t>
            </a:r>
          </a:p>
          <a:p>
            <a:pPr lvl="1"/>
            <a:r>
              <a:rPr lang="en-US"/>
              <a:t>no flow control</a:t>
            </a:r>
          </a:p>
          <a:p>
            <a:pPr lvl="1"/>
            <a:r>
              <a:rPr lang="en-US"/>
              <a:t>no congestion control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886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TCP:</a:t>
            </a:r>
            <a:r>
              <a:rPr lang="en-US" sz="2400" i="1"/>
              <a:t> </a:t>
            </a:r>
          </a:p>
          <a:p>
            <a:r>
              <a:rPr lang="en-US" sz="2400"/>
              <a:t>HTTP (Web), FTP (file transfer), Telnet (remote login), SMTP (email)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App’s using UDP:</a:t>
            </a:r>
            <a:endParaRPr lang="en-US">
              <a:solidFill>
                <a:srgbClr val="FF0000"/>
              </a:solidFill>
            </a:endParaRPr>
          </a:p>
          <a:p>
            <a:r>
              <a:rPr lang="en-US" sz="2400"/>
              <a:t>streaming media, teleconferencing, DNS, Internet telephony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A100B8-01B8-427E-8EE3-34F2B1F44AD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Access networks and physical media</a:t>
            </a: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347788"/>
            <a:ext cx="4684713" cy="5010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Q: How to connect end systems to edge router?</a:t>
            </a:r>
          </a:p>
          <a:p>
            <a:r>
              <a:rPr lang="en-US" sz="2400"/>
              <a:t>residential access nets</a:t>
            </a:r>
          </a:p>
          <a:p>
            <a:r>
              <a:rPr lang="en-US" sz="2400"/>
              <a:t>institutional access networks (school, company)</a:t>
            </a:r>
          </a:p>
          <a:p>
            <a:pPr>
              <a:spcAft>
                <a:spcPct val="30000"/>
              </a:spcAft>
            </a:pPr>
            <a:r>
              <a:rPr lang="en-US" sz="2400"/>
              <a:t>mobile access networks</a:t>
            </a:r>
            <a:endParaRPr lang="en-US" sz="2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i="1">
                <a:solidFill>
                  <a:srgbClr val="FF0000"/>
                </a:solidFill>
              </a:rPr>
              <a:t>Keep in mind: </a:t>
            </a:r>
          </a:p>
          <a:p>
            <a:r>
              <a:rPr lang="en-US" sz="2400"/>
              <a:t>bandwidth (bits per second) of access network?</a:t>
            </a:r>
          </a:p>
          <a:p>
            <a:r>
              <a:rPr lang="en-US" sz="2400"/>
              <a:t>shared or dedicated?</a:t>
            </a:r>
          </a:p>
        </p:txBody>
      </p:sp>
      <p:sp>
        <p:nvSpPr>
          <p:cNvPr id="221866" name="Freeform 682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7" name="Freeform 683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868" name="Freeform 684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869" name="Group 685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870" name="Rectangle 6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871" name="AutoShape 6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221873" name="Line 689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4" name="Line 690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5" name="Line 691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6" name="Line 692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7" name="Line 693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8" name="Line 694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79" name="Line 695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0" name="Line 696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1" name="Line 697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2" name="Line 698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3" name="Line 699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4" name="Line 700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5" name="Line 701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6" name="Line 702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887" name="Line 703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21888" name="Group 704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889" name="Line 70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0" name="Line 70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1" name="Line 70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2" name="Line 70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3" name="Group 709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894" name="Line 710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5" name="Line 711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6" name="Line 712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897" name="Line 713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1898" name="Group 714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899" name="Line 715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0" name="Line 716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1" name="Line 717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902" name="Line 718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903" name="Oval 719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4" name="Line 720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5" name="Line 721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06" name="Rectangle 722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07" name="Oval 723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08" name="Group 724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909" name="Line 7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0" name="Line 7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1" name="Line 7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12" name="Group 728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913" name="Line 7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4" name="Line 7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15" name="Line 7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16" name="Oval 732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7" name="Line 733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8" name="Line 734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19" name="Rectangle 735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20" name="Oval 736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21" name="Group 737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92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25" name="Group 741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926" name="Line 7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7" name="Line 7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28" name="Line 7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29" name="Oval 745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0" name="Line 746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1" name="Line 747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32" name="Rectangle 748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33" name="Oval 749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34" name="Group 750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935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6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37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38" name="Group 754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939" name="Line 7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0" name="Line 7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1" name="Line 7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42" name="Oval 758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3" name="Line 759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4" name="Line 760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45" name="Rectangle 761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46" name="Oval 762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47" name="Group 763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948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49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0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51" name="Group 767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952" name="Line 7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3" name="Line 7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54" name="Line 7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55" name="Oval 77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6" name="Line 77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7" name="Line 77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58" name="Rectangle 77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59" name="Oval 77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60" name="Group 77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961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2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3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64" name="Group 78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965" name="Line 7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6" name="Line 7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67" name="Line 7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68" name="Oval 784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69" name="Line 785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0" name="Line 786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71" name="Rectangle 787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1972" name="Oval 788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73" name="Group 789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974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5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6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77" name="Group 793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978" name="Line 7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79" name="Line 7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0" name="Line 7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81" name="Oval 797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2" name="Line 798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3" name="Line 799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84" name="Rectangle 800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85" name="Oval 801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86" name="Group 802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987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8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89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990" name="Group 806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991" name="Line 8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2" name="Line 8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93" name="Line 8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994" name="Oval 810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5" name="Line 811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6" name="Line 812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997" name="Rectangle 813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998" name="Oval 814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999" name="Group 815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2000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1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2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03" name="Group 819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2004" name="Line 8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5" name="Line 8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06" name="Line 8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07" name="Oval 823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8" name="Line 824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09" name="Line 825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10" name="Rectangle 826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2011" name="Oval 827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12" name="Group 828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2013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4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5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016" name="Group 832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2017" name="Line 8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8" name="Line 8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19" name="Line 8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020" name="Line 836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1" name="Line 837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2" name="Line 838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3" name="Line 839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4" name="Line 840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5" name="Line 841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6" name="Line 842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7" name="Freeform 843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28" name="Line 844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29" name="Line 845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030" name="Line 846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031" name="Group 847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2032" name="Oval 8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3" name="Line 8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4" name="Line 8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35" name="Rectangle 8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36" name="Oval 8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37" name="Group 8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038" name="Line 8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39" name="Line 8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0" name="Line 8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41" name="Group 8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042" name="Line 8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3" name="Line 8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44" name="Line 8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45" name="Group 861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2046" name="Oval 8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7" name="Line 8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8" name="Line 8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49" name="Rectangle 8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50" name="Oval 8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51" name="Group 8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52" name="Line 8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3" name="Line 8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4" name="Line 8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55" name="Group 8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56" name="Line 8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7" name="Line 8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58" name="Line 8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059" name="Group 875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2060" name="Oval 8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1" name="Line 8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2" name="Line 8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63" name="Rectangle 8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064" name="Oval 8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065" name="Group 8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2066" name="Line 8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7" name="Line 8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68" name="Line 8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069" name="Group 8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2070" name="Line 8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1" name="Line 8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072" name="Line 8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073" name="Line 889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4" name="Line 890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5" name="Line 891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6" name="Line 892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7" name="Line 893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8" name="Line 894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79" name="Line 895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0" name="Line 896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1" name="Line 897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2" name="Line 898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3" name="Line 899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084" name="Line 900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6" name="Line 942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7" name="Line 94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8" name="Line 944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29" name="Line 94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0" name="Line 94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1" name="Line 94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3" name="Line 94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4" name="Line 950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5" name="Line 95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2136" name="Line 95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2137" name="Group 953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2138" name="Oval 95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39" name="Line 95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0" name="Line 95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41" name="Rectangle 95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42" name="Oval 95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43" name="Group 95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44" name="Line 9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5" name="Line 9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6" name="Line 9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47" name="Group 96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48" name="Line 9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49" name="Line 9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0" name="Line 9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2151" name="Group 967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2152" name="Oval 96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3" name="Line 96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4" name="Line 97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55" name="Rectangle 97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2156" name="Oval 97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157" name="Group 97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158" name="Line 9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59" name="Line 9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0" name="Line 9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161" name="Group 97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162" name="Line 9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3" name="Line 9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164" name="Line 9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2204" name="Picture 1020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222205" name="Group 102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2206" name="AutoShape 102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07" name="Rectangle 102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4" name="Rectangle 102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5" name="AutoShape 102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6" name="Line 102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7" name="Line 102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8" name="Rectangle 102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09" name="Rectangle 102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0" name="Group 1030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51911" name="AutoShape 1031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2" name="Rectangle 1032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3" name="Rectangle 1033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4" name="AutoShape 1034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Line 1035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6" name="Line 1036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Rectangle 1037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Rectangle 1038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20" name="AutoShape 1040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1" name="Freeform 1041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2" name="Freeform 1042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3" name="Freeform 1043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4" name="AutoShape 1044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5" name="Freeform 1045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6" name="Freeform 1046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7" name="Freeform 1047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8" name="Freeform 1048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29" name="Freeform 1049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0" name="Freeform 1050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1" name="Freeform 1051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2" name="Freeform 1052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3" name="Freeform 1053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4" name="Freeform 1054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5" name="Freeform 1055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6" name="Freeform 1056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7" name="Freeform 1057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8" name="Freeform 1058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39" name="Freeform 1059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0" name="Freeform 1060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1" name="Freeform 1061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2" name="Freeform 1062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3" name="Freeform 1063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4" name="Freeform 1064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5" name="Freeform 1065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6" name="Freeform 1066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7" name="Freeform 1067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8" name="Freeform 1068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49" name="Freeform 1069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0" name="Freeform 1070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2" name="AutoShape 1072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3" name="Freeform 1073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5" name="Freeform 1075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6" name="AutoShape 1076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7" name="Freeform 1077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8" name="Freeform 1078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59" name="Freeform 1079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0" name="Freeform 1080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1" name="Freeform 1081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2" name="Freeform 1082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3" name="Freeform 1083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4" name="Freeform 1084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5" name="Freeform 1085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1086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7" name="Freeform 1087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8" name="Freeform 1088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9" name="Freeform 1089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0" name="Freeform 1090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1" name="Freeform 1091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2" name="Freeform 1092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3" name="Freeform 1093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4" name="Freeform 1094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5" name="Freeform 1095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6" name="Freeform 1096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7" name="Freeform 1097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8" name="Freeform 1098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79" name="Freeform 1099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0" name="Freeform 1100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1" name="Freeform 1101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82" name="Freeform 1102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1983" name="Group 110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51984" name="Freeform 110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5" name="Freeform 110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Freeform 110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Freeform 110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Freeform 110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Freeform 110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0" name="Freeform 111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1" name="Freeform 111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Freeform 111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Freeform 111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Freeform 111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Freeform 111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6" name="Freeform 111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7" name="Freeform 111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8" name="Freeform 111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Freeform 111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Freeform 112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Freeform 112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Freeform 112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Freeform 112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Freeform 112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Freeform 112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Freeform 112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Freeform 112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Freeform 112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Freeform 112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Freeform 113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Freeform 113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Freeform 113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Rectangle 113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Freeform 113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Freeform 113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Freeform 113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Freeform 113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Freeform 113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Freeform 113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Freeform 114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Freeform 114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Freeform 114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23" name="Group 1143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52024" name="Freeform 11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Freeform 11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6" name="Freeform 11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7" name="Freeform 11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Freeform 11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Freeform 11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Freeform 11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Freeform 11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Freeform 11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Freeform 11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Freeform 11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Freeform 11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Freeform 11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Freeform 11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Freeform 11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Freeform 11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Freeform 11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Freeform 11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Freeform 11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Freeform 11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Freeform 11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Freeform 11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Freeform 11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Freeform 11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Freeform 11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Freeform 11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Freeform 11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Freeform 11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Freeform 11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Rectangle 11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Freeform 11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5" name="Freeform 11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6" name="Freeform 11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Freeform 11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Freeform 11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Freeform 11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Freeform 11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Freeform 11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Freeform 11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063" name="Group 1183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52064" name="Freeform 118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Freeform 118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Freeform 118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Freeform 118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Freeform 118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Freeform 118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Freeform 119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Freeform 119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Freeform 119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Freeform 119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Freeform 119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Freeform 119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Freeform 119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Freeform 119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Freeform 119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Freeform 119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Freeform 120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Freeform 120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Freeform 120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Freeform 120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4" name="Freeform 120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5" name="Freeform 120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6" name="Freeform 120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7" name="Freeform 120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8" name="Freeform 120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89" name="Freeform 120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0" name="Freeform 121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1" name="Freeform 121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2" name="Freeform 121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3" name="Rectangle 121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4" name="Freeform 121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5" name="Freeform 121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6" name="Freeform 121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7" name="Freeform 121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8" name="Freeform 121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099" name="Freeform 121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0" name="Freeform 122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1" name="Freeform 122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2" name="Freeform 122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03" name="Group 1223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52104" name="Freeform 12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5" name="Freeform 12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6" name="Freeform 12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7" name="Freeform 12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8" name="Freeform 12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09" name="Freeform 12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0" name="Freeform 12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1" name="Freeform 12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2" name="Freeform 12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3" name="Freeform 12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4" name="Freeform 12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5" name="Freeform 12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6" name="Freeform 12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7" name="Freeform 12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8" name="Freeform 12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19" name="Freeform 12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0" name="Freeform 12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1" name="Freeform 12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2" name="Freeform 12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3" name="Freeform 12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4" name="Freeform 12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5" name="Freeform 12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6" name="Freeform 12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7" name="Freeform 12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8" name="Freeform 12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29" name="Freeform 12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0" name="Freeform 12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1" name="Freeform 12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2" name="Freeform 12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3" name="Rectangle 12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4" name="Freeform 12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5" name="Freeform 12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6" name="Freeform 12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7" name="Freeform 12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8" name="Freeform 12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39" name="Freeform 12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0" name="Freeform 12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1" name="Freeform 12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2" name="Freeform 12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143" name="Group 126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52144" name="Freeform 126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5" name="Freeform 126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6" name="Freeform 126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7" name="Freeform 126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8" name="Freeform 126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49" name="Freeform 126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0" name="Freeform 127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1" name="Freeform 127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2" name="Freeform 127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3" name="Freeform 127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4" name="Freeform 127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5" name="Freeform 127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6" name="Freeform 127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7" name="Freeform 127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8" name="Freeform 127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59" name="Freeform 127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0" name="Freeform 128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1" name="Freeform 128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2" name="Freeform 128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3" name="Freeform 128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4" name="Freeform 128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5" name="Freeform 128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6" name="Freeform 128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7" name="Freeform 128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8" name="Freeform 128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69" name="Freeform 128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0" name="Freeform 129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1" name="Freeform 129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2" name="Freeform 129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3" name="Rectangle 129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4" name="Freeform 129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5" name="Freeform 129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6" name="Freeform 129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7" name="Freeform 129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8" name="Freeform 129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79" name="Freeform 129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0" name="Freeform 130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1" name="Freeform 130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182" name="Freeform 130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184" name="AutoShape 1304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5" name="Freeform 1305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6" name="Freeform 1306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7" name="Freeform 1307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8" name="AutoShape 1308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89" name="Freeform 1309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0" name="Freeform 1310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1" name="Freeform 1311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2" name="Freeform 1312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3" name="Freeform 1313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4" name="Freeform 1314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5" name="Freeform 1315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6" name="Freeform 1316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7" name="Freeform 1317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8" name="Freeform 1318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199" name="Freeform 1319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0" name="Freeform 1320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1" name="Freeform 1321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2" name="Freeform 1322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3" name="Freeform 1323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4" name="Freeform 1324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5" name="Freeform 1325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6" name="Freeform 1326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7" name="Freeform 1327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8" name="Freeform 1328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09" name="Freeform 1329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0" name="Freeform 1330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1" name="Freeform 1331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2" name="Freeform 1332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3" name="Freeform 1333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4" name="Freeform 1334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6" name="AutoShape 1336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7" name="Freeform 1337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8" name="Freeform 1338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19" name="Freeform 1339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0" name="AutoShape 1340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1" name="Freeform 1341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2" name="Freeform 1342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3" name="Freeform 1343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4" name="Freeform 1344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5" name="Freeform 1345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6" name="Freeform 1346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7" name="Freeform 1347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8" name="Freeform 1348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29" name="Freeform 1349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0" name="Freeform 1350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1" name="Freeform 1351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2" name="Freeform 1352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3" name="Freeform 1353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4" name="Freeform 1354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5" name="Freeform 1355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6" name="Freeform 1356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7" name="Freeform 1357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8" name="Freeform 1358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39" name="Freeform 1359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0" name="Freeform 1360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1" name="Freeform 1361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2" name="Freeform 1362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3" name="Freeform 1363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4" name="Freeform 1364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5" name="Freeform 1365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6" name="Freeform 1366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7" name="AutoShape 136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8" name="Freeform 1368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49" name="Freeform 1369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0" name="Freeform 1370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1" name="Freeform 1371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2" name="Freeform 1372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253" name="Freeform 1373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261" name="Group 1381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22185" name="Picture 100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222186" name="Freeform 1002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7" name="Freeform 1003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8" name="Freeform 1004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89" name="Freeform 1005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0" name="Freeform 1006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1" name="Freeform 1007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2" name="Freeform 1008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3" name="Freeform 1009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4" name="Freeform 1010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5" name="Freeform 1011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6" name="Freeform 1012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7" name="Freeform 1013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8" name="Freeform 1014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99" name="Freeform 1015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0" name="Freeform 1016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01" name="Freeform 1017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54" name="Group 1374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52255" name="Rectangle 1375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6" name="Rectangle 1376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7" name="Rectangle 1377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8" name="Rectangle 1378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59" name="Rectangle 1379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60" name="Rectangle 1380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132" name="Line 94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2287" name="Group 1407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52264" name="Freeform 1384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5" name="Freeform 1385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6" name="Freeform 1386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7" name="Freeform 1387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8" name="Freeform 1388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69" name="Freeform 1389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0" name="Freeform 1390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1" name="Freeform 1391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2" name="Freeform 1392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3" name="Freeform 1393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4" name="Freeform 1394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5" name="Freeform 1395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6" name="Freeform 1396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7" name="Freeform 1397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8" name="Freeform 1398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279" name="Freeform 1399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2280" name="Group 1400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52281" name="Rectangle 1401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2" name="Rectangle 1402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3" name="Rectangle 1403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4" name="Rectangle 1404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5" name="Rectangle 1405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286" name="Rectangle 1406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16FE8DA-A8C0-427F-80F6-0930B44D7FC4}" type="slidenum">
              <a:rPr lang="en-US"/>
              <a:pPr/>
              <a:t>2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41148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/>
              <a:t>homeworks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30</a:t>
            </a:r>
            <a:r>
              <a:rPr lang="en-US" dirty="0" smtClean="0"/>
              <a:t>%</a:t>
            </a:r>
            <a:r>
              <a:rPr lang="en-US" dirty="0" smtClean="0"/>
              <a:t>)</a:t>
            </a:r>
            <a:r>
              <a:rPr lang="en-US" dirty="0" smtClean="0"/>
              <a:t> + </a:t>
            </a:r>
            <a:r>
              <a:rPr lang="en-US" dirty="0"/>
              <a:t>2 exams (mid-term </a:t>
            </a:r>
            <a:r>
              <a:rPr lang="en-US" dirty="0" smtClean="0"/>
              <a:t>30% &amp; </a:t>
            </a:r>
            <a:r>
              <a:rPr lang="en-US" dirty="0"/>
              <a:t>final </a:t>
            </a:r>
            <a:r>
              <a:rPr lang="en-US" dirty="0" smtClean="0"/>
              <a:t>exam 40%)</a:t>
            </a:r>
            <a:endParaRPr lang="en-US" dirty="0"/>
          </a:p>
          <a:p>
            <a:r>
              <a:rPr lang="en-US" dirty="0"/>
              <a:t>1 mid-term (30%) covering 1</a:t>
            </a:r>
            <a:r>
              <a:rPr lang="en-US" baseline="30000" dirty="0"/>
              <a:t>st</a:t>
            </a:r>
            <a:r>
              <a:rPr lang="en-US" dirty="0"/>
              <a:t> half of semester</a:t>
            </a:r>
          </a:p>
          <a:p>
            <a:pPr lvl="1"/>
            <a:r>
              <a:rPr lang="en-US" dirty="0"/>
              <a:t>Internet Architecture &amp; Analysis, Layering, Multiplexing, Applications, Transport, Congestion Control, MAC protocols (partial !) [based on progress]</a:t>
            </a:r>
          </a:p>
          <a:p>
            <a:r>
              <a:rPr lang="en-US" dirty="0"/>
              <a:t>Final exam (40%) covering 2nd half</a:t>
            </a:r>
          </a:p>
          <a:p>
            <a:pPr lvl="1"/>
            <a:r>
              <a:rPr lang="en-US" dirty="0"/>
              <a:t>MAC protocols (partial), Wireless and Mobile Networking, Routing (</a:t>
            </a:r>
            <a:r>
              <a:rPr lang="en-US" dirty="0" err="1"/>
              <a:t>unicast</a:t>
            </a:r>
            <a:r>
              <a:rPr lang="en-US" dirty="0"/>
              <a:t> revision, multicast)</a:t>
            </a:r>
          </a:p>
          <a:p>
            <a:r>
              <a:rPr lang="en-US" dirty="0"/>
              <a:t>1 required text book (Kurose, Ross</a:t>
            </a:r>
            <a:r>
              <a:rPr lang="en-US" dirty="0" smtClean="0"/>
              <a:t>… 6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  <a:endParaRPr lang="en-US" dirty="0"/>
          </a:p>
          <a:p>
            <a:r>
              <a:rPr lang="en-US" dirty="0"/>
              <a:t>Lecture slides: </a:t>
            </a:r>
            <a:r>
              <a:rPr lang="en-US" dirty="0" smtClean="0"/>
              <a:t>modified version </a:t>
            </a:r>
            <a:r>
              <a:rPr lang="en-US" dirty="0"/>
              <a:t>of book slides + supp. Materials &amp; notes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51FC795-C63D-4404-9B84-D128FBEBEFDE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point to point access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616075"/>
            <a:ext cx="5181600" cy="25876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Dialup via modem</a:t>
            </a:r>
            <a:endParaRPr lang="en-US" sz="2400"/>
          </a:p>
          <a:p>
            <a:pPr lvl="1"/>
            <a:r>
              <a:rPr lang="en-US"/>
              <a:t>up to 56Kbps direct access to router (often less)</a:t>
            </a:r>
          </a:p>
          <a:p>
            <a:pPr lvl="1"/>
            <a:r>
              <a:rPr lang="en-US"/>
              <a:t>Can’t surf and phone at same time: can’t be </a:t>
            </a:r>
            <a:r>
              <a:rPr lang="en-US">
                <a:solidFill>
                  <a:srgbClr val="FF0000"/>
                </a:solidFill>
              </a:rPr>
              <a:t>“always on”</a:t>
            </a:r>
            <a:endParaRPr lang="en-US" sz="2000">
              <a:solidFill>
                <a:schemeClr val="accent2"/>
              </a:solidFill>
            </a:endParaRPr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5897563" y="1700213"/>
          <a:ext cx="730250" cy="638175"/>
        </p:xfrm>
        <a:graphic>
          <a:graphicData uri="http://schemas.openxmlformats.org/presentationml/2006/ole">
            <p:oleObj spid="_x0000_s223237" name="Clip" r:id="rId4" imgW="1305000" imgH="1085760" progId="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692900" y="1936750"/>
          <a:ext cx="490538" cy="369888"/>
        </p:xfrm>
        <a:graphic>
          <a:graphicData uri="http://schemas.openxmlformats.org/presentationml/2006/ole">
            <p:oleObj spid="_x0000_s223238" name="Clip" r:id="rId5" imgW="676440" imgH="485640" progId="">
              <p:embed/>
            </p:oleObj>
          </a:graphicData>
        </a:graphic>
      </p:graphicFrame>
      <p:sp>
        <p:nvSpPr>
          <p:cNvPr id="223239" name="Line 7"/>
          <p:cNvSpPr>
            <a:spLocks noChangeShapeType="1"/>
          </p:cNvSpPr>
          <p:nvPr/>
        </p:nvSpPr>
        <p:spPr bwMode="auto">
          <a:xfrm flipV="1">
            <a:off x="6608763" y="2184400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5897563" y="2892425"/>
          <a:ext cx="730250" cy="638175"/>
        </p:xfrm>
        <a:graphic>
          <a:graphicData uri="http://schemas.openxmlformats.org/presentationml/2006/ole">
            <p:oleObj spid="_x0000_s223240" name="Clip" r:id="rId6" imgW="1305000" imgH="1085760" progId="">
              <p:embed/>
            </p:oleObj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692900" y="3127375"/>
          <a:ext cx="490538" cy="371475"/>
        </p:xfrm>
        <a:graphic>
          <a:graphicData uri="http://schemas.openxmlformats.org/presentationml/2006/ole">
            <p:oleObj spid="_x0000_s223241" name="Clip" r:id="rId7" imgW="676440" imgH="485640" progId="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V="1">
            <a:off x="6608763" y="3376613"/>
            <a:ext cx="201612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3" name="Group 11"/>
          <p:cNvGrpSpPr>
            <a:grpSpLocks/>
          </p:cNvGrpSpPr>
          <p:nvPr/>
        </p:nvGrpSpPr>
        <p:grpSpPr bwMode="auto">
          <a:xfrm>
            <a:off x="6556375" y="2465388"/>
            <a:ext cx="123825" cy="430212"/>
            <a:chOff x="3842" y="406"/>
            <a:chExt cx="51" cy="167"/>
          </a:xfrm>
        </p:grpSpPr>
        <p:sp>
          <p:nvSpPr>
            <p:cNvPr id="223244" name="Oval 1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Oval 1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1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7" name="Line 15"/>
          <p:cNvSpPr>
            <a:spLocks noChangeShapeType="1"/>
          </p:cNvSpPr>
          <p:nvPr/>
        </p:nvSpPr>
        <p:spPr bwMode="auto">
          <a:xfrm>
            <a:off x="7094538" y="2208213"/>
            <a:ext cx="506412" cy="53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8" name="Line 16"/>
          <p:cNvSpPr>
            <a:spLocks noChangeShapeType="1"/>
          </p:cNvSpPr>
          <p:nvPr/>
        </p:nvSpPr>
        <p:spPr bwMode="auto">
          <a:xfrm flipV="1">
            <a:off x="7115175" y="2781300"/>
            <a:ext cx="485775" cy="658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47650" y="3817938"/>
            <a:ext cx="8502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DSL: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digital subscriber line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deployment: telephone company (typically)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1 Mbps upstream (today typically 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up to 8 Mbps downstream (today 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dedicated physical line to telephone central office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23346" name="Group 114"/>
          <p:cNvGrpSpPr>
            <a:grpSpLocks/>
          </p:cNvGrpSpPr>
          <p:nvPr/>
        </p:nvGrpSpPr>
        <p:grpSpPr bwMode="auto">
          <a:xfrm>
            <a:off x="7423150" y="2520950"/>
            <a:ext cx="1058863" cy="407988"/>
            <a:chOff x="3600" y="219"/>
            <a:chExt cx="360" cy="175"/>
          </a:xfrm>
        </p:grpSpPr>
        <p:sp>
          <p:nvSpPr>
            <p:cNvPr id="223347" name="Oval 1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8" name="Line 1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49" name="Line 1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50" name="Rectangle 1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3351" name="Oval 1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352" name="Group 1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3353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4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5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3356" name="Group 1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335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F8EDFBF-06C4-4B1F-A251-C812D9A59024}" type="slidenum">
              <a:rPr lang="en-US"/>
              <a:pPr/>
              <a:t>21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6057" y="1729695"/>
            <a:ext cx="7337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cable TV infrastructure,  rather than telephone 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HFC: hybrid fiber coax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asymmetric: up to 30Mbps downstream, 2 Mbps upstream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cable and fiber attaches homes to ISP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homes share access to router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unlike DSL, which has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dedicated access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127D7A-5D8D-44DE-9E01-C050FFD6D33F}" type="slidenum">
              <a:rPr lang="en-US"/>
              <a:pPr/>
              <a:t>22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Residential access: cable modems</a:t>
            </a:r>
            <a:endParaRPr lang="en-US"/>
          </a:p>
        </p:txBody>
      </p:sp>
      <p:pic>
        <p:nvPicPr>
          <p:cNvPr id="227331" name="Picture 3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1246188"/>
            <a:ext cx="6465887" cy="474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DE2119F-FB16-4DFF-9714-951368D3F189}" type="slidenum">
              <a:rPr lang="en-US"/>
              <a:pPr/>
              <a:t>23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29379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29380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29381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9385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29386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29387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29388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29390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29393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29396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29399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29402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29405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0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0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29409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29410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29411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13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E0D6C29-DF60-428A-B7C6-DAEF0932B4A0}" type="slidenum">
              <a:rPr lang="en-US"/>
              <a:pPr/>
              <a:t>24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1427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1428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1429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33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1434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1435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1436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1438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1441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1444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1447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1450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1453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5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1457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145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1459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146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231462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/>
              <a:ahLst/>
              <a:cxnLst>
                <a:cxn ang="0">
                  <a:pos x="544" y="912"/>
                </a:cxn>
                <a:cxn ang="0">
                  <a:pos x="0" y="224"/>
                </a:cxn>
                <a:cxn ang="0">
                  <a:pos x="288" y="400"/>
                </a:cxn>
                <a:cxn ang="0">
                  <a:pos x="672" y="512"/>
                </a:cxn>
                <a:cxn ang="0">
                  <a:pos x="960" y="464"/>
                </a:cxn>
                <a:cxn ang="0">
                  <a:pos x="1176" y="336"/>
                </a:cxn>
                <a:cxn ang="0">
                  <a:pos x="1432" y="0"/>
                </a:cxn>
                <a:cxn ang="0">
                  <a:pos x="1016" y="896"/>
                </a:cxn>
                <a:cxn ang="0">
                  <a:pos x="544" y="912"/>
                </a:cxn>
              </a:cxnLst>
              <a:rect l="0" t="0" r="r" b="b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63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5" y="1845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9" y="1541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5" y="1533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1468" name="Picture 44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69" name="Picture 45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</p:spPr>
          </p:pic>
          <p:pic>
            <p:nvPicPr>
              <p:cNvPr id="231470" name="Picture 46" descr="pedge_660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</p:spPr>
          </p:pic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32E9A6-926D-4365-8D6A-12427097CCD1}" type="slidenum">
              <a:rPr lang="en-US"/>
              <a:pPr/>
              <a:t>25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3475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3476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3477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3479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481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3482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3483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3484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3489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3492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3495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3498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50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3505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3507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233510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/>
              <a:ahLst/>
              <a:cxnLst>
                <a:cxn ang="0">
                  <a:pos x="912" y="448"/>
                </a:cxn>
                <a:cxn ang="0">
                  <a:pos x="1496" y="464"/>
                </a:cxn>
                <a:cxn ang="0">
                  <a:pos x="2432" y="48"/>
                </a:cxn>
                <a:cxn ang="0">
                  <a:pos x="1784" y="176"/>
                </a:cxn>
                <a:cxn ang="0">
                  <a:pos x="864" y="208"/>
                </a:cxn>
                <a:cxn ang="0">
                  <a:pos x="0" y="0"/>
                </a:cxn>
              </a:cxnLst>
              <a:rect l="0" t="0" r="r" b="b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12" name="Picture 40" descr="house_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1C909CC-A6C3-4916-9103-05BB96EFAC97}" type="slidenum">
              <a:rPr lang="en-US"/>
              <a:pPr/>
              <a:t>26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/>
              <a:t>Cable Network Architecture: Overview</a:t>
            </a:r>
          </a:p>
        </p:txBody>
      </p:sp>
      <p:pic>
        <p:nvPicPr>
          <p:cNvPr id="235523" name="Picture 3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</p:spPr>
      </p:pic>
      <p:pic>
        <p:nvPicPr>
          <p:cNvPr id="235524" name="Picture 4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</p:spPr>
      </p:pic>
      <p:pic>
        <p:nvPicPr>
          <p:cNvPr id="235525" name="Picture 5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235527" name="Rectangle 7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28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29" name="Picture 9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</p:spPr>
      </p:pic>
      <p:pic>
        <p:nvPicPr>
          <p:cNvPr id="235530" name="Picture 10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</p:spPr>
      </p:pic>
      <p:pic>
        <p:nvPicPr>
          <p:cNvPr id="235531" name="Picture 11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</p:spPr>
      </p:pic>
      <p:pic>
        <p:nvPicPr>
          <p:cNvPr id="235532" name="Picture 12" descr="house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 rot="-5400000">
              <a:off x="1870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235543" name="Rectangle 23"/>
            <p:cNvSpPr>
              <a:spLocks noChangeArrowheads="1"/>
            </p:cNvSpPr>
            <p:nvPr/>
          </p:nvSpPr>
          <p:spPr bwMode="auto">
            <a:xfrm rot="-5400000">
              <a:off x="3377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 rot="-5400000">
              <a:off x="2210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 rot="-5400000">
              <a:off x="2215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1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235553" name="Picture 33" descr="build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</p:spPr>
      </p:pic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/>
              <a:ahLst/>
              <a:cxnLst>
                <a:cxn ang="0">
                  <a:pos x="4" y="264"/>
                </a:cxn>
                <a:cxn ang="0">
                  <a:pos x="52" y="6"/>
                </a:cxn>
                <a:cxn ang="0">
                  <a:pos x="108" y="266"/>
                </a:cxn>
                <a:cxn ang="0">
                  <a:pos x="174" y="0"/>
                </a:cxn>
                <a:cxn ang="0">
                  <a:pos x="228" y="264"/>
                </a:cxn>
                <a:cxn ang="0">
                  <a:pos x="288" y="8"/>
                </a:cxn>
                <a:cxn ang="0">
                  <a:pos x="354" y="266"/>
                </a:cxn>
                <a:cxn ang="0">
                  <a:pos x="402" y="8"/>
                </a:cxn>
                <a:cxn ang="0">
                  <a:pos x="464" y="264"/>
                </a:cxn>
                <a:cxn ang="0">
                  <a:pos x="506" y="6"/>
                </a:cxn>
                <a:cxn ang="0">
                  <a:pos x="556" y="266"/>
                </a:cxn>
              </a:cxnLst>
              <a:rect l="0" t="0" r="r" b="b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1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235563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235564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5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6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7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68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69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0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1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2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235573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4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5575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235576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7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79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0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1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2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583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235584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235585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235586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235587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235588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235589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235590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235591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235592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485"/>
                </a:cxn>
                <a:cxn ang="0">
                  <a:pos x="375" y="969"/>
                </a:cxn>
                <a:cxn ang="0">
                  <a:pos x="375" y="0"/>
                </a:cxn>
              </a:cxnLst>
              <a:rect l="0" t="0" r="r" b="b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2355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9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/>
              <a:ahLst/>
              <a:cxnLst>
                <a:cxn ang="0">
                  <a:pos x="1015" y="1107"/>
                </a:cxn>
                <a:cxn ang="0">
                  <a:pos x="0" y="0"/>
                </a:cxn>
                <a:cxn ang="0">
                  <a:pos x="905" y="0"/>
                </a:cxn>
                <a:cxn ang="0">
                  <a:pos x="1015" y="1107"/>
                </a:cxn>
              </a:cxnLst>
              <a:rect l="0" t="0" r="r" b="b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00" name="Text Box 80"/>
          <p:cNvSpPr txBox="1">
            <a:spLocks noChangeArrowheads="1"/>
          </p:cNvSpPr>
          <p:nvPr/>
        </p:nvSpPr>
        <p:spPr bwMode="auto">
          <a:xfrm>
            <a:off x="1279299" y="1035050"/>
            <a:ext cx="31774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FDM</a:t>
            </a:r>
            <a:r>
              <a:rPr lang="en-US" dirty="0">
                <a:latin typeface="Comic Sans MS" pitchFamily="66" charset="0"/>
              </a:rPr>
              <a:t> (frequency </a:t>
            </a:r>
          </a:p>
          <a:p>
            <a:r>
              <a:rPr lang="en-US" dirty="0">
                <a:latin typeface="Comic Sans MS" pitchFamily="66" charset="0"/>
              </a:rPr>
              <a:t>division multiplexing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[more shortly]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68425" y="1255713"/>
          <a:ext cx="611188" cy="520700"/>
        </p:xfrm>
        <a:graphic>
          <a:graphicData uri="http://schemas.openxmlformats.org/presentationml/2006/ole">
            <p:oleObj spid="_x0000_s42291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368425" y="2390775"/>
          <a:ext cx="611188" cy="520700"/>
        </p:xfrm>
        <a:graphic>
          <a:graphicData uri="http://schemas.openxmlformats.org/presentationml/2006/ole">
            <p:oleObj spid="_x0000_s42291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23988" y="3624263"/>
          <a:ext cx="611187" cy="520700"/>
        </p:xfrm>
        <a:graphic>
          <a:graphicData uri="http://schemas.openxmlformats.org/presentationml/2006/ole">
            <p:oleObj spid="_x0000_s422916" name="Clip" r:id="rId5" imgW="1305000" imgH="1085760" progId="">
              <p:embed/>
            </p:oleObj>
          </a:graphicData>
        </a:graphic>
      </p:graphicFrame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3857625" y="2532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3435350" y="2760663"/>
            <a:ext cx="388938" cy="103187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43313" y="2608263"/>
            <a:ext cx="158750" cy="144462"/>
            <a:chOff x="576" y="3456"/>
            <a:chExt cx="288" cy="240"/>
          </a:xfrm>
        </p:grpSpPr>
        <p:sp>
          <p:nvSpPr>
            <p:cNvPr id="9266" name="Line 12"/>
            <p:cNvSpPr>
              <a:spLocks noChangeShapeType="1"/>
            </p:cNvSpPr>
            <p:nvPr/>
          </p:nvSpPr>
          <p:spPr bwMode="auto">
            <a:xfrm>
              <a:off x="624" y="3456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67" name="Line 13"/>
            <p:cNvSpPr>
              <a:spLocks noChangeShapeType="1"/>
            </p:cNvSpPr>
            <p:nvPr/>
          </p:nvSpPr>
          <p:spPr bwMode="auto">
            <a:xfrm flipH="1">
              <a:off x="576" y="345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13288" y="2154238"/>
            <a:ext cx="569912" cy="285750"/>
            <a:chOff x="533" y="321"/>
            <a:chExt cx="359" cy="180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9253" name="Oval 16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17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Line 18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19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257" name="Oval 20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92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9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Line 39"/>
          <p:cNvSpPr>
            <a:spLocks noChangeShapeType="1"/>
          </p:cNvSpPr>
          <p:nvPr/>
        </p:nvSpPr>
        <p:spPr bwMode="auto">
          <a:xfrm>
            <a:off x="1846263" y="1590675"/>
            <a:ext cx="170497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0" name="Line 40"/>
          <p:cNvSpPr>
            <a:spLocks noChangeShapeType="1"/>
          </p:cNvSpPr>
          <p:nvPr/>
        </p:nvSpPr>
        <p:spPr bwMode="auto">
          <a:xfrm>
            <a:off x="1901825" y="2560638"/>
            <a:ext cx="15652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1" name="Line 41"/>
          <p:cNvSpPr>
            <a:spLocks noChangeShapeType="1"/>
          </p:cNvSpPr>
          <p:nvPr/>
        </p:nvSpPr>
        <p:spPr bwMode="auto">
          <a:xfrm flipV="1">
            <a:off x="1985963" y="2851150"/>
            <a:ext cx="15652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2" name="Line 42"/>
          <p:cNvSpPr>
            <a:spLocks noChangeShapeType="1"/>
          </p:cNvSpPr>
          <p:nvPr/>
        </p:nvSpPr>
        <p:spPr bwMode="auto">
          <a:xfrm flipH="1" flipV="1">
            <a:off x="3730625" y="2878138"/>
            <a:ext cx="41275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3" name="Line 43"/>
          <p:cNvSpPr>
            <a:spLocks noChangeShapeType="1"/>
          </p:cNvSpPr>
          <p:nvPr/>
        </p:nvSpPr>
        <p:spPr bwMode="auto">
          <a:xfrm flipV="1">
            <a:off x="3897313" y="2393950"/>
            <a:ext cx="83185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2349500" y="16811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5" name="Text Box 45"/>
          <p:cNvSpPr txBox="1">
            <a:spLocks noChangeArrowheads="1"/>
          </p:cNvSpPr>
          <p:nvPr/>
        </p:nvSpPr>
        <p:spPr bwMode="auto">
          <a:xfrm>
            <a:off x="1973263" y="26527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6" name="Text Box 46"/>
          <p:cNvSpPr txBox="1">
            <a:spLocks noChangeArrowheads="1"/>
          </p:cNvSpPr>
          <p:nvPr/>
        </p:nvSpPr>
        <p:spPr bwMode="auto">
          <a:xfrm>
            <a:off x="2057400" y="36623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100 Mbps</a:t>
            </a:r>
          </a:p>
        </p:txBody>
      </p:sp>
      <p:sp>
        <p:nvSpPr>
          <p:cNvPr id="9237" name="Text Box 47"/>
          <p:cNvSpPr txBox="1">
            <a:spLocks noChangeArrowheads="1"/>
          </p:cNvSpPr>
          <p:nvPr/>
        </p:nvSpPr>
        <p:spPr bwMode="auto">
          <a:xfrm>
            <a:off x="3752850" y="3068638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1 Gbps</a:t>
            </a:r>
          </a:p>
        </p:txBody>
      </p:sp>
      <p:sp>
        <p:nvSpPr>
          <p:cNvPr id="9238" name="Text Box 48"/>
          <p:cNvSpPr txBox="1">
            <a:spLocks noChangeArrowheads="1"/>
          </p:cNvSpPr>
          <p:nvPr/>
        </p:nvSpPr>
        <p:spPr bwMode="auto">
          <a:xfrm>
            <a:off x="3854450" y="3910013"/>
            <a:ext cx="722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server</a:t>
            </a:r>
          </a:p>
        </p:txBody>
      </p:sp>
      <p:sp>
        <p:nvSpPr>
          <p:cNvPr id="9239" name="Text Box 49"/>
          <p:cNvSpPr txBox="1">
            <a:spLocks noChangeArrowheads="1"/>
          </p:cNvSpPr>
          <p:nvPr/>
        </p:nvSpPr>
        <p:spPr bwMode="auto">
          <a:xfrm>
            <a:off x="3333750" y="2109788"/>
            <a:ext cx="93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Ethernet</a:t>
            </a:r>
          </a:p>
          <a:p>
            <a:pPr algn="ctr"/>
            <a:r>
              <a:rPr lang="en-US" sz="1400">
                <a:latin typeface="Comic Sans MS" pitchFamily="66" charset="0"/>
              </a:rPr>
              <a:t>switch</a:t>
            </a:r>
          </a:p>
        </p:txBody>
      </p:sp>
      <p:sp>
        <p:nvSpPr>
          <p:cNvPr id="9240" name="Text Box 50"/>
          <p:cNvSpPr txBox="1">
            <a:spLocks noChangeArrowheads="1"/>
          </p:cNvSpPr>
          <p:nvPr/>
        </p:nvSpPr>
        <p:spPr bwMode="auto">
          <a:xfrm>
            <a:off x="4400550" y="1660525"/>
            <a:ext cx="1184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institutional</a:t>
            </a:r>
          </a:p>
          <a:p>
            <a:pPr algn="ctr"/>
            <a:r>
              <a:rPr lang="en-US" sz="1400">
                <a:latin typeface="Comic Sans MS" pitchFamily="66" charset="0"/>
              </a:rPr>
              <a:t>router</a:t>
            </a:r>
          </a:p>
        </p:txBody>
      </p:sp>
      <p:sp>
        <p:nvSpPr>
          <p:cNvPr id="9242" name="Text Box 52"/>
          <p:cNvSpPr txBox="1">
            <a:spLocks noChangeArrowheads="1"/>
          </p:cNvSpPr>
          <p:nvPr/>
        </p:nvSpPr>
        <p:spPr bwMode="auto">
          <a:xfrm>
            <a:off x="5919788" y="1979613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to institution’s</a:t>
            </a:r>
            <a:br>
              <a:rPr lang="en-US" sz="1600">
                <a:latin typeface="Comic Sans MS" pitchFamily="66" charset="0"/>
              </a:rPr>
            </a:br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9222" name="Title 50"/>
          <p:cNvSpPr>
            <a:spLocks noGrp="1"/>
          </p:cNvSpPr>
          <p:nvPr>
            <p:ph type="title"/>
          </p:nvPr>
        </p:nvSpPr>
        <p:spPr>
          <a:xfrm>
            <a:off x="290513" y="142875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Ethernet Internet access</a:t>
            </a:r>
          </a:p>
        </p:txBody>
      </p:sp>
      <p:sp>
        <p:nvSpPr>
          <p:cNvPr id="9223" name="Content Placeholder 52"/>
          <p:cNvSpPr>
            <a:spLocks noGrp="1"/>
          </p:cNvSpPr>
          <p:nvPr>
            <p:ph idx="1"/>
          </p:nvPr>
        </p:nvSpPr>
        <p:spPr>
          <a:xfrm>
            <a:off x="455613" y="4649788"/>
            <a:ext cx="8043862" cy="19050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typically used in companies, universities, etc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10 Mbps, 100Mbps, 1Gbps, 10Gbps Ethernet</a:t>
            </a:r>
          </a:p>
          <a:p>
            <a:pPr marL="342900" lvl="1" indent="-342900">
              <a:buClr>
                <a:srgbClr val="000099"/>
              </a:buClr>
            </a:pPr>
            <a:r>
              <a:rPr lang="en-US" smtClean="0"/>
              <a:t>today, end systems typically connect into Ethernet switch</a:t>
            </a:r>
          </a:p>
          <a:p>
            <a:endParaRPr lang="en-US" sz="2400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E7672393-C11E-4FDD-AF17-98412422C497}" type="slidenum">
              <a:rPr lang="en-US" sz="1200">
                <a:latin typeface="Arial" charset="0"/>
              </a:rPr>
              <a:pPr algn="r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86375" y="2305050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5614988" y="2305050"/>
            <a:ext cx="661987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640138" y="3854450"/>
            <a:ext cx="238125" cy="484188"/>
            <a:chOff x="4180" y="783"/>
            <a:chExt cx="150" cy="307"/>
          </a:xfrm>
        </p:grpSpPr>
        <p:sp>
          <p:nvSpPr>
            <p:cNvPr id="92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333C385-A732-4537-9B2B-4C3E05676DD1}" type="slidenum">
              <a:rPr lang="en-US"/>
              <a:pPr/>
              <a:t>28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Wireless access networks</a:t>
            </a:r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313" y="1296988"/>
            <a:ext cx="5519737" cy="4876800"/>
          </a:xfrm>
        </p:spPr>
        <p:txBody>
          <a:bodyPr/>
          <a:lstStyle/>
          <a:p>
            <a:r>
              <a:rPr lang="en-US" sz="2400" dirty="0"/>
              <a:t>shared </a:t>
            </a:r>
            <a:r>
              <a:rPr lang="en-US" sz="2400" i="1" dirty="0"/>
              <a:t>wireless</a:t>
            </a:r>
            <a:r>
              <a:rPr lang="en-US" sz="2400" dirty="0"/>
              <a:t> access network connects end system to router</a:t>
            </a:r>
          </a:p>
          <a:p>
            <a:pPr lvl="1"/>
            <a:r>
              <a:rPr lang="en-US" sz="2000" dirty="0"/>
              <a:t>via base station aka “access point”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wireless LANs:</a:t>
            </a:r>
            <a:endParaRPr lang="en-US" sz="2400" dirty="0"/>
          </a:p>
          <a:p>
            <a:pPr lvl="1"/>
            <a:r>
              <a:rPr lang="en-US" sz="2000" dirty="0" err="1"/>
              <a:t>802.11b</a:t>
            </a:r>
            <a:r>
              <a:rPr lang="en-US" sz="2000" dirty="0"/>
              <a:t>/g/n (</a:t>
            </a:r>
            <a:r>
              <a:rPr lang="en-US" sz="2000" dirty="0" err="1"/>
              <a:t>WiFi</a:t>
            </a:r>
            <a:r>
              <a:rPr lang="en-US" sz="2000" dirty="0"/>
              <a:t>): 11, 54, 111  Mbps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wider-area wireless access</a:t>
            </a:r>
            <a:endParaRPr lang="en-US" sz="2400" dirty="0"/>
          </a:p>
          <a:p>
            <a:pPr lvl="1"/>
            <a:r>
              <a:rPr lang="en-US" sz="2000" dirty="0"/>
              <a:t>provided by </a:t>
            </a:r>
            <a:r>
              <a:rPr lang="en-US" sz="2000" dirty="0" err="1"/>
              <a:t>telco</a:t>
            </a:r>
            <a:r>
              <a:rPr lang="en-US" sz="2000" dirty="0"/>
              <a:t> operator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err="1"/>
              <a:t>1Mbps</a:t>
            </a:r>
            <a:r>
              <a:rPr lang="en-US" sz="2000" dirty="0"/>
              <a:t> over cellular (</a:t>
            </a:r>
            <a:r>
              <a:rPr lang="en-US" sz="2000" dirty="0" err="1"/>
              <a:t>EVDO</a:t>
            </a:r>
            <a:r>
              <a:rPr lang="en-US" sz="2000" dirty="0"/>
              <a:t>, </a:t>
            </a:r>
            <a:r>
              <a:rPr lang="en-US" sz="2000" dirty="0" err="1"/>
              <a:t>HSDPA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, </a:t>
            </a:r>
            <a:r>
              <a:rPr lang="en-US" sz="2000" dirty="0" err="1" smtClean="0"/>
              <a:t>LTE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10’s</a:t>
            </a:r>
            <a:r>
              <a:rPr lang="en-US" sz="2000" dirty="0"/>
              <a:t> Mbps) over wide </a:t>
            </a:r>
            <a:r>
              <a:rPr lang="en-US" sz="2000" dirty="0" smtClean="0"/>
              <a:t>area</a:t>
            </a:r>
            <a:endParaRPr lang="en-US" sz="2000" dirty="0"/>
          </a:p>
          <a:p>
            <a:r>
              <a:rPr lang="en-US" sz="2400" dirty="0"/>
              <a:t>Wireless Networks: Chapter 6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sz="2000" dirty="0"/>
              <a:t>Mobile Ad Hoc and Sensor Networks!</a:t>
            </a:r>
          </a:p>
        </p:txBody>
      </p:sp>
      <p:grpSp>
        <p:nvGrpSpPr>
          <p:cNvPr id="239721" name="Group 105"/>
          <p:cNvGrpSpPr>
            <a:grpSpLocks/>
          </p:cNvGrpSpPr>
          <p:nvPr/>
        </p:nvGrpSpPr>
        <p:grpSpPr bwMode="auto">
          <a:xfrm>
            <a:off x="5532438" y="1273175"/>
            <a:ext cx="3611562" cy="3946525"/>
            <a:chOff x="3201" y="1098"/>
            <a:chExt cx="2275" cy="2486"/>
          </a:xfrm>
        </p:grpSpPr>
        <p:grpSp>
          <p:nvGrpSpPr>
            <p:cNvPr id="239621" name="Group 5"/>
            <p:cNvGrpSpPr>
              <a:grpSpLocks/>
            </p:cNvGrpSpPr>
            <p:nvPr/>
          </p:nvGrpSpPr>
          <p:grpSpPr bwMode="auto">
            <a:xfrm>
              <a:off x="3919" y="2550"/>
              <a:ext cx="392" cy="500"/>
              <a:chOff x="3908" y="2375"/>
              <a:chExt cx="392" cy="500"/>
            </a:xfrm>
          </p:grpSpPr>
          <p:graphicFrame>
            <p:nvGraphicFramePr>
              <p:cNvPr id="239622" name="Object 6"/>
              <p:cNvGraphicFramePr>
                <a:graphicFrameLocks noChangeAspect="1"/>
              </p:cNvGraphicFramePr>
              <p:nvPr/>
            </p:nvGraphicFramePr>
            <p:xfrm>
              <a:off x="3908" y="2375"/>
              <a:ext cx="366" cy="441"/>
            </p:xfrm>
            <a:graphic>
              <a:graphicData uri="http://schemas.openxmlformats.org/presentationml/2006/ole">
                <p:oleObj spid="_x0000_s23962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39623" name="Object 7"/>
              <p:cNvGraphicFramePr>
                <a:graphicFrameLocks noChangeAspect="1"/>
              </p:cNvGraphicFramePr>
              <p:nvPr/>
            </p:nvGraphicFramePr>
            <p:xfrm>
              <a:off x="3966" y="2506"/>
              <a:ext cx="334" cy="369"/>
            </p:xfrm>
            <a:graphic>
              <a:graphicData uri="http://schemas.openxmlformats.org/presentationml/2006/ole">
                <p:oleObj spid="_x0000_s239623" name="Clip" r:id="rId5" imgW="1266840" imgH="1200240" progId="">
                  <p:embed/>
                </p:oleObj>
              </a:graphicData>
            </a:graphic>
          </p:graphicFrame>
        </p:grpSp>
        <p:grpSp>
          <p:nvGrpSpPr>
            <p:cNvPr id="239624" name="Group 8"/>
            <p:cNvGrpSpPr>
              <a:grpSpLocks/>
            </p:cNvGrpSpPr>
            <p:nvPr/>
          </p:nvGrpSpPr>
          <p:grpSpPr bwMode="auto">
            <a:xfrm>
              <a:off x="4647" y="2496"/>
              <a:ext cx="392" cy="500"/>
              <a:chOff x="2870" y="1518"/>
              <a:chExt cx="292" cy="320"/>
            </a:xfrm>
          </p:grpSpPr>
          <p:graphicFrame>
            <p:nvGraphicFramePr>
              <p:cNvPr id="23962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25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3962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26" name="Clip" r:id="rId7" imgW="1266840" imgH="1200240" progId="">
                  <p:embed/>
                </p:oleObj>
              </a:graphicData>
            </a:graphic>
          </p:graphicFrame>
        </p:grpSp>
        <p:sp>
          <p:nvSpPr>
            <p:cNvPr id="239631" name="Oval 15"/>
            <p:cNvSpPr>
              <a:spLocks noChangeArrowheads="1"/>
            </p:cNvSpPr>
            <p:nvPr/>
          </p:nvSpPr>
          <p:spPr bwMode="auto">
            <a:xfrm>
              <a:off x="4092" y="1504"/>
              <a:ext cx="479" cy="15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4092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4571" y="1491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4" name="Rectangle 18"/>
            <p:cNvSpPr>
              <a:spLocks noChangeArrowheads="1"/>
            </p:cNvSpPr>
            <p:nvPr/>
          </p:nvSpPr>
          <p:spPr bwMode="auto">
            <a:xfrm>
              <a:off x="4092" y="1491"/>
              <a:ext cx="475" cy="92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9635" name="Oval 19"/>
            <p:cNvSpPr>
              <a:spLocks noChangeArrowheads="1"/>
            </p:cNvSpPr>
            <p:nvPr/>
          </p:nvSpPr>
          <p:spPr bwMode="auto">
            <a:xfrm>
              <a:off x="4088" y="1382"/>
              <a:ext cx="479" cy="1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36" name="Group 20"/>
            <p:cNvGrpSpPr>
              <a:grpSpLocks/>
            </p:cNvGrpSpPr>
            <p:nvPr/>
          </p:nvGrpSpPr>
          <p:grpSpPr bwMode="auto">
            <a:xfrm>
              <a:off x="4203" y="1421"/>
              <a:ext cx="238" cy="103"/>
              <a:chOff x="2848" y="848"/>
              <a:chExt cx="140" cy="98"/>
            </a:xfrm>
          </p:grpSpPr>
          <p:sp>
            <p:nvSpPr>
              <p:cNvPr id="239637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8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9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9640" name="Group 24"/>
            <p:cNvGrpSpPr>
              <a:grpSpLocks/>
            </p:cNvGrpSpPr>
            <p:nvPr/>
          </p:nvGrpSpPr>
          <p:grpSpPr bwMode="auto">
            <a:xfrm flipV="1">
              <a:off x="4203" y="1419"/>
              <a:ext cx="238" cy="103"/>
              <a:chOff x="2848" y="848"/>
              <a:chExt cx="140" cy="98"/>
            </a:xfrm>
          </p:grpSpPr>
          <p:sp>
            <p:nvSpPr>
              <p:cNvPr id="23964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4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 flipV="1">
              <a:off x="4338" y="1650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9645" name="Group 29"/>
            <p:cNvGrpSpPr>
              <a:grpSpLocks/>
            </p:cNvGrpSpPr>
            <p:nvPr/>
          </p:nvGrpSpPr>
          <p:grpSpPr bwMode="auto">
            <a:xfrm>
              <a:off x="4801" y="1486"/>
              <a:ext cx="392" cy="500"/>
              <a:chOff x="2870" y="1518"/>
              <a:chExt cx="292" cy="320"/>
            </a:xfrm>
          </p:grpSpPr>
          <p:graphicFrame>
            <p:nvGraphicFramePr>
              <p:cNvPr id="239646" name="Object 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39647" name="Object 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4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39648" name="Group 32"/>
            <p:cNvGrpSpPr>
              <a:grpSpLocks/>
            </p:cNvGrpSpPr>
            <p:nvPr/>
          </p:nvGrpSpPr>
          <p:grpSpPr bwMode="auto">
            <a:xfrm>
              <a:off x="5084" y="2155"/>
              <a:ext cx="392" cy="500"/>
              <a:chOff x="2870" y="1518"/>
              <a:chExt cx="292" cy="320"/>
            </a:xfrm>
          </p:grpSpPr>
          <p:graphicFrame>
            <p:nvGraphicFramePr>
              <p:cNvPr id="239649" name="Object 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39649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39650" name="Object 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39650" name="Clip" r:id="rId11" imgW="1266840" imgH="1200240" progId="">
                  <p:embed/>
                </p:oleObj>
              </a:graphicData>
            </a:graphic>
          </p:graphicFrame>
        </p:grp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201" y="1811"/>
              <a:ext cx="7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4684" y="3066"/>
              <a:ext cx="6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mobile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hosts</a:t>
              </a:r>
              <a:endParaRPr lang="en-US"/>
            </a:p>
          </p:txBody>
        </p:sp>
        <p:sp>
          <p:nvSpPr>
            <p:cNvPr id="239653" name="Line 37"/>
            <p:cNvSpPr>
              <a:spLocks noChangeShapeType="1"/>
            </p:cNvSpPr>
            <p:nvPr/>
          </p:nvSpPr>
          <p:spPr bwMode="auto">
            <a:xfrm flipV="1">
              <a:off x="4302" y="10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408" y="1362"/>
              <a:ext cx="6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router</a:t>
              </a:r>
              <a:endParaRPr lang="en-US"/>
            </a:p>
          </p:txBody>
        </p:sp>
        <p:grpSp>
          <p:nvGrpSpPr>
            <p:cNvPr id="239720" name="Group 104"/>
            <p:cNvGrpSpPr>
              <a:grpSpLocks/>
            </p:cNvGrpSpPr>
            <p:nvPr/>
          </p:nvGrpSpPr>
          <p:grpSpPr bwMode="auto">
            <a:xfrm>
              <a:off x="4060" y="1712"/>
              <a:ext cx="429" cy="517"/>
              <a:chOff x="3221" y="3127"/>
              <a:chExt cx="429" cy="517"/>
            </a:xfrm>
          </p:grpSpPr>
          <p:sp>
            <p:nvSpPr>
              <p:cNvPr id="239682" name="Freeform 66"/>
              <p:cNvSpPr>
                <a:spLocks/>
              </p:cNvSpPr>
              <p:nvPr/>
            </p:nvSpPr>
            <p:spPr bwMode="auto">
              <a:xfrm>
                <a:off x="3336" y="3156"/>
                <a:ext cx="77" cy="85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3" name="Freeform 67"/>
              <p:cNvSpPr>
                <a:spLocks/>
              </p:cNvSpPr>
              <p:nvPr/>
            </p:nvSpPr>
            <p:spPr bwMode="auto">
              <a:xfrm>
                <a:off x="3467" y="3153"/>
                <a:ext cx="52" cy="66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4" name="Freeform 68"/>
              <p:cNvSpPr>
                <a:spLocks/>
              </p:cNvSpPr>
              <p:nvPr/>
            </p:nvSpPr>
            <p:spPr bwMode="auto">
              <a:xfrm>
                <a:off x="3287" y="3138"/>
                <a:ext cx="126" cy="138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5" name="Freeform 69"/>
              <p:cNvSpPr>
                <a:spLocks/>
              </p:cNvSpPr>
              <p:nvPr/>
            </p:nvSpPr>
            <p:spPr bwMode="auto">
              <a:xfrm>
                <a:off x="3465" y="3134"/>
                <a:ext cx="110" cy="9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6" name="Freeform 70"/>
              <p:cNvSpPr>
                <a:spLocks/>
              </p:cNvSpPr>
              <p:nvPr/>
            </p:nvSpPr>
            <p:spPr bwMode="auto">
              <a:xfrm>
                <a:off x="3240" y="3178"/>
                <a:ext cx="44" cy="8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7" name="Freeform 71"/>
              <p:cNvSpPr>
                <a:spLocks/>
              </p:cNvSpPr>
              <p:nvPr/>
            </p:nvSpPr>
            <p:spPr bwMode="auto">
              <a:xfrm>
                <a:off x="3554" y="3127"/>
                <a:ext cx="96" cy="114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8" name="Freeform 72"/>
              <p:cNvSpPr>
                <a:spLocks/>
              </p:cNvSpPr>
              <p:nvPr/>
            </p:nvSpPr>
            <p:spPr bwMode="auto">
              <a:xfrm>
                <a:off x="3448" y="3261"/>
                <a:ext cx="33" cy="68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89" name="Freeform 73"/>
              <p:cNvSpPr>
                <a:spLocks/>
              </p:cNvSpPr>
              <p:nvPr/>
            </p:nvSpPr>
            <p:spPr bwMode="auto">
              <a:xfrm>
                <a:off x="3434" y="3224"/>
                <a:ext cx="17" cy="35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0" name="Freeform 74"/>
              <p:cNvSpPr>
                <a:spLocks/>
              </p:cNvSpPr>
              <p:nvPr/>
            </p:nvSpPr>
            <p:spPr bwMode="auto">
              <a:xfrm>
                <a:off x="3420" y="3199"/>
                <a:ext cx="14" cy="2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1" name="Freeform 75"/>
              <p:cNvSpPr>
                <a:spLocks/>
              </p:cNvSpPr>
              <p:nvPr/>
            </p:nvSpPr>
            <p:spPr bwMode="auto">
              <a:xfrm>
                <a:off x="3409" y="3182"/>
                <a:ext cx="18" cy="13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2" name="Freeform 76"/>
              <p:cNvSpPr>
                <a:spLocks/>
              </p:cNvSpPr>
              <p:nvPr/>
            </p:nvSpPr>
            <p:spPr bwMode="auto">
              <a:xfrm>
                <a:off x="3315" y="3160"/>
                <a:ext cx="77" cy="86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3" name="Freeform 77"/>
              <p:cNvSpPr>
                <a:spLocks/>
              </p:cNvSpPr>
              <p:nvPr/>
            </p:nvSpPr>
            <p:spPr bwMode="auto">
              <a:xfrm>
                <a:off x="3446" y="3160"/>
                <a:ext cx="52" cy="66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4" name="Freeform 78"/>
              <p:cNvSpPr>
                <a:spLocks/>
              </p:cNvSpPr>
              <p:nvPr/>
            </p:nvSpPr>
            <p:spPr bwMode="auto">
              <a:xfrm>
                <a:off x="3266" y="3145"/>
                <a:ext cx="124" cy="138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5" name="Freeform 79"/>
              <p:cNvSpPr>
                <a:spLocks/>
              </p:cNvSpPr>
              <p:nvPr/>
            </p:nvSpPr>
            <p:spPr bwMode="auto">
              <a:xfrm>
                <a:off x="3441" y="3140"/>
                <a:ext cx="111" cy="9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6" name="Freeform 80"/>
              <p:cNvSpPr>
                <a:spLocks/>
              </p:cNvSpPr>
              <p:nvPr/>
            </p:nvSpPr>
            <p:spPr bwMode="auto">
              <a:xfrm>
                <a:off x="3221" y="3191"/>
                <a:ext cx="45" cy="85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97" name="Freeform 81"/>
              <p:cNvSpPr>
                <a:spLocks/>
              </p:cNvSpPr>
              <p:nvPr/>
            </p:nvSpPr>
            <p:spPr bwMode="auto">
              <a:xfrm>
                <a:off x="3533" y="3134"/>
                <a:ext cx="96" cy="114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698" name="Group 82"/>
              <p:cNvGrpSpPr>
                <a:grpSpLocks/>
              </p:cNvGrpSpPr>
              <p:nvPr/>
            </p:nvGrpSpPr>
            <p:grpSpPr bwMode="auto">
              <a:xfrm>
                <a:off x="3334" y="3292"/>
                <a:ext cx="290" cy="352"/>
                <a:chOff x="3774" y="2423"/>
                <a:chExt cx="189" cy="286"/>
              </a:xfrm>
            </p:grpSpPr>
            <p:sp>
              <p:nvSpPr>
                <p:cNvPr id="239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3790" y="2610"/>
                  <a:ext cx="153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0" name="Rectangle 84"/>
                <p:cNvSpPr>
                  <a:spLocks noChangeArrowheads="1"/>
                </p:cNvSpPr>
                <p:nvPr/>
              </p:nvSpPr>
              <p:spPr bwMode="auto">
                <a:xfrm>
                  <a:off x="3774" y="2653"/>
                  <a:ext cx="18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1" name="Rectangle 85"/>
                <p:cNvSpPr>
                  <a:spLocks noChangeArrowheads="1"/>
                </p:cNvSpPr>
                <p:nvPr/>
              </p:nvSpPr>
              <p:spPr bwMode="auto">
                <a:xfrm>
                  <a:off x="3808" y="2564"/>
                  <a:ext cx="119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2" name="Rectangle 86"/>
                <p:cNvSpPr>
                  <a:spLocks noChangeArrowheads="1"/>
                </p:cNvSpPr>
                <p:nvPr/>
              </p:nvSpPr>
              <p:spPr bwMode="auto">
                <a:xfrm>
                  <a:off x="3818" y="2518"/>
                  <a:ext cx="97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3" name="Rectangle 87"/>
                <p:cNvSpPr>
                  <a:spLocks noChangeArrowheads="1"/>
                </p:cNvSpPr>
                <p:nvPr/>
              </p:nvSpPr>
              <p:spPr bwMode="auto">
                <a:xfrm>
                  <a:off x="3828" y="2472"/>
                  <a:ext cx="74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4" name="Rectangle 88"/>
                <p:cNvSpPr>
                  <a:spLocks noChangeArrowheads="1"/>
                </p:cNvSpPr>
                <p:nvPr/>
              </p:nvSpPr>
              <p:spPr bwMode="auto">
                <a:xfrm>
                  <a:off x="3839" y="2423"/>
                  <a:ext cx="51" cy="5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7" name="Group 91"/>
              <p:cNvGrpSpPr>
                <a:grpSpLocks/>
              </p:cNvGrpSpPr>
              <p:nvPr/>
            </p:nvGrpSpPr>
            <p:grpSpPr bwMode="auto">
              <a:xfrm>
                <a:off x="3420" y="3341"/>
                <a:ext cx="105" cy="46"/>
                <a:chOff x="3420" y="3341"/>
                <a:chExt cx="105" cy="46"/>
              </a:xfrm>
            </p:grpSpPr>
            <p:sp>
              <p:nvSpPr>
                <p:cNvPr id="239705" name="Rectangle 8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06" name="Rectangle 9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08" name="Group 92"/>
              <p:cNvGrpSpPr>
                <a:grpSpLocks/>
              </p:cNvGrpSpPr>
              <p:nvPr/>
            </p:nvGrpSpPr>
            <p:grpSpPr bwMode="auto">
              <a:xfrm>
                <a:off x="3409" y="3398"/>
                <a:ext cx="135" cy="46"/>
                <a:chOff x="3420" y="3341"/>
                <a:chExt cx="105" cy="46"/>
              </a:xfrm>
            </p:grpSpPr>
            <p:sp>
              <p:nvSpPr>
                <p:cNvPr id="239709" name="Rectangle 93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0" name="Rectangle 94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1" name="Group 95"/>
              <p:cNvGrpSpPr>
                <a:grpSpLocks/>
              </p:cNvGrpSpPr>
              <p:nvPr/>
            </p:nvGrpSpPr>
            <p:grpSpPr bwMode="auto">
              <a:xfrm>
                <a:off x="3392" y="3455"/>
                <a:ext cx="168" cy="46"/>
                <a:chOff x="3420" y="3341"/>
                <a:chExt cx="105" cy="46"/>
              </a:xfrm>
            </p:grpSpPr>
            <p:sp>
              <p:nvSpPr>
                <p:cNvPr id="239712" name="Rectangle 96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3" name="Rectangle 97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9714" name="Group 98"/>
              <p:cNvGrpSpPr>
                <a:grpSpLocks/>
              </p:cNvGrpSpPr>
              <p:nvPr/>
            </p:nvGrpSpPr>
            <p:grpSpPr bwMode="auto">
              <a:xfrm>
                <a:off x="3378" y="3512"/>
                <a:ext cx="203" cy="46"/>
                <a:chOff x="3420" y="3341"/>
                <a:chExt cx="105" cy="46"/>
              </a:xfrm>
            </p:grpSpPr>
            <p:sp>
              <p:nvSpPr>
                <p:cNvPr id="239715" name="Rectangle 99"/>
                <p:cNvSpPr>
                  <a:spLocks noChangeArrowheads="1"/>
                </p:cNvSpPr>
                <p:nvPr/>
              </p:nvSpPr>
              <p:spPr bwMode="auto">
                <a:xfrm>
                  <a:off x="3438" y="3341"/>
                  <a:ext cx="7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420" y="3355"/>
                  <a:ext cx="105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718" name="Rectangle 102"/>
              <p:cNvSpPr>
                <a:spLocks noChangeArrowheads="1"/>
              </p:cNvSpPr>
              <p:nvPr/>
            </p:nvSpPr>
            <p:spPr bwMode="auto">
              <a:xfrm>
                <a:off x="3363" y="3561"/>
                <a:ext cx="226" cy="33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719" name="Rectangle 103"/>
              <p:cNvSpPr>
                <a:spLocks noChangeArrowheads="1"/>
              </p:cNvSpPr>
              <p:nvPr/>
            </p:nvSpPr>
            <p:spPr bwMode="auto">
              <a:xfrm>
                <a:off x="3382" y="3580"/>
                <a:ext cx="23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A86A209-CEB4-492D-B146-79502EA7E7C5}" type="slidenum">
              <a:rPr lang="en-US"/>
              <a:pPr/>
              <a:t>29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/>
              <a:t>Home networks</a:t>
            </a: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/>
              <a:t>DSL or cable modem</a:t>
            </a:r>
          </a:p>
          <a:p>
            <a:r>
              <a:rPr lang="en-US" sz="2400"/>
              <a:t>router/firewall/NAT</a:t>
            </a:r>
          </a:p>
          <a:p>
            <a:r>
              <a:rPr lang="en-US" sz="2400"/>
              <a:t>Ethernet</a:t>
            </a:r>
          </a:p>
          <a:p>
            <a:r>
              <a:rPr lang="en-US" sz="2400"/>
              <a:t>wireless access point</a:t>
            </a: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41669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41669" name="Clip" r:id="rId4" imgW="819000" imgH="847800" progId="">
                <p:embed/>
              </p:oleObj>
            </a:graphicData>
          </a:graphic>
        </p:graphicFrame>
        <p:graphicFrame>
          <p:nvGraphicFramePr>
            <p:cNvPr id="241670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41670" name="Clip" r:id="rId5" imgW="1266840" imgH="1200240" progId="">
                <p:embed/>
              </p:oleObj>
            </a:graphicData>
          </a:graphic>
        </p:graphicFrame>
      </p:grpSp>
      <p:grpSp>
        <p:nvGrpSpPr>
          <p:cNvPr id="241671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416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41672" name="Clip" r:id="rId6" imgW="819000" imgH="847800" progId="">
                <p:embed/>
              </p:oleObj>
            </a:graphicData>
          </a:graphic>
        </p:graphicFrame>
        <p:graphicFrame>
          <p:nvGraphicFramePr>
            <p:cNvPr id="2416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41673" name="Clip" r:id="rId7" imgW="1266840" imgH="1200240" progId="">
                <p:embed/>
              </p:oleObj>
            </a:graphicData>
          </a:graphic>
        </p:graphicFrame>
      </p:grp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0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1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41681" name="Clip" r:id="rId8" imgW="1305000" imgH="1085760" progId="">
              <p:embed/>
            </p:oleObj>
          </a:graphicData>
        </a:graphic>
      </p:graphicFrame>
      <p:sp>
        <p:nvSpPr>
          <p:cNvPr id="241682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1683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41683" name="Clip" r:id="rId9" imgW="1305000" imgH="1085760" progId="">
              <p:embed/>
            </p:oleObj>
          </a:graphicData>
        </a:graphic>
      </p:graphicFrame>
      <p:sp>
        <p:nvSpPr>
          <p:cNvPr id="241684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85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0"/>
              </a:cxn>
            </a:cxnLst>
            <a:rect l="0" t="0" r="r" b="b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6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/>
            <a:ahLst/>
            <a:cxnLst>
              <a:cxn ang="0">
                <a:pos x="489" y="427"/>
              </a:cxn>
              <a:cxn ang="0">
                <a:pos x="166" y="427"/>
              </a:cxn>
              <a:cxn ang="0">
                <a:pos x="0" y="0"/>
              </a:cxn>
            </a:cxnLst>
            <a:rect l="0" t="0" r="r" b="b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41691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1696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697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1698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699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0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01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170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0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1705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41706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7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08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709" name="Group 45"/>
          <p:cNvGrpSpPr>
            <a:grpSpLocks/>
          </p:cNvGrpSpPr>
          <p:nvPr/>
        </p:nvGrpSpPr>
        <p:grpSpPr bwMode="auto">
          <a:xfrm>
            <a:off x="5961063" y="3794125"/>
            <a:ext cx="681037" cy="820738"/>
            <a:chOff x="3221" y="3127"/>
            <a:chExt cx="429" cy="517"/>
          </a:xfrm>
        </p:grpSpPr>
        <p:sp>
          <p:nvSpPr>
            <p:cNvPr id="241710" name="Freeform 4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1" name="Freeform 4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2" name="Freeform 4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3" name="Freeform 4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4" name="Freeform 5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5" name="Freeform 5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6" name="Freeform 5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7" name="Freeform 5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8" name="Freeform 5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9" name="Freeform 5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0" name="Freeform 5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1" name="Freeform 5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2" name="Freeform 5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3" name="Freeform 5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4" name="Freeform 6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5" name="Freeform 6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726" name="Group 6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41727" name="Rectangle 6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8" name="Rectangle 6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29" name="Rectangle 6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0" name="Rectangle 6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1" name="Rectangle 6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2" name="Rectangle 6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3" name="Group 69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41734" name="Rectangle 70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5" name="Rectangle 71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6" name="Group 7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41737" name="Rectangle 7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38" name="Rectangle 7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39" name="Group 7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41740" name="Rectangle 7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1" name="Rectangle 7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1742" name="Group 7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41743" name="Rectangle 7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744" name="Rectangle 8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745" name="Rectangle 81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46" name="Rectangle 82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884FBBE-ED4F-4AC8-952D-80D62289004E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(Open) Questions to think about: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Throughout the semester we can ask the following questions about the functionality, design and analysis of the Internet:</a:t>
            </a:r>
          </a:p>
          <a:p>
            <a:r>
              <a:rPr lang="en-US"/>
              <a:t>What do you </a:t>
            </a:r>
            <a:r>
              <a:rPr lang="en-US" i="1"/>
              <a:t>like</a:t>
            </a:r>
            <a:r>
              <a:rPr lang="en-US"/>
              <a:t> about the Internet?</a:t>
            </a:r>
          </a:p>
          <a:p>
            <a:r>
              <a:rPr lang="en-US"/>
              <a:t>What do you </a:t>
            </a:r>
            <a:r>
              <a:rPr lang="en-US" i="1"/>
              <a:t>not like</a:t>
            </a:r>
            <a:r>
              <a:rPr lang="en-US"/>
              <a:t> about the Internet and would want to change?</a:t>
            </a:r>
          </a:p>
          <a:p>
            <a:r>
              <a:rPr lang="en-US" i="1"/>
              <a:t>How </a:t>
            </a:r>
            <a:r>
              <a:rPr lang="en-US"/>
              <a:t>would you </a:t>
            </a:r>
            <a:r>
              <a:rPr lang="en-US" i="1"/>
              <a:t>change</a:t>
            </a:r>
            <a:r>
              <a:rPr lang="en-US"/>
              <a:t> it and how would you achieve such change? How would you evaluate the effects of your change (positive and negative)?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AED981D-DB00-4AFD-9FE4-B49E70DE2E46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Physical Media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322763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Bit: </a:t>
            </a:r>
            <a:r>
              <a:rPr lang="en-US" sz="2400"/>
              <a:t>propagates between</a:t>
            </a:r>
            <a:br>
              <a:rPr lang="en-US" sz="2400"/>
            </a:br>
            <a:r>
              <a:rPr lang="en-US" sz="2400"/>
              <a:t>transmitter/rcvr pairs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physical link:</a:t>
            </a:r>
            <a:r>
              <a:rPr lang="en-US" sz="2400"/>
              <a:t> what lies between transmitter &amp; receiver</a:t>
            </a:r>
          </a:p>
          <a:p>
            <a:r>
              <a:rPr lang="en-US" sz="2400">
                <a:solidFill>
                  <a:srgbClr val="FF0000"/>
                </a:solidFill>
              </a:rPr>
              <a:t>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in solid media: copper, fiber, coax</a:t>
            </a:r>
          </a:p>
          <a:p>
            <a:r>
              <a:rPr lang="en-US" sz="2400">
                <a:solidFill>
                  <a:srgbClr val="FF0000"/>
                </a:solidFill>
              </a:rPr>
              <a:t>unguided media: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signals propagate freely, e.g., radio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277938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Twisted Pair (TP)</a:t>
            </a:r>
            <a:endParaRPr lang="en-US" sz="2400"/>
          </a:p>
          <a:p>
            <a:r>
              <a:rPr lang="en-US" sz="2400"/>
              <a:t>two insulated copper wires</a:t>
            </a:r>
          </a:p>
          <a:p>
            <a:pPr lvl="1"/>
            <a:r>
              <a:rPr lang="en-US" sz="2000"/>
              <a:t>Category 3: traditional phone wires, 10 Mbps Ethernet</a:t>
            </a:r>
          </a:p>
          <a:p>
            <a:pPr lvl="1"/>
            <a:r>
              <a:rPr lang="en-US" sz="2000"/>
              <a:t>Category 5: </a:t>
            </a:r>
            <a:br>
              <a:rPr lang="en-US" sz="2000"/>
            </a:br>
            <a:r>
              <a:rPr lang="en-US" sz="2000"/>
              <a:t>100Mbps Ethernet</a:t>
            </a:r>
          </a:p>
        </p:txBody>
      </p:sp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4344988"/>
            <a:ext cx="22764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5A6AC7-F9C1-4920-B078-52D26DE9AECE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coax, fiber</a:t>
            </a:r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Coaxial cable: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400"/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400"/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400"/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multiple channels on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HFC (hybrid fiber-coax)</a:t>
            </a:r>
          </a:p>
        </p:txBody>
      </p:sp>
      <p:pic>
        <p:nvPicPr>
          <p:cNvPr id="245764" name="Picture 4" descr="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64175"/>
            <a:ext cx="2501900" cy="108585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84700" y="1195388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glass fiber carrying light pulses, each pulse a bit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high-speed point-to-point transmission (100’s Gps)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WDM Networks: Wavelength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	division multiplexing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low error rate: repeaters spaced far apart ; immune to electromagnetic noise</a:t>
            </a:r>
          </a:p>
        </p:txBody>
      </p:sp>
      <p:pic>
        <p:nvPicPr>
          <p:cNvPr id="245766" name="Picture 6" descr="f-pi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5441950"/>
            <a:ext cx="1851025" cy="11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60CC3B6-7DF8-43F1-8E3E-BA47BA8187C0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/>
              <a:t>Physical media: radio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/>
              <a:t>signal carried in electromagnetic spectrum</a:t>
            </a:r>
          </a:p>
          <a:p>
            <a:r>
              <a:rPr lang="en-US" sz="2400" dirty="0"/>
              <a:t>no physical “wire</a:t>
            </a:r>
            <a:r>
              <a:rPr lang="en-US" sz="2400" dirty="0" smtClean="0"/>
              <a:t>”,…</a:t>
            </a:r>
            <a:endParaRPr lang="en-US" sz="2400" dirty="0"/>
          </a:p>
          <a:p>
            <a:r>
              <a:rPr lang="en-US" sz="2400" dirty="0"/>
              <a:t>bidirectional</a:t>
            </a:r>
          </a:p>
          <a:p>
            <a:r>
              <a:rPr lang="en-US" sz="2400" dirty="0"/>
              <a:t>propagation environment effects:</a:t>
            </a:r>
          </a:p>
          <a:p>
            <a:pPr lvl="1"/>
            <a:r>
              <a:rPr lang="en-US" sz="2000" dirty="0"/>
              <a:t>reflection </a:t>
            </a:r>
          </a:p>
          <a:p>
            <a:pPr lvl="1"/>
            <a:r>
              <a:rPr lang="en-US" sz="2000" dirty="0"/>
              <a:t>obstruction by objects</a:t>
            </a:r>
          </a:p>
          <a:p>
            <a:pPr lvl="1"/>
            <a:r>
              <a:rPr lang="en-US" sz="2000" dirty="0"/>
              <a:t>Interference</a:t>
            </a:r>
          </a:p>
          <a:p>
            <a:r>
              <a:rPr lang="en-US" sz="2400" dirty="0"/>
              <a:t>dynamic link characteristics …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terrestrial  microwave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 dirty="0">
                <a:latin typeface="Comic Sans MS" pitchFamily="66" charset="0"/>
              </a:rPr>
              <a:t> (e.g., </a:t>
            </a:r>
            <a:r>
              <a:rPr lang="en-US" dirty="0" err="1">
                <a:latin typeface="Comic Sans MS" pitchFamily="66" charset="0"/>
              </a:rPr>
              <a:t>Wifi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>
                <a:latin typeface="Comic Sans MS" pitchFamily="66" charset="0"/>
              </a:rPr>
              <a:t>11Mbps</a:t>
            </a:r>
            <a:r>
              <a:rPr lang="en-US" sz="2000" dirty="0">
                <a:latin typeface="Comic Sans MS" pitchFamily="66" charset="0"/>
              </a:rPr>
              <a:t>, 54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 dirty="0">
                <a:latin typeface="Comic Sans MS" pitchFamily="66" charset="0"/>
              </a:rPr>
              <a:t> (e.g.,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 smtClean="0">
                <a:latin typeface="Comic Sans MS" pitchFamily="66" charset="0"/>
              </a:rPr>
              <a:t>3G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4G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cellular: ~ </a:t>
            </a:r>
            <a:r>
              <a:rPr lang="en-US" sz="2000" dirty="0" smtClean="0">
                <a:latin typeface="Comic Sans MS" pitchFamily="66" charset="0"/>
              </a:rPr>
              <a:t>1-10 </a:t>
            </a:r>
            <a:r>
              <a:rPr lang="en-US" sz="2000" dirty="0">
                <a:latin typeface="Comic Sans MS" pitchFamily="66" charset="0"/>
              </a:rPr>
              <a:t>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Kbps to </a:t>
            </a:r>
            <a:r>
              <a:rPr lang="en-US" sz="2000" dirty="0" err="1">
                <a:latin typeface="Comic Sans MS" pitchFamily="66" charset="0"/>
              </a:rPr>
              <a:t>45Mbps</a:t>
            </a:r>
            <a:r>
              <a:rPr lang="en-US" sz="2000" dirty="0">
                <a:latin typeface="Comic Sans MS" pitchFamily="66" charset="0"/>
              </a:rPr>
              <a:t>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270 </a:t>
            </a:r>
            <a:r>
              <a:rPr lang="en-US" sz="2000" dirty="0" err="1">
                <a:latin typeface="Comic Sans MS" pitchFamily="66" charset="0"/>
              </a:rPr>
              <a:t>msec</a:t>
            </a:r>
            <a:r>
              <a:rPr lang="en-US" sz="2000" dirty="0">
                <a:latin typeface="Comic Sans MS" pitchFamily="66" charset="0"/>
              </a:rPr>
              <a:t>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geosynchronous versus low altitude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67367BE-3956-416C-B8CE-57444A4FBB41}" type="slidenum">
              <a:rPr lang="en-US"/>
              <a:pPr/>
              <a:t>33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network structure, </a:t>
            </a:r>
            <a:r>
              <a:rPr lang="en-US"/>
              <a:t>circuit switching, packet switching</a:t>
            </a:r>
            <a:r>
              <a:rPr lang="en-US">
                <a:solidFill>
                  <a:srgbClr val="FF3300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  <p:sp>
        <p:nvSpPr>
          <p:cNvPr id="359428" name="Arc 4"/>
          <p:cNvSpPr>
            <a:spLocks/>
          </p:cNvSpPr>
          <p:nvPr/>
        </p:nvSpPr>
        <p:spPr bwMode="auto">
          <a:xfrm flipH="1" flipV="1">
            <a:off x="469900" y="3797300"/>
            <a:ext cx="436563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Arc 5"/>
          <p:cNvSpPr>
            <a:spLocks/>
          </p:cNvSpPr>
          <p:nvPr/>
        </p:nvSpPr>
        <p:spPr bwMode="auto">
          <a:xfrm flipH="1">
            <a:off x="465138" y="3043238"/>
            <a:ext cx="436562" cy="93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9BD3CEF-1A17-4243-A67C-097508318C7C}" type="slidenum">
              <a:rPr lang="en-US"/>
              <a:pPr/>
              <a:t>34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238" y="255588"/>
            <a:ext cx="8909050" cy="1108075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Internet Structure: loose hierarchy</a:t>
            </a:r>
          </a:p>
          <a:p>
            <a:pPr>
              <a:buFontTx/>
              <a:buChar char="-"/>
            </a:pPr>
            <a:r>
              <a:rPr lang="en-US" sz="2600"/>
              <a:t>hierarchy based on administrative regions/providers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981200" y="1447800"/>
          <a:ext cx="5057775" cy="5029200"/>
        </p:xfrm>
        <a:graphic>
          <a:graphicData uri="http://schemas.openxmlformats.org/presentationml/2006/ole">
            <p:oleObj spid="_x0000_s304131" name="Picture" r:id="rId4" imgW="5057640" imgH="5029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" y="1060450"/>
            <a:ext cx="8440738" cy="4648200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roughly hierarchical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FF0000"/>
                </a:solidFill>
              </a:rPr>
              <a:t>at center: small # of well-connected large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“tier-1” commercial ISPs </a:t>
            </a:r>
            <a:r>
              <a:rPr lang="en-US" sz="2000" smtClean="0"/>
              <a:t>(e.g., Verizon, Sprint, AT&amp;T, Qwest, Level3), national &amp; international coverage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large content distributors</a:t>
            </a:r>
            <a:r>
              <a:rPr lang="en-US" sz="2000" smtClean="0"/>
              <a:t> (Google, Akamai, Microsoft)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000" smtClean="0"/>
              <a:t>treat each other as equals (no charges)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3200400" y="5316538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5568950" y="5278438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02B3D96-54CF-4AD8-A320-98596885D063}" type="slidenum">
              <a:rPr lang="en-US" sz="1200">
                <a:latin typeface="Arial" charset="0"/>
              </a:rPr>
              <a:pPr algn="r"/>
              <a:t>35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6673850" y="4141788"/>
            <a:ext cx="1677988" cy="908050"/>
            <a:chOff x="4204" y="2385"/>
            <a:chExt cx="1057" cy="572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>
              <a:off x="4204" y="2385"/>
              <a:ext cx="1057" cy="5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4298" y="2476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Google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851025" y="4210050"/>
            <a:ext cx="1677988" cy="908050"/>
            <a:chOff x="1166" y="2428"/>
            <a:chExt cx="1057" cy="572"/>
          </a:xfrm>
        </p:grpSpPr>
        <p:sp>
          <p:nvSpPr>
            <p:cNvPr id="68633" name="Oval 25"/>
            <p:cNvSpPr>
              <a:spLocks noChangeArrowheads="1"/>
            </p:cNvSpPr>
            <p:nvPr/>
          </p:nvSpPr>
          <p:spPr bwMode="auto">
            <a:xfrm>
              <a:off x="1166" y="2428"/>
              <a:ext cx="1057" cy="57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auto">
            <a:xfrm>
              <a:off x="1244" y="2518"/>
              <a:ext cx="886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Large Content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Distributor 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>
                  <a:latin typeface="Comic Sans MS" pitchFamily="66" charset="0"/>
                </a:rPr>
                <a:t>(e.g., Akamai</a:t>
              </a:r>
              <a:r>
                <a:rPr lang="en-US" sz="1600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3170238" y="3498850"/>
            <a:ext cx="3571875" cy="1909763"/>
            <a:chOff x="1997" y="1980"/>
            <a:chExt cx="2250" cy="120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250" y="1980"/>
              <a:ext cx="374" cy="277"/>
              <a:chOff x="4895" y="3523"/>
              <a:chExt cx="374" cy="277"/>
            </a:xfrm>
          </p:grpSpPr>
          <p:sp>
            <p:nvSpPr>
              <p:cNvPr id="68639" name="Rectangle 31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0" name="Text Box 32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852" y="1987"/>
              <a:ext cx="374" cy="277"/>
              <a:chOff x="4895" y="3523"/>
              <a:chExt cx="374" cy="277"/>
            </a:xfrm>
          </p:grpSpPr>
          <p:sp>
            <p:nvSpPr>
              <p:cNvPr id="68643" name="Rectangle 35"/>
              <p:cNvSpPr>
                <a:spLocks noChangeArrowheads="1"/>
              </p:cNvSpPr>
              <p:nvPr/>
            </p:nvSpPr>
            <p:spPr bwMode="auto">
              <a:xfrm>
                <a:off x="4930" y="3523"/>
                <a:ext cx="299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4895" y="3529"/>
                <a:ext cx="37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  <a:latin typeface="Comic Sans MS" pitchFamily="66" charset="0"/>
                  </a:rPr>
                  <a:t>IXP</a:t>
                </a:r>
              </a:p>
            </p:txBody>
          </p:sp>
        </p:grp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 flipH="1">
              <a:off x="1997" y="2252"/>
              <a:ext cx="419" cy="2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386" y="2267"/>
              <a:ext cx="8" cy="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400" y="2266"/>
              <a:ext cx="1272" cy="9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>
              <a:off x="2422" y="2280"/>
              <a:ext cx="181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 flipH="1" flipV="1">
              <a:off x="4045" y="2256"/>
              <a:ext cx="20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3656" y="2270"/>
              <a:ext cx="404" cy="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 flipV="1">
              <a:off x="2407" y="2262"/>
              <a:ext cx="1638" cy="8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2010" y="2284"/>
              <a:ext cx="2035" cy="2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4249738" y="4075113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997200" y="4311650"/>
            <a:ext cx="4378325" cy="1438275"/>
            <a:chOff x="1767" y="874"/>
            <a:chExt cx="2758" cy="906"/>
          </a:xfrm>
        </p:grpSpPr>
        <p:sp>
          <p:nvSpPr>
            <p:cNvPr id="68654" name="Line 46"/>
            <p:cNvSpPr>
              <a:spLocks noChangeShapeType="1"/>
            </p:cNvSpPr>
            <p:nvPr/>
          </p:nvSpPr>
          <p:spPr bwMode="auto">
            <a:xfrm flipV="1">
              <a:off x="2919" y="1229"/>
              <a:ext cx="133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580" y="14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3277" y="1186"/>
              <a:ext cx="88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959" y="1186"/>
              <a:ext cx="87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668" y="14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991" y="1690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3327" y="1682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3080" y="1726"/>
              <a:ext cx="249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348" y="1258"/>
              <a:ext cx="241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732" y="1278"/>
              <a:ext cx="25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Oval 23"/>
            <p:cNvSpPr>
              <a:spLocks noChangeArrowheads="1"/>
            </p:cNvSpPr>
            <p:nvPr/>
          </p:nvSpPr>
          <p:spPr bwMode="auto">
            <a:xfrm>
              <a:off x="3422" y="1546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Oval 39"/>
            <p:cNvSpPr>
              <a:spLocks noChangeArrowheads="1"/>
            </p:cNvSpPr>
            <p:nvPr/>
          </p:nvSpPr>
          <p:spPr bwMode="auto">
            <a:xfrm>
              <a:off x="2882" y="1544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3672" y="874"/>
              <a:ext cx="533" cy="100"/>
              <a:chOff x="3807" y="2497"/>
              <a:chExt cx="533" cy="100"/>
            </a:xfrm>
          </p:grpSpPr>
          <p:sp>
            <p:nvSpPr>
              <p:cNvPr id="68652" name="Line 44"/>
              <p:cNvSpPr>
                <a:spLocks noChangeShapeType="1"/>
              </p:cNvSpPr>
              <p:nvPr/>
            </p:nvSpPr>
            <p:spPr bwMode="auto">
              <a:xfrm>
                <a:off x="3862" y="2547"/>
                <a:ext cx="4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Oval 38"/>
              <p:cNvSpPr>
                <a:spLocks noChangeArrowheads="1"/>
              </p:cNvSpPr>
              <p:nvPr/>
            </p:nvSpPr>
            <p:spPr bwMode="auto">
              <a:xfrm>
                <a:off x="4253" y="2497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46" name="Oval 36"/>
              <p:cNvSpPr>
                <a:spLocks noChangeArrowheads="1"/>
              </p:cNvSpPr>
              <p:nvPr/>
            </p:nvSpPr>
            <p:spPr bwMode="auto">
              <a:xfrm>
                <a:off x="3807" y="2507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48" y="880"/>
              <a:ext cx="666" cy="95"/>
              <a:chOff x="2083" y="2503"/>
              <a:chExt cx="666" cy="95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H="1">
                <a:off x="2120" y="2550"/>
                <a:ext cx="5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7" name="Oval 36"/>
              <p:cNvSpPr>
                <a:spLocks noChangeArrowheads="1"/>
              </p:cNvSpPr>
              <p:nvPr/>
            </p:nvSpPr>
            <p:spPr bwMode="auto">
              <a:xfrm>
                <a:off x="2661" y="2508"/>
                <a:ext cx="88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5" name="Oval 39"/>
              <p:cNvSpPr>
                <a:spLocks noChangeArrowheads="1"/>
              </p:cNvSpPr>
              <p:nvPr/>
            </p:nvSpPr>
            <p:spPr bwMode="auto">
              <a:xfrm>
                <a:off x="2083" y="2503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1995" y="1234"/>
              <a:ext cx="1461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H="1">
              <a:off x="4408" y="1335"/>
              <a:ext cx="8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820" y="1344"/>
              <a:ext cx="209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Oval 38"/>
            <p:cNvSpPr>
              <a:spLocks noChangeArrowheads="1"/>
            </p:cNvSpPr>
            <p:nvPr/>
          </p:nvSpPr>
          <p:spPr bwMode="auto">
            <a:xfrm>
              <a:off x="4438" y="1286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Oval 38"/>
            <p:cNvSpPr>
              <a:spLocks noChangeArrowheads="1"/>
            </p:cNvSpPr>
            <p:nvPr/>
          </p:nvSpPr>
          <p:spPr bwMode="auto">
            <a:xfrm>
              <a:off x="4171" y="1201"/>
              <a:ext cx="87" cy="9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Oval 23"/>
            <p:cNvSpPr>
              <a:spLocks noChangeArrowheads="1"/>
            </p:cNvSpPr>
            <p:nvPr/>
          </p:nvSpPr>
          <p:spPr bwMode="auto">
            <a:xfrm>
              <a:off x="4379" y="1518"/>
              <a:ext cx="87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Oval 39"/>
            <p:cNvSpPr>
              <a:spLocks noChangeArrowheads="1"/>
            </p:cNvSpPr>
            <p:nvPr/>
          </p:nvSpPr>
          <p:spPr bwMode="auto">
            <a:xfrm>
              <a:off x="1979" y="1546"/>
              <a:ext cx="87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2037" y="1012"/>
              <a:ext cx="2075" cy="101"/>
              <a:chOff x="2172" y="2635"/>
              <a:chExt cx="2075" cy="101"/>
            </a:xfrm>
          </p:grpSpPr>
          <p:sp>
            <p:nvSpPr>
              <p:cNvPr id="68653" name="Line 45"/>
              <p:cNvSpPr>
                <a:spLocks noChangeShapeType="1"/>
              </p:cNvSpPr>
              <p:nvPr/>
            </p:nvSpPr>
            <p:spPr bwMode="auto">
              <a:xfrm flipV="1">
                <a:off x="2216" y="2690"/>
                <a:ext cx="198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7" name="Oval 38"/>
              <p:cNvSpPr>
                <a:spLocks noChangeArrowheads="1"/>
              </p:cNvSpPr>
              <p:nvPr/>
            </p:nvSpPr>
            <p:spPr bwMode="auto">
              <a:xfrm>
                <a:off x="4160" y="2646"/>
                <a:ext cx="87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56" name="Oval 39"/>
              <p:cNvSpPr>
                <a:spLocks noChangeArrowheads="1"/>
              </p:cNvSpPr>
              <p:nvPr/>
            </p:nvSpPr>
            <p:spPr bwMode="auto">
              <a:xfrm>
                <a:off x="2172" y="2635"/>
                <a:ext cx="87" cy="9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58" name="Oval 39"/>
            <p:cNvSpPr>
              <a:spLocks noChangeArrowheads="1"/>
            </p:cNvSpPr>
            <p:nvPr/>
          </p:nvSpPr>
          <p:spPr bwMode="auto">
            <a:xfrm>
              <a:off x="1767" y="1291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Oval 23"/>
            <p:cNvSpPr>
              <a:spLocks noChangeArrowheads="1"/>
            </p:cNvSpPr>
            <p:nvPr/>
          </p:nvSpPr>
          <p:spPr bwMode="auto">
            <a:xfrm>
              <a:off x="1958" y="1174"/>
              <a:ext cx="87" cy="9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7" name="Text Box 47"/>
          <p:cNvSpPr txBox="1">
            <a:spLocks noChangeArrowheads="1"/>
          </p:cNvSpPr>
          <p:nvPr/>
        </p:nvSpPr>
        <p:spPr bwMode="auto">
          <a:xfrm>
            <a:off x="0" y="4154488"/>
            <a:ext cx="2035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Tier-1 ISPs &amp;</a:t>
            </a:r>
          </a:p>
          <a:p>
            <a:pPr algn="ctr"/>
            <a:r>
              <a:rPr lang="en-US" sz="1800">
                <a:latin typeface="Comic Sans MS" pitchFamily="66" charset="0"/>
              </a:rPr>
              <a:t>Content Distributors, interconnect (peer) privately </a:t>
            </a:r>
          </a:p>
        </p:txBody>
      </p:sp>
      <p:sp>
        <p:nvSpPr>
          <p:cNvPr id="68682" name="Text Box 47"/>
          <p:cNvSpPr txBox="1">
            <a:spLocks noChangeArrowheads="1"/>
          </p:cNvSpPr>
          <p:nvPr/>
        </p:nvSpPr>
        <p:spPr bwMode="auto">
          <a:xfrm>
            <a:off x="0" y="5538788"/>
            <a:ext cx="2035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… or at Internet Exchange Points IXPs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7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5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6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7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8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9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0DC681-11EE-4319-B66A-6482F8BCC347}" type="slidenum">
              <a:rPr lang="en-US" sz="1200">
                <a:latin typeface="Arial" charset="0"/>
              </a:rPr>
              <a:pPr algn="r"/>
              <a:t>36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3" name="Oval 71"/>
          <p:cNvSpPr>
            <a:spLocks noChangeArrowheads="1"/>
          </p:cNvSpPr>
          <p:nvPr/>
        </p:nvSpPr>
        <p:spPr bwMode="auto">
          <a:xfrm>
            <a:off x="3900488" y="35560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72473AB0-39A9-48F5-AE3C-2BEC0B7AC2E9}" type="slidenum">
              <a:rPr lang="en-US" sz="1200">
                <a:latin typeface="Arial" charset="0"/>
              </a:rPr>
              <a:pPr algn="r"/>
              <a:t>37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00150" y="3711575"/>
            <a:ext cx="6500813" cy="2608263"/>
            <a:chOff x="1166" y="2204"/>
            <a:chExt cx="4095" cy="1643"/>
          </a:xfrm>
        </p:grpSpPr>
        <p:sp>
          <p:nvSpPr>
            <p:cNvPr id="18739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739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7400" name="Oval 8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1" name="Text Box 9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7403" name="Oval 11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404" name="Text Box 12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74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7410" name="Rectangle 18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4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420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7422" name="Line 30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3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4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5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6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7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8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29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0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1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2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33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2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7435" name="Line 43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36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37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743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40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41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42" name="Line 50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3" name="Line 51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4" name="Line 52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5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6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7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48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7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51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7452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7453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7454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2425" y="1022350"/>
            <a:ext cx="879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“tier-2” ISPs: smaller (often regional) ISPs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connect to one or more tier-1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(provider)</a:t>
            </a:r>
            <a:r>
              <a:rPr lang="en-US">
                <a:latin typeface="Comic Sans MS" pitchFamily="66" charset="0"/>
              </a:rPr>
              <a:t> ISPs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each tier-1 has many tier-2 </a:t>
            </a:r>
            <a:r>
              <a:rPr lang="en-US" sz="2000" i="1">
                <a:solidFill>
                  <a:srgbClr val="FF0000"/>
                </a:solidFill>
                <a:latin typeface="Comic Sans MS" pitchFamily="66" charset="0"/>
              </a:rPr>
              <a:t>customer nets</a:t>
            </a: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tier 2 pays tier 1 provider</a:t>
            </a:r>
          </a:p>
          <a:p>
            <a:pPr marL="628650" lvl="1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tier-2 nets sometimes peer directly with each other (bypassing tier 1) , or at IXP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i="1">
              <a:solidFill>
                <a:srgbClr val="FF0000"/>
              </a:solidFill>
              <a:latin typeface="Comic Sans MS" pitchFamily="66" charset="0"/>
            </a:endParaRPr>
          </a:p>
          <a:p>
            <a:pPr marL="62865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187458" name="Oval 66"/>
          <p:cNvSpPr>
            <a:spLocks noChangeArrowheads="1"/>
          </p:cNvSpPr>
          <p:nvPr/>
        </p:nvSpPr>
        <p:spPr bwMode="auto">
          <a:xfrm>
            <a:off x="3351213" y="388143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1" name="Oval 69"/>
          <p:cNvSpPr>
            <a:spLocks noChangeArrowheads="1"/>
          </p:cNvSpPr>
          <p:nvPr/>
        </p:nvSpPr>
        <p:spPr bwMode="auto">
          <a:xfrm>
            <a:off x="4464050" y="39258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2" name="Oval 70"/>
          <p:cNvSpPr>
            <a:spLocks noChangeArrowheads="1"/>
          </p:cNvSpPr>
          <p:nvPr/>
        </p:nvSpPr>
        <p:spPr bwMode="auto">
          <a:xfrm>
            <a:off x="3152775" y="6072188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4" name="Oval 72"/>
          <p:cNvSpPr>
            <a:spLocks noChangeArrowheads="1"/>
          </p:cNvSpPr>
          <p:nvPr/>
        </p:nvSpPr>
        <p:spPr bwMode="auto">
          <a:xfrm>
            <a:off x="1582738" y="564356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5" name="Oval 73"/>
          <p:cNvSpPr>
            <a:spLocks noChangeArrowheads="1"/>
          </p:cNvSpPr>
          <p:nvPr/>
        </p:nvSpPr>
        <p:spPr bwMode="auto">
          <a:xfrm>
            <a:off x="2306638" y="596265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6" name="Oval 74"/>
          <p:cNvSpPr>
            <a:spLocks noChangeArrowheads="1"/>
          </p:cNvSpPr>
          <p:nvPr/>
        </p:nvSpPr>
        <p:spPr bwMode="auto">
          <a:xfrm>
            <a:off x="4538663" y="6032500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7" name="Oval 75"/>
          <p:cNvSpPr>
            <a:spLocks noChangeArrowheads="1"/>
          </p:cNvSpPr>
          <p:nvPr/>
        </p:nvSpPr>
        <p:spPr bwMode="auto">
          <a:xfrm>
            <a:off x="5334000" y="6054725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8" name="Oval 76"/>
          <p:cNvSpPr>
            <a:spLocks noChangeArrowheads="1"/>
          </p:cNvSpPr>
          <p:nvPr/>
        </p:nvSpPr>
        <p:spPr bwMode="auto">
          <a:xfrm>
            <a:off x="6140450" y="5992813"/>
            <a:ext cx="1031875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latin typeface="Comic Sans MS" pitchFamily="66" charset="0"/>
              </a:rPr>
              <a:t>ISP</a:t>
            </a:r>
          </a:p>
        </p:txBody>
      </p:sp>
      <p:sp>
        <p:nvSpPr>
          <p:cNvPr id="187469" name="Line 77"/>
          <p:cNvSpPr>
            <a:spLocks noChangeShapeType="1"/>
          </p:cNvSpPr>
          <p:nvPr/>
        </p:nvSpPr>
        <p:spPr bwMode="auto">
          <a:xfrm flipH="1">
            <a:off x="2327275" y="4154488"/>
            <a:ext cx="820738" cy="153193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0" name="Line 78"/>
          <p:cNvSpPr>
            <a:spLocks noChangeShapeType="1"/>
          </p:cNvSpPr>
          <p:nvPr/>
        </p:nvSpPr>
        <p:spPr bwMode="auto">
          <a:xfrm flipH="1">
            <a:off x="2860675" y="4162425"/>
            <a:ext cx="285750" cy="1806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1" name="Line 79"/>
          <p:cNvSpPr>
            <a:spLocks noChangeShapeType="1"/>
          </p:cNvSpPr>
          <p:nvPr/>
        </p:nvSpPr>
        <p:spPr bwMode="auto">
          <a:xfrm flipH="1">
            <a:off x="3106738" y="4183063"/>
            <a:ext cx="2662237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 flipH="1">
            <a:off x="5026025" y="4191000"/>
            <a:ext cx="715963" cy="18669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3" name="Line 81"/>
          <p:cNvSpPr>
            <a:spLocks noChangeShapeType="1"/>
          </p:cNvSpPr>
          <p:nvPr/>
        </p:nvSpPr>
        <p:spPr bwMode="auto">
          <a:xfrm>
            <a:off x="3208338" y="4198938"/>
            <a:ext cx="1801812" cy="1843087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843588" y="4230688"/>
            <a:ext cx="815975" cy="18192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 flipH="1">
            <a:off x="3892550" y="4511675"/>
            <a:ext cx="846138" cy="16065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4094163" y="4495800"/>
            <a:ext cx="2170112" cy="16192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AA2AD6B-69A9-4F0C-AFC5-14CD33B6C15A}" type="slidenum">
              <a:rPr lang="en-US" sz="1200">
                <a:latin typeface="Arial" charset="0"/>
              </a:rPr>
              <a:pPr algn="r"/>
              <a:t>38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89446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89447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89449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0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89452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3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89456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89459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89461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7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8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469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89471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2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3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4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5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6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7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78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9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0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82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89484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5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86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8948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89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490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491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5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6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497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8949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00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89501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89502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89503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6" name="Oval 66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7" name="Oval 67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8" name="Oval 68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39725" y="1227138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“Tier-3” ISPs, local ISPs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customer of tier 1 or tier 2 network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Comic Sans MS" pitchFamily="66" charset="0"/>
              </a:rPr>
              <a:t>last hop (“access”) network (closest to end systems)</a:t>
            </a:r>
          </a:p>
        </p:txBody>
      </p:sp>
      <p:sp>
        <p:nvSpPr>
          <p:cNvPr id="189522" name="Oval 82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3" name="Oval 83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4" name="Oval 84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5" name="Oval 85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6" name="Oval 86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7" name="Oval 87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8" name="Oval 88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29" name="Oval 89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0" name="Oval 90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1" name="Oval 91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2" name="Oval 92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3" name="Oval 93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4" name="Oval 94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5" name="Oval 95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6" name="Oval 96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7" name="Oval 97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8" name="Oval 98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39" name="Oval 99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0" name="Oval 100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1" name="Oval 101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2" name="Oval 102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3" name="Oval 103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4" name="Oval 104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5" name="Oval 105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6" name="Oval 106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7" name="Oval 107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8" name="Oval 108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49" name="Oval 109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Oval 2"/>
          <p:cNvSpPr>
            <a:spLocks noChangeArrowheads="1"/>
          </p:cNvSpPr>
          <p:nvPr/>
        </p:nvSpPr>
        <p:spPr bwMode="auto">
          <a:xfrm>
            <a:off x="3900488" y="31781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063" y="114300"/>
            <a:ext cx="8096250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Internet structure: network of networks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91438" y="6572250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000EB3D-C6C5-41DD-88E0-9A7FB8D6E3F8}" type="slidenum">
              <a:rPr lang="en-US" sz="1200">
                <a:latin typeface="Arial" charset="0"/>
              </a:rPr>
              <a:pPr algn="r"/>
              <a:t>39</a:t>
            </a:fld>
            <a:endParaRPr lang="en-US" sz="12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00150" y="3333750"/>
            <a:ext cx="6500813" cy="2608263"/>
            <a:chOff x="1166" y="2204"/>
            <a:chExt cx="4095" cy="1643"/>
          </a:xfrm>
        </p:grpSpPr>
        <p:sp>
          <p:nvSpPr>
            <p:cNvPr id="191494" name="Oval 33"/>
            <p:cNvSpPr>
              <a:spLocks noChangeArrowheads="1"/>
            </p:cNvSpPr>
            <p:nvPr/>
          </p:nvSpPr>
          <p:spPr bwMode="auto">
            <a:xfrm>
              <a:off x="2016" y="3349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sp>
          <p:nvSpPr>
            <p:cNvPr id="191495" name="Oval 35"/>
            <p:cNvSpPr>
              <a:spLocks noChangeArrowheads="1"/>
            </p:cNvSpPr>
            <p:nvPr/>
          </p:nvSpPr>
          <p:spPr bwMode="auto">
            <a:xfrm>
              <a:off x="3508" y="3325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04" y="2609"/>
              <a:ext cx="1057" cy="572"/>
              <a:chOff x="4204" y="2385"/>
              <a:chExt cx="1057" cy="572"/>
            </a:xfrm>
          </p:grpSpPr>
          <p:sp>
            <p:nvSpPr>
              <p:cNvPr id="191497" name="Oval 9"/>
              <p:cNvSpPr>
                <a:spLocks noChangeArrowheads="1"/>
              </p:cNvSpPr>
              <p:nvPr/>
            </p:nvSpPr>
            <p:spPr bwMode="auto">
              <a:xfrm>
                <a:off x="4204" y="2385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98" name="Text Box 10"/>
              <p:cNvSpPr txBox="1">
                <a:spLocks noChangeArrowheads="1"/>
              </p:cNvSpPr>
              <p:nvPr/>
            </p:nvSpPr>
            <p:spPr bwMode="auto">
              <a:xfrm>
                <a:off x="4298" y="2476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Google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166" y="2652"/>
              <a:ext cx="1057" cy="572"/>
              <a:chOff x="1166" y="2428"/>
              <a:chExt cx="1057" cy="572"/>
            </a:xfrm>
          </p:grpSpPr>
          <p:sp>
            <p:nvSpPr>
              <p:cNvPr id="191500" name="Oval 12"/>
              <p:cNvSpPr>
                <a:spLocks noChangeArrowheads="1"/>
              </p:cNvSpPr>
              <p:nvPr/>
            </p:nvSpPr>
            <p:spPr bwMode="auto">
              <a:xfrm>
                <a:off x="1166" y="2428"/>
                <a:ext cx="1057" cy="57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01" name="Text Box 13"/>
              <p:cNvSpPr txBox="1">
                <a:spLocks noChangeArrowheads="1"/>
              </p:cNvSpPr>
              <p:nvPr/>
            </p:nvSpPr>
            <p:spPr bwMode="auto">
              <a:xfrm>
                <a:off x="1244" y="2518"/>
                <a:ext cx="886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Large Content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Distributor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>
                    <a:solidFill>
                      <a:srgbClr val="808080"/>
                    </a:solidFill>
                    <a:latin typeface="Comic Sans MS" pitchFamily="66" charset="0"/>
                  </a:rPr>
                  <a:t>(e.g., Akamai</a:t>
                </a:r>
                <a:r>
                  <a:rPr lang="en-US" sz="1600">
                    <a:solidFill>
                      <a:srgbClr val="808080"/>
                    </a:solidFill>
                    <a:latin typeface="Comic Sans MS" pitchFamily="66" charset="0"/>
                  </a:rPr>
                  <a:t>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97" y="2204"/>
              <a:ext cx="2250" cy="1203"/>
              <a:chOff x="1997" y="1980"/>
              <a:chExt cx="2250" cy="1203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2250" y="1980"/>
                <a:ext cx="374" cy="277"/>
                <a:chOff x="4895" y="3523"/>
                <a:chExt cx="374" cy="277"/>
              </a:xfrm>
            </p:grpSpPr>
            <p:sp>
              <p:nvSpPr>
                <p:cNvPr id="191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3852" y="1987"/>
                <a:ext cx="374" cy="277"/>
                <a:chOff x="4895" y="3523"/>
                <a:chExt cx="374" cy="277"/>
              </a:xfrm>
            </p:grpSpPr>
            <p:sp>
              <p:nvSpPr>
                <p:cNvPr id="191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4930" y="3523"/>
                  <a:ext cx="299" cy="27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5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895" y="3529"/>
                  <a:ext cx="37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808080"/>
                      </a:solidFill>
                      <a:latin typeface="Comic Sans MS" pitchFamily="66" charset="0"/>
                    </a:rPr>
                    <a:t>IXP</a:t>
                  </a:r>
                </a:p>
              </p:txBody>
            </p:sp>
          </p:grpSp>
          <p:sp>
            <p:nvSpPr>
              <p:cNvPr id="191509" name="Line 21"/>
              <p:cNvSpPr>
                <a:spLocks noChangeShapeType="1"/>
              </p:cNvSpPr>
              <p:nvPr/>
            </p:nvSpPr>
            <p:spPr bwMode="auto">
              <a:xfrm flipH="1">
                <a:off x="1997" y="2252"/>
                <a:ext cx="419" cy="23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Line 22"/>
              <p:cNvSpPr>
                <a:spLocks noChangeShapeType="1"/>
              </p:cNvSpPr>
              <p:nvPr/>
            </p:nvSpPr>
            <p:spPr bwMode="auto">
              <a:xfrm>
                <a:off x="2386" y="2267"/>
                <a:ext cx="8" cy="87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Line 23"/>
              <p:cNvSpPr>
                <a:spLocks noChangeShapeType="1"/>
              </p:cNvSpPr>
              <p:nvPr/>
            </p:nvSpPr>
            <p:spPr bwMode="auto">
              <a:xfrm>
                <a:off x="2400" y="2266"/>
                <a:ext cx="1272" cy="9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Line 24"/>
              <p:cNvSpPr>
                <a:spLocks noChangeShapeType="1"/>
              </p:cNvSpPr>
              <p:nvPr/>
            </p:nvSpPr>
            <p:spPr bwMode="auto">
              <a:xfrm>
                <a:off x="2422" y="2280"/>
                <a:ext cx="1818" cy="3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Line 25"/>
              <p:cNvSpPr>
                <a:spLocks noChangeShapeType="1"/>
              </p:cNvSpPr>
              <p:nvPr/>
            </p:nvSpPr>
            <p:spPr bwMode="auto">
              <a:xfrm flipH="1" flipV="1">
                <a:off x="4045" y="2256"/>
                <a:ext cx="202" cy="3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Line 26"/>
              <p:cNvSpPr>
                <a:spLocks noChangeShapeType="1"/>
              </p:cNvSpPr>
              <p:nvPr/>
            </p:nvSpPr>
            <p:spPr bwMode="auto">
              <a:xfrm flipV="1">
                <a:off x="3656" y="2270"/>
                <a:ext cx="404" cy="9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Line 27"/>
              <p:cNvSpPr>
                <a:spLocks noChangeShapeType="1"/>
              </p:cNvSpPr>
              <p:nvPr/>
            </p:nvSpPr>
            <p:spPr bwMode="auto">
              <a:xfrm flipV="1">
                <a:off x="2407" y="2262"/>
                <a:ext cx="1638" cy="8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Line 28"/>
              <p:cNvSpPr>
                <a:spLocks noChangeShapeType="1"/>
              </p:cNvSpPr>
              <p:nvPr/>
            </p:nvSpPr>
            <p:spPr bwMode="auto">
              <a:xfrm flipV="1">
                <a:off x="2010" y="2284"/>
                <a:ext cx="2035" cy="20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2677" y="2567"/>
              <a:ext cx="1174" cy="49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  <a:latin typeface="Comic Sans MS" pitchFamily="66" charset="0"/>
                </a:rPr>
                <a:t>Tier 1 ISP</a:t>
              </a:r>
              <a:endParaRPr lang="en-US">
                <a:solidFill>
                  <a:srgbClr val="80808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88" y="2716"/>
              <a:ext cx="2758" cy="906"/>
              <a:chOff x="1767" y="874"/>
              <a:chExt cx="2758" cy="906"/>
            </a:xfrm>
          </p:grpSpPr>
          <p:sp>
            <p:nvSpPr>
              <p:cNvPr id="191519" name="Line 31"/>
              <p:cNvSpPr>
                <a:spLocks noChangeShapeType="1"/>
              </p:cNvSpPr>
              <p:nvPr/>
            </p:nvSpPr>
            <p:spPr bwMode="auto">
              <a:xfrm flipV="1">
                <a:off x="2919" y="1229"/>
                <a:ext cx="1331" cy="3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Oval 23"/>
              <p:cNvSpPr>
                <a:spLocks noChangeArrowheads="1"/>
              </p:cNvSpPr>
              <p:nvPr/>
            </p:nvSpPr>
            <p:spPr bwMode="auto">
              <a:xfrm>
                <a:off x="3580" y="14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1" name="Oval 36"/>
              <p:cNvSpPr>
                <a:spLocks noChangeArrowheads="1"/>
              </p:cNvSpPr>
              <p:nvPr/>
            </p:nvSpPr>
            <p:spPr bwMode="auto">
              <a:xfrm>
                <a:off x="3277" y="1186"/>
                <a:ext cx="88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2" name="Oval 37"/>
              <p:cNvSpPr>
                <a:spLocks noChangeArrowheads="1"/>
              </p:cNvSpPr>
              <p:nvPr/>
            </p:nvSpPr>
            <p:spPr bwMode="auto">
              <a:xfrm>
                <a:off x="2959" y="11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3" name="Oval 38"/>
              <p:cNvSpPr>
                <a:spLocks noChangeArrowheads="1"/>
              </p:cNvSpPr>
              <p:nvPr/>
            </p:nvSpPr>
            <p:spPr bwMode="auto">
              <a:xfrm>
                <a:off x="2668" y="14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4" name="Oval 39"/>
              <p:cNvSpPr>
                <a:spLocks noChangeArrowheads="1"/>
              </p:cNvSpPr>
              <p:nvPr/>
            </p:nvSpPr>
            <p:spPr bwMode="auto">
              <a:xfrm>
                <a:off x="2991" y="1690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5" name="Oval 40"/>
              <p:cNvSpPr>
                <a:spLocks noChangeArrowheads="1"/>
              </p:cNvSpPr>
              <p:nvPr/>
            </p:nvSpPr>
            <p:spPr bwMode="auto">
              <a:xfrm>
                <a:off x="3327" y="1682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26" name="Line 41"/>
              <p:cNvSpPr>
                <a:spLocks noChangeShapeType="1"/>
              </p:cNvSpPr>
              <p:nvPr/>
            </p:nvSpPr>
            <p:spPr bwMode="auto">
              <a:xfrm flipV="1">
                <a:off x="3080" y="1726"/>
                <a:ext cx="249" cy="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Line 42"/>
              <p:cNvSpPr>
                <a:spLocks noChangeShapeType="1"/>
              </p:cNvSpPr>
              <p:nvPr/>
            </p:nvSpPr>
            <p:spPr bwMode="auto">
              <a:xfrm>
                <a:off x="3348" y="1258"/>
                <a:ext cx="241" cy="2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Line 43"/>
              <p:cNvSpPr>
                <a:spLocks noChangeShapeType="1"/>
              </p:cNvSpPr>
              <p:nvPr/>
            </p:nvSpPr>
            <p:spPr bwMode="auto">
              <a:xfrm flipV="1">
                <a:off x="2732" y="1278"/>
                <a:ext cx="257" cy="2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Oval 23"/>
              <p:cNvSpPr>
                <a:spLocks noChangeArrowheads="1"/>
              </p:cNvSpPr>
              <p:nvPr/>
            </p:nvSpPr>
            <p:spPr bwMode="auto">
              <a:xfrm>
                <a:off x="3422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30" name="Oval 39"/>
              <p:cNvSpPr>
                <a:spLocks noChangeArrowheads="1"/>
              </p:cNvSpPr>
              <p:nvPr/>
            </p:nvSpPr>
            <p:spPr bwMode="auto">
              <a:xfrm>
                <a:off x="2882" y="154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0" name="Group 43"/>
              <p:cNvGrpSpPr>
                <a:grpSpLocks/>
              </p:cNvGrpSpPr>
              <p:nvPr/>
            </p:nvGrpSpPr>
            <p:grpSpPr bwMode="auto">
              <a:xfrm>
                <a:off x="3672" y="874"/>
                <a:ext cx="533" cy="100"/>
                <a:chOff x="3807" y="2497"/>
                <a:chExt cx="533" cy="100"/>
              </a:xfrm>
            </p:grpSpPr>
            <p:sp>
              <p:nvSpPr>
                <p:cNvPr id="191532" name="Line 44"/>
                <p:cNvSpPr>
                  <a:spLocks noChangeShapeType="1"/>
                </p:cNvSpPr>
                <p:nvPr/>
              </p:nvSpPr>
              <p:spPr bwMode="auto">
                <a:xfrm>
                  <a:off x="3862" y="2547"/>
                  <a:ext cx="4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3" name="Oval 38"/>
                <p:cNvSpPr>
                  <a:spLocks noChangeArrowheads="1"/>
                </p:cNvSpPr>
                <p:nvPr/>
              </p:nvSpPr>
              <p:spPr bwMode="auto">
                <a:xfrm>
                  <a:off x="4253" y="2497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4" name="Oval 36"/>
                <p:cNvSpPr>
                  <a:spLocks noChangeArrowheads="1"/>
                </p:cNvSpPr>
                <p:nvPr/>
              </p:nvSpPr>
              <p:spPr bwMode="auto">
                <a:xfrm>
                  <a:off x="3807" y="2507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1948" y="880"/>
                <a:ext cx="666" cy="95"/>
                <a:chOff x="2083" y="2503"/>
                <a:chExt cx="666" cy="95"/>
              </a:xfrm>
            </p:grpSpPr>
            <p:sp>
              <p:nvSpPr>
                <p:cNvPr id="19153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120" y="2550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37" name="Oval 36"/>
                <p:cNvSpPr>
                  <a:spLocks noChangeArrowheads="1"/>
                </p:cNvSpPr>
                <p:nvPr/>
              </p:nvSpPr>
              <p:spPr bwMode="auto">
                <a:xfrm>
                  <a:off x="2661" y="2508"/>
                  <a:ext cx="88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38" name="Oval 39"/>
                <p:cNvSpPr>
                  <a:spLocks noChangeArrowheads="1"/>
                </p:cNvSpPr>
                <p:nvPr/>
              </p:nvSpPr>
              <p:spPr bwMode="auto">
                <a:xfrm>
                  <a:off x="2083" y="2503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39" name="Line 51"/>
              <p:cNvSpPr>
                <a:spLocks noChangeShapeType="1"/>
              </p:cNvSpPr>
              <p:nvPr/>
            </p:nvSpPr>
            <p:spPr bwMode="auto">
              <a:xfrm>
                <a:off x="1995" y="1234"/>
                <a:ext cx="1461" cy="3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Line 52"/>
              <p:cNvSpPr>
                <a:spLocks noChangeShapeType="1"/>
              </p:cNvSpPr>
              <p:nvPr/>
            </p:nvSpPr>
            <p:spPr bwMode="auto">
              <a:xfrm flipH="1">
                <a:off x="4408" y="1335"/>
                <a:ext cx="82" cy="21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Line 53"/>
              <p:cNvSpPr>
                <a:spLocks noChangeShapeType="1"/>
              </p:cNvSpPr>
              <p:nvPr/>
            </p:nvSpPr>
            <p:spPr bwMode="auto">
              <a:xfrm>
                <a:off x="1820" y="1344"/>
                <a:ext cx="209" cy="24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Oval 38"/>
              <p:cNvSpPr>
                <a:spLocks noChangeArrowheads="1"/>
              </p:cNvSpPr>
              <p:nvPr/>
            </p:nvSpPr>
            <p:spPr bwMode="auto">
              <a:xfrm>
                <a:off x="4438" y="128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3" name="Oval 38"/>
              <p:cNvSpPr>
                <a:spLocks noChangeArrowheads="1"/>
              </p:cNvSpPr>
              <p:nvPr/>
            </p:nvSpPr>
            <p:spPr bwMode="auto">
              <a:xfrm>
                <a:off x="4171" y="120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4" name="Oval 23"/>
              <p:cNvSpPr>
                <a:spLocks noChangeArrowheads="1"/>
              </p:cNvSpPr>
              <p:nvPr/>
            </p:nvSpPr>
            <p:spPr bwMode="auto">
              <a:xfrm>
                <a:off x="4379" y="1518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45" name="Oval 39"/>
              <p:cNvSpPr>
                <a:spLocks noChangeArrowheads="1"/>
              </p:cNvSpPr>
              <p:nvPr/>
            </p:nvSpPr>
            <p:spPr bwMode="auto">
              <a:xfrm>
                <a:off x="1979" y="1546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2037" y="1012"/>
                <a:ext cx="2075" cy="101"/>
                <a:chOff x="2172" y="2635"/>
                <a:chExt cx="2075" cy="101"/>
              </a:xfrm>
            </p:grpSpPr>
            <p:sp>
              <p:nvSpPr>
                <p:cNvPr id="19154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216" y="2690"/>
                  <a:ext cx="1989" cy="1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48" name="Oval 38"/>
                <p:cNvSpPr>
                  <a:spLocks noChangeArrowheads="1"/>
                </p:cNvSpPr>
                <p:nvPr/>
              </p:nvSpPr>
              <p:spPr bwMode="auto">
                <a:xfrm>
                  <a:off x="4160" y="2646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  <p:sp>
              <p:nvSpPr>
                <p:cNvPr id="191549" name="Oval 39"/>
                <p:cNvSpPr>
                  <a:spLocks noChangeArrowheads="1"/>
                </p:cNvSpPr>
                <p:nvPr/>
              </p:nvSpPr>
              <p:spPr bwMode="auto">
                <a:xfrm>
                  <a:off x="2172" y="2635"/>
                  <a:ext cx="87" cy="90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91550" name="Oval 39"/>
              <p:cNvSpPr>
                <a:spLocks noChangeArrowheads="1"/>
              </p:cNvSpPr>
              <p:nvPr/>
            </p:nvSpPr>
            <p:spPr bwMode="auto">
              <a:xfrm>
                <a:off x="1767" y="1291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  <p:sp>
            <p:nvSpPr>
              <p:cNvPr id="191551" name="Oval 23"/>
              <p:cNvSpPr>
                <a:spLocks noChangeArrowheads="1"/>
              </p:cNvSpPr>
              <p:nvPr/>
            </p:nvSpPr>
            <p:spPr bwMode="auto">
              <a:xfrm>
                <a:off x="1958" y="1174"/>
                <a:ext cx="87" cy="9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808080"/>
                  </a:solidFill>
                </a:endParaRPr>
              </a:p>
            </p:txBody>
          </p:sp>
        </p:grpSp>
      </p:grpSp>
      <p:sp>
        <p:nvSpPr>
          <p:cNvPr id="191552" name="Oval 64"/>
          <p:cNvSpPr>
            <a:spLocks noChangeArrowheads="1"/>
          </p:cNvSpPr>
          <p:nvPr/>
        </p:nvSpPr>
        <p:spPr bwMode="auto">
          <a:xfrm>
            <a:off x="3351213" y="350361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3" name="Oval 65"/>
          <p:cNvSpPr>
            <a:spLocks noChangeArrowheads="1"/>
          </p:cNvSpPr>
          <p:nvPr/>
        </p:nvSpPr>
        <p:spPr bwMode="auto">
          <a:xfrm>
            <a:off x="4464050" y="35480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4" name="Oval 66"/>
          <p:cNvSpPr>
            <a:spLocks noChangeArrowheads="1"/>
          </p:cNvSpPr>
          <p:nvPr/>
        </p:nvSpPr>
        <p:spPr bwMode="auto">
          <a:xfrm>
            <a:off x="3152775" y="5694363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5" name="Oval 67"/>
          <p:cNvSpPr>
            <a:spLocks noChangeArrowheads="1"/>
          </p:cNvSpPr>
          <p:nvPr/>
        </p:nvSpPr>
        <p:spPr bwMode="auto">
          <a:xfrm>
            <a:off x="1582738" y="526573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6" name="Oval 68"/>
          <p:cNvSpPr>
            <a:spLocks noChangeArrowheads="1"/>
          </p:cNvSpPr>
          <p:nvPr/>
        </p:nvSpPr>
        <p:spPr bwMode="auto">
          <a:xfrm>
            <a:off x="2306638" y="558482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7" name="Oval 69"/>
          <p:cNvSpPr>
            <a:spLocks noChangeArrowheads="1"/>
          </p:cNvSpPr>
          <p:nvPr/>
        </p:nvSpPr>
        <p:spPr bwMode="auto">
          <a:xfrm>
            <a:off x="4538663" y="5654675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8" name="Oval 70"/>
          <p:cNvSpPr>
            <a:spLocks noChangeArrowheads="1"/>
          </p:cNvSpPr>
          <p:nvPr/>
        </p:nvSpPr>
        <p:spPr bwMode="auto">
          <a:xfrm>
            <a:off x="5334000" y="5676900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59" name="Oval 71"/>
          <p:cNvSpPr>
            <a:spLocks noChangeArrowheads="1"/>
          </p:cNvSpPr>
          <p:nvPr/>
        </p:nvSpPr>
        <p:spPr bwMode="auto">
          <a:xfrm>
            <a:off x="6140450" y="5614988"/>
            <a:ext cx="1031875" cy="6318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Tier 2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Comic Sans MS" pitchFamily="66" charset="0"/>
              </a:rPr>
              <a:t>ISP</a:t>
            </a:r>
          </a:p>
        </p:txBody>
      </p:sp>
      <p:sp>
        <p:nvSpPr>
          <p:cNvPr id="191560" name="Line 72"/>
          <p:cNvSpPr>
            <a:spLocks noChangeShapeType="1"/>
          </p:cNvSpPr>
          <p:nvPr/>
        </p:nvSpPr>
        <p:spPr bwMode="auto">
          <a:xfrm flipH="1">
            <a:off x="2327275" y="3776663"/>
            <a:ext cx="820738" cy="15319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1" name="Line 73"/>
          <p:cNvSpPr>
            <a:spLocks noChangeShapeType="1"/>
          </p:cNvSpPr>
          <p:nvPr/>
        </p:nvSpPr>
        <p:spPr bwMode="auto">
          <a:xfrm flipH="1">
            <a:off x="2860675" y="3784600"/>
            <a:ext cx="285750" cy="18065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2" name="Line 74"/>
          <p:cNvSpPr>
            <a:spLocks noChangeShapeType="1"/>
          </p:cNvSpPr>
          <p:nvPr/>
        </p:nvSpPr>
        <p:spPr bwMode="auto">
          <a:xfrm flipH="1">
            <a:off x="3106738" y="3805238"/>
            <a:ext cx="2662237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3" name="Line 75"/>
          <p:cNvSpPr>
            <a:spLocks noChangeShapeType="1"/>
          </p:cNvSpPr>
          <p:nvPr/>
        </p:nvSpPr>
        <p:spPr bwMode="auto">
          <a:xfrm flipH="1">
            <a:off x="5026025" y="3813175"/>
            <a:ext cx="715963" cy="1866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4" name="Line 76"/>
          <p:cNvSpPr>
            <a:spLocks noChangeShapeType="1"/>
          </p:cNvSpPr>
          <p:nvPr/>
        </p:nvSpPr>
        <p:spPr bwMode="auto">
          <a:xfrm>
            <a:off x="3208338" y="3821113"/>
            <a:ext cx="1801812" cy="18430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5" name="Line 77"/>
          <p:cNvSpPr>
            <a:spLocks noChangeShapeType="1"/>
          </p:cNvSpPr>
          <p:nvPr/>
        </p:nvSpPr>
        <p:spPr bwMode="auto">
          <a:xfrm>
            <a:off x="5843588" y="3852863"/>
            <a:ext cx="815975" cy="18192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6" name="Line 78"/>
          <p:cNvSpPr>
            <a:spLocks noChangeShapeType="1"/>
          </p:cNvSpPr>
          <p:nvPr/>
        </p:nvSpPr>
        <p:spPr bwMode="auto">
          <a:xfrm flipH="1">
            <a:off x="3892550" y="4133850"/>
            <a:ext cx="846138" cy="16065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7" name="Line 79"/>
          <p:cNvSpPr>
            <a:spLocks noChangeShapeType="1"/>
          </p:cNvSpPr>
          <p:nvPr/>
        </p:nvSpPr>
        <p:spPr bwMode="auto">
          <a:xfrm>
            <a:off x="4094163" y="4117975"/>
            <a:ext cx="2170112" cy="16192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569" name="Oval 81"/>
          <p:cNvSpPr>
            <a:spLocks noChangeArrowheads="1"/>
          </p:cNvSpPr>
          <p:nvPr/>
        </p:nvSpPr>
        <p:spPr bwMode="auto">
          <a:xfrm>
            <a:off x="4119563" y="28257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0" name="Oval 82"/>
          <p:cNvSpPr>
            <a:spLocks noChangeArrowheads="1"/>
          </p:cNvSpPr>
          <p:nvPr/>
        </p:nvSpPr>
        <p:spPr bwMode="auto">
          <a:xfrm>
            <a:off x="4462463" y="28114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1" name="Oval 83"/>
          <p:cNvSpPr>
            <a:spLocks noChangeArrowheads="1"/>
          </p:cNvSpPr>
          <p:nvPr/>
        </p:nvSpPr>
        <p:spPr bwMode="auto">
          <a:xfrm>
            <a:off x="4721225" y="30114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2" name="Oval 84"/>
          <p:cNvSpPr>
            <a:spLocks noChangeArrowheads="1"/>
          </p:cNvSpPr>
          <p:nvPr/>
        </p:nvSpPr>
        <p:spPr bwMode="auto">
          <a:xfrm>
            <a:off x="4884738" y="32115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3" name="Oval 85"/>
          <p:cNvSpPr>
            <a:spLocks noChangeArrowheads="1"/>
          </p:cNvSpPr>
          <p:nvPr/>
        </p:nvSpPr>
        <p:spPr bwMode="auto">
          <a:xfrm>
            <a:off x="5226050" y="33401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4" name="Oval 86"/>
          <p:cNvSpPr>
            <a:spLocks noChangeArrowheads="1"/>
          </p:cNvSpPr>
          <p:nvPr/>
        </p:nvSpPr>
        <p:spPr bwMode="auto">
          <a:xfrm>
            <a:off x="5329238" y="37052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5" name="Oval 87"/>
          <p:cNvSpPr>
            <a:spLocks noChangeArrowheads="1"/>
          </p:cNvSpPr>
          <p:nvPr/>
        </p:nvSpPr>
        <p:spPr bwMode="auto">
          <a:xfrm>
            <a:off x="3629025" y="29781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6" name="Oval 88"/>
          <p:cNvSpPr>
            <a:spLocks noChangeArrowheads="1"/>
          </p:cNvSpPr>
          <p:nvPr/>
        </p:nvSpPr>
        <p:spPr bwMode="auto">
          <a:xfrm>
            <a:off x="3422650" y="3154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7" name="Oval 89"/>
          <p:cNvSpPr>
            <a:spLocks noChangeArrowheads="1"/>
          </p:cNvSpPr>
          <p:nvPr/>
        </p:nvSpPr>
        <p:spPr bwMode="auto">
          <a:xfrm>
            <a:off x="3040063" y="33432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8" name="Oval 90"/>
          <p:cNvSpPr>
            <a:spLocks noChangeArrowheads="1"/>
          </p:cNvSpPr>
          <p:nvPr/>
        </p:nvSpPr>
        <p:spPr bwMode="auto">
          <a:xfrm>
            <a:off x="2895600" y="36750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79" name="Oval 91"/>
          <p:cNvSpPr>
            <a:spLocks noChangeArrowheads="1"/>
          </p:cNvSpPr>
          <p:nvPr/>
        </p:nvSpPr>
        <p:spPr bwMode="auto">
          <a:xfrm>
            <a:off x="1290638" y="51101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0" name="Oval 92"/>
          <p:cNvSpPr>
            <a:spLocks noChangeArrowheads="1"/>
          </p:cNvSpPr>
          <p:nvPr/>
        </p:nvSpPr>
        <p:spPr bwMode="auto">
          <a:xfrm>
            <a:off x="1111250" y="5451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1" name="Oval 93"/>
          <p:cNvSpPr>
            <a:spLocks noChangeArrowheads="1"/>
          </p:cNvSpPr>
          <p:nvPr/>
        </p:nvSpPr>
        <p:spPr bwMode="auto">
          <a:xfrm>
            <a:off x="1276350" y="56975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2" name="Oval 94"/>
          <p:cNvSpPr>
            <a:spLocks noChangeArrowheads="1"/>
          </p:cNvSpPr>
          <p:nvPr/>
        </p:nvSpPr>
        <p:spPr bwMode="auto">
          <a:xfrm>
            <a:off x="1571625" y="5861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3" name="Oval 95"/>
          <p:cNvSpPr>
            <a:spLocks noChangeArrowheads="1"/>
          </p:cNvSpPr>
          <p:nvPr/>
        </p:nvSpPr>
        <p:spPr bwMode="auto">
          <a:xfrm>
            <a:off x="1951038" y="58705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4" name="Oval 96"/>
          <p:cNvSpPr>
            <a:spLocks noChangeArrowheads="1"/>
          </p:cNvSpPr>
          <p:nvPr/>
        </p:nvSpPr>
        <p:spPr bwMode="auto">
          <a:xfrm>
            <a:off x="2317750" y="61166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5" name="Oval 97"/>
          <p:cNvSpPr>
            <a:spLocks noChangeArrowheads="1"/>
          </p:cNvSpPr>
          <p:nvPr/>
        </p:nvSpPr>
        <p:spPr bwMode="auto">
          <a:xfrm>
            <a:off x="2697163" y="61007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6" name="Oval 98"/>
          <p:cNvSpPr>
            <a:spLocks noChangeArrowheads="1"/>
          </p:cNvSpPr>
          <p:nvPr/>
        </p:nvSpPr>
        <p:spPr bwMode="auto">
          <a:xfrm>
            <a:off x="3052763" y="61690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7" name="Oval 99"/>
          <p:cNvSpPr>
            <a:spLocks noChangeArrowheads="1"/>
          </p:cNvSpPr>
          <p:nvPr/>
        </p:nvSpPr>
        <p:spPr bwMode="auto">
          <a:xfrm>
            <a:off x="3549650" y="621347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Oval 100"/>
          <p:cNvSpPr>
            <a:spLocks noChangeArrowheads="1"/>
          </p:cNvSpPr>
          <p:nvPr/>
        </p:nvSpPr>
        <p:spPr bwMode="auto">
          <a:xfrm>
            <a:off x="3938588" y="6092825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9" name="Oval 101"/>
          <p:cNvSpPr>
            <a:spLocks noChangeArrowheads="1"/>
          </p:cNvSpPr>
          <p:nvPr/>
        </p:nvSpPr>
        <p:spPr bwMode="auto">
          <a:xfrm>
            <a:off x="4635500" y="62214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0" name="Oval 102"/>
          <p:cNvSpPr>
            <a:spLocks noChangeArrowheads="1"/>
          </p:cNvSpPr>
          <p:nvPr/>
        </p:nvSpPr>
        <p:spPr bwMode="auto">
          <a:xfrm>
            <a:off x="5035550" y="618331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1" name="Oval 103"/>
          <p:cNvSpPr>
            <a:spLocks noChangeArrowheads="1"/>
          </p:cNvSpPr>
          <p:nvPr/>
        </p:nvSpPr>
        <p:spPr bwMode="auto">
          <a:xfrm>
            <a:off x="5246688" y="612140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Oval 104"/>
          <p:cNvSpPr>
            <a:spLocks noChangeArrowheads="1"/>
          </p:cNvSpPr>
          <p:nvPr/>
        </p:nvSpPr>
        <p:spPr bwMode="auto">
          <a:xfrm>
            <a:off x="5553075" y="624998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3" name="Oval 105"/>
          <p:cNvSpPr>
            <a:spLocks noChangeArrowheads="1"/>
          </p:cNvSpPr>
          <p:nvPr/>
        </p:nvSpPr>
        <p:spPr bwMode="auto">
          <a:xfrm>
            <a:off x="5883275" y="6142038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4" name="Oval 106"/>
          <p:cNvSpPr>
            <a:spLocks noChangeArrowheads="1"/>
          </p:cNvSpPr>
          <p:nvPr/>
        </p:nvSpPr>
        <p:spPr bwMode="auto">
          <a:xfrm>
            <a:off x="6296025" y="61642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Oval 107"/>
          <p:cNvSpPr>
            <a:spLocks noChangeArrowheads="1"/>
          </p:cNvSpPr>
          <p:nvPr/>
        </p:nvSpPr>
        <p:spPr bwMode="auto">
          <a:xfrm>
            <a:off x="6696075" y="6115050"/>
            <a:ext cx="536575" cy="452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6" name="Oval 108"/>
          <p:cNvSpPr>
            <a:spLocks noChangeArrowheads="1"/>
          </p:cNvSpPr>
          <p:nvPr/>
        </p:nvSpPr>
        <p:spPr bwMode="auto">
          <a:xfrm>
            <a:off x="6977063" y="5948363"/>
            <a:ext cx="536575" cy="452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597" name="Object 219"/>
          <p:cNvGraphicFramePr>
            <a:graphicFrameLocks noChangeAspect="1"/>
          </p:cNvGraphicFramePr>
          <p:nvPr/>
        </p:nvGraphicFramePr>
        <p:xfrm>
          <a:off x="7651750" y="6210300"/>
          <a:ext cx="417513" cy="319088"/>
        </p:xfrm>
        <a:graphic>
          <a:graphicData uri="http://schemas.openxmlformats.org/presentationml/2006/ole">
            <p:oleObj spid="_x0000_s424962" name="Clip" r:id="rId4" imgW="1305000" imgH="1085760" progId="">
              <p:embed/>
            </p:oleObj>
          </a:graphicData>
        </a:graphic>
      </p:graphicFrame>
      <p:graphicFrame>
        <p:nvGraphicFramePr>
          <p:cNvPr id="191598" name="Object 219"/>
          <p:cNvGraphicFramePr>
            <a:graphicFrameLocks noChangeAspect="1"/>
          </p:cNvGraphicFramePr>
          <p:nvPr/>
        </p:nvGraphicFramePr>
        <p:xfrm>
          <a:off x="3316288" y="2917825"/>
          <a:ext cx="417512" cy="306388"/>
        </p:xfrm>
        <a:graphic>
          <a:graphicData uri="http://schemas.openxmlformats.org/presentationml/2006/ole">
            <p:oleObj spid="_x0000_s424963" name="Clip" r:id="rId5" imgW="1305000" imgH="1085760" progId="">
              <p:embed/>
            </p:oleObj>
          </a:graphicData>
        </a:graphic>
      </p:graphicFrame>
      <p:sp>
        <p:nvSpPr>
          <p:cNvPr id="191599" name="Freeform 111"/>
          <p:cNvSpPr>
            <a:spLocks/>
          </p:cNvSpPr>
          <p:nvPr/>
        </p:nvSpPr>
        <p:spPr bwMode="auto">
          <a:xfrm>
            <a:off x="3668713" y="2898775"/>
            <a:ext cx="4121150" cy="347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" y="142"/>
              </a:cxn>
              <a:cxn ang="0">
                <a:pos x="83" y="531"/>
              </a:cxn>
              <a:cxn ang="0">
                <a:pos x="539" y="950"/>
              </a:cxn>
              <a:cxn ang="0">
                <a:pos x="1332" y="1586"/>
              </a:cxn>
              <a:cxn ang="0">
                <a:pos x="1886" y="1877"/>
              </a:cxn>
              <a:cxn ang="0">
                <a:pos x="2260" y="2019"/>
              </a:cxn>
              <a:cxn ang="0">
                <a:pos x="2596" y="2192"/>
              </a:cxn>
            </a:cxnLst>
            <a:rect l="0" t="0" r="r" b="b"/>
            <a:pathLst>
              <a:path w="2596" h="2192">
                <a:moveTo>
                  <a:pt x="0" y="0"/>
                </a:moveTo>
                <a:cubicBezTo>
                  <a:pt x="64" y="27"/>
                  <a:pt x="129" y="54"/>
                  <a:pt x="143" y="142"/>
                </a:cubicBezTo>
                <a:cubicBezTo>
                  <a:pt x="157" y="230"/>
                  <a:pt x="17" y="397"/>
                  <a:pt x="83" y="531"/>
                </a:cubicBezTo>
                <a:cubicBezTo>
                  <a:pt x="149" y="665"/>
                  <a:pt x="331" y="774"/>
                  <a:pt x="539" y="950"/>
                </a:cubicBezTo>
                <a:cubicBezTo>
                  <a:pt x="747" y="1126"/>
                  <a:pt x="1108" y="1432"/>
                  <a:pt x="1332" y="1586"/>
                </a:cubicBezTo>
                <a:cubicBezTo>
                  <a:pt x="1556" y="1740"/>
                  <a:pt x="1731" y="1805"/>
                  <a:pt x="1886" y="1877"/>
                </a:cubicBezTo>
                <a:cubicBezTo>
                  <a:pt x="2041" y="1949"/>
                  <a:pt x="2142" y="1967"/>
                  <a:pt x="2260" y="2019"/>
                </a:cubicBezTo>
                <a:cubicBezTo>
                  <a:pt x="2378" y="2071"/>
                  <a:pt x="2487" y="2131"/>
                  <a:pt x="2596" y="2192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600" name="Rectangle 3"/>
          <p:cNvSpPr>
            <a:spLocks noChangeArrowheads="1"/>
          </p:cNvSpPr>
          <p:nvPr/>
        </p:nvSpPr>
        <p:spPr bwMode="auto">
          <a:xfrm>
            <a:off x="423863" y="1498600"/>
            <a:ext cx="844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a packet passes through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many</a:t>
            </a:r>
            <a:r>
              <a:rPr lang="en-US">
                <a:latin typeface="Comic Sans MS" pitchFamily="66" charset="0"/>
              </a:rPr>
              <a:t> networks from source host to destination host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17D3ADA-1E60-4706-8AD7-B9C47B041269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791" y="0"/>
            <a:ext cx="7772400" cy="890264"/>
          </a:xfrm>
        </p:spPr>
        <p:txBody>
          <a:bodyPr/>
          <a:lstStyle/>
          <a:p>
            <a:r>
              <a:rPr lang="en-US" dirty="0"/>
              <a:t>Intro &amp; Motivation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70118"/>
            <a:ext cx="8566732" cy="5865316"/>
          </a:xfrm>
        </p:spPr>
        <p:txBody>
          <a:bodyPr/>
          <a:lstStyle/>
          <a:p>
            <a:r>
              <a:rPr lang="en-US" dirty="0"/>
              <a:t>What’s the Internet to you?</a:t>
            </a:r>
          </a:p>
          <a:p>
            <a:pPr lvl="1"/>
            <a:r>
              <a:rPr lang="en-US" dirty="0"/>
              <a:t>Web browsers, wireless Internet Cafés, cellular phones!, home networks, networked cars (vehicular), networked embedded devices,</a:t>
            </a:r>
            <a:r>
              <a:rPr lang="en-US" dirty="0" smtClean="0"/>
              <a:t> Internet-of-Things (</a:t>
            </a:r>
            <a:r>
              <a:rPr lang="en-US" dirty="0" err="1" smtClean="0"/>
              <a:t>IoT</a:t>
            </a:r>
            <a:r>
              <a:rPr lang="en-US" dirty="0" smtClean="0"/>
              <a:t>), smart home, city, highway, school, hospital, </a:t>
            </a:r>
            <a:r>
              <a:rPr lang="en-US" dirty="0" err="1" smtClean="0"/>
              <a:t>wearables</a:t>
            </a:r>
            <a:r>
              <a:rPr lang="en-US" dirty="0" smtClean="0"/>
              <a:t> …. inter</a:t>
            </a:r>
            <a:r>
              <a:rPr lang="en-US" dirty="0"/>
              <a:t>-planetary networks (</a:t>
            </a:r>
            <a:r>
              <a:rPr lang="en-US" dirty="0" err="1"/>
              <a:t>DTNs</a:t>
            </a:r>
            <a:r>
              <a:rPr lang="en-US" dirty="0"/>
              <a:t>)?… </a:t>
            </a:r>
          </a:p>
          <a:p>
            <a:pPr lvl="1"/>
            <a:r>
              <a:rPr lang="en-US" dirty="0"/>
              <a:t>Very complex, time varying, hard to capture !</a:t>
            </a:r>
          </a:p>
          <a:p>
            <a:r>
              <a:rPr lang="en-US" dirty="0"/>
              <a:t>Why study the Internet?</a:t>
            </a:r>
          </a:p>
          <a:p>
            <a:pPr lvl="1"/>
            <a:r>
              <a:rPr lang="en-US" dirty="0"/>
              <a:t>To learn </a:t>
            </a:r>
            <a:r>
              <a:rPr lang="en-US" i="1" dirty="0"/>
              <a:t>engineering </a:t>
            </a:r>
            <a:r>
              <a:rPr lang="en-US" dirty="0"/>
              <a:t>lessons from history</a:t>
            </a:r>
          </a:p>
          <a:p>
            <a:pPr lvl="1"/>
            <a:r>
              <a:rPr lang="en-US" dirty="0"/>
              <a:t>Analyze today’s problems and improve performance</a:t>
            </a:r>
          </a:p>
          <a:p>
            <a:pPr lvl="1"/>
            <a:r>
              <a:rPr lang="en-US" dirty="0"/>
              <a:t>Provide future designs for better Internet and new architectures and </a:t>
            </a:r>
            <a:r>
              <a:rPr lang="en-US" dirty="0" smtClean="0"/>
              <a:t>applications for new </a:t>
            </a:r>
            <a:r>
              <a:rPr lang="en-US" dirty="0" err="1" smtClean="0"/>
              <a:t>funcationality</a:t>
            </a:r>
            <a:endParaRPr lang="en-US" dirty="0" smtClean="0"/>
          </a:p>
          <a:p>
            <a:pPr lvl="1"/>
            <a:r>
              <a:rPr lang="en-US" dirty="0"/>
              <a:t>Is the Internet the only form of computer networking? (open question)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2999027-1BA8-4AD2-AFA9-94133F1E14AF}" type="slidenum">
              <a:rPr lang="en-US"/>
              <a:pPr/>
              <a:t>40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/>
              <a:t>Internet structure: network of networks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 packet passes through many </a:t>
            </a:r>
            <a:r>
              <a:rPr lang="en-US" sz="2400" dirty="0" smtClean="0">
                <a:solidFill>
                  <a:srgbClr val="FF0000"/>
                </a:solidFill>
              </a:rPr>
              <a:t>networks down and up the hierarchy!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76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78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8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4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5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86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8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9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94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5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78901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78904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78907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08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78910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1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78913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4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78916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17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78919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0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78922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3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78925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26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79067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425986" name="Clip" r:id="rId4" imgW="1305000" imgH="1085760" progId="">
              <p:embed/>
            </p:oleObj>
          </a:graphicData>
        </a:graphic>
      </p:graphicFrame>
      <p:graphicFrame>
        <p:nvGraphicFramePr>
          <p:cNvPr id="7918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425987" name="Clip" r:id="rId5" imgW="1305000" imgH="1085760" progId="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264"/>
              </a:cxn>
              <a:cxn ang="0">
                <a:pos x="920" y="592"/>
              </a:cxn>
              <a:cxn ang="0">
                <a:pos x="1232" y="840"/>
              </a:cxn>
              <a:cxn ang="0">
                <a:pos x="1792" y="1248"/>
              </a:cxn>
              <a:cxn ang="0">
                <a:pos x="2096" y="1560"/>
              </a:cxn>
              <a:cxn ang="0">
                <a:pos x="3008" y="1800"/>
              </a:cxn>
              <a:cxn ang="0">
                <a:pos x="3632" y="1912"/>
              </a:cxn>
              <a:cxn ang="0">
                <a:pos x="4040" y="2240"/>
              </a:cxn>
              <a:cxn ang="0">
                <a:pos x="4192" y="2280"/>
              </a:cxn>
            </a:cxnLst>
            <a:rect l="0" t="0" r="r" b="b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0FB313B-23D8-4105-8AA1-13B161D353D9}" type="slidenum">
              <a:rPr lang="en-US"/>
              <a:pPr/>
              <a:t>41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Internet Hierarchy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hierarchy based on routing (more later)</a:t>
            </a:r>
            <a:br>
              <a:rPr lang="en-US"/>
            </a:br>
            <a:endParaRPr lang="en-US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1905000" y="2743200"/>
          <a:ext cx="5038725" cy="3752850"/>
        </p:xfrm>
        <a:graphic>
          <a:graphicData uri="http://schemas.openxmlformats.org/presentationml/2006/ole">
            <p:oleObj spid="_x0000_s302084" name="Picture" r:id="rId4" imgW="5038560" imgH="3753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Hierarchical Architecture (+s, -s)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1600200"/>
            <a:ext cx="8710047" cy="46482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Isolates and scopes internal dynamics: dampens oscillations, providing stability to the overall network</a:t>
            </a:r>
          </a:p>
          <a:p>
            <a:pPr lvl="1"/>
            <a:r>
              <a:rPr lang="en-US" dirty="0" smtClean="0"/>
              <a:t>Supports scalability: aggregation/summary per domain for smaller, more efficient routing tables</a:t>
            </a:r>
          </a:p>
          <a:p>
            <a:pPr lvl="1"/>
            <a:r>
              <a:rPr lang="en-US" dirty="0" smtClean="0"/>
              <a:t>Allows for flexibility: domains deploy different protocols, policies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Overhead of establishing and maintaining the hierarchy (esp. for mobile, dynamic nets)</a:t>
            </a:r>
          </a:p>
          <a:p>
            <a:pPr lvl="1"/>
            <a:r>
              <a:rPr lang="en-US" dirty="0" smtClean="0"/>
              <a:t>Sub-optimality of routing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A3E99AA-6D34-4D4F-963F-7D03C9CE373D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312322" name="Object 2"/>
          <p:cNvGraphicFramePr>
            <a:graphicFrameLocks noChangeAspect="1"/>
          </p:cNvGraphicFramePr>
          <p:nvPr/>
        </p:nvGraphicFramePr>
        <p:xfrm>
          <a:off x="1143000" y="693738"/>
          <a:ext cx="6629400" cy="5453062"/>
        </p:xfrm>
        <a:graphic>
          <a:graphicData uri="http://schemas.openxmlformats.org/presentationml/2006/ole">
            <p:oleObj spid="_x0000_s312322" name="Document" r:id="rId4" imgW="2324880" imgH="1910880" progId="Word.Document.8">
              <p:embed/>
            </p:oleObj>
          </a:graphicData>
        </a:graphic>
      </p:graphicFrame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2371725" y="6103938"/>
            <a:ext cx="391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100 node transit-stub topology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509588" y="58738"/>
            <a:ext cx="774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So, what does the Internet look like? Have you seen it lately?!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CC92583-9A97-4F65-908F-46D2AC03077F}" type="slidenum">
              <a:rPr lang="en-US"/>
              <a:pPr/>
              <a:t>44</a:t>
            </a:fld>
            <a:endParaRPr lang="en-US"/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914400" y="0"/>
          <a:ext cx="7010400" cy="5476875"/>
        </p:xfrm>
        <a:graphic>
          <a:graphicData uri="http://schemas.openxmlformats.org/presentationml/2006/ole">
            <p:oleObj spid="_x0000_s314370" name="Document" r:id="rId4" imgW="2372400" imgH="1853280" progId="Word.Document.8">
              <p:embed/>
            </p:oleObj>
          </a:graphicData>
        </a:graphic>
      </p:graphicFrame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023938" y="5478463"/>
            <a:ext cx="782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multicast backbone [Mbone] (~3000 nodes) [2002]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3F18ADD-A252-4181-BA1B-599DA0FA4173}" type="slidenum">
              <a:rPr lang="en-US"/>
              <a:pPr/>
              <a:t>45</a:t>
            </a:fld>
            <a:endParaRPr lang="en-US"/>
          </a:p>
        </p:txBody>
      </p:sp>
      <p:pic>
        <p:nvPicPr>
          <p:cNvPr id="316418" name="Picture 2" descr="mbo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2727325" y="5908675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Map of the Internet (~50,000 nodes)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D4259B4-2666-4E53-845B-5CDDC807F4FF}" type="slidenum">
              <a:rPr lang="en-US"/>
              <a:pPr/>
              <a:t>46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is not simple… </a:t>
            </a:r>
          </a:p>
          <a:p>
            <a:r>
              <a:rPr lang="en-US"/>
              <a:t>It is really complex</a:t>
            </a:r>
          </a:p>
          <a:p>
            <a:pPr lvl="1"/>
            <a:r>
              <a:rPr lang="en-US"/>
              <a:t>in scale</a:t>
            </a:r>
          </a:p>
          <a:p>
            <a:pPr lvl="1"/>
            <a:r>
              <a:rPr lang="en-US"/>
              <a:t>in interactions and dynamics</a:t>
            </a:r>
          </a:p>
          <a:p>
            <a:pPr lvl="1"/>
            <a:r>
              <a:rPr lang="en-US"/>
              <a:t>in failure modes (loss, crashes, loops, etc)</a:t>
            </a:r>
          </a:p>
          <a:p>
            <a:r>
              <a:rPr lang="en-US"/>
              <a:t>We need a very systematic approach to design protocols for such a complex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E33D875-2AC5-426E-9565-546FD110984C}" type="slidenum">
              <a:rPr lang="en-US"/>
              <a:pPr/>
              <a:t>47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1.5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FAD0EF8-3F96-4435-80F5-571110667C78}" type="slidenum">
              <a:rPr lang="en-US"/>
              <a:pPr/>
              <a:t>48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“Layers”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814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/>
              <a:t>many “pieces”:</a:t>
            </a:r>
          </a:p>
          <a:p>
            <a:pPr lvl="1"/>
            <a:r>
              <a:rPr lang="en-US"/>
              <a:t>hosts</a:t>
            </a:r>
          </a:p>
          <a:p>
            <a:pPr lvl="1"/>
            <a:r>
              <a:rPr lang="en-US"/>
              <a:t>routers</a:t>
            </a:r>
          </a:p>
          <a:p>
            <a:pPr lvl="1"/>
            <a:r>
              <a:rPr lang="en-US"/>
              <a:t>links of various media</a:t>
            </a:r>
          </a:p>
          <a:p>
            <a:pPr lvl="1"/>
            <a:r>
              <a:rPr lang="en-US"/>
              <a:t>applications</a:t>
            </a:r>
          </a:p>
          <a:p>
            <a:pPr lvl="1"/>
            <a:r>
              <a:rPr lang="en-US"/>
              <a:t>protocols</a:t>
            </a:r>
          </a:p>
          <a:p>
            <a:pPr lvl="1"/>
            <a:r>
              <a:rPr lang="en-US"/>
              <a:t>hardware, software</a:t>
            </a:r>
            <a:endParaRPr lang="en-US" sz="2000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6475" y="2259013"/>
            <a:ext cx="3943350" cy="29654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Question:</a:t>
            </a:r>
            <a:r>
              <a:rPr lang="en-US" sz="2400" u="sng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Is there any hope of </a:t>
            </a:r>
            <a:r>
              <a:rPr lang="en-US" sz="2400" i="1"/>
              <a:t>organizing</a:t>
            </a:r>
            <a:r>
              <a:rPr lang="en-US" sz="2400"/>
              <a:t> structure of network?</a:t>
            </a:r>
          </a:p>
          <a:p>
            <a:pPr algn="ctr">
              <a:buFont typeface="Wingdings" pitchFamily="2" charset="2"/>
              <a:buNone/>
            </a:pPr>
            <a:endParaRPr lang="en-US" sz="2400"/>
          </a:p>
          <a:p>
            <a:pPr algn="ctr">
              <a:buFont typeface="Wingdings" pitchFamily="2" charset="2"/>
              <a:buNone/>
            </a:pPr>
            <a:r>
              <a:rPr lang="en-US" sz="2400"/>
              <a:t>Or at least our discussion of networks?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30B32E1-D665-4533-ADFB-7FDE72384BFE}" type="slidenum">
              <a:rPr lang="en-US"/>
              <a:pPr/>
              <a:t>49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layering?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82835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Dealing with complex systems:</a:t>
            </a:r>
          </a:p>
          <a:p>
            <a:r>
              <a:rPr lang="en-US" sz="2400"/>
              <a:t>explicit structure allows identification, relationship of complex system’s pieces</a:t>
            </a:r>
            <a:endParaRPr lang="en-US"/>
          </a:p>
          <a:p>
            <a:pPr lvl="1"/>
            <a:r>
              <a:rPr lang="en-US"/>
              <a:t>layered </a:t>
            </a:r>
            <a:r>
              <a:rPr lang="en-US">
                <a:solidFill>
                  <a:srgbClr val="FF0000"/>
                </a:solidFill>
              </a:rPr>
              <a:t>reference model</a:t>
            </a:r>
            <a:r>
              <a:rPr lang="en-US"/>
              <a:t> for discussion</a:t>
            </a:r>
          </a:p>
          <a:p>
            <a:r>
              <a:rPr lang="en-US" sz="2400"/>
              <a:t>modularization eases maintenance, updating of system</a:t>
            </a:r>
          </a:p>
          <a:p>
            <a:pPr lvl="1"/>
            <a:r>
              <a:rPr lang="en-US"/>
              <a:t>change of implementation of layer’s service transparent to rest of system</a:t>
            </a:r>
          </a:p>
          <a:p>
            <a:pPr lvl="1"/>
            <a:r>
              <a:rPr lang="en-US"/>
              <a:t>change in one layer doesn’t affect rest of system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(is this true?!)</a:t>
            </a:r>
          </a:p>
          <a:p>
            <a:r>
              <a:rPr lang="en-US" sz="2400"/>
              <a:t>Can layering be considered harmful?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B892175-E4EE-471D-9304-8395AB0DA13B}" type="slidenum">
              <a:rPr lang="en-US"/>
              <a:pPr/>
              <a:t>5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(Chapters) to Cover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143000"/>
            <a:ext cx="8562975" cy="5105400"/>
          </a:xfrm>
        </p:spPr>
        <p:txBody>
          <a:bodyPr/>
          <a:lstStyle/>
          <a:p>
            <a:r>
              <a:rPr lang="en-US" sz="2400" dirty="0"/>
              <a:t>From main text book (Kurose, Ross)</a:t>
            </a:r>
          </a:p>
          <a:p>
            <a:pPr lvl="1"/>
            <a:r>
              <a:rPr lang="en-US" sz="2000" dirty="0" err="1"/>
              <a:t>Ch1</a:t>
            </a:r>
            <a:r>
              <a:rPr lang="en-US" sz="2000" dirty="0"/>
              <a:t>: Overview, Intro</a:t>
            </a:r>
          </a:p>
          <a:p>
            <a:pPr lvl="1"/>
            <a:r>
              <a:rPr lang="en-US" sz="2000" dirty="0" err="1"/>
              <a:t>Ch2</a:t>
            </a:r>
            <a:r>
              <a:rPr lang="en-US" sz="2000" dirty="0"/>
              <a:t>: Applications</a:t>
            </a:r>
          </a:p>
          <a:p>
            <a:pPr lvl="1"/>
            <a:r>
              <a:rPr lang="en-US" sz="2000" dirty="0" err="1"/>
              <a:t>Ch3</a:t>
            </a:r>
            <a:r>
              <a:rPr lang="en-US" sz="2000" dirty="0"/>
              <a:t>: Transport Layer</a:t>
            </a:r>
          </a:p>
          <a:p>
            <a:pPr lvl="1"/>
            <a:r>
              <a:rPr lang="en-US" sz="2000" dirty="0" err="1"/>
              <a:t>Ch4</a:t>
            </a:r>
            <a:r>
              <a:rPr lang="en-US" sz="2000" dirty="0"/>
              <a:t>: Network Layer</a:t>
            </a:r>
          </a:p>
          <a:p>
            <a:pPr lvl="1"/>
            <a:r>
              <a:rPr lang="en-US" sz="2000" dirty="0" err="1"/>
              <a:t>Ch5</a:t>
            </a:r>
            <a:r>
              <a:rPr lang="en-US" sz="2000" dirty="0"/>
              <a:t>: Link Layer, MAC, LANs</a:t>
            </a:r>
          </a:p>
          <a:p>
            <a:pPr lvl="1"/>
            <a:r>
              <a:rPr lang="en-US" sz="2000" dirty="0" err="1"/>
              <a:t>Ch6</a:t>
            </a:r>
            <a:r>
              <a:rPr lang="en-US" sz="2000" dirty="0"/>
              <a:t>: Wireless, Mobile Networks</a:t>
            </a:r>
          </a:p>
          <a:p>
            <a:pPr lvl="1"/>
            <a:r>
              <a:rPr lang="en-US" sz="2000" dirty="0" err="1"/>
              <a:t>Ch7</a:t>
            </a:r>
            <a:r>
              <a:rPr lang="en-US" sz="2000" dirty="0"/>
              <a:t>: Multimedia [partial: </a:t>
            </a:r>
            <a:r>
              <a:rPr lang="en-US" sz="2000" dirty="0" err="1"/>
              <a:t>Diffserv</a:t>
            </a:r>
            <a:r>
              <a:rPr lang="en-US" sz="2000" dirty="0"/>
              <a:t>, </a:t>
            </a:r>
            <a:r>
              <a:rPr lang="en-US" sz="2000" dirty="0" err="1"/>
              <a:t>Intserv</a:t>
            </a:r>
            <a:r>
              <a:rPr lang="en-US" sz="2000" dirty="0"/>
              <a:t>]</a:t>
            </a:r>
          </a:p>
          <a:p>
            <a:pPr lvl="1"/>
            <a:r>
              <a:rPr lang="en-US" sz="2000" dirty="0" err="1"/>
              <a:t>Ch8</a:t>
            </a:r>
            <a:r>
              <a:rPr lang="en-US" sz="2000" dirty="0"/>
              <a:t>: Security [partial]</a:t>
            </a:r>
          </a:p>
          <a:p>
            <a:r>
              <a:rPr lang="en-US" sz="2400" dirty="0"/>
              <a:t>Notes: </a:t>
            </a:r>
          </a:p>
          <a:p>
            <a:pPr lvl="1"/>
            <a:r>
              <a:rPr lang="en-US" sz="2000" dirty="0" smtClean="0"/>
              <a:t>Ordering maybe slightly modified as semester progresses.</a:t>
            </a:r>
          </a:p>
          <a:p>
            <a:pPr lvl="1"/>
            <a:r>
              <a:rPr lang="en-US" sz="2000" dirty="0" smtClean="0"/>
              <a:t>Personal notes, additions will be provided by Prof. as needed.</a:t>
            </a:r>
          </a:p>
          <a:p>
            <a:pPr lvl="1"/>
            <a:r>
              <a:rPr lang="en-US" sz="2000" dirty="0" smtClean="0"/>
              <a:t>This is </a:t>
            </a:r>
            <a:r>
              <a:rPr lang="en-US" sz="2000" i="1" dirty="0" smtClean="0"/>
              <a:t>not </a:t>
            </a:r>
            <a:r>
              <a:rPr lang="en-US" sz="2000" dirty="0" smtClean="0"/>
              <a:t>a programming class (although we will use some </a:t>
            </a:r>
            <a:r>
              <a:rPr lang="en-US" sz="2000" dirty="0" err="1" smtClean="0"/>
              <a:t>prog</a:t>
            </a:r>
            <a:r>
              <a:rPr lang="en-US" sz="2000" dirty="0" smtClean="0"/>
              <a:t>.). It is </a:t>
            </a:r>
            <a:r>
              <a:rPr lang="en-US" sz="2000" i="1" dirty="0" smtClean="0"/>
              <a:t>not </a:t>
            </a:r>
            <a:r>
              <a:rPr lang="en-US" sz="2000" dirty="0" smtClean="0"/>
              <a:t> a security class, although we’ll introduce security issues and discuss briefly!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D319847-FDE4-4122-941F-3E98ED4246FD}" type="slidenum">
              <a:rPr lang="en-US"/>
              <a:pPr/>
              <a:t>50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Internet protocol </a:t>
            </a:r>
            <a:r>
              <a:rPr lang="en-US" sz="3200" dirty="0" smtClean="0"/>
              <a:t>stack</a:t>
            </a:r>
            <a:endParaRPr lang="en-US" sz="3200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application:</a:t>
            </a:r>
            <a:r>
              <a:rPr lang="en-US" sz="2400"/>
              <a:t> supporting network applications</a:t>
            </a:r>
          </a:p>
          <a:p>
            <a:pPr lvl="1"/>
            <a:r>
              <a:rPr lang="en-US" sz="2000"/>
              <a:t>FTP, SMTP, HTTP</a:t>
            </a:r>
          </a:p>
          <a:p>
            <a:r>
              <a:rPr lang="en-US" sz="2400">
                <a:solidFill>
                  <a:srgbClr val="FF0000"/>
                </a:solidFill>
              </a:rPr>
              <a:t>transport:</a:t>
            </a:r>
            <a:r>
              <a:rPr lang="en-US" sz="2400"/>
              <a:t> process-process data transfer</a:t>
            </a:r>
          </a:p>
          <a:p>
            <a:pPr lvl="1"/>
            <a:r>
              <a:rPr lang="en-US" sz="2000"/>
              <a:t>TCP, UDP</a:t>
            </a:r>
          </a:p>
          <a:p>
            <a:r>
              <a:rPr lang="en-US" sz="2400">
                <a:solidFill>
                  <a:srgbClr val="FF0000"/>
                </a:solidFill>
              </a:rPr>
              <a:t>network:</a:t>
            </a:r>
            <a:r>
              <a:rPr lang="en-US" sz="2400"/>
              <a:t> routing of datagrams from source to destination</a:t>
            </a:r>
          </a:p>
          <a:p>
            <a:pPr lvl="1"/>
            <a:r>
              <a:rPr lang="en-US" sz="2000"/>
              <a:t>IP, routing protocols</a:t>
            </a:r>
          </a:p>
          <a:p>
            <a:r>
              <a:rPr lang="en-US" sz="2400">
                <a:solidFill>
                  <a:srgbClr val="FF0000"/>
                </a:solidFill>
              </a:rPr>
              <a:t>link:</a:t>
            </a:r>
            <a:r>
              <a:rPr lang="en-US" sz="2400"/>
              <a:t> data transfer between neighboring  network elements</a:t>
            </a:r>
          </a:p>
          <a:p>
            <a:pPr lvl="1"/>
            <a:r>
              <a:rPr lang="en-US" sz="2000"/>
              <a:t>PPP, Ethernet</a:t>
            </a:r>
          </a:p>
          <a:p>
            <a:r>
              <a:rPr lang="en-US" sz="2400">
                <a:solidFill>
                  <a:srgbClr val="FF0000"/>
                </a:solidFill>
              </a:rPr>
              <a:t>physical:</a:t>
            </a:r>
            <a:r>
              <a:rPr lang="en-US" sz="2400"/>
              <a:t> bits “on the wire”</a:t>
            </a:r>
          </a:p>
          <a:p>
            <a:endParaRPr lang="en-US" sz="2400"/>
          </a:p>
        </p:txBody>
      </p:sp>
      <p:grpSp>
        <p:nvGrpSpPr>
          <p:cNvPr id="326661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326662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6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67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63713B6-4457-456F-A2C8-B182029A755A}" type="slidenum">
              <a:rPr lang="en-US"/>
              <a:pPr/>
              <a:t>51</a:t>
            </a:fld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7077075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ISO/OSI reference model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22400"/>
            <a:ext cx="5715000" cy="464820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presentation:</a:t>
            </a:r>
            <a:r>
              <a:rPr lang="en-US" sz="2400"/>
              <a:t> allow applications to interpret meaning of data, e.g., encryption, compression, machine-specific conventions</a:t>
            </a:r>
          </a:p>
          <a:p>
            <a:r>
              <a:rPr lang="en-US" sz="2400" i="1">
                <a:solidFill>
                  <a:srgbClr val="FF3300"/>
                </a:solidFill>
              </a:rPr>
              <a:t>session:</a:t>
            </a:r>
            <a:r>
              <a:rPr lang="en-US" sz="2400"/>
              <a:t> synchronization, checkpointing, recovery of data exchange</a:t>
            </a:r>
          </a:p>
          <a:p>
            <a:r>
              <a:rPr lang="en-US" sz="2400"/>
              <a:t>Internet stack “missing” these layers!</a:t>
            </a:r>
          </a:p>
          <a:p>
            <a:pPr lvl="1"/>
            <a:r>
              <a:rPr lang="en-US"/>
              <a:t>these services, </a:t>
            </a:r>
            <a:r>
              <a:rPr lang="en-US" i="1"/>
              <a:t>if needed,</a:t>
            </a:r>
            <a:r>
              <a:rPr lang="en-US"/>
              <a:t> must be implemented in application</a:t>
            </a:r>
          </a:p>
          <a:p>
            <a:pPr lvl="1"/>
            <a:r>
              <a:rPr lang="en-US"/>
              <a:t>needed?</a:t>
            </a:r>
          </a:p>
          <a:p>
            <a:r>
              <a:rPr lang="en-US" sz="2400"/>
              <a:t>Other protocol stacks? ATM, … </a:t>
            </a:r>
            <a:endParaRPr lang="en-US"/>
          </a:p>
        </p:txBody>
      </p:sp>
      <p:grpSp>
        <p:nvGrpSpPr>
          <p:cNvPr id="328709" name="Group 5"/>
          <p:cNvGrpSpPr>
            <a:grpSpLocks/>
          </p:cNvGrpSpPr>
          <p:nvPr/>
        </p:nvGrpSpPr>
        <p:grpSpPr bwMode="auto">
          <a:xfrm>
            <a:off x="6902450" y="1762125"/>
            <a:ext cx="1982788" cy="3587750"/>
            <a:chOff x="3265" y="1545"/>
            <a:chExt cx="1249" cy="2260"/>
          </a:xfrm>
        </p:grpSpPr>
        <p:sp>
          <p:nvSpPr>
            <p:cNvPr id="328710" name="Rectangle 6"/>
            <p:cNvSpPr>
              <a:spLocks noChangeArrowheads="1"/>
            </p:cNvSpPr>
            <p:nvPr/>
          </p:nvSpPr>
          <p:spPr bwMode="auto">
            <a:xfrm>
              <a:off x="3310" y="1545"/>
              <a:ext cx="1192" cy="22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3265" y="1654"/>
              <a:ext cx="1249" cy="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presentation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session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70000"/>
                </a:lnSpc>
              </a:pPr>
              <a:endParaRPr lang="en-US">
                <a:latin typeface="Comic Sans MS" pitchFamily="66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3297" y="191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3" name="Line 9"/>
            <p:cNvSpPr>
              <a:spLocks noChangeShapeType="1"/>
            </p:cNvSpPr>
            <p:nvPr/>
          </p:nvSpPr>
          <p:spPr bwMode="auto">
            <a:xfrm>
              <a:off x="3306" y="253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3306" y="287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5" name="Line 11"/>
            <p:cNvSpPr>
              <a:spLocks noChangeShapeType="1"/>
            </p:cNvSpPr>
            <p:nvPr/>
          </p:nvSpPr>
          <p:spPr bwMode="auto">
            <a:xfrm>
              <a:off x="3307" y="3513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3297" y="3209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Line 13"/>
            <p:cNvSpPr>
              <a:spLocks noChangeShapeType="1"/>
            </p:cNvSpPr>
            <p:nvPr/>
          </p:nvSpPr>
          <p:spPr bwMode="auto">
            <a:xfrm>
              <a:off x="3296" y="2245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632DEBD-2EE5-44A4-BB8C-DE722BD8D274}" type="slidenum">
              <a:rPr lang="en-US"/>
              <a:pPr/>
              <a:t>52</a:t>
            </a:fld>
            <a:endParaRPr lang="en-US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/>
            <a:ahLst/>
            <a:cxnLst>
              <a:cxn ang="0">
                <a:pos x="592" y="0"/>
              </a:cxn>
              <a:cxn ang="0">
                <a:pos x="2544" y="0"/>
              </a:cxn>
              <a:cxn ang="0">
                <a:pos x="2550" y="2415"/>
              </a:cxn>
              <a:cxn ang="0">
                <a:pos x="0" y="2415"/>
              </a:cxn>
            </a:cxnLst>
            <a:rect l="0" t="0" r="r" b="b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5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/>
            <a:ahLst/>
            <a:cxnLst>
              <a:cxn ang="0">
                <a:pos x="402" y="363"/>
              </a:cxn>
              <a:cxn ang="0">
                <a:pos x="28" y="0"/>
              </a:cxn>
              <a:cxn ang="0">
                <a:pos x="0" y="470"/>
              </a:cxn>
              <a:cxn ang="0">
                <a:pos x="242" y="537"/>
              </a:cxn>
              <a:cxn ang="0">
                <a:pos x="402" y="363"/>
              </a:cxn>
            </a:cxnLst>
            <a:rect l="0" t="0" r="r" b="b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716213" y="223838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4098925" y="1201738"/>
          <a:ext cx="646113" cy="533400"/>
        </p:xfrm>
        <a:graphic>
          <a:graphicData uri="http://schemas.openxmlformats.org/presentationml/2006/ole">
            <p:oleObj spid="_x0000_s330757" name="Clip" r:id="rId4" imgW="1305000" imgH="1085760" progId="">
              <p:embed/>
            </p:oleObj>
          </a:graphicData>
        </a:graphic>
      </p:graphicFrame>
      <p:sp>
        <p:nvSpPr>
          <p:cNvPr id="330758" name="Freeform 6"/>
          <p:cNvSpPr>
            <a:spLocks/>
          </p:cNvSpPr>
          <p:nvPr/>
        </p:nvSpPr>
        <p:spPr bwMode="auto">
          <a:xfrm>
            <a:off x="3868738" y="6540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7488238" y="2827338"/>
            <a:ext cx="976312" cy="277812"/>
            <a:chOff x="198" y="3765"/>
            <a:chExt cx="693" cy="287"/>
          </a:xfrm>
        </p:grpSpPr>
        <p:sp>
          <p:nvSpPr>
            <p:cNvPr id="330760" name="Freeform 8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1" name="Freeform 9"/>
            <p:cNvSpPr>
              <a:spLocks/>
            </p:cNvSpPr>
            <p:nvPr/>
          </p:nvSpPr>
          <p:spPr bwMode="auto">
            <a:xfrm>
              <a:off x="213" y="3765"/>
              <a:ext cx="658" cy="281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13" y="150"/>
                </a:cxn>
                <a:cxn ang="0">
                  <a:pos x="658" y="0"/>
                </a:cxn>
                <a:cxn ang="0">
                  <a:pos x="658" y="130"/>
                </a:cxn>
                <a:cxn ang="0">
                  <a:pos x="0" y="281"/>
                </a:cxn>
              </a:cxnLst>
              <a:rect l="0" t="0" r="r" b="b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62" name="Freeform 10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672" y="0"/>
                </a:cxn>
                <a:cxn ang="0">
                  <a:pos x="508" y="164"/>
                </a:cxn>
                <a:cxn ang="0">
                  <a:pos x="0" y="164"/>
                </a:cxn>
                <a:cxn ang="0">
                  <a:pos x="179" y="0"/>
                </a:cxn>
              </a:cxnLst>
              <a:rect l="0" t="0" r="r" b="b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763" name="Group 11"/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33076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767" name="Group 15"/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33076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6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7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Rectangle 20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Line 21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75" name="Line 23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6" name="Line 24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7" name="Line 25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330779" name="Rectangle 27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781" name="Rectangle 29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782" name="Rectangle 30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95288" y="996950"/>
            <a:ext cx="971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786" name="Group 34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330787" name="Rectangle 35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</p:grp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195263" y="1336675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1547813" y="4157663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graphicFrame>
        <p:nvGraphicFramePr>
          <p:cNvPr id="330791" name="Object 39"/>
          <p:cNvGraphicFramePr>
            <a:graphicFrameLocks noChangeAspect="1"/>
          </p:cNvGraphicFramePr>
          <p:nvPr/>
        </p:nvGraphicFramePr>
        <p:xfrm>
          <a:off x="3209925" y="5087938"/>
          <a:ext cx="646113" cy="533400"/>
        </p:xfrm>
        <a:graphic>
          <a:graphicData uri="http://schemas.openxmlformats.org/presentationml/2006/ole">
            <p:oleObj spid="_x0000_s330791" name="Clip" r:id="rId5" imgW="1305000" imgH="1085760" progId="">
              <p:embed/>
            </p:oleObj>
          </a:graphicData>
        </a:graphic>
      </p:graphicFrame>
      <p:sp>
        <p:nvSpPr>
          <p:cNvPr id="330792" name="Freeform 40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/>
            <a:ahLst/>
            <a:cxnLst>
              <a:cxn ang="0">
                <a:pos x="254" y="466"/>
              </a:cxn>
              <a:cxn ang="0">
                <a:pos x="0" y="0"/>
              </a:cxn>
              <a:cxn ang="0">
                <a:pos x="0" y="1186"/>
              </a:cxn>
              <a:cxn ang="0">
                <a:pos x="267" y="652"/>
              </a:cxn>
              <a:cxn ang="0">
                <a:pos x="254" y="466"/>
              </a:cxn>
            </a:cxnLst>
            <a:rect l="0" t="0" r="r" b="b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93" name="Rectangle 41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4" name="Rectangle 42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>
                <a:latin typeface="Comic Sans MS" pitchFamily="66" charset="0"/>
              </a:rPr>
              <a:t>physical</a:t>
            </a:r>
          </a:p>
        </p:txBody>
      </p:sp>
      <p:sp>
        <p:nvSpPr>
          <p:cNvPr id="330797" name="Line 45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8" name="Line 46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99" name="Line 47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00" name="Group 48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330801" name="Rectangle 49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2" name="Rectangle 50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04" name="Rectangle 52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05" name="Rectangle 53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06" name="Line 54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09" name="Group 57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330810" name="Rectangle 58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1" name="Rectangle 59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2" name="Rectangle 60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13" name="Rectangle 61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16" name="Group 64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8" name="Rectangle 66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19" name="Rectangle 67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21" name="Group 69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330822" name="Rectangle 70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3" name="Rectangle 71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24" name="Group 72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330825" name="Rectangle 73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6" name="Rectangle 74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8" name="Text Box 76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0830" name="Group 78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330831" name="Rectangle 79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2" name="Rectangle 80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4" name="Text Box 82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330835" name="Freeform 83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/>
            <a:ahLst/>
            <a:cxnLst>
              <a:cxn ang="0">
                <a:pos x="413" y="570"/>
              </a:cxn>
              <a:cxn ang="0">
                <a:pos x="9" y="0"/>
              </a:cxn>
              <a:cxn ang="0">
                <a:pos x="0" y="604"/>
              </a:cxn>
              <a:cxn ang="0">
                <a:pos x="397" y="715"/>
              </a:cxn>
              <a:cxn ang="0">
                <a:pos x="413" y="570"/>
              </a:cxn>
            </a:cxnLst>
            <a:rect l="0" t="0" r="r" b="b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0836" name="Group 84"/>
          <p:cNvGrpSpPr>
            <a:grpSpLocks/>
          </p:cNvGrpSpPr>
          <p:nvPr/>
        </p:nvGrpSpPr>
        <p:grpSpPr bwMode="auto">
          <a:xfrm>
            <a:off x="7581900" y="4983163"/>
            <a:ext cx="766763" cy="433387"/>
            <a:chOff x="3600" y="219"/>
            <a:chExt cx="360" cy="175"/>
          </a:xfrm>
        </p:grpSpPr>
        <p:sp>
          <p:nvSpPr>
            <p:cNvPr id="33083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3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4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084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084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843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4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5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0846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84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4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0850" name="Freeform 98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/>
            <a:ahLst/>
            <a:cxnLst>
              <a:cxn ang="0">
                <a:pos x="872" y="0"/>
              </a:cxn>
              <a:cxn ang="0">
                <a:pos x="878" y="1481"/>
              </a:cxn>
              <a:cxn ang="0">
                <a:pos x="2612" y="1481"/>
              </a:cxn>
              <a:cxn ang="0">
                <a:pos x="2612" y="1179"/>
              </a:cxn>
              <a:cxn ang="0">
                <a:pos x="3294" y="1179"/>
              </a:cxn>
              <a:cxn ang="0">
                <a:pos x="3316" y="3131"/>
              </a:cxn>
              <a:cxn ang="0">
                <a:pos x="3148" y="2986"/>
              </a:cxn>
              <a:cxn ang="0">
                <a:pos x="3143" y="2387"/>
              </a:cxn>
              <a:cxn ang="0">
                <a:pos x="2505" y="2387"/>
              </a:cxn>
              <a:cxn ang="0">
                <a:pos x="2505" y="3070"/>
              </a:cxn>
              <a:cxn ang="0">
                <a:pos x="1057" y="3461"/>
              </a:cxn>
              <a:cxn ang="0">
                <a:pos x="0" y="3461"/>
              </a:cxn>
              <a:cxn ang="0">
                <a:pos x="0" y="2505"/>
              </a:cxn>
            </a:cxnLst>
            <a:rect l="0" t="0" r="r" b="b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851" name="Group 99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330852" name="Rectangle 100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3" name="Rectangle 101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54" name="Rectangle 102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55" name="Rectangle 103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56" name="Rectangle 104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57" name="Line 105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8" name="Line 106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59" name="Line 107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0" name="Group 108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330861" name="Rectangle 109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2" name="Rectangle 110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63" name="Rectangle 111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64" name="Rectangle 112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65" name="Line 113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66" name="Line 114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67" name="Group 115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330868" name="Rectangle 116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9" name="Rectangle 117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0" name="Rectangle 118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1" name="Rectangle 119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72" name="Line 120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73" name="Line 121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874" name="Group 122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330875" name="Rectangle 123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6" name="Rectangle 124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330877" name="Rectangle 125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  <p:sp>
          <p:nvSpPr>
            <p:cNvPr id="330878" name="Rectangle 126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l</a:t>
              </a:r>
            </a:p>
          </p:txBody>
        </p:sp>
        <p:sp>
          <p:nvSpPr>
            <p:cNvPr id="330879" name="Rectangle 127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  <p:sp>
          <p:nvSpPr>
            <p:cNvPr id="330880" name="Line 128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1" name="Line 129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0882" name="Line 130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83" name="Text Box 131"/>
          <p:cNvSpPr txBox="1">
            <a:spLocks noChangeArrowheads="1"/>
          </p:cNvSpPr>
          <p:nvPr/>
        </p:nvSpPr>
        <p:spPr bwMode="auto">
          <a:xfrm>
            <a:off x="7921625" y="5411788"/>
            <a:ext cx="87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router</a:t>
            </a:r>
          </a:p>
        </p:txBody>
      </p:sp>
      <p:sp>
        <p:nvSpPr>
          <p:cNvPr id="330884" name="Text Box 132"/>
          <p:cNvSpPr txBox="1">
            <a:spLocks noChangeArrowheads="1"/>
          </p:cNvSpPr>
          <p:nvPr/>
        </p:nvSpPr>
        <p:spPr bwMode="auto">
          <a:xfrm>
            <a:off x="7935913" y="309880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Comic Sans MS" pitchFamily="66" charset="0"/>
              </a:rPr>
              <a:t>switch</a:t>
            </a:r>
          </a:p>
        </p:txBody>
      </p:sp>
      <p:sp>
        <p:nvSpPr>
          <p:cNvPr id="330885" name="Rectangle 133"/>
          <p:cNvSpPr>
            <a:spLocks noGrp="1" noChangeArrowheads="1"/>
          </p:cNvSpPr>
          <p:nvPr>
            <p:ph type="title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r>
              <a:rPr lang="en-US"/>
              <a:t>Encapsulation</a:t>
            </a:r>
          </a:p>
        </p:txBody>
      </p:sp>
      <p:sp>
        <p:nvSpPr>
          <p:cNvPr id="330886" name="Text Box 134"/>
          <p:cNvSpPr txBox="1">
            <a:spLocks noChangeArrowheads="1"/>
          </p:cNvSpPr>
          <p:nvPr/>
        </p:nvSpPr>
        <p:spPr bwMode="auto">
          <a:xfrm>
            <a:off x="703263" y="692150"/>
            <a:ext cx="973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330887" name="Group 13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9" name="Rectangle 13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M</a:t>
              </a:r>
              <a:endParaRPr lang="en-US" sz="1400"/>
            </a:p>
          </p:txBody>
        </p:sp>
      </p:grpSp>
      <p:grpSp>
        <p:nvGrpSpPr>
          <p:cNvPr id="330890" name="Group 138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330891" name="Group 13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330892" name="Rectangle 14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3" name="Rectangle 14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H</a:t>
                </a:r>
                <a:r>
                  <a:rPr lang="en-US" sz="1800" baseline="-25000">
                    <a:latin typeface="Comic Sans MS" pitchFamily="66" charset="0"/>
                  </a:rPr>
                  <a:t>t</a:t>
                </a:r>
              </a:p>
            </p:txBody>
          </p:sp>
        </p:grpSp>
        <p:grpSp>
          <p:nvGrpSpPr>
            <p:cNvPr id="330894" name="Group 14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330895" name="Rectangle 14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96" name="Rectangle 14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pitchFamily="66" charset="0"/>
                  </a:rPr>
                  <a:t>M</a:t>
                </a:r>
                <a:endParaRPr lang="en-US" sz="1400"/>
              </a:p>
            </p:txBody>
          </p:sp>
        </p:grpSp>
      </p:grpSp>
      <p:grpSp>
        <p:nvGrpSpPr>
          <p:cNvPr id="330897" name="Group 145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330898" name="Rectangle 146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9" name="Rectangle 147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pitchFamily="66" charset="0"/>
                </a:rPr>
                <a:t>H</a:t>
              </a:r>
              <a:r>
                <a:rPr lang="en-US" sz="1800" baseline="-2500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330900" name="Text Box 148"/>
          <p:cNvSpPr txBox="1">
            <a:spLocks noChangeArrowheads="1"/>
          </p:cNvSpPr>
          <p:nvPr/>
        </p:nvSpPr>
        <p:spPr bwMode="auto">
          <a:xfrm>
            <a:off x="157163" y="16430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0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85" grpId="0"/>
      <p:bldP spid="330785" grpId="1"/>
      <p:bldP spid="330789" grpId="0"/>
      <p:bldP spid="330789" grpId="1"/>
      <p:bldP spid="330886" grpId="0"/>
      <p:bldP spid="330900" grpId="0"/>
      <p:bldP spid="33090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0019840-CAED-4C7C-81D4-5E83CB9701CF}" type="slidenum">
              <a:rPr lang="en-US"/>
              <a:pPr/>
              <a:t>53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2740" name="Picture 4" descr="fig02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5813" y="304800"/>
            <a:ext cx="5878512" cy="629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F56C5B5-5B58-48B6-A79E-F21C22FA8D77}" type="slidenum">
              <a:rPr lang="en-US"/>
              <a:pPr/>
              <a:t>54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fig03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690563"/>
            <a:ext cx="6115050" cy="616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8EBD058-3FFF-488E-A4DF-DDB2B7DB0BD7}" type="slidenum">
              <a:rPr lang="en-US"/>
              <a:pPr/>
              <a:t>55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8" name="Picture 4" descr="fig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552450"/>
            <a:ext cx="6356350" cy="630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2089E56-81A4-4688-ABC3-BCCF35FB480C}" type="slidenum">
              <a:rPr lang="en-US"/>
              <a:pPr/>
              <a:t>56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fig0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323850"/>
            <a:ext cx="7118350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ABDB8221-7FD7-4A6C-ADEC-A489A99BE0A7}" type="slidenum">
              <a:rPr lang="en-US"/>
              <a:pPr/>
              <a:t>57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Layering &amp; protocol stacks: (the protocol hour </a:t>
            </a:r>
            <a:r>
              <a:rPr lang="en-US" sz="3600" dirty="0" smtClean="0"/>
              <a:t>glass – thin waste)</a:t>
            </a:r>
            <a:endParaRPr lang="en-US" sz="3600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endParaRPr lang="en-US"/>
          </a:p>
        </p:txBody>
      </p:sp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990600" y="2895600"/>
          <a:ext cx="4267200" cy="2222500"/>
        </p:xfrm>
        <a:graphic>
          <a:graphicData uri="http://schemas.openxmlformats.org/presentationml/2006/ole">
            <p:oleObj spid="_x0000_s364548" name="Picture" r:id="rId4" imgW="3219480" imgH="1676520" progId="Word.Picture.8">
              <p:embed/>
            </p:oleObj>
          </a:graphicData>
        </a:graphic>
      </p:graphicFrame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5791200" y="2590800"/>
          <a:ext cx="2346325" cy="2895600"/>
        </p:xfrm>
        <a:graphic>
          <a:graphicData uri="http://schemas.openxmlformats.org/presentationml/2006/ole">
            <p:oleObj spid="_x0000_s364549" name="Picture" r:id="rId5" imgW="2114640" imgH="26100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5E8240-57FD-4045-8E20-0B2B63DDB0F8}" type="slidenum">
              <a:rPr lang="en-US"/>
              <a:pPr/>
              <a:t>58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1.3 Network core</a:t>
            </a:r>
          </a:p>
          <a:p>
            <a:pPr lvl="2">
              <a:buClr>
                <a:srgbClr val="FF3300"/>
              </a:buClr>
              <a:buSzPct val="90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</a:rPr>
              <a:t> circuit switching, packet switching, </a:t>
            </a:r>
            <a:r>
              <a:rPr lang="en-US"/>
              <a:t>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9D77922-2437-4CEC-ABF4-888A16B5ABE9}" type="slidenum">
              <a:rPr lang="en-US"/>
              <a:pPr/>
              <a:t>59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Network Core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/>
              <a:t>mesh of interconnected routers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the</a:t>
            </a:r>
            <a:r>
              <a:rPr lang="en-US" sz="2400">
                <a:solidFill>
                  <a:srgbClr val="FF0000"/>
                </a:solidFill>
              </a:rPr>
              <a:t> fundamental question:</a:t>
            </a:r>
            <a:r>
              <a:rPr lang="en-US" sz="2400"/>
              <a:t> how is data transferred through net?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circuit switching:</a:t>
            </a:r>
            <a:r>
              <a:rPr lang="en-US"/>
              <a:t> dedicated circuit per call: telephone net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packet-switching:</a:t>
            </a:r>
            <a:r>
              <a:rPr lang="en-US"/>
              <a:t> data sent thru net in discrete “chunks”</a:t>
            </a:r>
            <a:endParaRPr lang="en-US" sz="2000"/>
          </a:p>
        </p:txBody>
      </p:sp>
      <p:graphicFrame>
        <p:nvGraphicFramePr>
          <p:cNvPr id="33485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2" name="Clip" r:id="rId4" imgW="0" imgH="0" progId="">
              <p:embed/>
            </p:oleObj>
          </a:graphicData>
        </a:graphic>
      </p:graphicFrame>
      <p:graphicFrame>
        <p:nvGraphicFramePr>
          <p:cNvPr id="334853" name="Rectangle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4853" name="Clip" r:id="rId5" imgW="0" imgH="0" progId="">
              <p:embed/>
            </p:oleObj>
          </a:graphicData>
        </a:graphic>
      </p:graphicFrame>
      <p:sp>
        <p:nvSpPr>
          <p:cNvPr id="334854" name="Freeform 6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5" name="Freeform 7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6" name="Freeform 8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9" name="AutoShape 11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34860" name="Group 12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4861" name="Line 13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3" name="Line 15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8" name="Line 20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69" name="Line 21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1" name="Line 23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2" name="Line 24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3" name="Line 25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4" name="Line 26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4875" name="Line 27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4876" name="Group 28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8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79" name="Line 3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0" name="Line 3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1" name="Group 33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34882" name="Line 3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3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4" name="Line 3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5" name="Line 3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4886" name="Group 38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34887" name="Line 3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8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89" name="Line 4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4890" name="Line 4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34891" name="Line 43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4893" name="Picture 45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sp>
        <p:nvSpPr>
          <p:cNvPr id="334894" name="Oval 46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97" name="Rectangle 49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899" name="Group 51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4900" name="Line 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1" name="Line 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2" name="Line 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03" name="Group 55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4904" name="Line 5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5" name="Line 5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06" name="Line 5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07" name="Oval 5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8" name="Line 6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09" name="Line 6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10" name="Rectangle 6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11" name="Oval 6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12" name="Group 6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913" name="Line 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4" name="Line 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5" name="Line 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16" name="Group 6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917" name="Line 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8" name="Line 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19" name="Line 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20" name="Oval 7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1" name="Line 7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2" name="Line 7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23" name="Rectangle 7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24" name="Oval 7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25" name="Group 7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4926" name="Line 7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7" name="Line 7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28" name="Line 8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29" name="Group 8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4930" name="Line 8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1" name="Line 8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32" name="Line 8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33" name="Line 85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4" name="Line 86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5" name="Line 87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36" name="Line 88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4937" name="Group 89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334938" name="Picture 9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334939" name="Freeform 91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0" name="Freeform 92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1" name="Freeform 93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2" name="Freeform 94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3" name="Freeform 95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4" name="Freeform 96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5" name="Freeform 97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6" name="Freeform 98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7" name="Freeform 99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8" name="Freeform 100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49" name="Freeform 101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0" name="Freeform 102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1" name="Freeform 103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2" name="Freeform 104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3" name="Freeform 105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54" name="Freeform 106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955" name="Line 10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6" name="Line 10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7" name="Freeform 109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958" name="Line 11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59" name="Group 111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34960" name="AutoShape 11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1" name="Rectangle 11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2" name="Rectangle 11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3" name="AutoShape 11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4" name="Line 11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5" name="Line 11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6" name="Rectangle 11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67" name="Rectangle 11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68" name="Line 12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69" name="Line 12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0" name="Oval 122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1" name="Line 123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2" name="Line 124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73" name="Rectangle 125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74" name="Oval 126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75" name="Group 127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334976" name="Line 1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7" name="Line 1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78" name="Line 1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79" name="Group 131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334980" name="Line 1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1" name="Line 1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2" name="Line 1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83" name="Oval 135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4" name="Line 136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85" name="Rectangle 137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86" name="Oval 138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4987" name="Group 139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334988" name="Line 1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89" name="Line 1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0" name="Line 1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991" name="Group 143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334992" name="Line 1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3" name="Line 1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994" name="Line 1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4995" name="Oval 147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6" name="Line 148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7" name="Line 149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998" name="Rectangle 150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999" name="Oval 151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00" name="Group 152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335001" name="Line 15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2" name="Line 15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3" name="Line 15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04" name="Group 156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335005" name="Line 1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6" name="Line 1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07" name="Line 1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08" name="Line 160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09" name="Line 161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0" name="Line 162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1" name="Line 163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2" name="Line 164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3" name="Line 165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4" name="Line 166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5" name="Line 167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6" name="Line 168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7" name="Line 169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8" name="Line 170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19" name="Line 171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0" name="Line 172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1" name="Line 173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2" name="Line 174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3" name="Line 175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4" name="Line 176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5" name="Line 177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6" name="Line 178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7" name="Line 179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8" name="Line 180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29" name="Line 181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0" name="Line 182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031" name="Oval 183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2" name="Line 184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3" name="Line 185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34" name="Rectangle 186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35" name="Oval 187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36" name="Group 188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335037" name="Line 18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8" name="Line 19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39" name="Line 19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40" name="Group 192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335041" name="Line 1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2" name="Line 1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43" name="Line 1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44" name="Oval 196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5" name="Line 197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6" name="Line 198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47" name="Rectangle 199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48" name="Oval 200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49" name="Group 201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335050" name="Line 2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1" name="Line 2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2" name="Line 2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53" name="Group 205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335054" name="Line 2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5" name="Line 2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56" name="Line 2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57" name="Oval 209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8" name="Line 210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59" name="Line 211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60" name="Rectangle 212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61" name="Oval 213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62" name="Group 214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335063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4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5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66" name="Group 218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335067" name="Line 21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8" name="Line 22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69" name="Line 22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70" name="Oval 222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1" name="Line 223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2" name="Line 224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73" name="Rectangle 225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74" name="Oval 226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75" name="Group 227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335076" name="Line 22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7" name="Line 22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78" name="Line 23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79" name="Group 231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335080" name="Line 23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1" name="Line 23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82" name="Line 23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83" name="Oval 235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4" name="Line 236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5" name="Line 237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86" name="Rectangle 238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087" name="Oval 239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088" name="Group 240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335089" name="Line 2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0" name="Line 2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1" name="Line 2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092" name="Group 244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335093" name="Line 24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4" name="Line 24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95" name="Line 24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096" name="Oval 248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7" name="Line 249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8" name="Line 250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099" name="Rectangle 251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5100" name="Oval 252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101" name="Group 253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335102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3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4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05" name="Group 257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335106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7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08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5109" name="Line 261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5110" name="Group 262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335111" name="Rectangle 263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2" name="Rectangle 264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3" name="Rectangle 265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4" name="Rectangle 266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5" name="Rectangle 267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16" name="Rectangle 268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17" name="Group 269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335118" name="Picture 270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</p:spPr>
        </p:pic>
        <p:sp>
          <p:nvSpPr>
            <p:cNvPr id="335119" name="Freeform 27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0" name="Freeform 27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1" name="Freeform 27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2" name="Freeform 27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3" name="Freeform 27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4" name="Freeform 27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5" name="Freeform 27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6" name="Freeform 27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7" name="Freeform 27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8" name="Freeform 28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29" name="Freeform 28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5130" name="Group 282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335131" name="Rectangle 2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2" name="Rectangle 2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3" name="Rectangle 2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4" name="Rectangle 2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5" name="Rectangle 2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36" name="Rectangle 2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35137" name="Group 289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35138" name="AutoShape 290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39" name="Rectangle 291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0" name="Rectangle 292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1" name="AutoShape 293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2" name="Line 294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3" name="Line 295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4" name="Rectangle 296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45" name="Rectangle 297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5146" name="Group 298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335147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8" name="Freeform 30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49" name="Freeform 30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0" name="Freeform 30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1" name="AutoShape 30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2" name="Freeform 30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3" name="Freeform 30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4" name="Freeform 30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5" name="Freeform 30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6" name="Freeform 30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7" name="Freeform 30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8" name="Freeform 31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59" name="Freeform 31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0" name="Freeform 31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1" name="Freeform 31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2" name="Freeform 31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3" name="Freeform 31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4" name="Freeform 31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5" name="Freeform 31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6" name="Freeform 31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7" name="Freeform 31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8" name="Freeform 32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69" name="Freeform 32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0" name="Freeform 32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1" name="Freeform 32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2" name="Freeform 32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3" name="Freeform 32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4" name="Freeform 32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5" name="Freeform 32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6" name="Freeform 32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77" name="Freeform 32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178" name="Group 33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335179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0" name="Freeform 33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1" name="Freeform 33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2" name="Freeform 33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4" name="Freeform 33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5" name="Freeform 33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6" name="Freeform 33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7" name="Freeform 33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8" name="Freeform 34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89" name="Freeform 34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0" name="Freeform 34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1" name="Freeform 34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2" name="Freeform 34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3" name="Freeform 34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4" name="Freeform 34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5" name="Freeform 34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6" name="Freeform 34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7" name="Freeform 34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8" name="Freeform 35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99" name="Freeform 35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0" name="Freeform 35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1" name="Freeform 35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2" name="Freeform 35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3" name="Freeform 35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4" name="Freeform 35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5" name="Freeform 35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6" name="Freeform 35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7" name="Freeform 35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8" name="Freeform 36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09" name="Freeform 36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10" name="Group 362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35211" name="Freeform 36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2" name="Freeform 36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3" name="Freeform 36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4" name="Freeform 36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5" name="Freeform 36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6" name="Freeform 36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7" name="Freeform 36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8" name="Freeform 37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19" name="Freeform 37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0" name="Freeform 37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1" name="Freeform 37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2" name="Freeform 37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3" name="Freeform 37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4" name="Freeform 37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5" name="Freeform 37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6" name="Freeform 37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7" name="Freeform 37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8" name="Freeform 38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29" name="Freeform 38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0" name="Freeform 38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1" name="Freeform 38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2" name="Freeform 38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3" name="Freeform 38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4" name="Freeform 38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5" name="Freeform 38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6" name="Freeform 38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7" name="Freeform 38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8" name="Freeform 39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39" name="Freeform 39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0" name="Rectangle 39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1" name="Freeform 39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2" name="Freeform 39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3" name="Freeform 39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4" name="Freeform 39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5" name="Freeform 39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6" name="Freeform 39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7" name="Freeform 39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8" name="Freeform 40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49" name="Freeform 40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50" name="Group 402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35251" name="Freeform 40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2" name="Freeform 40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3" name="Freeform 40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4" name="Freeform 40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5" name="Freeform 40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6" name="Freeform 40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7" name="Freeform 40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8" name="Freeform 41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59" name="Freeform 41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0" name="Freeform 41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1" name="Freeform 41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2" name="Freeform 41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3" name="Freeform 41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4" name="Freeform 41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5" name="Freeform 41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6" name="Freeform 41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7" name="Freeform 41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8" name="Freeform 42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69" name="Freeform 42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0" name="Freeform 42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1" name="Freeform 42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2" name="Freeform 42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3" name="Freeform 42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4" name="Freeform 42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5" name="Freeform 42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6" name="Freeform 42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7" name="Freeform 42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8" name="Freeform 43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79" name="Freeform 43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0" name="Rectangle 43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1" name="Freeform 43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2" name="Freeform 43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3" name="Freeform 43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4" name="Freeform 43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5" name="Freeform 43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6" name="Freeform 43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7" name="Freeform 43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8" name="Freeform 44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89" name="Freeform 44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290" name="Group 442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35291" name="Freeform 44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2" name="Freeform 44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3" name="Freeform 44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4" name="Freeform 44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5" name="Freeform 44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6" name="Freeform 44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7" name="Freeform 44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8" name="Freeform 45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99" name="Freeform 45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0" name="Freeform 45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1" name="Freeform 45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2" name="Freeform 45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3" name="Freeform 45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4" name="Freeform 45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5" name="Freeform 45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6" name="Freeform 45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7" name="Freeform 45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8" name="Freeform 46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09" name="Freeform 46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0" name="Freeform 46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1" name="Freeform 46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2" name="Freeform 46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3" name="Freeform 46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4" name="Freeform 46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5" name="Freeform 46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6" name="Freeform 46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7" name="Freeform 46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8" name="Freeform 47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19" name="Freeform 47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0" name="Rectangle 47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1" name="Freeform 47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2" name="Freeform 47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3" name="Freeform 47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4" name="Freeform 47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5" name="Freeform 47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6" name="Freeform 47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7" name="Freeform 47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8" name="Freeform 48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29" name="Freeform 48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330" name="Group 482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35331" name="Freeform 483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2" name="Freeform 484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3" name="Freeform 485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4" name="Freeform 486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5" name="Freeform 487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6" name="Freeform 488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7" name="Freeform 489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8" name="Freeform 490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39" name="Freeform 491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0" name="Freeform 492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1" name="Freeform 493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2" name="Freeform 494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3" name="Freeform 495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4" name="Freeform 496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5" name="Freeform 497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6" name="Freeform 498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7" name="Freeform 499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8" name="Freeform 500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49" name="Freeform 501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0" name="Freeform 502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1" name="Freeform 503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2" name="Freeform 504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3" name="Freeform 505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4" name="Freeform 506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5" name="Freeform 507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6" name="Freeform 508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7" name="Freeform 509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8" name="Freeform 510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59" name="Freeform 511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0" name="Rectangle 512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1" name="Freeform 513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2" name="Freeform 514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3" name="Freeform 515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4" name="Freeform 516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5" name="Freeform 517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6" name="Freeform 518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7" name="Freeform 519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8" name="Freeform 520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69" name="Freeform 521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370" name="Line 522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5371" name="Group 523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35372" name="Freeform 52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3" name="Freeform 52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4" name="Freeform 52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5" name="Freeform 52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6" name="Freeform 52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7" name="Freeform 52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8" name="Freeform 53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79" name="Freeform 53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0" name="Freeform 53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1" name="Freeform 53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2" name="Freeform 53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3" name="Freeform 53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4" name="Freeform 53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5" name="Freeform 53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6" name="Freeform 53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7" name="Freeform 53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8" name="Freeform 54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89" name="Freeform 54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0" name="Freeform 54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1" name="Freeform 54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2" name="Freeform 54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3" name="Freeform 54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4" name="Freeform 54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5" name="Freeform 54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6" name="Freeform 54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7" name="Freeform 54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8" name="Freeform 55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99" name="Freeform 55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0" name="Freeform 55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1" name="Rectangle 55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2" name="Freeform 55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3" name="Freeform 55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4" name="Freeform 55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5" name="Freeform 55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6" name="Freeform 55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7" name="Freeform 55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8" name="Freeform 56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09" name="Freeform 56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0" name="Freeform 56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11" name="Group 563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335412" name="AutoShape 564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3" name="Freeform 565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4" name="Freeform 566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5" name="Freeform 567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6" name="AutoShape 568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7" name="Freeform 569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8" name="Freeform 570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19" name="Freeform 571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0" name="Freeform 572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1" name="Freeform 573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2" name="Freeform 574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3" name="Freeform 575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4" name="Freeform 576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5" name="Freeform 577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6" name="Freeform 578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7" name="Freeform 579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8" name="Freeform 580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29" name="Freeform 581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0" name="Freeform 582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1" name="Freeform 583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2" name="Freeform 584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3" name="Freeform 585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4" name="Freeform 586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5" name="Freeform 587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6" name="Freeform 588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7" name="Freeform 589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8" name="Freeform 590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39" name="Freeform 591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0" name="Freeform 592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1" name="Freeform 593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2" name="Freeform 594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5443" name="Group 595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335444" name="AutoShape 596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5" name="Freeform 59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/>
              <a:ahLst/>
              <a:cxnLst>
                <a:cxn ang="0">
                  <a:pos x="653" y="0"/>
                </a:cxn>
                <a:cxn ang="0">
                  <a:pos x="668" y="0"/>
                </a:cxn>
                <a:cxn ang="0">
                  <a:pos x="699" y="1"/>
                </a:cxn>
                <a:cxn ang="0">
                  <a:pos x="742" y="3"/>
                </a:cxn>
                <a:cxn ang="0">
                  <a:pos x="799" y="6"/>
                </a:cxn>
                <a:cxn ang="0">
                  <a:pos x="865" y="10"/>
                </a:cxn>
                <a:cxn ang="0">
                  <a:pos x="941" y="17"/>
                </a:cxn>
                <a:cxn ang="0">
                  <a:pos x="1025" y="26"/>
                </a:cxn>
                <a:cxn ang="0">
                  <a:pos x="1116" y="38"/>
                </a:cxn>
                <a:cxn ang="0">
                  <a:pos x="1213" y="55"/>
                </a:cxn>
                <a:cxn ang="0">
                  <a:pos x="1315" y="73"/>
                </a:cxn>
                <a:cxn ang="0">
                  <a:pos x="1418" y="97"/>
                </a:cxn>
                <a:cxn ang="0">
                  <a:pos x="1525" y="125"/>
                </a:cxn>
                <a:cxn ang="0">
                  <a:pos x="1632" y="159"/>
                </a:cxn>
                <a:cxn ang="0">
                  <a:pos x="1739" y="197"/>
                </a:cxn>
                <a:cxn ang="0">
                  <a:pos x="1843" y="241"/>
                </a:cxn>
                <a:cxn ang="0">
                  <a:pos x="1729" y="1139"/>
                </a:cxn>
                <a:cxn ang="0">
                  <a:pos x="1742" y="1146"/>
                </a:cxn>
                <a:cxn ang="0">
                  <a:pos x="1768" y="1173"/>
                </a:cxn>
                <a:cxn ang="0">
                  <a:pos x="1781" y="1234"/>
                </a:cxn>
                <a:cxn ang="0">
                  <a:pos x="1760" y="1341"/>
                </a:cxn>
                <a:cxn ang="0">
                  <a:pos x="1432" y="1765"/>
                </a:cxn>
                <a:cxn ang="0">
                  <a:pos x="1322" y="1904"/>
                </a:cxn>
                <a:cxn ang="0">
                  <a:pos x="1304" y="1902"/>
                </a:cxn>
                <a:cxn ang="0">
                  <a:pos x="1270" y="1897"/>
                </a:cxn>
                <a:cxn ang="0">
                  <a:pos x="1223" y="1891"/>
                </a:cxn>
                <a:cxn ang="0">
                  <a:pos x="1162" y="1881"/>
                </a:cxn>
                <a:cxn ang="0">
                  <a:pos x="1091" y="1869"/>
                </a:cxn>
                <a:cxn ang="0">
                  <a:pos x="1008" y="1854"/>
                </a:cxn>
                <a:cxn ang="0">
                  <a:pos x="918" y="1835"/>
                </a:cxn>
                <a:cxn ang="0">
                  <a:pos x="820" y="1813"/>
                </a:cxn>
                <a:cxn ang="0">
                  <a:pos x="717" y="1786"/>
                </a:cxn>
                <a:cxn ang="0">
                  <a:pos x="610" y="1755"/>
                </a:cxn>
                <a:cxn ang="0">
                  <a:pos x="501" y="1720"/>
                </a:cxn>
                <a:cxn ang="0">
                  <a:pos x="390" y="1681"/>
                </a:cxn>
                <a:cxn ang="0">
                  <a:pos x="280" y="1636"/>
                </a:cxn>
                <a:cxn ang="0">
                  <a:pos x="172" y="1585"/>
                </a:cxn>
                <a:cxn ang="0">
                  <a:pos x="67" y="1530"/>
                </a:cxn>
                <a:cxn ang="0">
                  <a:pos x="16" y="1495"/>
                </a:cxn>
                <a:cxn ang="0">
                  <a:pos x="8" y="1457"/>
                </a:cxn>
                <a:cxn ang="0">
                  <a:pos x="0" y="1401"/>
                </a:cxn>
                <a:cxn ang="0">
                  <a:pos x="4" y="1343"/>
                </a:cxn>
                <a:cxn ang="0">
                  <a:pos x="388" y="965"/>
                </a:cxn>
                <a:cxn ang="0">
                  <a:pos x="386" y="952"/>
                </a:cxn>
                <a:cxn ang="0">
                  <a:pos x="390" y="917"/>
                </a:cxn>
                <a:cxn ang="0">
                  <a:pos x="412" y="868"/>
                </a:cxn>
                <a:cxn ang="0">
                  <a:pos x="468" y="814"/>
                </a:cxn>
              </a:cxnLst>
              <a:rect l="0" t="0" r="r" b="b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6" name="Freeform 598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106" y="277"/>
                </a:cxn>
                <a:cxn ang="0">
                  <a:pos x="1071" y="331"/>
                </a:cxn>
                <a:cxn ang="0">
                  <a:pos x="0" y="36"/>
                </a:cxn>
                <a:cxn ang="0">
                  <a:pos x="40" y="0"/>
                </a:cxn>
              </a:cxnLst>
              <a:rect l="0" t="0" r="r" b="b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7" name="Freeform 599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/>
              <a:ahLst/>
              <a:cxnLst>
                <a:cxn ang="0">
                  <a:pos x="1282" y="391"/>
                </a:cxn>
                <a:cxn ang="0">
                  <a:pos x="1264" y="389"/>
                </a:cxn>
                <a:cxn ang="0">
                  <a:pos x="1232" y="385"/>
                </a:cxn>
                <a:cxn ang="0">
                  <a:pos x="1183" y="378"/>
                </a:cxn>
                <a:cxn ang="0">
                  <a:pos x="1124" y="369"/>
                </a:cxn>
                <a:cxn ang="0">
                  <a:pos x="1052" y="355"/>
                </a:cxn>
                <a:cxn ang="0">
                  <a:pos x="971" y="340"/>
                </a:cxn>
                <a:cxn ang="0">
                  <a:pos x="881" y="322"/>
                </a:cxn>
                <a:cxn ang="0">
                  <a:pos x="785" y="299"/>
                </a:cxn>
                <a:cxn ang="0">
                  <a:pos x="684" y="273"/>
                </a:cxn>
                <a:cxn ang="0">
                  <a:pos x="579" y="244"/>
                </a:cxn>
                <a:cxn ang="0">
                  <a:pos x="472" y="209"/>
                </a:cxn>
                <a:cxn ang="0">
                  <a:pos x="364" y="171"/>
                </a:cxn>
                <a:cxn ang="0">
                  <a:pos x="259" y="128"/>
                </a:cxn>
                <a:cxn ang="0">
                  <a:pos x="155" y="81"/>
                </a:cxn>
                <a:cxn ang="0">
                  <a:pos x="55" y="28"/>
                </a:cxn>
                <a:cxn ang="0">
                  <a:pos x="6" y="4"/>
                </a:cxn>
                <a:cxn ang="0">
                  <a:pos x="2" y="32"/>
                </a:cxn>
                <a:cxn ang="0">
                  <a:pos x="0" y="76"/>
                </a:cxn>
                <a:cxn ang="0">
                  <a:pos x="8" y="120"/>
                </a:cxn>
                <a:cxn ang="0">
                  <a:pos x="19" y="139"/>
                </a:cxn>
                <a:cxn ang="0">
                  <a:pos x="28" y="144"/>
                </a:cxn>
                <a:cxn ang="0">
                  <a:pos x="47" y="155"/>
                </a:cxn>
                <a:cxn ang="0">
                  <a:pos x="75" y="170"/>
                </a:cxn>
                <a:cxn ang="0">
                  <a:pos x="112" y="190"/>
                </a:cxn>
                <a:cxn ang="0">
                  <a:pos x="159" y="212"/>
                </a:cxn>
                <a:cxn ang="0">
                  <a:pos x="215" y="238"/>
                </a:cxn>
                <a:cxn ang="0">
                  <a:pos x="281" y="267"/>
                </a:cxn>
                <a:cxn ang="0">
                  <a:pos x="358" y="296"/>
                </a:cxn>
                <a:cxn ang="0">
                  <a:pos x="443" y="326"/>
                </a:cxn>
                <a:cxn ang="0">
                  <a:pos x="540" y="357"/>
                </a:cxn>
                <a:cxn ang="0">
                  <a:pos x="647" y="387"/>
                </a:cxn>
                <a:cxn ang="0">
                  <a:pos x="764" y="416"/>
                </a:cxn>
                <a:cxn ang="0">
                  <a:pos x="890" y="444"/>
                </a:cxn>
                <a:cxn ang="0">
                  <a:pos x="1028" y="472"/>
                </a:cxn>
                <a:cxn ang="0">
                  <a:pos x="1177" y="494"/>
                </a:cxn>
                <a:cxn ang="0">
                  <a:pos x="1256" y="503"/>
                </a:cxn>
                <a:cxn ang="0">
                  <a:pos x="1265" y="487"/>
                </a:cxn>
                <a:cxn ang="0">
                  <a:pos x="1278" y="456"/>
                </a:cxn>
                <a:cxn ang="0">
                  <a:pos x="1285" y="415"/>
                </a:cxn>
              </a:cxnLst>
              <a:rect l="0" t="0" r="r" b="b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8" name="AutoShape 600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49" name="Freeform 601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/>
              <a:ahLst/>
              <a:cxnLst>
                <a:cxn ang="0">
                  <a:pos x="63" y="28"/>
                </a:cxn>
                <a:cxn ang="0">
                  <a:pos x="49" y="37"/>
                </a:cxn>
                <a:cxn ang="0">
                  <a:pos x="38" y="47"/>
                </a:cxn>
                <a:cxn ang="0">
                  <a:pos x="27" y="59"/>
                </a:cxn>
                <a:cxn ang="0">
                  <a:pos x="18" y="72"/>
                </a:cxn>
                <a:cxn ang="0">
                  <a:pos x="10" y="86"/>
                </a:cxn>
                <a:cxn ang="0">
                  <a:pos x="5" y="101"/>
                </a:cxn>
                <a:cxn ang="0">
                  <a:pos x="2" y="117"/>
                </a:cxn>
                <a:cxn ang="0">
                  <a:pos x="0" y="133"/>
                </a:cxn>
                <a:cxn ang="0">
                  <a:pos x="2" y="155"/>
                </a:cxn>
                <a:cxn ang="0">
                  <a:pos x="10" y="173"/>
                </a:cxn>
                <a:cxn ang="0">
                  <a:pos x="23" y="190"/>
                </a:cxn>
                <a:cxn ang="0">
                  <a:pos x="40" y="201"/>
                </a:cxn>
                <a:cxn ang="0">
                  <a:pos x="59" y="211"/>
                </a:cxn>
                <a:cxn ang="0">
                  <a:pos x="79" y="215"/>
                </a:cxn>
                <a:cxn ang="0">
                  <a:pos x="100" y="216"/>
                </a:cxn>
                <a:cxn ang="0">
                  <a:pos x="120" y="213"/>
                </a:cxn>
                <a:cxn ang="0">
                  <a:pos x="124" y="213"/>
                </a:cxn>
                <a:cxn ang="0">
                  <a:pos x="128" y="211"/>
                </a:cxn>
                <a:cxn ang="0">
                  <a:pos x="131" y="208"/>
                </a:cxn>
                <a:cxn ang="0">
                  <a:pos x="132" y="203"/>
                </a:cxn>
                <a:cxn ang="0">
                  <a:pos x="130" y="198"/>
                </a:cxn>
                <a:cxn ang="0">
                  <a:pos x="126" y="194"/>
                </a:cxn>
                <a:cxn ang="0">
                  <a:pos x="121" y="190"/>
                </a:cxn>
                <a:cxn ang="0">
                  <a:pos x="116" y="187"/>
                </a:cxn>
                <a:cxn ang="0">
                  <a:pos x="105" y="184"/>
                </a:cxn>
                <a:cxn ang="0">
                  <a:pos x="95" y="182"/>
                </a:cxn>
                <a:cxn ang="0">
                  <a:pos x="84" y="180"/>
                </a:cxn>
                <a:cxn ang="0">
                  <a:pos x="75" y="178"/>
                </a:cxn>
                <a:cxn ang="0">
                  <a:pos x="65" y="175"/>
                </a:cxn>
                <a:cxn ang="0">
                  <a:pos x="56" y="170"/>
                </a:cxn>
                <a:cxn ang="0">
                  <a:pos x="47" y="165"/>
                </a:cxn>
                <a:cxn ang="0">
                  <a:pos x="39" y="156"/>
                </a:cxn>
                <a:cxn ang="0">
                  <a:pos x="36" y="120"/>
                </a:cxn>
                <a:cxn ang="0">
                  <a:pos x="44" y="90"/>
                </a:cxn>
                <a:cxn ang="0">
                  <a:pos x="61" y="67"/>
                </a:cxn>
                <a:cxn ang="0">
                  <a:pos x="84" y="47"/>
                </a:cxn>
                <a:cxn ang="0">
                  <a:pos x="109" y="32"/>
                </a:cxn>
                <a:cxn ang="0">
                  <a:pos x="136" y="21"/>
                </a:cxn>
                <a:cxn ang="0">
                  <a:pos x="160" y="12"/>
                </a:cxn>
                <a:cxn ang="0">
                  <a:pos x="179" y="5"/>
                </a:cxn>
                <a:cxn ang="0">
                  <a:pos x="167" y="1"/>
                </a:cxn>
                <a:cxn ang="0">
                  <a:pos x="154" y="0"/>
                </a:cxn>
                <a:cxn ang="0">
                  <a:pos x="140" y="2"/>
                </a:cxn>
                <a:cxn ang="0">
                  <a:pos x="124" y="5"/>
                </a:cxn>
                <a:cxn ang="0">
                  <a:pos x="108" y="10"/>
                </a:cxn>
                <a:cxn ang="0">
                  <a:pos x="92" y="15"/>
                </a:cxn>
                <a:cxn ang="0">
                  <a:pos x="77" y="22"/>
                </a:cxn>
                <a:cxn ang="0">
                  <a:pos x="63" y="28"/>
                </a:cxn>
              </a:cxnLst>
              <a:rect l="0" t="0" r="r" b="b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0" name="Freeform 602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/>
              <a:ahLst/>
              <a:cxnLst>
                <a:cxn ang="0">
                  <a:pos x="96" y="55"/>
                </a:cxn>
                <a:cxn ang="0">
                  <a:pos x="101" y="72"/>
                </a:cxn>
                <a:cxn ang="0">
                  <a:pos x="100" y="88"/>
                </a:cxn>
                <a:cxn ang="0">
                  <a:pos x="92" y="101"/>
                </a:cxn>
                <a:cxn ang="0">
                  <a:pos x="82" y="112"/>
                </a:cxn>
                <a:cxn ang="0">
                  <a:pos x="69" y="123"/>
                </a:cxn>
                <a:cxn ang="0">
                  <a:pos x="54" y="134"/>
                </a:cxn>
                <a:cxn ang="0">
                  <a:pos x="40" y="143"/>
                </a:cxn>
                <a:cxn ang="0">
                  <a:pos x="27" y="153"/>
                </a:cxn>
                <a:cxn ang="0">
                  <a:pos x="25" y="156"/>
                </a:cxn>
                <a:cxn ang="0">
                  <a:pos x="24" y="158"/>
                </a:cxn>
                <a:cxn ang="0">
                  <a:pos x="24" y="162"/>
                </a:cxn>
                <a:cxn ang="0">
                  <a:pos x="25" y="165"/>
                </a:cxn>
                <a:cxn ang="0">
                  <a:pos x="28" y="167"/>
                </a:cxn>
                <a:cxn ang="0">
                  <a:pos x="31" y="168"/>
                </a:cxn>
                <a:cxn ang="0">
                  <a:pos x="33" y="168"/>
                </a:cxn>
                <a:cxn ang="0">
                  <a:pos x="37" y="167"/>
                </a:cxn>
                <a:cxn ang="0">
                  <a:pos x="53" y="157"/>
                </a:cxn>
                <a:cxn ang="0">
                  <a:pos x="69" y="147"/>
                </a:cxn>
                <a:cxn ang="0">
                  <a:pos x="84" y="135"/>
                </a:cxn>
                <a:cxn ang="0">
                  <a:pos x="97" y="121"/>
                </a:cxn>
                <a:cxn ang="0">
                  <a:pos x="107" y="106"/>
                </a:cxn>
                <a:cxn ang="0">
                  <a:pos x="113" y="89"/>
                </a:cxn>
                <a:cxn ang="0">
                  <a:pos x="114" y="71"/>
                </a:cxn>
                <a:cxn ang="0">
                  <a:pos x="110" y="51"/>
                </a:cxn>
                <a:cxn ang="0">
                  <a:pos x="101" y="36"/>
                </a:cxn>
                <a:cxn ang="0">
                  <a:pos x="87" y="24"/>
                </a:cxn>
                <a:cxn ang="0">
                  <a:pos x="70" y="14"/>
                </a:cxn>
                <a:cxn ang="0">
                  <a:pos x="51" y="7"/>
                </a:cxn>
                <a:cxn ang="0">
                  <a:pos x="32" y="2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2" y="9"/>
                </a:cxn>
                <a:cxn ang="0">
                  <a:pos x="26" y="13"/>
                </a:cxn>
                <a:cxn ang="0">
                  <a:pos x="41" y="17"/>
                </a:cxn>
                <a:cxn ang="0">
                  <a:pos x="54" y="22"/>
                </a:cxn>
                <a:cxn ang="0">
                  <a:pos x="68" y="27"/>
                </a:cxn>
                <a:cxn ang="0">
                  <a:pos x="80" y="34"/>
                </a:cxn>
                <a:cxn ang="0">
                  <a:pos x="89" y="43"/>
                </a:cxn>
                <a:cxn ang="0">
                  <a:pos x="96" y="55"/>
                </a:cxn>
              </a:cxnLst>
              <a:rect l="0" t="0" r="r" b="b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1" name="Freeform 603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5" y="155"/>
                </a:cxn>
                <a:cxn ang="0">
                  <a:pos x="0" y="210"/>
                </a:cxn>
                <a:cxn ang="0">
                  <a:pos x="3" y="248"/>
                </a:cxn>
                <a:cxn ang="0">
                  <a:pos x="8" y="262"/>
                </a:cxn>
                <a:cxn ang="0">
                  <a:pos x="17" y="276"/>
                </a:cxn>
                <a:cxn ang="0">
                  <a:pos x="29" y="288"/>
                </a:cxn>
                <a:cxn ang="0">
                  <a:pos x="50" y="301"/>
                </a:cxn>
                <a:cxn ang="0">
                  <a:pos x="77" y="315"/>
                </a:cxn>
                <a:cxn ang="0">
                  <a:pos x="107" y="326"/>
                </a:cxn>
                <a:cxn ang="0">
                  <a:pos x="136" y="334"/>
                </a:cxn>
                <a:cxn ang="0">
                  <a:pos x="167" y="341"/>
                </a:cxn>
                <a:cxn ang="0">
                  <a:pos x="197" y="345"/>
                </a:cxn>
                <a:cxn ang="0">
                  <a:pos x="228" y="348"/>
                </a:cxn>
                <a:cxn ang="0">
                  <a:pos x="259" y="350"/>
                </a:cxn>
                <a:cxn ang="0">
                  <a:pos x="279" y="351"/>
                </a:cxn>
                <a:cxn ang="0">
                  <a:pos x="286" y="345"/>
                </a:cxn>
                <a:cxn ang="0">
                  <a:pos x="289" y="335"/>
                </a:cxn>
                <a:cxn ang="0">
                  <a:pos x="282" y="328"/>
                </a:cxn>
                <a:cxn ang="0">
                  <a:pos x="263" y="322"/>
                </a:cxn>
                <a:cxn ang="0">
                  <a:pos x="236" y="317"/>
                </a:cxn>
                <a:cxn ang="0">
                  <a:pos x="208" y="313"/>
                </a:cxn>
                <a:cxn ang="0">
                  <a:pos x="179" y="308"/>
                </a:cxn>
                <a:cxn ang="0">
                  <a:pos x="152" y="303"/>
                </a:cxn>
                <a:cxn ang="0">
                  <a:pos x="125" y="296"/>
                </a:cxn>
                <a:cxn ang="0">
                  <a:pos x="98" y="287"/>
                </a:cxn>
                <a:cxn ang="0">
                  <a:pos x="72" y="276"/>
                </a:cxn>
                <a:cxn ang="0">
                  <a:pos x="49" y="261"/>
                </a:cxn>
                <a:cxn ang="0">
                  <a:pos x="34" y="241"/>
                </a:cxn>
                <a:cxn ang="0">
                  <a:pos x="30" y="215"/>
                </a:cxn>
                <a:cxn ang="0">
                  <a:pos x="34" y="186"/>
                </a:cxn>
                <a:cxn ang="0">
                  <a:pos x="46" y="158"/>
                </a:cxn>
                <a:cxn ang="0">
                  <a:pos x="64" y="128"/>
                </a:cxn>
                <a:cxn ang="0">
                  <a:pos x="85" y="102"/>
                </a:cxn>
                <a:cxn ang="0">
                  <a:pos x="110" y="77"/>
                </a:cxn>
                <a:cxn ang="0">
                  <a:pos x="137" y="53"/>
                </a:cxn>
                <a:cxn ang="0">
                  <a:pos x="175" y="35"/>
                </a:cxn>
                <a:cxn ang="0">
                  <a:pos x="213" y="19"/>
                </a:cxn>
                <a:cxn ang="0">
                  <a:pos x="237" y="6"/>
                </a:cxn>
                <a:cxn ang="0">
                  <a:pos x="230" y="0"/>
                </a:cxn>
                <a:cxn ang="0">
                  <a:pos x="198" y="4"/>
                </a:cxn>
                <a:cxn ang="0">
                  <a:pos x="161" y="17"/>
                </a:cxn>
                <a:cxn ang="0">
                  <a:pos x="127" y="35"/>
                </a:cxn>
              </a:cxnLst>
              <a:rect l="0" t="0" r="r" b="b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2" name="Freeform 604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/>
              <a:ahLst/>
              <a:cxnLst>
                <a:cxn ang="0">
                  <a:pos x="210" y="71"/>
                </a:cxn>
                <a:cxn ang="0">
                  <a:pos x="222" y="84"/>
                </a:cxn>
                <a:cxn ang="0">
                  <a:pos x="229" y="99"/>
                </a:cxn>
                <a:cxn ang="0">
                  <a:pos x="232" y="115"/>
                </a:cxn>
                <a:cxn ang="0">
                  <a:pos x="232" y="132"/>
                </a:cxn>
                <a:cxn ang="0">
                  <a:pos x="230" y="146"/>
                </a:cxn>
                <a:cxn ang="0">
                  <a:pos x="226" y="158"/>
                </a:cxn>
                <a:cxn ang="0">
                  <a:pos x="219" y="170"/>
                </a:cxn>
                <a:cxn ang="0">
                  <a:pos x="211" y="179"/>
                </a:cxn>
                <a:cxn ang="0">
                  <a:pos x="202" y="190"/>
                </a:cxn>
                <a:cxn ang="0">
                  <a:pos x="193" y="199"/>
                </a:cxn>
                <a:cxn ang="0">
                  <a:pos x="183" y="208"/>
                </a:cxn>
                <a:cxn ang="0">
                  <a:pos x="174" y="218"/>
                </a:cxn>
                <a:cxn ang="0">
                  <a:pos x="172" y="221"/>
                </a:cxn>
                <a:cxn ang="0">
                  <a:pos x="172" y="224"/>
                </a:cxn>
                <a:cxn ang="0">
                  <a:pos x="172" y="227"/>
                </a:cxn>
                <a:cxn ang="0">
                  <a:pos x="174" y="231"/>
                </a:cxn>
                <a:cxn ang="0">
                  <a:pos x="177" y="233"/>
                </a:cxn>
                <a:cxn ang="0">
                  <a:pos x="181" y="234"/>
                </a:cxn>
                <a:cxn ang="0">
                  <a:pos x="184" y="233"/>
                </a:cxn>
                <a:cxn ang="0">
                  <a:pos x="187" y="231"/>
                </a:cxn>
                <a:cxn ang="0">
                  <a:pos x="208" y="217"/>
                </a:cxn>
                <a:cxn ang="0">
                  <a:pos x="226" y="199"/>
                </a:cxn>
                <a:cxn ang="0">
                  <a:pos x="240" y="178"/>
                </a:cxn>
                <a:cxn ang="0">
                  <a:pos x="249" y="155"/>
                </a:cxn>
                <a:cxn ang="0">
                  <a:pos x="254" y="131"/>
                </a:cxn>
                <a:cxn ang="0">
                  <a:pos x="251" y="107"/>
                </a:cxn>
                <a:cxn ang="0">
                  <a:pos x="243" y="84"/>
                </a:cxn>
                <a:cxn ang="0">
                  <a:pos x="226" y="64"/>
                </a:cxn>
                <a:cxn ang="0">
                  <a:pos x="214" y="53"/>
                </a:cxn>
                <a:cxn ang="0">
                  <a:pos x="199" y="45"/>
                </a:cxn>
                <a:cxn ang="0">
                  <a:pos x="183" y="36"/>
                </a:cxn>
                <a:cxn ang="0">
                  <a:pos x="165" y="29"/>
                </a:cxn>
                <a:cxn ang="0">
                  <a:pos x="147" y="21"/>
                </a:cxn>
                <a:cxn ang="0">
                  <a:pos x="129" y="16"/>
                </a:cxn>
                <a:cxn ang="0">
                  <a:pos x="111" y="12"/>
                </a:cxn>
                <a:cxn ang="0">
                  <a:pos x="93" y="7"/>
                </a:cxn>
                <a:cxn ang="0">
                  <a:pos x="75" y="4"/>
                </a:cxn>
                <a:cxn ang="0">
                  <a:pos x="59" y="2"/>
                </a:cxn>
                <a:cxn ang="0">
                  <a:pos x="43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1" y="7"/>
                </a:cxn>
                <a:cxn ang="0">
                  <a:pos x="34" y="9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74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6" y="28"/>
                </a:cxn>
                <a:cxn ang="0">
                  <a:pos x="131" y="32"/>
                </a:cxn>
                <a:cxn ang="0">
                  <a:pos x="145" y="36"/>
                </a:cxn>
                <a:cxn ang="0">
                  <a:pos x="159" y="42"/>
                </a:cxn>
                <a:cxn ang="0">
                  <a:pos x="173" y="48"/>
                </a:cxn>
                <a:cxn ang="0">
                  <a:pos x="186" y="55"/>
                </a:cxn>
                <a:cxn ang="0">
                  <a:pos x="199" y="63"/>
                </a:cxn>
                <a:cxn ang="0">
                  <a:pos x="210" y="71"/>
                </a:cxn>
              </a:cxnLst>
              <a:rect l="0" t="0" r="r" b="b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3" name="Freeform 605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39"/>
                </a:cxn>
                <a:cxn ang="0">
                  <a:pos x="4" y="156"/>
                </a:cxn>
                <a:cxn ang="0">
                  <a:pos x="12" y="172"/>
                </a:cxn>
                <a:cxn ang="0">
                  <a:pos x="22" y="186"/>
                </a:cxn>
                <a:cxn ang="0">
                  <a:pos x="35" y="197"/>
                </a:cxn>
                <a:cxn ang="0">
                  <a:pos x="50" y="208"/>
                </a:cxn>
                <a:cxn ang="0">
                  <a:pos x="66" y="216"/>
                </a:cxn>
                <a:cxn ang="0">
                  <a:pos x="83" y="220"/>
                </a:cxn>
                <a:cxn ang="0">
                  <a:pos x="89" y="221"/>
                </a:cxn>
                <a:cxn ang="0">
                  <a:pos x="94" y="219"/>
                </a:cxn>
                <a:cxn ang="0">
                  <a:pos x="98" y="216"/>
                </a:cxn>
                <a:cxn ang="0">
                  <a:pos x="100" y="211"/>
                </a:cxn>
                <a:cxn ang="0">
                  <a:pos x="100" y="206"/>
                </a:cxn>
                <a:cxn ang="0">
                  <a:pos x="99" y="201"/>
                </a:cxn>
                <a:cxn ang="0">
                  <a:pos x="96" y="196"/>
                </a:cxn>
                <a:cxn ang="0">
                  <a:pos x="91" y="194"/>
                </a:cxn>
                <a:cxn ang="0">
                  <a:pos x="74" y="188"/>
                </a:cxn>
                <a:cxn ang="0">
                  <a:pos x="58" y="179"/>
                </a:cxn>
                <a:cxn ang="0">
                  <a:pos x="45" y="168"/>
                </a:cxn>
                <a:cxn ang="0">
                  <a:pos x="36" y="155"/>
                </a:cxn>
                <a:cxn ang="0">
                  <a:pos x="30" y="139"/>
                </a:cxn>
                <a:cxn ang="0">
                  <a:pos x="27" y="122"/>
                </a:cxn>
                <a:cxn ang="0">
                  <a:pos x="27" y="103"/>
                </a:cxn>
                <a:cxn ang="0">
                  <a:pos x="32" y="84"/>
                </a:cxn>
                <a:cxn ang="0">
                  <a:pos x="38" y="70"/>
                </a:cxn>
                <a:cxn ang="0">
                  <a:pos x="46" y="57"/>
                </a:cxn>
                <a:cxn ang="0">
                  <a:pos x="56" y="46"/>
                </a:cxn>
                <a:cxn ang="0">
                  <a:pos x="66" y="35"/>
                </a:cxn>
                <a:cxn ang="0">
                  <a:pos x="76" y="25"/>
                </a:cxn>
                <a:cxn ang="0">
                  <a:pos x="86" y="17"/>
                </a:cxn>
                <a:cxn ang="0">
                  <a:pos x="96" y="8"/>
                </a:cxn>
                <a:cxn ang="0">
                  <a:pos x="103" y="1"/>
                </a:cxn>
                <a:cxn ang="0">
                  <a:pos x="96" y="0"/>
                </a:cxn>
                <a:cxn ang="0">
                  <a:pos x="84" y="5"/>
                </a:cxn>
                <a:cxn ang="0">
                  <a:pos x="69" y="17"/>
                </a:cxn>
                <a:cxn ang="0">
                  <a:pos x="51" y="33"/>
                </a:cxn>
                <a:cxn ang="0">
                  <a:pos x="34" y="53"/>
                </a:cxn>
                <a:cxn ang="0">
                  <a:pos x="18" y="75"/>
                </a:cxn>
                <a:cxn ang="0">
                  <a:pos x="7" y="98"/>
                </a:cxn>
                <a:cxn ang="0">
                  <a:pos x="0" y="121"/>
                </a:cxn>
              </a:cxnLst>
              <a:rect l="0" t="0" r="r" b="b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4" name="Freeform 606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7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7" y="194"/>
                </a:cxn>
                <a:cxn ang="0">
                  <a:pos x="170" y="212"/>
                </a:cxn>
                <a:cxn ang="0">
                  <a:pos x="150" y="229"/>
                </a:cxn>
                <a:cxn ang="0">
                  <a:pos x="129" y="246"/>
                </a:cxn>
                <a:cxn ang="0">
                  <a:pos x="116" y="258"/>
                </a:cxn>
                <a:cxn ang="0">
                  <a:pos x="112" y="267"/>
                </a:cxn>
                <a:cxn ang="0">
                  <a:pos x="109" y="276"/>
                </a:cxn>
                <a:cxn ang="0">
                  <a:pos x="110" y="284"/>
                </a:cxn>
                <a:cxn ang="0">
                  <a:pos x="117" y="288"/>
                </a:cxn>
                <a:cxn ang="0">
                  <a:pos x="125" y="287"/>
                </a:cxn>
                <a:cxn ang="0">
                  <a:pos x="139" y="272"/>
                </a:cxn>
                <a:cxn ang="0">
                  <a:pos x="162" y="250"/>
                </a:cxn>
                <a:cxn ang="0">
                  <a:pos x="186" y="229"/>
                </a:cxn>
                <a:cxn ang="0">
                  <a:pos x="207" y="204"/>
                </a:cxn>
                <a:cxn ang="0">
                  <a:pos x="220" y="174"/>
                </a:cxn>
                <a:cxn ang="0">
                  <a:pos x="218" y="142"/>
                </a:cxn>
                <a:cxn ang="0">
                  <a:pos x="204" y="112"/>
                </a:cxn>
                <a:cxn ang="0">
                  <a:pos x="181" y="87"/>
                </a:cxn>
                <a:cxn ang="0">
                  <a:pos x="159" y="69"/>
                </a:cxn>
                <a:cxn ang="0">
                  <a:pos x="137" y="55"/>
                </a:cxn>
                <a:cxn ang="0">
                  <a:pos x="114" y="40"/>
                </a:cxn>
                <a:cxn ang="0">
                  <a:pos x="89" y="27"/>
                </a:cxn>
                <a:cxn ang="0">
                  <a:pos x="66" y="15"/>
                </a:cxn>
                <a:cxn ang="0">
                  <a:pos x="42" y="6"/>
                </a:cxn>
                <a:cxn ang="0">
                  <a:pos x="22" y="1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26" y="13"/>
                </a:cxn>
                <a:cxn ang="0">
                  <a:pos x="47" y="22"/>
                </a:cxn>
                <a:cxn ang="0">
                  <a:pos x="71" y="34"/>
                </a:cxn>
                <a:cxn ang="0">
                  <a:pos x="96" y="48"/>
                </a:cxn>
                <a:cxn ang="0">
                  <a:pos x="121" y="64"/>
                </a:cxn>
                <a:cxn ang="0">
                  <a:pos x="146" y="81"/>
                </a:cxn>
                <a:cxn ang="0">
                  <a:pos x="169" y="98"/>
                </a:cxn>
              </a:cxnLst>
              <a:rect l="0" t="0" r="r" b="b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5" name="Freeform 607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/>
              <a:ahLst/>
              <a:cxnLst>
                <a:cxn ang="0">
                  <a:pos x="28" y="12"/>
                </a:cxn>
                <a:cxn ang="0">
                  <a:pos x="26" y="7"/>
                </a:cxn>
                <a:cxn ang="0">
                  <a:pos x="23" y="3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5" y="39"/>
                </a:cxn>
                <a:cxn ang="0">
                  <a:pos x="13" y="66"/>
                </a:cxn>
                <a:cxn ang="0">
                  <a:pos x="24" y="92"/>
                </a:cxn>
                <a:cxn ang="0">
                  <a:pos x="36" y="118"/>
                </a:cxn>
                <a:cxn ang="0">
                  <a:pos x="49" y="141"/>
                </a:cxn>
                <a:cxn ang="0">
                  <a:pos x="61" y="159"/>
                </a:cxn>
                <a:cxn ang="0">
                  <a:pos x="69" y="171"/>
                </a:cxn>
                <a:cxn ang="0">
                  <a:pos x="74" y="174"/>
                </a:cxn>
                <a:cxn ang="0">
                  <a:pos x="72" y="162"/>
                </a:cxn>
                <a:cxn ang="0">
                  <a:pos x="67" y="147"/>
                </a:cxn>
                <a:cxn ang="0">
                  <a:pos x="61" y="128"/>
                </a:cxn>
                <a:cxn ang="0">
                  <a:pos x="53" y="105"/>
                </a:cxn>
                <a:cxn ang="0">
                  <a:pos x="46" y="82"/>
                </a:cxn>
                <a:cxn ang="0">
                  <a:pos x="38" y="58"/>
                </a:cxn>
                <a:cxn ang="0">
                  <a:pos x="32" y="35"/>
                </a:cxn>
                <a:cxn ang="0">
                  <a:pos x="28" y="12"/>
                </a:cxn>
              </a:cxnLst>
              <a:rect l="0" t="0" r="r" b="b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6" name="Freeform 608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9" y="5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2"/>
                </a:cxn>
                <a:cxn ang="0">
                  <a:pos x="3" y="35"/>
                </a:cxn>
                <a:cxn ang="0">
                  <a:pos x="7" y="48"/>
                </a:cxn>
                <a:cxn ang="0">
                  <a:pos x="13" y="60"/>
                </a:cxn>
                <a:cxn ang="0">
                  <a:pos x="19" y="72"/>
                </a:cxn>
                <a:cxn ang="0">
                  <a:pos x="25" y="81"/>
                </a:cxn>
                <a:cxn ang="0">
                  <a:pos x="33" y="86"/>
                </a:cxn>
                <a:cxn ang="0">
                  <a:pos x="38" y="87"/>
                </a:cxn>
                <a:cxn ang="0">
                  <a:pos x="39" y="70"/>
                </a:cxn>
                <a:cxn ang="0">
                  <a:pos x="34" y="50"/>
                </a:cxn>
                <a:cxn ang="0">
                  <a:pos x="27" y="29"/>
                </a:cxn>
                <a:cxn ang="0">
                  <a:pos x="20" y="9"/>
                </a:cxn>
              </a:cxnLst>
              <a:rect l="0" t="0" r="r" b="b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7" name="Freeform 609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6"/>
                </a:cxn>
                <a:cxn ang="0">
                  <a:pos x="4" y="23"/>
                </a:cxn>
                <a:cxn ang="0">
                  <a:pos x="8" y="30"/>
                </a:cxn>
                <a:cxn ang="0">
                  <a:pos x="13" y="37"/>
                </a:cxn>
                <a:cxn ang="0">
                  <a:pos x="18" y="43"/>
                </a:cxn>
                <a:cxn ang="0">
                  <a:pos x="25" y="47"/>
                </a:cxn>
                <a:cxn ang="0">
                  <a:pos x="30" y="51"/>
                </a:cxn>
                <a:cxn ang="0">
                  <a:pos x="34" y="51"/>
                </a:cxn>
                <a:cxn ang="0">
                  <a:pos x="33" y="40"/>
                </a:cxn>
                <a:cxn ang="0">
                  <a:pos x="29" y="27"/>
                </a:cxn>
                <a:cxn ang="0">
                  <a:pos x="23" y="15"/>
                </a:cxn>
                <a:cxn ang="0">
                  <a:pos x="18" y="7"/>
                </a:cxn>
              </a:cxnLst>
              <a:rect l="0" t="0" r="r" b="b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8" name="Freeform 610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41" y="22"/>
                </a:cxn>
                <a:cxn ang="0">
                  <a:pos x="45" y="19"/>
                </a:cxn>
                <a:cxn ang="0">
                  <a:pos x="46" y="15"/>
                </a:cxn>
                <a:cxn ang="0">
                  <a:pos x="46" y="10"/>
                </a:cxn>
                <a:cxn ang="0">
                  <a:pos x="44" y="5"/>
                </a:cxn>
                <a:cxn ang="0">
                  <a:pos x="41" y="2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19" y="3"/>
                </a:cxn>
                <a:cxn ang="0">
                  <a:pos x="12" y="7"/>
                </a:cxn>
                <a:cxn ang="0">
                  <a:pos x="5" y="14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7" y="33"/>
                </a:cxn>
                <a:cxn ang="0">
                  <a:pos x="12" y="33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2" y="28"/>
                </a:cxn>
                <a:cxn ang="0">
                  <a:pos x="37" y="24"/>
                </a:cxn>
              </a:cxnLst>
              <a:rect l="0" t="0" r="r" b="b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59" name="Freeform 611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/>
              <a:ahLst/>
              <a:cxnLst>
                <a:cxn ang="0">
                  <a:pos x="65" y="33"/>
                </a:cxn>
                <a:cxn ang="0">
                  <a:pos x="52" y="43"/>
                </a:cxn>
                <a:cxn ang="0">
                  <a:pos x="41" y="54"/>
                </a:cxn>
                <a:cxn ang="0">
                  <a:pos x="29" y="66"/>
                </a:cxn>
                <a:cxn ang="0">
                  <a:pos x="20" y="79"/>
                </a:cxn>
                <a:cxn ang="0">
                  <a:pos x="12" y="93"/>
                </a:cxn>
                <a:cxn ang="0">
                  <a:pos x="6" y="107"/>
                </a:cxn>
                <a:cxn ang="0">
                  <a:pos x="2" y="121"/>
                </a:cxn>
                <a:cxn ang="0">
                  <a:pos x="0" y="136"/>
                </a:cxn>
                <a:cxn ang="0">
                  <a:pos x="2" y="158"/>
                </a:cxn>
                <a:cxn ang="0">
                  <a:pos x="10" y="177"/>
                </a:cxn>
                <a:cxn ang="0">
                  <a:pos x="23" y="193"/>
                </a:cxn>
                <a:cxn ang="0">
                  <a:pos x="38" y="204"/>
                </a:cxn>
                <a:cxn ang="0">
                  <a:pos x="57" y="213"/>
                </a:cxn>
                <a:cxn ang="0">
                  <a:pos x="78" y="218"/>
                </a:cxn>
                <a:cxn ang="0">
                  <a:pos x="98" y="219"/>
                </a:cxn>
                <a:cxn ang="0">
                  <a:pos x="118" y="216"/>
                </a:cxn>
                <a:cxn ang="0">
                  <a:pos x="123" y="216"/>
                </a:cxn>
                <a:cxn ang="0">
                  <a:pos x="127" y="214"/>
                </a:cxn>
                <a:cxn ang="0">
                  <a:pos x="130" y="210"/>
                </a:cxn>
                <a:cxn ang="0">
                  <a:pos x="131" y="205"/>
                </a:cxn>
                <a:cxn ang="0">
                  <a:pos x="130" y="203"/>
                </a:cxn>
                <a:cxn ang="0">
                  <a:pos x="127" y="203"/>
                </a:cxn>
                <a:cxn ang="0">
                  <a:pos x="123" y="202"/>
                </a:cxn>
                <a:cxn ang="0">
                  <a:pos x="117" y="202"/>
                </a:cxn>
                <a:cxn ang="0">
                  <a:pos x="111" y="202"/>
                </a:cxn>
                <a:cxn ang="0">
                  <a:pos x="106" y="202"/>
                </a:cxn>
                <a:cxn ang="0">
                  <a:pos x="100" y="202"/>
                </a:cxn>
                <a:cxn ang="0">
                  <a:pos x="97" y="202"/>
                </a:cxn>
                <a:cxn ang="0">
                  <a:pos x="87" y="201"/>
                </a:cxn>
                <a:cxn ang="0">
                  <a:pos x="77" y="200"/>
                </a:cxn>
                <a:cxn ang="0">
                  <a:pos x="67" y="199"/>
                </a:cxn>
                <a:cxn ang="0">
                  <a:pos x="56" y="196"/>
                </a:cxn>
                <a:cxn ang="0">
                  <a:pos x="46" y="193"/>
                </a:cxn>
                <a:cxn ang="0">
                  <a:pos x="35" y="185"/>
                </a:cxn>
                <a:cxn ang="0">
                  <a:pos x="26" y="175"/>
                </a:cxn>
                <a:cxn ang="0">
                  <a:pos x="15" y="162"/>
                </a:cxn>
                <a:cxn ang="0">
                  <a:pos x="13" y="146"/>
                </a:cxn>
                <a:cxn ang="0">
                  <a:pos x="14" y="131"/>
                </a:cxn>
                <a:cxn ang="0">
                  <a:pos x="19" y="116"/>
                </a:cxn>
                <a:cxn ang="0">
                  <a:pos x="25" y="102"/>
                </a:cxn>
                <a:cxn ang="0">
                  <a:pos x="34" y="89"/>
                </a:cxn>
                <a:cxn ang="0">
                  <a:pos x="45" y="76"/>
                </a:cxn>
                <a:cxn ang="0">
                  <a:pos x="56" y="65"/>
                </a:cxn>
                <a:cxn ang="0">
                  <a:pos x="70" y="55"/>
                </a:cxn>
                <a:cxn ang="0">
                  <a:pos x="84" y="45"/>
                </a:cxn>
                <a:cxn ang="0">
                  <a:pos x="98" y="37"/>
                </a:cxn>
                <a:cxn ang="0">
                  <a:pos x="113" y="29"/>
                </a:cxn>
                <a:cxn ang="0">
                  <a:pos x="127" y="23"/>
                </a:cxn>
                <a:cxn ang="0">
                  <a:pos x="141" y="17"/>
                </a:cxn>
                <a:cxn ang="0">
                  <a:pos x="154" y="12"/>
                </a:cxn>
                <a:cxn ang="0">
                  <a:pos x="167" y="9"/>
                </a:cxn>
                <a:cxn ang="0">
                  <a:pos x="177" y="7"/>
                </a:cxn>
                <a:cxn ang="0">
                  <a:pos x="170" y="2"/>
                </a:cxn>
                <a:cxn ang="0">
                  <a:pos x="158" y="0"/>
                </a:cxn>
                <a:cxn ang="0">
                  <a:pos x="145" y="2"/>
                </a:cxn>
                <a:cxn ang="0">
                  <a:pos x="129" y="6"/>
                </a:cxn>
                <a:cxn ang="0">
                  <a:pos x="111" y="11"/>
                </a:cxn>
                <a:cxn ang="0">
                  <a:pos x="94" y="17"/>
                </a:cxn>
                <a:cxn ang="0">
                  <a:pos x="78" y="26"/>
                </a:cxn>
                <a:cxn ang="0">
                  <a:pos x="65" y="33"/>
                </a:cxn>
              </a:cxnLst>
              <a:rect l="0" t="0" r="r" b="b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0" name="Freeform 612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/>
              <a:ahLst/>
              <a:cxnLst>
                <a:cxn ang="0">
                  <a:pos x="97" y="57"/>
                </a:cxn>
                <a:cxn ang="0">
                  <a:pos x="100" y="75"/>
                </a:cxn>
                <a:cxn ang="0">
                  <a:pos x="98" y="90"/>
                </a:cxn>
                <a:cxn ang="0">
                  <a:pos x="91" y="103"/>
                </a:cxn>
                <a:cxn ang="0">
                  <a:pos x="80" y="114"/>
                </a:cxn>
                <a:cxn ang="0">
                  <a:pos x="68" y="125"/>
                </a:cxn>
                <a:cxn ang="0">
                  <a:pos x="54" y="135"/>
                </a:cxn>
                <a:cxn ang="0">
                  <a:pos x="39" y="145"/>
                </a:cxn>
                <a:cxn ang="0">
                  <a:pos x="27" y="155"/>
                </a:cxn>
                <a:cxn ang="0">
                  <a:pos x="25" y="158"/>
                </a:cxn>
                <a:cxn ang="0">
                  <a:pos x="23" y="160"/>
                </a:cxn>
                <a:cxn ang="0">
                  <a:pos x="23" y="164"/>
                </a:cxn>
                <a:cxn ang="0">
                  <a:pos x="26" y="167"/>
                </a:cxn>
                <a:cxn ang="0">
                  <a:pos x="28" y="169"/>
                </a:cxn>
                <a:cxn ang="0">
                  <a:pos x="31" y="170"/>
                </a:cxn>
                <a:cxn ang="0">
                  <a:pos x="34" y="170"/>
                </a:cxn>
                <a:cxn ang="0">
                  <a:pos x="37" y="169"/>
                </a:cxn>
                <a:cxn ang="0">
                  <a:pos x="53" y="159"/>
                </a:cxn>
                <a:cxn ang="0">
                  <a:pos x="69" y="149"/>
                </a:cxn>
                <a:cxn ang="0">
                  <a:pos x="83" y="137"/>
                </a:cxn>
                <a:cxn ang="0">
                  <a:pos x="97" y="123"/>
                </a:cxn>
                <a:cxn ang="0">
                  <a:pos x="106" y="108"/>
                </a:cxn>
                <a:cxn ang="0">
                  <a:pos x="113" y="91"/>
                </a:cxn>
                <a:cxn ang="0">
                  <a:pos x="115" y="73"/>
                </a:cxn>
                <a:cxn ang="0">
                  <a:pos x="111" y="53"/>
                </a:cxn>
                <a:cxn ang="0">
                  <a:pos x="101" y="39"/>
                </a:cxn>
                <a:cxn ang="0">
                  <a:pos x="89" y="26"/>
                </a:cxn>
                <a:cxn ang="0">
                  <a:pos x="72" y="15"/>
                </a:cxn>
                <a:cxn ang="0">
                  <a:pos x="55" y="8"/>
                </a:cxn>
                <a:cxn ang="0">
                  <a:pos x="37" y="2"/>
                </a:cxn>
                <a:cxn ang="0">
                  <a:pos x="21" y="0"/>
                </a:cxn>
                <a:cxn ang="0">
                  <a:pos x="9" y="1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30" y="13"/>
                </a:cxn>
                <a:cxn ang="0">
                  <a:pos x="43" y="16"/>
                </a:cxn>
                <a:cxn ang="0">
                  <a:pos x="57" y="20"/>
                </a:cxn>
                <a:cxn ang="0">
                  <a:pos x="70" y="26"/>
                </a:cxn>
                <a:cxn ang="0">
                  <a:pos x="81" y="33"/>
                </a:cxn>
                <a:cxn ang="0">
                  <a:pos x="91" y="43"/>
                </a:cxn>
                <a:cxn ang="0">
                  <a:pos x="97" y="57"/>
                </a:cxn>
              </a:cxnLst>
              <a:rect l="0" t="0" r="r" b="b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1" name="Freeform 613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48" y="106"/>
                </a:cxn>
                <a:cxn ang="0">
                  <a:pos x="16" y="156"/>
                </a:cxn>
                <a:cxn ang="0">
                  <a:pos x="0" y="211"/>
                </a:cxn>
                <a:cxn ang="0">
                  <a:pos x="3" y="249"/>
                </a:cxn>
                <a:cxn ang="0">
                  <a:pos x="10" y="264"/>
                </a:cxn>
                <a:cxn ang="0">
                  <a:pos x="19" y="277"/>
                </a:cxn>
                <a:cxn ang="0">
                  <a:pos x="31" y="289"/>
                </a:cxn>
                <a:cxn ang="0">
                  <a:pos x="51" y="302"/>
                </a:cxn>
                <a:cxn ang="0">
                  <a:pos x="78" y="316"/>
                </a:cxn>
                <a:cxn ang="0">
                  <a:pos x="107" y="327"/>
                </a:cxn>
                <a:cxn ang="0">
                  <a:pos x="137" y="335"/>
                </a:cxn>
                <a:cxn ang="0">
                  <a:pos x="167" y="342"/>
                </a:cxn>
                <a:cxn ang="0">
                  <a:pos x="198" y="346"/>
                </a:cxn>
                <a:cxn ang="0">
                  <a:pos x="229" y="349"/>
                </a:cxn>
                <a:cxn ang="0">
                  <a:pos x="260" y="351"/>
                </a:cxn>
                <a:cxn ang="0">
                  <a:pos x="280" y="352"/>
                </a:cxn>
                <a:cxn ang="0">
                  <a:pos x="287" y="346"/>
                </a:cxn>
                <a:cxn ang="0">
                  <a:pos x="289" y="335"/>
                </a:cxn>
                <a:cxn ang="0">
                  <a:pos x="283" y="328"/>
                </a:cxn>
                <a:cxn ang="0">
                  <a:pos x="264" y="327"/>
                </a:cxn>
                <a:cxn ang="0">
                  <a:pos x="235" y="326"/>
                </a:cxn>
                <a:cxn ang="0">
                  <a:pos x="207" y="323"/>
                </a:cxn>
                <a:cxn ang="0">
                  <a:pos x="179" y="319"/>
                </a:cxn>
                <a:cxn ang="0">
                  <a:pos x="150" y="314"/>
                </a:cxn>
                <a:cxn ang="0">
                  <a:pos x="122" y="306"/>
                </a:cxn>
                <a:cxn ang="0">
                  <a:pos x="95" y="298"/>
                </a:cxn>
                <a:cxn ang="0">
                  <a:pos x="68" y="285"/>
                </a:cxn>
                <a:cxn ang="0">
                  <a:pos x="45" y="271"/>
                </a:cxn>
                <a:cxn ang="0">
                  <a:pos x="32" y="250"/>
                </a:cxn>
                <a:cxn ang="0">
                  <a:pos x="27" y="222"/>
                </a:cxn>
                <a:cxn ang="0">
                  <a:pos x="34" y="183"/>
                </a:cxn>
                <a:cxn ang="0">
                  <a:pos x="45" y="153"/>
                </a:cxn>
                <a:cxn ang="0">
                  <a:pos x="61" y="127"/>
                </a:cxn>
                <a:cxn ang="0">
                  <a:pos x="80" y="103"/>
                </a:cxn>
                <a:cxn ang="0">
                  <a:pos x="102" y="82"/>
                </a:cxn>
                <a:cxn ang="0">
                  <a:pos x="129" y="59"/>
                </a:cxn>
                <a:cxn ang="0">
                  <a:pos x="162" y="38"/>
                </a:cxn>
                <a:cxn ang="0">
                  <a:pos x="197" y="20"/>
                </a:cxn>
                <a:cxn ang="0">
                  <a:pos x="227" y="6"/>
                </a:cxn>
                <a:cxn ang="0">
                  <a:pos x="228" y="0"/>
                </a:cxn>
                <a:cxn ang="0">
                  <a:pos x="198" y="5"/>
                </a:cxn>
                <a:cxn ang="0">
                  <a:pos x="162" y="18"/>
                </a:cxn>
                <a:cxn ang="0">
                  <a:pos x="127" y="36"/>
                </a:cxn>
              </a:cxnLst>
              <a:rect l="0" t="0" r="r" b="b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2" name="Freeform 614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/>
              <a:ahLst/>
              <a:cxnLst>
                <a:cxn ang="0">
                  <a:pos x="210" y="72"/>
                </a:cxn>
                <a:cxn ang="0">
                  <a:pos x="222" y="85"/>
                </a:cxn>
                <a:cxn ang="0">
                  <a:pos x="228" y="100"/>
                </a:cxn>
                <a:cxn ang="0">
                  <a:pos x="232" y="116"/>
                </a:cxn>
                <a:cxn ang="0">
                  <a:pos x="232" y="133"/>
                </a:cxn>
                <a:cxn ang="0">
                  <a:pos x="230" y="147"/>
                </a:cxn>
                <a:cxn ang="0">
                  <a:pos x="226" y="159"/>
                </a:cxn>
                <a:cxn ang="0">
                  <a:pos x="218" y="171"/>
                </a:cxn>
                <a:cxn ang="0">
                  <a:pos x="211" y="180"/>
                </a:cxn>
                <a:cxn ang="0">
                  <a:pos x="202" y="191"/>
                </a:cxn>
                <a:cxn ang="0">
                  <a:pos x="192" y="200"/>
                </a:cxn>
                <a:cxn ang="0">
                  <a:pos x="183" y="209"/>
                </a:cxn>
                <a:cxn ang="0">
                  <a:pos x="173" y="219"/>
                </a:cxn>
                <a:cxn ang="0">
                  <a:pos x="171" y="222"/>
                </a:cxn>
                <a:cxn ang="0">
                  <a:pos x="170" y="225"/>
                </a:cxn>
                <a:cxn ang="0">
                  <a:pos x="171" y="229"/>
                </a:cxn>
                <a:cxn ang="0">
                  <a:pos x="173" y="232"/>
                </a:cxn>
                <a:cxn ang="0">
                  <a:pos x="176" y="234"/>
                </a:cxn>
                <a:cxn ang="0">
                  <a:pos x="180" y="235"/>
                </a:cxn>
                <a:cxn ang="0">
                  <a:pos x="184" y="234"/>
                </a:cxn>
                <a:cxn ang="0">
                  <a:pos x="187" y="232"/>
                </a:cxn>
                <a:cxn ang="0">
                  <a:pos x="208" y="218"/>
                </a:cxn>
                <a:cxn ang="0">
                  <a:pos x="225" y="200"/>
                </a:cxn>
                <a:cxn ang="0">
                  <a:pos x="239" y="178"/>
                </a:cxn>
                <a:cxn ang="0">
                  <a:pos x="249" y="156"/>
                </a:cxn>
                <a:cxn ang="0">
                  <a:pos x="252" y="131"/>
                </a:cxn>
                <a:cxn ang="0">
                  <a:pos x="250" y="108"/>
                </a:cxn>
                <a:cxn ang="0">
                  <a:pos x="242" y="85"/>
                </a:cxn>
                <a:cxn ang="0">
                  <a:pos x="225" y="65"/>
                </a:cxn>
                <a:cxn ang="0">
                  <a:pos x="212" y="54"/>
                </a:cxn>
                <a:cxn ang="0">
                  <a:pos x="197" y="45"/>
                </a:cxn>
                <a:cxn ang="0">
                  <a:pos x="181" y="36"/>
                </a:cxn>
                <a:cxn ang="0">
                  <a:pos x="164" y="29"/>
                </a:cxn>
                <a:cxn ang="0">
                  <a:pos x="146" y="22"/>
                </a:cxn>
                <a:cxn ang="0">
                  <a:pos x="127" y="17"/>
                </a:cxn>
                <a:cxn ang="0">
                  <a:pos x="109" y="12"/>
                </a:cxn>
                <a:cxn ang="0">
                  <a:pos x="90" y="7"/>
                </a:cxn>
                <a:cxn ang="0">
                  <a:pos x="73" y="4"/>
                </a:cxn>
                <a:cxn ang="0">
                  <a:pos x="57" y="2"/>
                </a:cxn>
                <a:cxn ang="0">
                  <a:pos x="42" y="0"/>
                </a:cxn>
                <a:cxn ang="0">
                  <a:pos x="28" y="0"/>
                </a:cxn>
                <a:cxn ang="0">
                  <a:pos x="17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0" y="7"/>
                </a:cxn>
                <a:cxn ang="0">
                  <a:pos x="22" y="8"/>
                </a:cxn>
                <a:cxn ang="0">
                  <a:pos x="33" y="11"/>
                </a:cxn>
                <a:cxn ang="0">
                  <a:pos x="46" y="13"/>
                </a:cxn>
                <a:cxn ang="0">
                  <a:pos x="60" y="15"/>
                </a:cxn>
                <a:cxn ang="0">
                  <a:pos x="73" y="17"/>
                </a:cxn>
                <a:cxn ang="0">
                  <a:pos x="87" y="20"/>
                </a:cxn>
                <a:cxn ang="0">
                  <a:pos x="102" y="23"/>
                </a:cxn>
                <a:cxn ang="0">
                  <a:pos x="115" y="28"/>
                </a:cxn>
                <a:cxn ang="0">
                  <a:pos x="130" y="32"/>
                </a:cxn>
                <a:cxn ang="0">
                  <a:pos x="145" y="37"/>
                </a:cxn>
                <a:cxn ang="0">
                  <a:pos x="159" y="43"/>
                </a:cxn>
                <a:cxn ang="0">
                  <a:pos x="172" y="49"/>
                </a:cxn>
                <a:cxn ang="0">
                  <a:pos x="186" y="55"/>
                </a:cxn>
                <a:cxn ang="0">
                  <a:pos x="198" y="64"/>
                </a:cxn>
                <a:cxn ang="0">
                  <a:pos x="210" y="72"/>
                </a:cxn>
              </a:cxnLst>
              <a:rect l="0" t="0" r="r" b="b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3" name="Freeform 615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38"/>
                </a:cxn>
                <a:cxn ang="0">
                  <a:pos x="4" y="155"/>
                </a:cxn>
                <a:cxn ang="0">
                  <a:pos x="12" y="171"/>
                </a:cxn>
                <a:cxn ang="0">
                  <a:pos x="22" y="185"/>
                </a:cxn>
                <a:cxn ang="0">
                  <a:pos x="35" y="197"/>
                </a:cxn>
                <a:cxn ang="0">
                  <a:pos x="50" y="207"/>
                </a:cxn>
                <a:cxn ang="0">
                  <a:pos x="66" y="215"/>
                </a:cxn>
                <a:cxn ang="0">
                  <a:pos x="83" y="219"/>
                </a:cxn>
                <a:cxn ang="0">
                  <a:pos x="89" y="220"/>
                </a:cxn>
                <a:cxn ang="0">
                  <a:pos x="94" y="218"/>
                </a:cxn>
                <a:cxn ang="0">
                  <a:pos x="98" y="215"/>
                </a:cxn>
                <a:cxn ang="0">
                  <a:pos x="100" y="211"/>
                </a:cxn>
                <a:cxn ang="0">
                  <a:pos x="100" y="205"/>
                </a:cxn>
                <a:cxn ang="0">
                  <a:pos x="99" y="200"/>
                </a:cxn>
                <a:cxn ang="0">
                  <a:pos x="96" y="196"/>
                </a:cxn>
                <a:cxn ang="0">
                  <a:pos x="91" y="193"/>
                </a:cxn>
                <a:cxn ang="0">
                  <a:pos x="74" y="187"/>
                </a:cxn>
                <a:cxn ang="0">
                  <a:pos x="58" y="178"/>
                </a:cxn>
                <a:cxn ang="0">
                  <a:pos x="45" y="167"/>
                </a:cxn>
                <a:cxn ang="0">
                  <a:pos x="36" y="154"/>
                </a:cxn>
                <a:cxn ang="0">
                  <a:pos x="30" y="138"/>
                </a:cxn>
                <a:cxn ang="0">
                  <a:pos x="27" y="121"/>
                </a:cxn>
                <a:cxn ang="0">
                  <a:pos x="27" y="103"/>
                </a:cxn>
                <a:cxn ang="0">
                  <a:pos x="32" y="83"/>
                </a:cxn>
                <a:cxn ang="0">
                  <a:pos x="39" y="69"/>
                </a:cxn>
                <a:cxn ang="0">
                  <a:pos x="51" y="56"/>
                </a:cxn>
                <a:cxn ang="0">
                  <a:pos x="63" y="43"/>
                </a:cxn>
                <a:cxn ang="0">
                  <a:pos x="77" y="31"/>
                </a:cxn>
                <a:cxn ang="0">
                  <a:pos x="89" y="21"/>
                </a:cxn>
                <a:cxn ang="0">
                  <a:pos x="98" y="12"/>
                </a:cxn>
                <a:cxn ang="0">
                  <a:pos x="103" y="5"/>
                </a:cxn>
                <a:cxn ang="0">
                  <a:pos x="103" y="0"/>
                </a:cxn>
                <a:cxn ang="0">
                  <a:pos x="92" y="4"/>
                </a:cxn>
                <a:cxn ang="0">
                  <a:pos x="77" y="12"/>
                </a:cxn>
                <a:cxn ang="0">
                  <a:pos x="61" y="25"/>
                </a:cxn>
                <a:cxn ang="0">
                  <a:pos x="44" y="40"/>
                </a:cxn>
                <a:cxn ang="0">
                  <a:pos x="29" y="57"/>
                </a:cxn>
                <a:cxn ang="0">
                  <a:pos x="16" y="77"/>
                </a:cxn>
                <a:cxn ang="0">
                  <a:pos x="6" y="98"/>
                </a:cxn>
                <a:cxn ang="0">
                  <a:pos x="0" y="120"/>
                </a:cxn>
              </a:cxnLst>
              <a:rect l="0" t="0" r="r" b="b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4" name="Freeform 616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/>
              <a:ahLst/>
              <a:cxnLst>
                <a:cxn ang="0">
                  <a:pos x="186" y="115"/>
                </a:cxn>
                <a:cxn ang="0">
                  <a:pos x="196" y="133"/>
                </a:cxn>
                <a:cxn ang="0">
                  <a:pos x="202" y="153"/>
                </a:cxn>
                <a:cxn ang="0">
                  <a:pos x="199" y="174"/>
                </a:cxn>
                <a:cxn ang="0">
                  <a:pos x="186" y="194"/>
                </a:cxn>
                <a:cxn ang="0">
                  <a:pos x="168" y="213"/>
                </a:cxn>
                <a:cxn ang="0">
                  <a:pos x="148" y="229"/>
                </a:cxn>
                <a:cxn ang="0">
                  <a:pos x="127" y="246"/>
                </a:cxn>
                <a:cxn ang="0">
                  <a:pos x="115" y="258"/>
                </a:cxn>
                <a:cxn ang="0">
                  <a:pos x="110" y="267"/>
                </a:cxn>
                <a:cxn ang="0">
                  <a:pos x="107" y="276"/>
                </a:cxn>
                <a:cxn ang="0">
                  <a:pos x="109" y="284"/>
                </a:cxn>
                <a:cxn ang="0">
                  <a:pos x="117" y="288"/>
                </a:cxn>
                <a:cxn ang="0">
                  <a:pos x="124" y="287"/>
                </a:cxn>
                <a:cxn ang="0">
                  <a:pos x="138" y="271"/>
                </a:cxn>
                <a:cxn ang="0">
                  <a:pos x="161" y="250"/>
                </a:cxn>
                <a:cxn ang="0">
                  <a:pos x="185" y="229"/>
                </a:cxn>
                <a:cxn ang="0">
                  <a:pos x="206" y="204"/>
                </a:cxn>
                <a:cxn ang="0">
                  <a:pos x="219" y="173"/>
                </a:cxn>
                <a:cxn ang="0">
                  <a:pos x="218" y="141"/>
                </a:cxn>
                <a:cxn ang="0">
                  <a:pos x="204" y="111"/>
                </a:cxn>
                <a:cxn ang="0">
                  <a:pos x="182" y="86"/>
                </a:cxn>
                <a:cxn ang="0">
                  <a:pos x="158" y="70"/>
                </a:cxn>
                <a:cxn ang="0">
                  <a:pos x="134" y="56"/>
                </a:cxn>
                <a:cxn ang="0">
                  <a:pos x="109" y="43"/>
                </a:cxn>
                <a:cxn ang="0">
                  <a:pos x="83" y="29"/>
                </a:cxn>
                <a:cxn ang="0">
                  <a:pos x="59" y="17"/>
                </a:cxn>
                <a:cxn ang="0">
                  <a:pos x="36" y="7"/>
                </a:cxn>
                <a:cxn ang="0">
                  <a:pos x="18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31" y="18"/>
                </a:cxn>
                <a:cxn ang="0">
                  <a:pos x="54" y="29"/>
                </a:cxn>
                <a:cxn ang="0">
                  <a:pos x="77" y="40"/>
                </a:cxn>
                <a:cxn ang="0">
                  <a:pos x="101" y="53"/>
                </a:cxn>
                <a:cxn ang="0">
                  <a:pos x="124" y="66"/>
                </a:cxn>
                <a:cxn ang="0">
                  <a:pos x="147" y="82"/>
                </a:cxn>
                <a:cxn ang="0">
                  <a:pos x="168" y="98"/>
                </a:cxn>
              </a:cxnLst>
              <a:rect l="0" t="0" r="r" b="b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5" name="Freeform 617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70" y="194"/>
                </a:cxn>
                <a:cxn ang="0">
                  <a:pos x="919" y="844"/>
                </a:cxn>
                <a:cxn ang="0">
                  <a:pos x="0" y="624"/>
                </a:cxn>
                <a:cxn ang="0">
                  <a:pos x="141" y="0"/>
                </a:cxn>
              </a:cxnLst>
              <a:rect l="0" t="0" r="r" b="b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6" name="Freeform 618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19" y="139"/>
                </a:cxn>
                <a:cxn ang="0">
                  <a:pos x="172" y="98"/>
                </a:cxn>
                <a:cxn ang="0">
                  <a:pos x="0" y="333"/>
                </a:cxn>
                <a:cxn ang="0">
                  <a:pos x="97" y="0"/>
                </a:cxn>
              </a:cxnLst>
              <a:rect l="0" t="0" r="r" b="b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7" name="Freeform 619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083" y="261"/>
                </a:cxn>
                <a:cxn ang="0">
                  <a:pos x="1055" y="306"/>
                </a:cxn>
                <a:cxn ang="0">
                  <a:pos x="0" y="28"/>
                </a:cxn>
                <a:cxn ang="0">
                  <a:pos x="34" y="0"/>
                </a:cxn>
              </a:cxnLst>
              <a:rect l="0" t="0" r="r" b="b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8" name="Freeform 620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088" y="260"/>
                </a:cxn>
                <a:cxn ang="0">
                  <a:pos x="1055" y="311"/>
                </a:cxn>
                <a:cxn ang="0">
                  <a:pos x="0" y="34"/>
                </a:cxn>
                <a:cxn ang="0">
                  <a:pos x="39" y="0"/>
                </a:cxn>
              </a:cxnLst>
              <a:rect l="0" t="0" r="r" b="b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69" name="Freeform 621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1" y="1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78" y="2"/>
                </a:cxn>
                <a:cxn ang="0">
                  <a:pos x="104" y="7"/>
                </a:cxn>
                <a:cxn ang="0">
                  <a:pos x="128" y="17"/>
                </a:cxn>
                <a:cxn ang="0">
                  <a:pos x="149" y="31"/>
                </a:cxn>
                <a:cxn ang="0">
                  <a:pos x="164" y="51"/>
                </a:cxn>
                <a:cxn ang="0">
                  <a:pos x="164" y="52"/>
                </a:cxn>
                <a:cxn ang="0">
                  <a:pos x="164" y="57"/>
                </a:cxn>
                <a:cxn ang="0">
                  <a:pos x="163" y="62"/>
                </a:cxn>
                <a:cxn ang="0">
                  <a:pos x="161" y="67"/>
                </a:cxn>
                <a:cxn ang="0">
                  <a:pos x="156" y="71"/>
                </a:cxn>
                <a:cxn ang="0">
                  <a:pos x="149" y="72"/>
                </a:cxn>
                <a:cxn ang="0">
                  <a:pos x="138" y="71"/>
                </a:cxn>
                <a:cxn ang="0">
                  <a:pos x="124" y="65"/>
                </a:cxn>
                <a:cxn ang="0">
                  <a:pos x="124" y="63"/>
                </a:cxn>
                <a:cxn ang="0">
                  <a:pos x="123" y="59"/>
                </a:cxn>
                <a:cxn ang="0">
                  <a:pos x="120" y="52"/>
                </a:cxn>
                <a:cxn ang="0">
                  <a:pos x="113" y="45"/>
                </a:cxn>
                <a:cxn ang="0">
                  <a:pos x="100" y="38"/>
                </a:cxn>
                <a:cxn ang="0">
                  <a:pos x="81" y="32"/>
                </a:cxn>
                <a:cxn ang="0">
                  <a:pos x="55" y="29"/>
                </a:cxn>
                <a:cxn ang="0">
                  <a:pos x="20" y="29"/>
                </a:cxn>
                <a:cxn ang="0">
                  <a:pos x="18" y="29"/>
                </a:cxn>
                <a:cxn ang="0">
                  <a:pos x="14" y="27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16" y="1"/>
                </a:cxn>
              </a:cxnLst>
              <a:rect l="0" t="0" r="r" b="b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0" name="Freeform 622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3"/>
                </a:cxn>
                <a:cxn ang="0">
                  <a:pos x="26" y="7"/>
                </a:cxn>
                <a:cxn ang="0">
                  <a:pos x="15" y="14"/>
                </a:cxn>
                <a:cxn ang="0">
                  <a:pos x="6" y="24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6" y="85"/>
                </a:cxn>
                <a:cxn ang="0">
                  <a:pos x="85" y="109"/>
                </a:cxn>
                <a:cxn ang="0">
                  <a:pos x="84" y="104"/>
                </a:cxn>
                <a:cxn ang="0">
                  <a:pos x="84" y="93"/>
                </a:cxn>
                <a:cxn ang="0">
                  <a:pos x="84" y="76"/>
                </a:cxn>
                <a:cxn ang="0">
                  <a:pos x="87" y="58"/>
                </a:cxn>
                <a:cxn ang="0">
                  <a:pos x="93" y="40"/>
                </a:cxn>
                <a:cxn ang="0">
                  <a:pos x="104" y="27"/>
                </a:cxn>
                <a:cxn ang="0">
                  <a:pos x="121" y="20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1" name="Freeform 623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2" y="0"/>
                </a:cxn>
                <a:cxn ang="0">
                  <a:pos x="35" y="2"/>
                </a:cxn>
                <a:cxn ang="0">
                  <a:pos x="25" y="6"/>
                </a:cxn>
                <a:cxn ang="0">
                  <a:pos x="15" y="12"/>
                </a:cxn>
                <a:cxn ang="0">
                  <a:pos x="6" y="23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6" y="85"/>
                </a:cxn>
                <a:cxn ang="0">
                  <a:pos x="84" y="107"/>
                </a:cxn>
                <a:cxn ang="0">
                  <a:pos x="83" y="103"/>
                </a:cxn>
                <a:cxn ang="0">
                  <a:pos x="83" y="91"/>
                </a:cxn>
                <a:cxn ang="0">
                  <a:pos x="83" y="75"/>
                </a:cxn>
                <a:cxn ang="0">
                  <a:pos x="86" y="56"/>
                </a:cxn>
                <a:cxn ang="0">
                  <a:pos x="92" y="40"/>
                </a:cxn>
                <a:cxn ang="0">
                  <a:pos x="103" y="27"/>
                </a:cxn>
                <a:cxn ang="0">
                  <a:pos x="121" y="19"/>
                </a:cxn>
                <a:cxn ang="0">
                  <a:pos x="146" y="23"/>
                </a:cxn>
                <a:cxn ang="0">
                  <a:pos x="45" y="0"/>
                </a:cxn>
              </a:cxnLst>
              <a:rect l="0" t="0" r="r" b="b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2" name="Freeform 624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601" y="182"/>
                </a:cxn>
                <a:cxn ang="0">
                  <a:pos x="629" y="142"/>
                </a:cxn>
                <a:cxn ang="0">
                  <a:pos x="29" y="0"/>
                </a:cxn>
                <a:cxn ang="0">
                  <a:pos x="0" y="40"/>
                </a:cxn>
              </a:cxnLst>
              <a:rect l="0" t="0" r="r" b="b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3" name="Freeform 625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74" name="Freeform 626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00" y="170"/>
                </a:cxn>
                <a:cxn ang="0">
                  <a:pos x="606" y="142"/>
                </a:cxn>
                <a:cxn ang="0">
                  <a:pos x="5" y="0"/>
                </a:cxn>
                <a:cxn ang="0">
                  <a:pos x="0" y="28"/>
                </a:cxn>
              </a:cxnLst>
              <a:rect l="0" t="0" r="r" b="b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5475" name="AutoShape 627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6" name="Freeform 62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35" y="7"/>
              </a:cxn>
              <a:cxn ang="0">
                <a:pos x="164" y="27"/>
              </a:cxn>
              <a:cxn ang="0">
                <a:pos x="182" y="54"/>
              </a:cxn>
              <a:cxn ang="0">
                <a:pos x="188" y="84"/>
              </a:cxn>
              <a:cxn ang="0">
                <a:pos x="182" y="115"/>
              </a:cxn>
              <a:cxn ang="0">
                <a:pos x="164" y="141"/>
              </a:cxn>
              <a:cxn ang="0">
                <a:pos x="135" y="161"/>
              </a:cxn>
              <a:cxn ang="0">
                <a:pos x="92" y="168"/>
              </a:cxn>
              <a:cxn ang="0">
                <a:pos x="51" y="161"/>
              </a:cxn>
              <a:cxn ang="0">
                <a:pos x="22" y="141"/>
              </a:cxn>
              <a:cxn ang="0">
                <a:pos x="5" y="115"/>
              </a:cxn>
              <a:cxn ang="0">
                <a:pos x="0" y="84"/>
              </a:cxn>
              <a:cxn ang="0">
                <a:pos x="5" y="54"/>
              </a:cxn>
              <a:cxn ang="0">
                <a:pos x="22" y="27"/>
              </a:cxn>
              <a:cxn ang="0">
                <a:pos x="51" y="7"/>
              </a:cxn>
              <a:cxn ang="0">
                <a:pos x="92" y="0"/>
              </a:cxn>
              <a:cxn ang="0">
                <a:pos x="96" y="37"/>
              </a:cxn>
              <a:cxn ang="0">
                <a:pos x="72" y="42"/>
              </a:cxn>
              <a:cxn ang="0">
                <a:pos x="57" y="52"/>
              </a:cxn>
              <a:cxn ang="0">
                <a:pos x="47" y="67"/>
              </a:cxn>
              <a:cxn ang="0">
                <a:pos x="45" y="85"/>
              </a:cxn>
              <a:cxn ang="0">
                <a:pos x="47" y="102"/>
              </a:cxn>
              <a:cxn ang="0">
                <a:pos x="58" y="117"/>
              </a:cxn>
              <a:cxn ang="0">
                <a:pos x="74" y="128"/>
              </a:cxn>
              <a:cxn ang="0">
                <a:pos x="96" y="132"/>
              </a:cxn>
              <a:cxn ang="0">
                <a:pos x="96" y="132"/>
              </a:cxn>
              <a:cxn ang="0">
                <a:pos x="120" y="128"/>
              </a:cxn>
              <a:cxn ang="0">
                <a:pos x="136" y="117"/>
              </a:cxn>
              <a:cxn ang="0">
                <a:pos x="147" y="102"/>
              </a:cxn>
              <a:cxn ang="0">
                <a:pos x="151" y="85"/>
              </a:cxn>
              <a:cxn ang="0">
                <a:pos x="148" y="67"/>
              </a:cxn>
              <a:cxn ang="0">
                <a:pos x="137" y="52"/>
              </a:cxn>
              <a:cxn ang="0">
                <a:pos x="120" y="42"/>
              </a:cxn>
              <a:cxn ang="0">
                <a:pos x="96" y="37"/>
              </a:cxn>
              <a:cxn ang="0">
                <a:pos x="92" y="0"/>
              </a:cxn>
            </a:cxnLst>
            <a:rect l="0" t="0" r="r" b="b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7" name="Freeform 62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138" y="7"/>
              </a:cxn>
              <a:cxn ang="0">
                <a:pos x="168" y="27"/>
              </a:cxn>
              <a:cxn ang="0">
                <a:pos x="185" y="54"/>
              </a:cxn>
              <a:cxn ang="0">
                <a:pos x="192" y="84"/>
              </a:cxn>
              <a:cxn ang="0">
                <a:pos x="187" y="115"/>
              </a:cxn>
              <a:cxn ang="0">
                <a:pos x="168" y="141"/>
              </a:cxn>
              <a:cxn ang="0">
                <a:pos x="138" y="161"/>
              </a:cxn>
              <a:cxn ang="0">
                <a:pos x="95" y="168"/>
              </a:cxn>
              <a:cxn ang="0">
                <a:pos x="53" y="161"/>
              </a:cxn>
              <a:cxn ang="0">
                <a:pos x="24" y="141"/>
              </a:cxn>
              <a:cxn ang="0">
                <a:pos x="5" y="115"/>
              </a:cxn>
              <a:cxn ang="0">
                <a:pos x="0" y="84"/>
              </a:cxn>
              <a:cxn ang="0">
                <a:pos x="6" y="54"/>
              </a:cxn>
              <a:cxn ang="0">
                <a:pos x="24" y="27"/>
              </a:cxn>
              <a:cxn ang="0">
                <a:pos x="54" y="7"/>
              </a:cxn>
              <a:cxn ang="0">
                <a:pos x="95" y="0"/>
              </a:cxn>
              <a:cxn ang="0">
                <a:pos x="95" y="0"/>
              </a:cxn>
              <a:cxn ang="0">
                <a:pos x="95" y="37"/>
              </a:cxn>
              <a:cxn ang="0">
                <a:pos x="71" y="42"/>
              </a:cxn>
              <a:cxn ang="0">
                <a:pos x="56" y="52"/>
              </a:cxn>
              <a:cxn ang="0">
                <a:pos x="46" y="67"/>
              </a:cxn>
              <a:cxn ang="0">
                <a:pos x="44" y="85"/>
              </a:cxn>
              <a:cxn ang="0">
                <a:pos x="46" y="102"/>
              </a:cxn>
              <a:cxn ang="0">
                <a:pos x="57" y="117"/>
              </a:cxn>
              <a:cxn ang="0">
                <a:pos x="73" y="128"/>
              </a:cxn>
              <a:cxn ang="0">
                <a:pos x="95" y="132"/>
              </a:cxn>
              <a:cxn ang="0">
                <a:pos x="95" y="132"/>
              </a:cxn>
              <a:cxn ang="0">
                <a:pos x="119" y="128"/>
              </a:cxn>
              <a:cxn ang="0">
                <a:pos x="135" y="117"/>
              </a:cxn>
              <a:cxn ang="0">
                <a:pos x="146" y="102"/>
              </a:cxn>
              <a:cxn ang="0">
                <a:pos x="150" y="85"/>
              </a:cxn>
              <a:cxn ang="0">
                <a:pos x="147" y="67"/>
              </a:cxn>
              <a:cxn ang="0">
                <a:pos x="136" y="52"/>
              </a:cxn>
              <a:cxn ang="0">
                <a:pos x="119" y="42"/>
              </a:cxn>
              <a:cxn ang="0">
                <a:pos x="95" y="37"/>
              </a:cxn>
              <a:cxn ang="0">
                <a:pos x="95" y="0"/>
              </a:cxn>
            </a:cxnLst>
            <a:rect l="0" t="0" r="r" b="b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8" name="Freeform 63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58" y="0"/>
              </a:cxn>
              <a:cxn ang="0">
                <a:pos x="73" y="0"/>
              </a:cxn>
              <a:cxn ang="0">
                <a:pos x="88" y="0"/>
              </a:cxn>
              <a:cxn ang="0">
                <a:pos x="102" y="2"/>
              </a:cxn>
              <a:cxn ang="0">
                <a:pos x="117" y="2"/>
              </a:cxn>
              <a:cxn ang="0">
                <a:pos x="131" y="2"/>
              </a:cxn>
              <a:cxn ang="0">
                <a:pos x="147" y="2"/>
              </a:cxn>
              <a:cxn ang="0">
                <a:pos x="163" y="2"/>
              </a:cxn>
              <a:cxn ang="0">
                <a:pos x="179" y="2"/>
              </a:cxn>
              <a:cxn ang="0">
                <a:pos x="196" y="2"/>
              </a:cxn>
              <a:cxn ang="0">
                <a:pos x="212" y="2"/>
              </a:cxn>
              <a:cxn ang="0">
                <a:pos x="229" y="2"/>
              </a:cxn>
              <a:cxn ang="0">
                <a:pos x="247" y="2"/>
              </a:cxn>
              <a:cxn ang="0">
                <a:pos x="265" y="2"/>
              </a:cxn>
              <a:cxn ang="0">
                <a:pos x="282" y="2"/>
              </a:cxn>
              <a:cxn ang="0">
                <a:pos x="301" y="2"/>
              </a:cxn>
              <a:cxn ang="0">
                <a:pos x="310" y="11"/>
              </a:cxn>
              <a:cxn ang="0">
                <a:pos x="225" y="17"/>
              </a:cxn>
              <a:cxn ang="0">
                <a:pos x="316" y="24"/>
              </a:cxn>
              <a:cxn ang="0">
                <a:pos x="325" y="47"/>
              </a:cxn>
              <a:cxn ang="0">
                <a:pos x="325" y="65"/>
              </a:cxn>
              <a:cxn ang="0">
                <a:pos x="318" y="80"/>
              </a:cxn>
              <a:cxn ang="0">
                <a:pos x="308" y="94"/>
              </a:cxn>
              <a:cxn ang="0">
                <a:pos x="296" y="106"/>
              </a:cxn>
              <a:cxn ang="0">
                <a:pos x="284" y="118"/>
              </a:cxn>
              <a:cxn ang="0">
                <a:pos x="276" y="132"/>
              </a:cxn>
              <a:cxn ang="0">
                <a:pos x="272" y="148"/>
              </a:cxn>
              <a:cxn ang="0">
                <a:pos x="20" y="144"/>
              </a:cxn>
              <a:cxn ang="0">
                <a:pos x="19" y="125"/>
              </a:cxn>
              <a:cxn ang="0">
                <a:pos x="15" y="104"/>
              </a:cxn>
              <a:cxn ang="0">
                <a:pos x="9" y="82"/>
              </a:cxn>
              <a:cxn ang="0">
                <a:pos x="0" y="57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479" name="Freeform 63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/>
            <a:ahLst/>
            <a:cxnLst>
              <a:cxn ang="0">
                <a:pos x="791" y="200"/>
              </a:cxn>
              <a:cxn ang="0">
                <a:pos x="770" y="224"/>
              </a:cxn>
              <a:cxn ang="0">
                <a:pos x="760" y="253"/>
              </a:cxn>
              <a:cxn ang="0">
                <a:pos x="921" y="191"/>
              </a:cxn>
              <a:cxn ang="0">
                <a:pos x="972" y="132"/>
              </a:cxn>
              <a:cxn ang="0">
                <a:pos x="1045" y="112"/>
              </a:cxn>
              <a:cxn ang="0">
                <a:pos x="1116" y="130"/>
              </a:cxn>
              <a:cxn ang="0">
                <a:pos x="1167" y="183"/>
              </a:cxn>
              <a:cxn ang="0">
                <a:pos x="1291" y="224"/>
              </a:cxn>
              <a:cxn ang="0">
                <a:pos x="1298" y="202"/>
              </a:cxn>
              <a:cxn ang="0">
                <a:pos x="1282" y="166"/>
              </a:cxn>
              <a:cxn ang="0">
                <a:pos x="1290" y="139"/>
              </a:cxn>
              <a:cxn ang="0">
                <a:pos x="1303" y="108"/>
              </a:cxn>
              <a:cxn ang="0">
                <a:pos x="1242" y="107"/>
              </a:cxn>
              <a:cxn ang="0">
                <a:pos x="1184" y="101"/>
              </a:cxn>
              <a:cxn ang="0">
                <a:pos x="1128" y="92"/>
              </a:cxn>
              <a:cxn ang="0">
                <a:pos x="1074" y="78"/>
              </a:cxn>
              <a:cxn ang="0">
                <a:pos x="1018" y="58"/>
              </a:cxn>
              <a:cxn ang="0">
                <a:pos x="921" y="22"/>
              </a:cxn>
              <a:cxn ang="0">
                <a:pos x="798" y="3"/>
              </a:cxn>
              <a:cxn ang="0">
                <a:pos x="674" y="4"/>
              </a:cxn>
              <a:cxn ang="0">
                <a:pos x="548" y="25"/>
              </a:cxn>
              <a:cxn ang="0">
                <a:pos x="428" y="62"/>
              </a:cxn>
              <a:cxn ang="0">
                <a:pos x="382" y="97"/>
              </a:cxn>
              <a:cxn ang="0">
                <a:pos x="426" y="80"/>
              </a:cxn>
              <a:cxn ang="0">
                <a:pos x="499" y="53"/>
              </a:cxn>
              <a:cxn ang="0">
                <a:pos x="565" y="31"/>
              </a:cxn>
              <a:cxn ang="0">
                <a:pos x="354" y="93"/>
              </a:cxn>
              <a:cxn ang="0">
                <a:pos x="280" y="87"/>
              </a:cxn>
              <a:cxn ang="0">
                <a:pos x="212" y="90"/>
              </a:cxn>
              <a:cxn ang="0">
                <a:pos x="149" y="103"/>
              </a:cxn>
              <a:cxn ang="0">
                <a:pos x="88" y="129"/>
              </a:cxn>
              <a:cxn ang="0">
                <a:pos x="29" y="167"/>
              </a:cxn>
              <a:cxn ang="0">
                <a:pos x="108" y="204"/>
              </a:cxn>
              <a:cxn ang="0">
                <a:pos x="61" y="212"/>
              </a:cxn>
              <a:cxn ang="0">
                <a:pos x="14" y="202"/>
              </a:cxn>
              <a:cxn ang="0">
                <a:pos x="4" y="208"/>
              </a:cxn>
              <a:cxn ang="0">
                <a:pos x="149" y="229"/>
              </a:cxn>
              <a:cxn ang="0">
                <a:pos x="173" y="156"/>
              </a:cxn>
              <a:cxn ang="0">
                <a:pos x="228" y="119"/>
              </a:cxn>
              <a:cxn ang="0">
                <a:pos x="298" y="116"/>
              </a:cxn>
              <a:cxn ang="0">
                <a:pos x="362" y="148"/>
              </a:cxn>
              <a:cxn ang="0">
                <a:pos x="399" y="218"/>
              </a:cxn>
              <a:cxn ang="0">
                <a:pos x="465" y="228"/>
              </a:cxn>
              <a:cxn ang="0">
                <a:pos x="442" y="160"/>
              </a:cxn>
              <a:cxn ang="0">
                <a:pos x="811" y="21"/>
              </a:cxn>
              <a:cxn ang="0">
                <a:pos x="860" y="50"/>
              </a:cxn>
              <a:cxn ang="0">
                <a:pos x="905" y="50"/>
              </a:cxn>
              <a:cxn ang="0">
                <a:pos x="909" y="83"/>
              </a:cxn>
              <a:cxn ang="0">
                <a:pos x="892" y="50"/>
              </a:cxn>
              <a:cxn ang="0">
                <a:pos x="875" y="50"/>
              </a:cxn>
              <a:cxn ang="0">
                <a:pos x="830" y="83"/>
              </a:cxn>
              <a:cxn ang="0">
                <a:pos x="802" y="103"/>
              </a:cxn>
              <a:cxn ang="0">
                <a:pos x="799" y="112"/>
              </a:cxn>
              <a:cxn ang="0">
                <a:pos x="850" y="107"/>
              </a:cxn>
              <a:cxn ang="0">
                <a:pos x="892" y="114"/>
              </a:cxn>
              <a:cxn ang="0">
                <a:pos x="882" y="129"/>
              </a:cxn>
              <a:cxn ang="0">
                <a:pos x="831" y="130"/>
              </a:cxn>
              <a:cxn ang="0">
                <a:pos x="797" y="129"/>
              </a:cxn>
              <a:cxn ang="0">
                <a:pos x="809" y="172"/>
              </a:cxn>
              <a:cxn ang="0">
                <a:pos x="843" y="168"/>
              </a:cxn>
              <a:cxn ang="0">
                <a:pos x="860" y="168"/>
              </a:cxn>
              <a:cxn ang="0">
                <a:pos x="829" y="183"/>
              </a:cxn>
            </a:cxnLst>
            <a:rect l="0" t="0" r="r" b="b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3830A78-04C5-4D02-B04D-CBE8EEF97A3B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Chapter 1</a:t>
            </a:r>
            <a:br>
              <a:rPr lang="en-US" sz="400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Introduction</a:t>
            </a:r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43370" y="357914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Computer Networking: A Top Down Approach ,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sz="1800" baseline="30000" dirty="0">
                <a:solidFill>
                  <a:schemeClr val="accent2"/>
                </a:solidFill>
                <a:latin typeface="Comic Sans MS" pitchFamily="66" charset="0"/>
              </a:rPr>
              <a:t>th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edition.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Jim Kurose, Keith Ross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Addison-Wesley, July 2007.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 (Updated Apr 09, Sept 10). (Updated Aug 2012).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8" name="Picture 10" descr="0136079679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24" y="440872"/>
            <a:ext cx="2689180" cy="3319236"/>
          </a:xfrm>
          <a:prstGeom prst="rect">
            <a:avLst/>
          </a:prstGeom>
          <a:noFill/>
        </p:spPr>
      </p:pic>
      <p:pic>
        <p:nvPicPr>
          <p:cNvPr id="9" name="Picture 8" descr="kurose-6th-edi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1752" y="2309248"/>
            <a:ext cx="2883206" cy="346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2305DB1-6C8E-402D-96AB-5489FCCA9E99}" type="slidenum">
              <a:rPr lang="en-US"/>
              <a:pPr/>
              <a:t>60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468438"/>
            <a:ext cx="51466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End-to-end resources reserved for “call”</a:t>
            </a:r>
          </a:p>
          <a:p>
            <a:r>
              <a:rPr lang="en-US" sz="2400"/>
              <a:t>link bandwidth,  switch capacity</a:t>
            </a:r>
          </a:p>
          <a:p>
            <a:r>
              <a:rPr lang="en-US" sz="2400"/>
              <a:t>dedicated resources: no sharing</a:t>
            </a:r>
          </a:p>
          <a:p>
            <a:r>
              <a:rPr lang="en-US" sz="2400"/>
              <a:t>circuit-like (guaranteed) performance</a:t>
            </a:r>
          </a:p>
          <a:p>
            <a:r>
              <a:rPr lang="en-US" sz="2400"/>
              <a:t>call setup required</a:t>
            </a:r>
          </a:p>
          <a:p>
            <a:r>
              <a:rPr lang="en-US" sz="2400"/>
              <a:t>re-establish call upon failure</a:t>
            </a:r>
          </a:p>
          <a:p>
            <a:endParaRPr lang="en-US" sz="2400"/>
          </a:p>
        </p:txBody>
      </p:sp>
      <p:grpSp>
        <p:nvGrpSpPr>
          <p:cNvPr id="336900" name="Group 4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36901" name="Freeform 5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2" name="Freeform 6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6904" name="Group 8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6905" name="Rectangle 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06" name="AutoShape 1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36907" name="Group 11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0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3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4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5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8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19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0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1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22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6923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6924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5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6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27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28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6929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0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1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2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6933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6934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5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6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6937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6939" name="Picture 43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41" name="Line 4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6942" name="Picture 46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336943" name="Group 47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36944" name="Object 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694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36945" name="Object 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694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36946" name="Group 50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6947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8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49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50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51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52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5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4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5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5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5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60" name="Group 64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6961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2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3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64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65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66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6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6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7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2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73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74" name="Group 78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6975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6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7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78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79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80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8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2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3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84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8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6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87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6988" name="Group 92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6989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0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1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92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93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994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699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6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97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6998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699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0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02" name="Group 106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37003" name="Oval 1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4" name="Line 1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5" name="Line 1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06" name="Rectangle 1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07" name="Oval 1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08" name="Group 1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0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0" name="Line 1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1" name="Line 1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12" name="Group 1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1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4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15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16" name="Group 120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37017" name="Oval 1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8" name="Line 1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19" name="Line 1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20" name="Rectangle 1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21" name="Oval 1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22" name="Group 1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2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4" name="Line 1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5" name="Line 1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27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8" name="Line 1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29" name="Line 1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30" name="Group 134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37031" name="Oval 1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2" name="Line 1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3" name="Line 1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34" name="Rectangle 1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35" name="Oval 1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36" name="Group 1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3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8" name="Line 1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39" name="Line 1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40" name="Group 1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4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2" name="Line 1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43" name="Line 1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44" name="Group 148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37045" name="Oval 1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6" name="Line 1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7" name="Line 1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48" name="Rectangle 1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49" name="Oval 1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50" name="Group 1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5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2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3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54" name="Group 1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55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6" name="Line 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57" name="Line 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058" name="Group 162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37059" name="Oval 1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0" name="Line 1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1" name="Line 1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62" name="Rectangle 1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063" name="Oval 1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064" name="Group 1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065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6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67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068" name="Group 1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069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0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71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072" name="Line 176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3" name="Line 177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4" name="Line 178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5" name="Line 179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076" name="Line 180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077" name="Group 181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37078" name="Object 18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07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37079" name="Object 18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07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37080" name="Group 184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37081" name="Picture 185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082" name="Freeform 186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3" name="Freeform 187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4" name="Freeform 188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5" name="Freeform 189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6" name="Freeform 190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7" name="Freeform 191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8" name="Freeform 192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89" name="Freeform 193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0" name="Freeform 194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1" name="Freeform 195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2" name="Freeform 196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3" name="Freeform 197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4" name="Freeform 198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5" name="Freeform 199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6" name="Freeform 200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97" name="Freeform 201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37098" name="Object 20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37098" name="Clip" r:id="rId11" imgW="1305000" imgH="1085760" progId="">
                <p:embed/>
              </p:oleObj>
            </a:graphicData>
          </a:graphic>
        </p:graphicFrame>
        <p:sp>
          <p:nvSpPr>
            <p:cNvPr id="337099" name="Line 203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0" name="Line 204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1" name="Freeform 205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02" name="Line 206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03" name="Group 207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37104" name="AutoShape 2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5" name="Rectangle 2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6" name="Rectangle 2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7" name="AutoShape 2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8" name="Line 2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09" name="Line 2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0" name="Rectangle 2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1" name="Rectangle 2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112" name="Line 216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13" name="Line 217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114" name="Group 218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37115" name="Oval 2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6" name="Line 2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7" name="Line 2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18" name="Rectangle 2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19" name="Oval 2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20" name="Group 2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21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2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3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24" name="Group 2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25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6" name="Line 2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27" name="Line 2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28" name="Group 232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37129" name="Oval 23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0" name="Line 23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1" name="Line 23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32" name="Rectangle 23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33" name="Oval 23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34" name="Group 23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35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6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37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38" name="Group 24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39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0" name="Line 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41" name="Line 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7142" name="Group 246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37143" name="Oval 24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4" name="Line 24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5" name="Line 24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46" name="Rectangle 25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7147" name="Oval 25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7148" name="Group 25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7149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0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1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152" name="Group 25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715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4" name="Line 2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55" name="Line 2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7156" name="Line 260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7" name="Line 261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8" name="Line 262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59" name="Line 263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0" name="Line 264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1" name="Line 265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2" name="Line 266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3" name="Line 267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4" name="Line 268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65" name="Line 269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7166" name="Object 270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37166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37167" name="Object 271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37167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337168" name="Object 272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37168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337169" name="Object 273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37169" name="Clip" r:id="rId15" imgW="1305000" imgH="1085760" progId="">
                <p:embed/>
              </p:oleObj>
            </a:graphicData>
          </a:graphic>
        </p:graphicFrame>
        <p:grpSp>
          <p:nvGrpSpPr>
            <p:cNvPr id="337170" name="Group 274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37171" name="Object 2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37172" name="Object 2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37173" name="Group 277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37174" name="Object 2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37174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37175" name="Object 2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37175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37176" name="Group 280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37177" name="Picture 28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337178" name="Freeform 28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79" name="Freeform 28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0" name="Freeform 28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1" name="Freeform 28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2" name="Freeform 28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3" name="Freeform 28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4" name="Freeform 28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5" name="Freeform 28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6" name="Freeform 29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7" name="Freeform 29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8" name="Freeform 29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89" name="Freeform 29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0" name="Freeform 29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1" name="Freeform 29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2" name="Freeform 29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93" name="Freeform 29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194" name="Line 298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195" name="Line 299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196" name="Group 300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37197" name="AutoShape 30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8" name="Rectangle 30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99" name="Rectangle 30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0" name="AutoShape 30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1" name="Line 30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2" name="Line 30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3" name="Rectangle 30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04" name="Rectangle 30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205" name="Line 309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6" name="Line 310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7" name="Line 311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8" name="Line 312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09" name="Line 313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0" name="Line 314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1" name="Line 315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2" name="Line 316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3" name="Line 317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4" name="Line 318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215" name="Line 319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216" name="Freeform 320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209"/>
              </a:cxn>
              <a:cxn ang="0">
                <a:pos x="1060" y="250"/>
              </a:cxn>
              <a:cxn ang="0">
                <a:pos x="969" y="910"/>
              </a:cxn>
              <a:cxn ang="0">
                <a:pos x="1161" y="1127"/>
              </a:cxn>
              <a:cxn ang="0">
                <a:pos x="927" y="1528"/>
              </a:cxn>
              <a:cxn ang="0">
                <a:pos x="1469" y="1653"/>
              </a:cxn>
              <a:cxn ang="0">
                <a:pos x="1369" y="1995"/>
              </a:cxn>
              <a:cxn ang="0">
                <a:pos x="1628" y="2037"/>
              </a:cxn>
            </a:cxnLst>
            <a:rect l="0" t="0" r="r" b="b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217" name="Freeform 321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86"/>
              </a:cxn>
              <a:cxn ang="0">
                <a:pos x="845" y="80"/>
              </a:cxn>
              <a:cxn ang="0">
                <a:pos x="1037" y="280"/>
              </a:cxn>
              <a:cxn ang="0">
                <a:pos x="805" y="688"/>
              </a:cxn>
              <a:cxn ang="0">
                <a:pos x="473" y="880"/>
              </a:cxn>
              <a:cxn ang="0">
                <a:pos x="345" y="1024"/>
              </a:cxn>
              <a:cxn ang="0">
                <a:pos x="285" y="1244"/>
              </a:cxn>
            </a:cxnLst>
            <a:rect l="0" t="0" r="r" b="b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19166E-AC46-471E-9698-05C8700630B3}" type="slidenum">
              <a:rPr lang="en-US"/>
              <a:pPr/>
              <a:t>61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Circuit Switching</a:t>
            </a:r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network resources (e.g., bandwidth) </a:t>
            </a:r>
            <a:r>
              <a:rPr lang="en-US">
                <a:solidFill>
                  <a:srgbClr val="FF0000"/>
                </a:solidFill>
              </a:rPr>
              <a:t>divided into “pieces”</a:t>
            </a:r>
            <a:endParaRPr lang="en-US" sz="2400">
              <a:solidFill>
                <a:srgbClr val="FF0000"/>
              </a:solidFill>
            </a:endParaRPr>
          </a:p>
          <a:p>
            <a:r>
              <a:rPr lang="en-US" sz="2400"/>
              <a:t>pieces allocated to calls</a:t>
            </a:r>
          </a:p>
          <a:p>
            <a:r>
              <a:rPr lang="en-US" sz="2400"/>
              <a:t>resource piece </a:t>
            </a:r>
            <a:r>
              <a:rPr lang="en-US" sz="2400" i="1">
                <a:solidFill>
                  <a:srgbClr val="FF0000"/>
                </a:solidFill>
              </a:rPr>
              <a:t>idle</a:t>
            </a:r>
            <a:r>
              <a:rPr lang="en-US" sz="2400"/>
              <a:t> if not used by owning call </a:t>
            </a:r>
            <a:r>
              <a:rPr lang="en-US" sz="2400" i="1"/>
              <a:t>(no sharing)</a:t>
            </a:r>
            <a:endParaRPr lang="en-US" sz="2400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u="sng">
                <a:solidFill>
                  <a:srgbClr val="FF3300"/>
                </a:solidFill>
                <a:latin typeface="Comic Sans MS" pitchFamily="66" charset="0"/>
              </a:rPr>
              <a:t>MULTIPLEXING:</a:t>
            </a:r>
            <a:r>
              <a:rPr lang="en-US">
                <a:latin typeface="Comic Sans MS" pitchFamily="66" charset="0"/>
              </a:rPr>
              <a:t> 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Multiplexing is so fundamental and influences many aspects of the technology, including congestion, buffering, delays, routing,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DAF0DD4C-6BF4-4D97-9A48-5BFBCE734D83}" type="slidenum">
              <a:rPr lang="en-US"/>
              <a:pPr/>
              <a:t>62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/>
              <a:t>Circuit Switching: FDM and TDM</a:t>
            </a:r>
            <a:endParaRPr lang="fr-FR"/>
          </a:p>
        </p:txBody>
      </p:sp>
      <p:grpSp>
        <p:nvGrpSpPr>
          <p:cNvPr id="340995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340996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340998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99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0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01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02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1007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341008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341009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341011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12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341015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6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9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0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34102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8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29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1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2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341033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4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5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6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37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341039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0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1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42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34104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4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5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2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341063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4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5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6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341068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69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0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1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6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7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2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3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4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5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6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087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1088" name="Group 96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341089" name="Group 97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341090" name="Text Box 98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341091" name="Rectangle 99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1095" name="Text Box 103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3" grpId="0" animBg="1"/>
      <p:bldP spid="341004" grpId="0" animBg="1"/>
      <p:bldP spid="341005" grpId="0" animBg="1"/>
      <p:bldP spid="3410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D84BFE6-0527-469D-B0DA-23B409B5A1D8}" type="slidenum">
              <a:rPr lang="en-US"/>
              <a:pPr/>
              <a:t>63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600200"/>
            <a:ext cx="8474075" cy="47974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How long does it take to send a file of 640k bits from host A to host B over a circuit-switched network?</a:t>
            </a:r>
          </a:p>
          <a:p>
            <a:pPr lvl="1"/>
            <a:r>
              <a:rPr lang="en-US" sz="2000"/>
              <a:t>All links are 1.536 Mbps</a:t>
            </a:r>
          </a:p>
          <a:p>
            <a:pPr lvl="1"/>
            <a:r>
              <a:rPr lang="en-US" sz="2000"/>
              <a:t>Each link uses TDM with 24 slots/sec</a:t>
            </a:r>
          </a:p>
          <a:p>
            <a:pPr lvl="1"/>
            <a:r>
              <a:rPr lang="en-US" sz="2000"/>
              <a:t>500 msec to establish end-to-end circuit</a:t>
            </a:r>
          </a:p>
          <a:p>
            <a:pPr lvl="1"/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chemeClr val="accent2"/>
                </a:solidFill>
              </a:rPr>
              <a:t>Let’s work it out!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Each link gets 1.526Mbps/24=64kbps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Time needed for 640kbps=640/64+0.5=10.5 seconds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propagation! (for 20km link prop del~100 Micro sec)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chemeClr val="accent2"/>
                </a:solidFill>
              </a:rPr>
              <a:t>Plus queuing delay?? [In circuit switched (TDM) networks there’s blocking and no queuing, in general]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1273"/>
          </a:xfrm>
        </p:spPr>
        <p:txBody>
          <a:bodyPr/>
          <a:lstStyle/>
          <a:p>
            <a:r>
              <a:rPr lang="en-US" sz="3600" dirty="0" smtClean="0"/>
              <a:t>Internet Design Goals/Principles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7" y="727362"/>
            <a:ext cx="7772400" cy="5562601"/>
          </a:xfrm>
        </p:spPr>
        <p:txBody>
          <a:bodyPr/>
          <a:lstStyle/>
          <a:p>
            <a:r>
              <a:rPr lang="en-US" dirty="0" smtClean="0"/>
              <a:t>Scalability &amp; economic access:</a:t>
            </a:r>
          </a:p>
          <a:p>
            <a:pPr lvl="1"/>
            <a:r>
              <a:rPr lang="en-US" sz="2200" dirty="0" smtClean="0"/>
              <a:t>Resource sharing, reduce reservations, allow for higher utilization</a:t>
            </a:r>
          </a:p>
          <a:p>
            <a:pPr lvl="1"/>
            <a:r>
              <a:rPr lang="en-US" sz="2200" dirty="0" smtClean="0"/>
              <a:t>Use of packet switching (statistical multiplexing) instead of circuit switching</a:t>
            </a:r>
          </a:p>
          <a:p>
            <a:r>
              <a:rPr lang="en-US" dirty="0" smtClean="0"/>
              <a:t>Robustness:</a:t>
            </a:r>
          </a:p>
          <a:p>
            <a:pPr lvl="1"/>
            <a:r>
              <a:rPr lang="en-US" sz="2200" dirty="0" smtClean="0"/>
              <a:t>Re-routing around failures</a:t>
            </a:r>
          </a:p>
          <a:p>
            <a:pPr lvl="1"/>
            <a:r>
              <a:rPr lang="en-US" sz="2200" dirty="0" smtClean="0"/>
              <a:t>Stateless connections, dynamic routing</a:t>
            </a:r>
          </a:p>
          <a:p>
            <a:r>
              <a:rPr lang="en-US" dirty="0" err="1" smtClean="0"/>
              <a:t>Reliablility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Timed retransmission, based on </a:t>
            </a:r>
            <a:r>
              <a:rPr lang="en-US" sz="2200" dirty="0" err="1" smtClean="0"/>
              <a:t>acks</a:t>
            </a:r>
            <a:r>
              <a:rPr lang="en-US" sz="2200" dirty="0" smtClean="0"/>
              <a:t>, seq. #s</a:t>
            </a:r>
          </a:p>
          <a:p>
            <a:r>
              <a:rPr lang="en-US" dirty="0" smtClean="0"/>
              <a:t>Evolvable:</a:t>
            </a:r>
          </a:p>
          <a:p>
            <a:pPr lvl="1"/>
            <a:r>
              <a:rPr lang="en-US" sz="2200" dirty="0" smtClean="0"/>
              <a:t>Minimize complexity in the network and push functionality to the edges (end-to-end principles)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C501F68E-6DF5-4767-A6D3-B3331C93975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3564" y="6220690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to revisit during history discussion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C4F49A0-F2DC-4BB0-9D49-C9FB6C50306B}" type="slidenum">
              <a:rPr lang="en-US"/>
              <a:pPr/>
              <a:t>65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Network Core: Packet Switching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>
                <a:solidFill>
                  <a:srgbClr val="FF0000"/>
                </a:solidFill>
              </a:rPr>
              <a:t>packets</a:t>
            </a:r>
            <a:endParaRPr lang="en-US" sz="2000"/>
          </a:p>
          <a:p>
            <a:r>
              <a:rPr lang="en-US" sz="2400"/>
              <a:t>user A, B packets </a:t>
            </a:r>
            <a:r>
              <a:rPr lang="en-US" sz="2400" i="1"/>
              <a:t>share</a:t>
            </a:r>
            <a:r>
              <a:rPr lang="en-US" sz="2400"/>
              <a:t> network resources</a:t>
            </a:r>
            <a:r>
              <a:rPr lang="en-US" sz="2000"/>
              <a:t> </a:t>
            </a:r>
          </a:p>
          <a:p>
            <a:r>
              <a:rPr lang="en-US" sz="2400"/>
              <a:t>each packet uses full link bandwidth </a:t>
            </a:r>
          </a:p>
          <a:p>
            <a:r>
              <a:rPr lang="en-US" sz="2400"/>
              <a:t>resources used </a:t>
            </a:r>
            <a:r>
              <a:rPr lang="en-US" sz="2400" i="1"/>
              <a:t>as needed</a:t>
            </a:r>
            <a:r>
              <a:rPr lang="en-US" sz="2400"/>
              <a:t> </a:t>
            </a:r>
          </a:p>
          <a:p>
            <a:endParaRPr lang="en-US" sz="2400"/>
          </a:p>
          <a:p>
            <a:endParaRPr 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345093" name="Group 5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345094" name="Rectangle 6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345095" name="Oval 7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6" name="Line 8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0E4454E-B3A7-4F0D-89B0-2D72DEFAC3FE}" type="slidenum">
              <a:rPr lang="en-US"/>
              <a:pPr/>
              <a:t>66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/>
              <a:t>Packet Switching: Statistical Multiplexing</a:t>
            </a:r>
            <a:endParaRPr lang="en-US" sz="360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Sequence of A &amp; B packets does not have fixed pattern, bandwidth shared on demand </a:t>
            </a:r>
            <a:r>
              <a:rPr lang="en-US" sz="2400">
                <a:sym typeface="Monotype Sorts" pitchFamily="2" charset="2"/>
              </a:rPr>
              <a:t> </a:t>
            </a:r>
            <a:r>
              <a:rPr lang="en-US" sz="2400" b="1" i="1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ym typeface="Monotype Sorts" pitchFamily="2" charset="2"/>
              </a:rPr>
              <a:t>TDM: each host gets same slot in revolving TDM frame.</a:t>
            </a:r>
            <a:endParaRPr lang="en-US" sz="2400"/>
          </a:p>
          <a:p>
            <a:endParaRPr lang="en-US" sz="2400"/>
          </a:p>
        </p:txBody>
      </p:sp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47140" name="Clip" r:id="rId4" imgW="1305000" imgH="1085760" progId="">
              <p:embed/>
            </p:oleObj>
          </a:graphicData>
        </a:graphic>
      </p:graphicFrame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45" name="Group 9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47146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47147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8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9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715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4715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154" name="Oval 18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7" name="Oval 21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7158" name="Object 22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47158" name="Clip" r:id="rId5" imgW="1305000" imgH="1085760" progId="">
              <p:embed/>
            </p:oleObj>
          </a:graphicData>
        </a:graphic>
      </p:graphicFrame>
      <p:graphicFrame>
        <p:nvGraphicFramePr>
          <p:cNvPr id="347159" name="Object 23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47159" name="Clip" r:id="rId6" imgW="1305000" imgH="1085760" progId="">
              <p:embed/>
            </p:oleObj>
          </a:graphicData>
        </a:graphic>
      </p:graphicFrame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3" name="Line 27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8" name="Rectangle 32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0" name="Rectangle 34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1" name="Rectangle 35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2" name="Rectangle 36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73" name="Rectangle 37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74" name="Group 38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7179" name="Rectangle 43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0" name="Rectangle 44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1" name="Line 45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190" name="Rectangle 54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1" name="Rectangle 55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92" name="Rectangle 56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7193" name="Group 57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347194" name="Rectangle 58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5" name="Rectangle 59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6" name="Rectangle 60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97" name="Rectangle 61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7198" name="Group 62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347199" name="Object 63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47199" name="Clip" r:id="rId7" imgW="1305000" imgH="1085760" progId="">
                <p:embed/>
              </p:oleObj>
            </a:graphicData>
          </a:graphic>
        </p:graphicFrame>
        <p:grpSp>
          <p:nvGrpSpPr>
            <p:cNvPr id="347200" name="Group 64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347201" name="Oval 65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2" name="Line 66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3" name="Rectangle 67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47204" name="Oval 68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7205" name="Group 69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347206" name="Group 70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347207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0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210" name="Group 74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347211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2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347214" name="Object 78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47214" name="Clip" r:id="rId8" imgW="1305000" imgH="1085760" progId="">
                <p:embed/>
              </p:oleObj>
            </a:graphicData>
          </a:graphic>
        </p:graphicFrame>
        <p:sp>
          <p:nvSpPr>
            <p:cNvPr id="347215" name="Line 79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6" name="Line 80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217" name="Text Box 81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7218" name="Text Box 82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347219" name="Group 83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347220" name="Rectangle 84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1" name="Rectangle 85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2" name="Rectangle 86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3" name="Rectangle 87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7224" name="Text Box 88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47225" name="Text Box 89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347226" name="Line 90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82DBB9F-C120-4B00-91BF-97FFD1AEE79D}" type="slidenum">
              <a:rPr lang="en-US"/>
              <a:pPr/>
              <a:t>67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/>
              <a:t>Packet-switching: store-and-forward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FF0000"/>
                </a:solidFill>
              </a:rPr>
              <a:t>store and forward: </a:t>
            </a:r>
            <a:r>
              <a:rPr lang="en-US" sz="240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/>
              <a:t>delay = 3L/R (assuming zero propagation delay)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Example: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/>
              <a:t>transmission delay = 15 sec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349190" name="Clip" r:id="rId4" imgW="1305000" imgH="1085760" progId="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349191" name="Clip" r:id="rId5" imgW="1305000" imgH="1085760" progId="">
              <p:embed/>
            </p:oleObj>
          </a:graphicData>
        </a:graphic>
      </p:graphicFrame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349196" name="AutoShape 1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34919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0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0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0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05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8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09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9212" name="Group 28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34921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21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21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21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49219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2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49223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B818DA6-4F34-43CD-B39B-53FD4B77ADE6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351234" name="Group 2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351235" name="Oval 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6" name="Line 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238" name="Rectangle 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1239" name="Oval 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1240" name="Group 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51241" name="Line 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2" name="Line 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Line 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44" name="Group 1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5124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48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1249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/>
              <a:t>1 Mb/s link</a:t>
            </a:r>
          </a:p>
          <a:p>
            <a:r>
              <a:rPr lang="en-US" sz="2400"/>
              <a:t>each user: </a:t>
            </a:r>
          </a:p>
          <a:p>
            <a:pPr lvl="1"/>
            <a:r>
              <a:rPr lang="en-US" sz="2000"/>
              <a:t>100 kb/s when “active”</a:t>
            </a:r>
          </a:p>
          <a:p>
            <a:pPr lvl="1"/>
            <a:r>
              <a:rPr lang="en-US" sz="2000"/>
              <a:t>active 10% of time</a:t>
            </a:r>
          </a:p>
          <a:p>
            <a:pPr lvl="1"/>
            <a:endParaRPr lang="en-US" sz="2000"/>
          </a:p>
          <a:p>
            <a:r>
              <a:rPr lang="en-US" sz="2400" i="1">
                <a:solidFill>
                  <a:srgbClr val="FF3300"/>
                </a:solidFill>
              </a:rPr>
              <a:t>circuit-switching: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10 users</a:t>
            </a:r>
          </a:p>
          <a:p>
            <a:r>
              <a:rPr lang="en-US" sz="2400" i="1">
                <a:solidFill>
                  <a:srgbClr val="FF3300"/>
                </a:solidFill>
              </a:rPr>
              <a:t>packet switching: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with 35 users, probability &gt; 10 active at same time is less than .0004</a:t>
            </a:r>
          </a:p>
          <a:p>
            <a:endParaRPr lang="en-US" sz="2400"/>
          </a:p>
        </p:txBody>
      </p:sp>
      <p:sp>
        <p:nvSpPr>
          <p:cNvPr id="351250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2" name="Line 20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3" name="Line 21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351257" name="Line 25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4468813" y="53308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  <a:p>
            <a:r>
              <a:rPr lang="en-US" sz="2000">
                <a:latin typeface="Comic Sans MS" pitchFamily="66" charset="0"/>
              </a:rPr>
              <a:t>Use binomial distribution … </a:t>
            </a:r>
          </a:p>
        </p:txBody>
      </p:sp>
      <p:graphicFrame>
        <p:nvGraphicFramePr>
          <p:cNvPr id="351259" name="Object 27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351259" name="Clip" r:id="rId4" imgW="1305000" imgH="1085760" progId="">
              <p:embed/>
            </p:oleObj>
          </a:graphicData>
        </a:graphic>
      </p:graphicFrame>
      <p:graphicFrame>
        <p:nvGraphicFramePr>
          <p:cNvPr id="351260" name="Object 28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351260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E8BCAA1-FCC7-4EFD-85A0-1740B7D08045}" type="slidenum">
              <a:rPr lang="en-US"/>
              <a:pPr/>
              <a:t>69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/>
              <a:t>Probability Background:</a:t>
            </a:r>
            <a:br>
              <a:rPr lang="en-US" sz="3600"/>
            </a:br>
            <a:r>
              <a:rPr lang="en-US" sz="3600"/>
              <a:t>variables, stats and distributions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/>
              <a:t>Discrete random variables: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expected (or mean) value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moment: </a:t>
            </a:r>
          </a:p>
          <a:p>
            <a:endParaRPr lang="en-US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1219200" y="2168525"/>
          <a:ext cx="1981200" cy="712788"/>
        </p:xfrm>
        <a:graphic>
          <a:graphicData uri="http://schemas.openxmlformats.org/presentationml/2006/ole">
            <p:oleObj spid="_x0000_s404484" name="Equation" r:id="rId4" imgW="1028520" imgH="342720" progId="Equation.3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1143000" y="3124200"/>
          <a:ext cx="2895600" cy="765175"/>
        </p:xfrm>
        <a:graphic>
          <a:graphicData uri="http://schemas.openxmlformats.org/presentationml/2006/ole">
            <p:oleObj spid="_x0000_s404485" name="Equation" r:id="rId5" imgW="1409400" imgH="342720" progId="Equation.3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1143000" y="5257800"/>
          <a:ext cx="3886200" cy="839788"/>
        </p:xfrm>
        <a:graphic>
          <a:graphicData uri="http://schemas.openxmlformats.org/presentationml/2006/ole">
            <p:oleObj spid="_x0000_s404486" name="Equation" r:id="rId6" imgW="154908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29485A2-4BF8-4771-8D2C-F1B52A950F6F}" type="slidenum">
              <a:rPr lang="en-US"/>
              <a:pPr/>
              <a:t>7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/>
              <a:t>Chapter 1: Introduction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1371600"/>
            <a:ext cx="8786812" cy="5245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Overview:</a:t>
            </a:r>
            <a:endParaRPr lang="en-US"/>
          </a:p>
          <a:p>
            <a:r>
              <a:rPr lang="en-US" sz="2400"/>
              <a:t>what’s the Internet?</a:t>
            </a:r>
          </a:p>
          <a:p>
            <a:r>
              <a:rPr lang="en-US" sz="2400"/>
              <a:t>what’s a protocol?</a:t>
            </a:r>
          </a:p>
          <a:p>
            <a:r>
              <a:rPr lang="en-US" sz="2400"/>
              <a:t>network edge; hosts, access net, physical media</a:t>
            </a:r>
          </a:p>
          <a:p>
            <a:r>
              <a:rPr lang="en-US" sz="2400"/>
              <a:t>network core: Internet structure</a:t>
            </a:r>
          </a:p>
          <a:p>
            <a:r>
              <a:rPr lang="en-US" sz="2400"/>
              <a:t>protocol layers, service models</a:t>
            </a:r>
          </a:p>
          <a:p>
            <a:r>
              <a:rPr lang="en-US" sz="2400"/>
              <a:t>network core: packet/circuit switching,</a:t>
            </a:r>
          </a:p>
          <a:p>
            <a:r>
              <a:rPr lang="en-US" sz="2400"/>
              <a:t>performance: loss, delay, throughput</a:t>
            </a:r>
          </a:p>
          <a:p>
            <a:r>
              <a:rPr lang="en-US" sz="2400"/>
              <a:t>security</a:t>
            </a:r>
          </a:p>
          <a:p>
            <a:r>
              <a:rPr lang="en-US" sz="2400"/>
              <a:t>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7ECB6D7-BB09-45A3-B1CB-444FB1605213}" type="slidenum">
              <a:rPr lang="en-US"/>
              <a:pPr/>
              <a:t>70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/>
              <a:t>Continuous random variables:</a:t>
            </a:r>
          </a:p>
          <a:p>
            <a:endParaRPr lang="en-US"/>
          </a:p>
          <a:p>
            <a:r>
              <a:rPr lang="en-US"/>
              <a:t>where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 i="1"/>
              <a:t>x</a:t>
            </a:r>
            <a:r>
              <a:rPr lang="en-US"/>
              <a:t>] is the cumulative distribution, </a:t>
            </a:r>
            <a:r>
              <a:rPr lang="en-US" i="1"/>
              <a:t>f(y)</a:t>
            </a:r>
            <a:r>
              <a:rPr lang="en-US"/>
              <a:t> is the probability density function, </a:t>
            </a:r>
          </a:p>
          <a:p>
            <a:pPr lvl="1"/>
            <a:r>
              <a:rPr lang="en-US" i="1"/>
              <a:t>F</a:t>
            </a:r>
            <a:r>
              <a:rPr lang="en-US"/>
              <a:t>[-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]=0, </a:t>
            </a:r>
            <a:r>
              <a:rPr lang="en-US" i="1"/>
              <a:t>F</a:t>
            </a:r>
            <a:r>
              <a:rPr lang="en-US"/>
              <a:t>[</a:t>
            </a:r>
            <a:r>
              <a:rPr lang="en-US">
                <a:sym typeface="Symbol" pitchFamily="18" charset="2"/>
              </a:rPr>
              <a:t></a:t>
            </a:r>
            <a:r>
              <a:rPr lang="en-US"/>
              <a:t>]=1</a:t>
            </a:r>
          </a:p>
          <a:p>
            <a:r>
              <a:rPr lang="en-US"/>
              <a:t>Variance: </a:t>
            </a:r>
          </a:p>
          <a:p>
            <a:pPr lvl="1"/>
            <a:r>
              <a:rPr lang="en-US"/>
              <a:t>Var[X]=E[(X-E[X])</a:t>
            </a:r>
            <a:r>
              <a:rPr lang="en-US" baseline="30000"/>
              <a:t>2</a:t>
            </a:r>
            <a:r>
              <a:rPr lang="en-US"/>
              <a:t>]=E[X</a:t>
            </a:r>
            <a:r>
              <a:rPr lang="en-US" baseline="30000"/>
              <a:t>2</a:t>
            </a:r>
            <a:r>
              <a:rPr lang="en-US"/>
              <a:t>]-(E[X])</a:t>
            </a:r>
            <a:r>
              <a:rPr lang="en-US" baseline="30000"/>
              <a:t>2</a:t>
            </a:r>
            <a:endParaRPr lang="en-US"/>
          </a:p>
          <a:p>
            <a:r>
              <a:rPr lang="en-US"/>
              <a:t>Standard deviation </a:t>
            </a:r>
          </a:p>
          <a:p>
            <a:endParaRPr lang="en-US"/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1219200" y="1284288"/>
          <a:ext cx="3733800" cy="960437"/>
        </p:xfrm>
        <a:graphic>
          <a:graphicData uri="http://schemas.openxmlformats.org/presentationml/2006/ole">
            <p:oleObj spid="_x0000_s406531" name="Equation" r:id="rId4" imgW="1803240" imgH="469800" progId="Equation.3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1447800" y="5303838"/>
          <a:ext cx="2743200" cy="741362"/>
        </p:xfrm>
        <a:graphic>
          <a:graphicData uri="http://schemas.openxmlformats.org/presentationml/2006/ole">
            <p:oleObj spid="_x0000_s406532" name="Equation" r:id="rId5" imgW="9270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13FAFA-82CA-4BC3-B9C6-15FA9DEB1B49}" type="slidenum">
              <a:rPr lang="en-US"/>
              <a:pPr/>
              <a:t>71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Bernoulli experiment:</a:t>
            </a:r>
          </a:p>
          <a:p>
            <a:pPr lvl="1">
              <a:buFontTx/>
              <a:buChar char="-"/>
            </a:pPr>
            <a:r>
              <a:rPr lang="en-US"/>
              <a:t>probability of success p, failure q=1-p</a:t>
            </a:r>
          </a:p>
          <a:p>
            <a:pPr>
              <a:buFontTx/>
              <a:buChar char="-"/>
            </a:pPr>
            <a:r>
              <a:rPr lang="en-US"/>
              <a:t>Geometric distribution:</a:t>
            </a:r>
          </a:p>
          <a:p>
            <a:pPr lvl="1">
              <a:buFontTx/>
              <a:buChar char="-"/>
            </a:pPr>
            <a:r>
              <a:rPr lang="en-US"/>
              <a:t>X is the number of (independent identically distributed i.i.d.) Bernoulli experiments to get success</a:t>
            </a:r>
          </a:p>
          <a:p>
            <a:pPr lvl="1">
              <a:buFontTx/>
              <a:buChar char="-"/>
            </a:pPr>
            <a:r>
              <a:rPr lang="en-US"/>
              <a:t>Pr[X=k]=q</a:t>
            </a:r>
            <a:r>
              <a:rPr lang="en-US" baseline="30000"/>
              <a:t>k-1</a:t>
            </a:r>
            <a:r>
              <a:rPr lang="en-US"/>
              <a:t>p (1</a:t>
            </a:r>
            <a:r>
              <a:rPr lang="en-US" baseline="30000"/>
              <a:t>st</a:t>
            </a:r>
            <a:r>
              <a:rPr lang="en-US"/>
              <a:t> k-1 failures then success)</a:t>
            </a:r>
          </a:p>
          <a:p>
            <a:pPr lvl="1">
              <a:buFontTx/>
              <a:buChar char="-"/>
            </a:pPr>
            <a:r>
              <a:rPr lang="en-US"/>
              <a:t>E(X)=</a:t>
            </a:r>
            <a:r>
              <a:rPr lang="en-US">
                <a:sym typeface="Symbol" pitchFamily="18" charset="2"/>
              </a:rPr>
              <a:t></a:t>
            </a:r>
            <a:r>
              <a:rPr lang="en-US"/>
              <a:t>kPr[X=k]=1/p</a:t>
            </a:r>
          </a:p>
          <a:p>
            <a:pPr lvl="1">
              <a:buFontTx/>
              <a:buChar char="-"/>
            </a:pPr>
            <a:r>
              <a:rPr lang="en-US"/>
              <a:t>p=0.1, E(X)=1/p=10</a:t>
            </a:r>
          </a:p>
        </p:txBody>
      </p:sp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42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1EFBB2-A387-486C-95C8-02F0C1C39A49}" type="slidenum">
              <a:rPr lang="en-US"/>
              <a:pPr/>
              <a:t>72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010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4FC9BBD-B823-4243-A679-3BA2CF6F0BB2}" type="slidenum">
              <a:rPr lang="en-US"/>
              <a:pPr/>
              <a:t>73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Binomial distribution:</a:t>
            </a:r>
          </a:p>
          <a:p>
            <a:pPr lvl="2"/>
            <a:r>
              <a:rPr lang="en-US" b="1" i="1"/>
              <a:t>x</a:t>
            </a:r>
            <a:r>
              <a:rPr lang="en-US"/>
              <a:t> is the number of successes in </a:t>
            </a:r>
            <a:r>
              <a:rPr lang="en-US" b="1" i="1"/>
              <a:t>n</a:t>
            </a:r>
            <a:r>
              <a:rPr lang="en-US"/>
              <a:t> Bernoulli experiments/trials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E[X]=</a:t>
            </a:r>
            <a:r>
              <a:rPr lang="en-US" i="1"/>
              <a:t>np</a:t>
            </a:r>
            <a:endParaRPr lang="en-US"/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1676400" y="1447800"/>
          <a:ext cx="5638800" cy="963613"/>
        </p:xfrm>
        <a:graphic>
          <a:graphicData uri="http://schemas.openxmlformats.org/presentationml/2006/ole">
            <p:oleObj spid="_x0000_s412675" name="Equation" r:id="rId4" imgW="2400120" imgH="419040" progId="Equation.3">
              <p:embed/>
            </p:oleObj>
          </a:graphicData>
        </a:graphic>
      </p:graphicFrame>
      <p:pic>
        <p:nvPicPr>
          <p:cNvPr id="412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16238"/>
            <a:ext cx="5867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7FF62C0-8CFC-4D8C-A8A2-962E270E7776}" type="slidenum">
              <a:rPr lang="en-US"/>
              <a:pPr/>
              <a:t>74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153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Exponential distribution:</a:t>
            </a:r>
          </a:p>
          <a:p>
            <a:r>
              <a:rPr lang="en-US"/>
              <a:t>F[x]=1-e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f(x)=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Pr[X&gt;x]=1-F[x]=e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x</a:t>
            </a:r>
            <a:r>
              <a:rPr lang="en-US"/>
              <a:t>, E[X]=1/</a:t>
            </a:r>
            <a:r>
              <a:rPr lang="en-US">
                <a:sym typeface="Symbol" pitchFamily="18" charset="2"/>
              </a:rPr>
              <a:t></a:t>
            </a:r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86868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4724" name="Arc 4"/>
          <p:cNvSpPr>
            <a:spLocks/>
          </p:cNvSpPr>
          <p:nvPr/>
        </p:nvSpPr>
        <p:spPr bwMode="auto">
          <a:xfrm flipH="1">
            <a:off x="685800" y="1447800"/>
            <a:ext cx="3048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725" name="Line 5"/>
          <p:cNvSpPr>
            <a:spLocks noChangeShapeType="1"/>
          </p:cNvSpPr>
          <p:nvPr/>
        </p:nvSpPr>
        <p:spPr bwMode="auto">
          <a:xfrm>
            <a:off x="4267200" y="15240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F3E5E648-1E36-4205-AB25-2594023152D8}" type="slidenum">
              <a:rPr lang="en-US"/>
              <a:pPr/>
              <a:t>75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114800"/>
          </a:xfrm>
        </p:spPr>
        <p:txBody>
          <a:bodyPr/>
          <a:lstStyle/>
          <a:p>
            <a:r>
              <a:rPr lang="en-US"/>
              <a:t>Poisson Distribution:</a:t>
            </a:r>
          </a:p>
          <a:p>
            <a:r>
              <a:rPr lang="en-US"/>
              <a:t>Pr[X=k]= (</a:t>
            </a:r>
            <a:r>
              <a:rPr lang="en-US">
                <a:sym typeface="Symbol" pitchFamily="18" charset="2"/>
              </a:rPr>
              <a:t>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/>
              <a:t>,E[X]=Var[X]= </a:t>
            </a:r>
            <a:r>
              <a:rPr lang="en-US">
                <a:sym typeface="Symbol" pitchFamily="18" charset="2"/>
              </a:rPr>
              <a:t></a:t>
            </a:r>
            <a:endParaRPr lang="en-US"/>
          </a:p>
          <a:p>
            <a:r>
              <a:rPr lang="en-US"/>
              <a:t>Used in queuing theory:</a:t>
            </a:r>
          </a:p>
          <a:p>
            <a:pPr lvl="2">
              <a:buFontTx/>
              <a:buChar char="-"/>
            </a:pPr>
            <a:r>
              <a:rPr lang="en-US"/>
              <a:t>Pr[k items arriving in T interval]= ((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T)</a:t>
            </a:r>
            <a:r>
              <a:rPr lang="en-US" baseline="30000"/>
              <a:t>k</a:t>
            </a:r>
            <a:r>
              <a:rPr lang="en-US"/>
              <a:t>/k!) 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</a:t>
            </a:r>
          </a:p>
          <a:p>
            <a:pPr lvl="2">
              <a:buFontTx/>
              <a:buChar char="-"/>
            </a:pPr>
            <a:r>
              <a:rPr lang="en-US"/>
              <a:t>Expected number of items to arrive in T=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T, where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is the rate of arrival</a:t>
            </a:r>
          </a:p>
        </p:txBody>
      </p:sp>
      <p:pic>
        <p:nvPicPr>
          <p:cNvPr id="416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59125"/>
            <a:ext cx="47244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13716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861D2D7-2C3D-4E13-B788-4CBFD6644957}" type="slidenum">
              <a:rPr lang="en-US"/>
              <a:pPr/>
              <a:t>76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Poisson processes are used in M/M/1 and M/D/1 queuing models</a:t>
            </a:r>
          </a:p>
          <a:p>
            <a:pPr>
              <a:buFontTx/>
              <a:buChar char="-"/>
            </a:pPr>
            <a:r>
              <a:rPr lang="en-US"/>
              <a:t>Inter-arrival times Ta</a:t>
            </a:r>
          </a:p>
          <a:p>
            <a:pPr lvl="1">
              <a:buFontTx/>
              <a:buChar char="-"/>
            </a:pPr>
            <a:r>
              <a:rPr lang="en-US"/>
              <a:t>Pr[Ta&lt;t]=1-e</a:t>
            </a:r>
            <a:r>
              <a:rPr lang="en-US" baseline="30000"/>
              <a:t>-</a:t>
            </a:r>
            <a:r>
              <a:rPr lang="en-US" baseline="30000">
                <a:sym typeface="Symbol" pitchFamily="18" charset="2"/>
              </a:rPr>
              <a:t></a:t>
            </a:r>
            <a:r>
              <a:rPr lang="en-US" baseline="30000"/>
              <a:t>t</a:t>
            </a:r>
            <a:r>
              <a:rPr lang="en-US"/>
              <a:t>, E[Ta]=1/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, is exponentially distributed</a:t>
            </a:r>
          </a:p>
          <a:p>
            <a:pPr>
              <a:buFontTx/>
              <a:buChar char="-"/>
            </a:pPr>
            <a:r>
              <a:rPr lang="en-US"/>
              <a:t>good for modeling human generated actions</a:t>
            </a:r>
          </a:p>
          <a:p>
            <a:pPr lvl="1">
              <a:buFontTx/>
              <a:buChar char="-"/>
            </a:pPr>
            <a:r>
              <a:rPr lang="en-US"/>
              <a:t>phone call arrivals</a:t>
            </a:r>
          </a:p>
          <a:p>
            <a:pPr lvl="1">
              <a:buFontTx/>
              <a:buChar char="-"/>
            </a:pPr>
            <a:r>
              <a:rPr lang="en-US"/>
              <a:t>call duration</a:t>
            </a:r>
          </a:p>
          <a:p>
            <a:pPr lvl="1">
              <a:buFontTx/>
              <a:buChar char="-"/>
            </a:pPr>
            <a:r>
              <a:rPr lang="en-US"/>
              <a:t>telnet/ftp session arrivals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0875549-77A5-490F-B162-28ABF1EEFF65}" type="slidenum">
              <a:rPr lang="en-US"/>
              <a:pPr/>
              <a:t>77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/>
              <a:t>Autocorrelation function R(t1,t2) is a measure of the relationship between the instances of the stochastic process at time t1 &amp; t2 [x(t1) &amp; x(t2)]</a:t>
            </a:r>
          </a:p>
          <a:p>
            <a:pPr lvl="1">
              <a:buFontTx/>
              <a:buChar char="-"/>
            </a:pPr>
            <a:r>
              <a:rPr lang="en-US"/>
              <a:t>R(t1,t2)=E[x(t1).x(t2)]</a:t>
            </a:r>
          </a:p>
          <a:p>
            <a:pPr lvl="1">
              <a:buFontTx/>
              <a:buChar char="-"/>
            </a:pPr>
            <a:r>
              <a:rPr lang="en-US"/>
              <a:t>A related measure is the autocovariance C(t1,t2)=R(t1,t2)-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(t1).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(t2), where 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(t) is the mean of the stochastic process</a:t>
            </a:r>
          </a:p>
          <a:p>
            <a:pPr lvl="1">
              <a:buFontTx/>
              <a:buChar char="-"/>
            </a:pPr>
            <a:r>
              <a:rPr lang="en-US"/>
              <a:t>Autocorrelation measures the degree of dependence between instances of the stochastic process </a:t>
            </a:r>
          </a:p>
          <a:p>
            <a:pPr lvl="1">
              <a:buFontTx/>
              <a:buChar char="-"/>
            </a:pPr>
            <a:r>
              <a:rPr lang="en-US"/>
              <a:t>If R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0 as t2-t1 is large </a:t>
            </a:r>
            <a:r>
              <a:rPr lang="en-US">
                <a:sym typeface="Symbol" pitchFamily="18" charset="2"/>
              </a:rPr>
              <a:t> </a:t>
            </a:r>
            <a:r>
              <a:rPr lang="en-US"/>
              <a:t>no correlation between the different instants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short memory process</a:t>
            </a:r>
          </a:p>
          <a:p>
            <a:pPr lvl="1">
              <a:buFontTx/>
              <a:buChar char="-"/>
            </a:pPr>
            <a:r>
              <a:rPr lang="en-US"/>
              <a:t>If R is substantial for large </a:t>
            </a:r>
            <a:r>
              <a:rPr lang="en-US">
                <a:sym typeface="Symbol" pitchFamily="18" charset="2"/>
              </a:rPr>
              <a:t></a:t>
            </a:r>
            <a:r>
              <a:rPr lang="en-US"/>
              <a:t>t, then there is high correlation between values and this is considered a long memory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1980F83-3A1C-4A90-9220-8259DA6A684F}" type="slidenum">
              <a:rPr lang="en-US"/>
              <a:pPr/>
              <a:t>78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/>
              <a:t>Packet switching versus circuit switching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28025" cy="4648200"/>
          </a:xfrm>
        </p:spPr>
        <p:txBody>
          <a:bodyPr/>
          <a:lstStyle/>
          <a:p>
            <a:r>
              <a:rPr lang="en-US" sz="2400"/>
              <a:t>great for bursty data</a:t>
            </a:r>
          </a:p>
          <a:p>
            <a:pPr lvl="1"/>
            <a:r>
              <a:rPr lang="en-US"/>
              <a:t>resource sharing (scalable!)</a:t>
            </a:r>
          </a:p>
          <a:p>
            <a:pPr lvl="1"/>
            <a:r>
              <a:rPr lang="en-US"/>
              <a:t>simpler, no call setup, more robust (re-routing)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excessive congestion:</a:t>
            </a:r>
            <a:r>
              <a:rPr lang="en-US" sz="2400"/>
              <a:t> packet delay and loss</a:t>
            </a:r>
          </a:p>
          <a:p>
            <a:pPr lvl="1"/>
            <a:r>
              <a:rPr lang="en-US"/>
              <a:t>Without admission control: protocols needed for reliable data transfer, congestion control</a:t>
            </a:r>
            <a:endParaRPr lang="en-US" sz="2000"/>
          </a:p>
          <a:p>
            <a:r>
              <a:rPr lang="en-US" sz="2400">
                <a:solidFill>
                  <a:srgbClr val="FF0000"/>
                </a:solidFill>
              </a:rPr>
              <a:t>Q: How to provide circuit-like behavior?</a:t>
            </a:r>
            <a:endParaRPr lang="en-US" sz="2400"/>
          </a:p>
          <a:p>
            <a:pPr lvl="1"/>
            <a:r>
              <a:rPr lang="en-US"/>
              <a:t>bandwidth guarantees needed for audio/video apps</a:t>
            </a:r>
          </a:p>
          <a:p>
            <a:pPr lvl="1"/>
            <a:r>
              <a:rPr lang="en-US"/>
              <a:t>still an unsolved problem (chapter 7), virtual circuit</a:t>
            </a:r>
            <a:endParaRPr lang="en-US" sz="200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Is packet switching a “slam dunk winner?”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E6DA2-E824-451B-BC59-5CB86FF5BF75}" type="slidenum">
              <a:rPr lang="en-US"/>
              <a:pPr/>
              <a:t>79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8C372785-C382-4AC9-8791-61E079621F26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</a:rPr>
              <a:t>1.1 What </a:t>
            </a:r>
            <a:r>
              <a:rPr lang="en-US" i="1">
                <a:solidFill>
                  <a:srgbClr val="FF0000"/>
                </a:solidFill>
              </a:rPr>
              <a:t>is</a:t>
            </a:r>
            <a:r>
              <a:rPr lang="en-US">
                <a:solidFill>
                  <a:srgbClr val="FF0000"/>
                </a:solidFill>
              </a:rPr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</a:t>
            </a:r>
            <a:r>
              <a:rPr lang="en-US"/>
              <a:t>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1.6</a:t>
            </a:r>
            <a:r>
              <a:rPr lang="en-US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5BC91DF4-3E31-4BE1-A891-F33911DFF466}" type="slidenum">
              <a:rPr lang="en-US"/>
              <a:pPr/>
              <a:t>80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How do loss and delay occur?</a:t>
            </a:r>
            <a:endParaRPr lang="en-US" sz="4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packets </a:t>
            </a:r>
            <a:r>
              <a:rPr lang="en-US" i="1"/>
              <a:t>queue</a:t>
            </a:r>
            <a:r>
              <a:rPr lang="en-US"/>
              <a:t> in router buffers</a:t>
            </a:r>
            <a:r>
              <a:rPr lang="en-US" sz="2400"/>
              <a:t> </a:t>
            </a:r>
          </a:p>
          <a:p>
            <a:r>
              <a:rPr lang="en-US" sz="240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/>
              <a:t>packets queue, wait for turn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31749" name="Clip" r:id="rId4" imgW="1305000" imgH="1085760" progId="">
              <p:embed/>
            </p:oleObj>
          </a:graphicData>
        </a:graphic>
      </p:graphicFrame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31767" name="Clip" r:id="rId5" imgW="1305000" imgH="1085760" progId="">
              <p:embed/>
            </p:oleObj>
          </a:graphicData>
        </a:graphic>
      </p:graphicFrame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37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31810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31811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38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31816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31817" name="Line 73"/>
            <p:cNvSpPr>
              <a:spLocks noChangeShapeType="1"/>
            </p:cNvSpPr>
            <p:nvPr/>
          </p:nvSpPr>
          <p:spPr bwMode="auto">
            <a:xfrm rot="-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31819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31820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23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31824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839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3183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99CD0F32-F0DC-4917-AD41-E905AE4D59FF}" type="slidenum">
              <a:rPr lang="en-US"/>
              <a:pPr/>
              <a:t>81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/>
              <a:t>Four sources of packet delay</a:t>
            </a:r>
            <a:endParaRPr lang="en-US" sz="44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1628775"/>
            <a:ext cx="3810000" cy="1339850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1. nodal processing: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check bit errors</a:t>
            </a:r>
          </a:p>
          <a:p>
            <a:pPr lvl="1"/>
            <a:r>
              <a:rPr lang="en-US" sz="2000"/>
              <a:t>determine output link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81926" name="Clip" r:id="rId4" imgW="1305000" imgH="1085760" progId="">
                <p:embed/>
              </p:oleObj>
            </a:graphicData>
          </a:graphic>
        </p:graphicFrame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81931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35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7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8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1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81943" name="Clip" r:id="rId5" imgW="1305000" imgH="1085760" progId="">
                <p:embed/>
              </p:oleObj>
            </a:graphicData>
          </a:graphic>
        </p:graphicFrame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8195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95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81960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81962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81964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81967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96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8196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73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8197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5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76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4429125" y="1628775"/>
            <a:ext cx="3810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2. queueing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time waiting at output link for transmission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depends on congestion level of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387F3DBB-0EE0-4422-B366-6F21E73107EA}" type="slidenum">
              <a:rPr lang="en-US"/>
              <a:pPr/>
              <a:t>82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/>
              <a:t>Delay in packet-switched networks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3. Transmission delay:</a:t>
            </a:r>
            <a:endParaRPr lang="en-US" sz="2400"/>
          </a:p>
          <a:p>
            <a:r>
              <a:rPr lang="en-US" sz="2400"/>
              <a:t>R=link bandwidth (bps)</a:t>
            </a:r>
          </a:p>
          <a:p>
            <a:r>
              <a:rPr lang="en-US" sz="2400"/>
              <a:t>L=packet length (bits)</a:t>
            </a:r>
          </a:p>
          <a:p>
            <a:r>
              <a:rPr lang="en-US" sz="2400"/>
              <a:t>time to send bits into link = L/R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/>
              <a:t>d = length of physical link</a:t>
            </a:r>
          </a:p>
          <a:p>
            <a:r>
              <a:rPr lang="en-US" sz="2400"/>
              <a:t>s = propagation speed in medium (~2x10</a:t>
            </a:r>
            <a:r>
              <a:rPr lang="en-US" sz="2400" baseline="30000"/>
              <a:t>8</a:t>
            </a:r>
            <a:r>
              <a:rPr lang="en-US" sz="2400"/>
              <a:t> m/sec)</a:t>
            </a:r>
          </a:p>
          <a:p>
            <a:r>
              <a:rPr lang="en-US" sz="2400"/>
              <a:t>propagation delay = d/s</a:t>
            </a: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32774" name="Clip" r:id="rId4" imgW="1305000" imgH="1085760" progId="">
                <p:embed/>
              </p:oleObj>
            </a:graphicData>
          </a:graphic>
        </p:graphicFrame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32779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7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2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83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7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790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91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32791" name="Clip" r:id="rId5" imgW="1305000" imgH="1085760" progId="">
                <p:embed/>
              </p:oleObj>
            </a:graphicData>
          </a:graphic>
        </p:graphicFrame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CC66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rgbClr val="00CC66"/>
                </a:solidFill>
              </a:endParaRPr>
            </a:p>
          </p:txBody>
        </p:sp>
        <p:sp>
          <p:nvSpPr>
            <p:cNvPr id="32805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32808" name="Line 40"/>
            <p:cNvSpPr>
              <a:spLocks noChangeShapeType="1"/>
            </p:cNvSpPr>
            <p:nvPr/>
          </p:nvSpPr>
          <p:spPr bwMode="auto">
            <a:xfrm rot="-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rot="-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rot="-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32815" name="Line 47"/>
            <p:cNvSpPr>
              <a:spLocks noChangeShapeType="1"/>
            </p:cNvSpPr>
            <p:nvPr/>
          </p:nvSpPr>
          <p:spPr bwMode="auto">
            <a:xfrm rot="-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16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32817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328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9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0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21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3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00BEB6C-4279-4F11-98E2-8BFACCFDAA03}" type="slidenum">
              <a:rPr lang="en-US"/>
              <a:pPr/>
              <a:t>83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Nodal delay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/>
              <a:t>d</a:t>
            </a:r>
            <a:r>
              <a:rPr lang="en-US" sz="2400" baseline="-25000"/>
              <a:t>proc</a:t>
            </a:r>
            <a:r>
              <a:rPr lang="en-US" sz="2400"/>
              <a:t> = processing delay</a:t>
            </a:r>
          </a:p>
          <a:p>
            <a:pPr lvl="1"/>
            <a:r>
              <a:rPr lang="en-US" sz="2000"/>
              <a:t>typically a few microsecs or less</a:t>
            </a:r>
          </a:p>
          <a:p>
            <a:r>
              <a:rPr lang="en-US" sz="2400"/>
              <a:t>d</a:t>
            </a:r>
            <a:r>
              <a:rPr lang="en-US" sz="2400" baseline="-25000"/>
              <a:t>queue</a:t>
            </a:r>
            <a:r>
              <a:rPr lang="en-US" sz="2400"/>
              <a:t> = queuing delay</a:t>
            </a:r>
          </a:p>
          <a:p>
            <a:pPr lvl="1"/>
            <a:r>
              <a:rPr lang="en-US" sz="2000"/>
              <a:t>depends on congestion</a:t>
            </a:r>
          </a:p>
          <a:p>
            <a:r>
              <a:rPr lang="en-US" sz="2400"/>
              <a:t>d</a:t>
            </a:r>
            <a:r>
              <a:rPr lang="en-US" sz="2400" baseline="-25000"/>
              <a:t>trans</a:t>
            </a:r>
            <a:r>
              <a:rPr lang="en-US" sz="2400"/>
              <a:t> = transmission delay</a:t>
            </a:r>
          </a:p>
          <a:p>
            <a:pPr lvl="1"/>
            <a:r>
              <a:rPr lang="en-US" sz="2000"/>
              <a:t>= L/R, significant for low-speed links</a:t>
            </a:r>
          </a:p>
          <a:p>
            <a:r>
              <a:rPr lang="en-US" sz="2400"/>
              <a:t>d</a:t>
            </a:r>
            <a:r>
              <a:rPr lang="en-US" sz="2400" baseline="-25000"/>
              <a:t>prop</a:t>
            </a:r>
            <a:r>
              <a:rPr lang="en-US" sz="2400"/>
              <a:t> = propagation delay</a:t>
            </a:r>
          </a:p>
          <a:p>
            <a:pPr lvl="1"/>
            <a:r>
              <a:rPr lang="en-US" sz="2000"/>
              <a:t>a few microsecs to hundreds of msecs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96260" name="Equation" r:id="rId4" imgW="2006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600200"/>
            <a:ext cx="3810000" cy="178117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R: link bandwidth (bps)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L: packet length (bits)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a: 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488950" y="435292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~ 0: avg. queueing delay small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-&gt; 1: avg. queueing delay large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La/R &gt; 1: more “work” arriving 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000">
                <a:latin typeface="Comic Sans MS" pitchFamily="66" charset="0"/>
              </a:rPr>
              <a:t>   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7BA3F93-FDB0-4A69-B593-8B8290D31BA1}" type="slidenum">
              <a:rPr lang="en-US" sz="1200">
                <a:latin typeface="Arial" charset="0"/>
              </a:rPr>
              <a:pPr algn="r"/>
              <a:t>84</a:t>
            </a:fld>
            <a:endParaRPr lang="en-US" sz="1200">
              <a:latin typeface="Arial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61"/>
          <p:cNvSpPr>
            <a:spLocks noChangeArrowheads="1"/>
          </p:cNvSpPr>
          <p:nvPr/>
        </p:nvSpPr>
        <p:spPr bwMode="auto">
          <a:xfrm rot="16200000">
            <a:off x="3596482" y="2180431"/>
            <a:ext cx="2433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average  queueing delay</a:t>
            </a: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7554913" y="414655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~ 0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Queueing delay (revisited)</a:t>
            </a:r>
            <a:endParaRPr lang="en-US" smtClean="0">
              <a:solidFill>
                <a:srgbClr val="000099"/>
              </a:solidFill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885113" y="6115050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La/R -&gt;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2FD6DF2C-66E7-452D-A44A-CBD51E468D8A}" type="slidenum">
              <a:rPr lang="en-US"/>
              <a:pPr/>
              <a:t>85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/>
              <a:t>What do “real” Internet delay &amp; loss look like? </a:t>
            </a:r>
          </a:p>
          <a:p>
            <a:r>
              <a:rPr lang="en-US" sz="2400" b="1" u="sng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>
                <a:solidFill>
                  <a:srgbClr val="FF0000"/>
                </a:solidFill>
              </a:rPr>
              <a:t> program:</a:t>
            </a:r>
            <a:r>
              <a:rPr lang="en-US" sz="2400"/>
              <a:t> provides delay measurement from source to router along end-end Internet path towards destination.  For all </a:t>
            </a:r>
            <a:r>
              <a:rPr lang="en-US" sz="2400" i="1"/>
              <a:t>i:</a:t>
            </a:r>
          </a:p>
          <a:p>
            <a:pPr lvl="1"/>
            <a:r>
              <a:rPr lang="en-US" sz="2000"/>
              <a:t>sends three packets that will reach router </a:t>
            </a:r>
            <a:r>
              <a:rPr lang="en-US" sz="2000" i="1"/>
              <a:t>i</a:t>
            </a:r>
            <a:r>
              <a:rPr lang="en-US" sz="2000"/>
              <a:t> on path towards destination</a:t>
            </a:r>
          </a:p>
          <a:p>
            <a:pPr lvl="1"/>
            <a:r>
              <a:rPr lang="en-US" sz="2000"/>
              <a:t>router </a:t>
            </a:r>
            <a:r>
              <a:rPr lang="en-US" sz="2000" i="1"/>
              <a:t>i</a:t>
            </a:r>
            <a:r>
              <a:rPr lang="en-US" sz="2000"/>
              <a:t> will return packets to sender</a:t>
            </a:r>
          </a:p>
          <a:p>
            <a:pPr lvl="1"/>
            <a:r>
              <a:rPr lang="en-US" sz="2000"/>
              <a:t>sender times interval between transmission and reply.</a:t>
            </a:r>
            <a:endParaRPr lang="en-US"/>
          </a:p>
          <a:p>
            <a:endParaRPr lang="en-US"/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82955" name="Clip" r:id="rId4" imgW="1305000" imgH="1085760" progId="">
              <p:embed/>
            </p:oleObj>
          </a:graphicData>
        </a:graphic>
      </p:graphicFrame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88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83089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0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1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2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093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094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95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6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7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098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99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0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01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02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8310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0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08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09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0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1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12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13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4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15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130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83131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2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3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4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135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136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137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8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39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14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141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2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3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04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05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06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8320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1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13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4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5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16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17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8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9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220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83221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2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3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4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3225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226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227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8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9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230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23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3234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83234" name="Clip" r:id="rId5" imgW="1305000" imgH="1085760" progId="">
              <p:embed/>
            </p:oleObj>
          </a:graphicData>
        </a:graphic>
      </p:graphicFrame>
      <p:sp>
        <p:nvSpPr>
          <p:cNvPr id="83235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6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8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39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228" y="220"/>
              </a:cxn>
              <a:cxn ang="0">
                <a:pos x="0" y="88"/>
              </a:cxn>
            </a:cxnLst>
            <a:rect l="0" t="0" r="r" b="b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/>
            <a:ahLst/>
            <a:cxnLst>
              <a:cxn ang="0">
                <a:pos x="76" y="76"/>
              </a:cxn>
              <a:cxn ang="0">
                <a:pos x="324" y="216"/>
              </a:cxn>
              <a:cxn ang="0">
                <a:pos x="820" y="76"/>
              </a:cxn>
              <a:cxn ang="0">
                <a:pos x="340" y="296"/>
              </a:cxn>
              <a:cxn ang="0">
                <a:pos x="0" y="96"/>
              </a:cxn>
            </a:cxnLst>
            <a:rect l="0" t="0" r="r" b="b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/>
            <a:ahLst/>
            <a:cxnLst>
              <a:cxn ang="0">
                <a:pos x="76" y="30"/>
              </a:cxn>
              <a:cxn ang="0">
                <a:pos x="324" y="170"/>
              </a:cxn>
              <a:cxn ang="0">
                <a:pos x="896" y="2"/>
              </a:cxn>
              <a:cxn ang="0">
                <a:pos x="1400" y="182"/>
              </a:cxn>
              <a:cxn ang="0">
                <a:pos x="896" y="74"/>
              </a:cxn>
              <a:cxn ang="0">
                <a:pos x="340" y="250"/>
              </a:cxn>
              <a:cxn ang="0">
                <a:pos x="0" y="50"/>
              </a:cxn>
            </a:cxnLst>
            <a:rect l="0" t="0" r="r" b="b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7D2864A9-8366-4C0E-85F2-51C2E135EF68}" type="slidenum">
              <a:rPr lang="en-US"/>
              <a:pPr/>
              <a:t>86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“Real” Internet delays and routes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6043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/>
            <a:ahLst/>
            <a:cxnLst>
              <a:cxn ang="0">
                <a:pos x="593" y="0"/>
              </a:cxn>
              <a:cxn ang="0">
                <a:pos x="623" y="38"/>
              </a:cxn>
              <a:cxn ang="0">
                <a:pos x="608" y="123"/>
              </a:cxn>
              <a:cxn ang="0">
                <a:pos x="446" y="154"/>
              </a:cxn>
              <a:cxn ang="0">
                <a:pos x="0" y="130"/>
              </a:cxn>
            </a:cxnLst>
            <a:rect l="0" t="0" r="r" b="b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79138B2-2B57-46C3-BCF9-96BC8236C556}" type="slidenum">
              <a:rPr lang="en-US"/>
              <a:pPr/>
              <a:t>87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Packet loss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/>
              <a:t>queue (aka buffer) preceding link in buffer has finite capacity</a:t>
            </a:r>
          </a:p>
          <a:p>
            <a:r>
              <a:rPr lang="en-US"/>
              <a:t>packet arriving to full queue dropped (aka lost)</a:t>
            </a:r>
          </a:p>
          <a:p>
            <a:r>
              <a:rPr lang="en-US"/>
              <a:t>lost packet may be retransmitted by previous node, by source end system, or not at all</a:t>
            </a: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97285" name="Clip" r:id="rId4" imgW="1305000" imgH="1085760" progId="">
              <p:embed/>
            </p:oleObj>
          </a:graphicData>
        </a:graphic>
      </p:graphicFrame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97290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97291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2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3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29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97295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6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97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7302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97302" name="Clip" r:id="rId5" imgW="1305000" imgH="1085760" progId="">
              <p:embed/>
            </p:oleObj>
          </a:graphicData>
        </a:graphic>
      </p:graphicFrame>
      <p:sp>
        <p:nvSpPr>
          <p:cNvPr id="97303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0"/>
              </a:cxn>
              <a:cxn ang="0">
                <a:pos x="111" y="1"/>
              </a:cxn>
            </a:cxnLst>
            <a:rect l="0" t="0" r="r" b="b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6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Line 63"/>
          <p:cNvSpPr>
            <a:spLocks noChangeShapeType="1"/>
          </p:cNvSpPr>
          <p:nvPr/>
        </p:nvSpPr>
        <p:spPr bwMode="auto">
          <a:xfrm rot="-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B7C60927-AF77-4558-87B7-DBEFD25540AD}" type="slidenum">
              <a:rPr lang="en-US"/>
              <a:pPr/>
              <a:t>88</a:t>
            </a:fld>
            <a:endParaRPr lang="en-US"/>
          </a:p>
        </p:txBody>
      </p:sp>
      <p:sp>
        <p:nvSpPr>
          <p:cNvPr id="25529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throughput:</a:t>
            </a:r>
            <a:r>
              <a:rPr lang="en-US"/>
              <a:t> rate (bits/time unit) at which bits transferred between sender/receiver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instantaneous</a:t>
            </a:r>
            <a:r>
              <a:rPr lang="en-US" i="1"/>
              <a:t>:</a:t>
            </a:r>
            <a:r>
              <a:rPr lang="en-US"/>
              <a:t> rate at given point in time</a:t>
            </a:r>
          </a:p>
          <a:p>
            <a:pPr lvl="1"/>
            <a:r>
              <a:rPr lang="en-US" i="1">
                <a:solidFill>
                  <a:srgbClr val="FF3300"/>
                </a:solidFill>
              </a:rPr>
              <a:t>average:</a:t>
            </a:r>
            <a:r>
              <a:rPr lang="en-US"/>
              <a:t> rate over long(er) period of time</a:t>
            </a:r>
          </a:p>
        </p:txBody>
      </p: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55223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5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26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5227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5228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5229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0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1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232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5233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4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5247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255247" name="Clip" r:id="rId4" imgW="1305000" imgH="1085760" progId="">
              <p:embed/>
            </p:oleObj>
          </a:graphicData>
        </a:graphic>
      </p:graphicFrame>
      <p:grpSp>
        <p:nvGrpSpPr>
          <p:cNvPr id="255276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5527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7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8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301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5530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0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530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255314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25531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07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1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13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3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6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5324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255317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0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55327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328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043369D7-7971-4E28-8437-667C63277ADE}" type="slidenum">
              <a:rPr lang="en-US"/>
              <a:pPr/>
              <a:t>89</a:t>
            </a:fld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(more)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>
                <a:solidFill>
                  <a:srgbClr val="FF3300"/>
                </a:solidFill>
              </a:rPr>
              <a:t>R</a:t>
            </a:r>
            <a:r>
              <a:rPr lang="en-US" i="1" baseline="-25000">
                <a:solidFill>
                  <a:srgbClr val="FF3300"/>
                </a:solidFill>
              </a:rPr>
              <a:t>s</a:t>
            </a:r>
            <a:r>
              <a:rPr lang="en-US" i="1">
                <a:solidFill>
                  <a:srgbClr val="FF3300"/>
                </a:solidFill>
              </a:rPr>
              <a:t> &lt; R</a:t>
            </a:r>
            <a:r>
              <a:rPr lang="en-US" i="1" baseline="-25000">
                <a:solidFill>
                  <a:srgbClr val="FF3300"/>
                </a:solidFill>
              </a:rPr>
              <a:t>c</a:t>
            </a:r>
            <a:r>
              <a:rPr lang="en-US" i="1">
                <a:solidFill>
                  <a:srgbClr val="FF3300"/>
                </a:solidFill>
              </a:rPr>
              <a:t>  </a:t>
            </a:r>
            <a:r>
              <a:rPr lang="en-US"/>
              <a:t>What is average end-end throughput?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1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012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1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256019" name="Clip" r:id="rId4" imgW="1305000" imgH="1085760" progId="">
              <p:embed/>
            </p:oleObj>
          </a:graphicData>
        </a:graphic>
      </p:graphicFrame>
      <p:grpSp>
        <p:nvGrpSpPr>
          <p:cNvPr id="256020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0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4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42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4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256045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50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56051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0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56056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56057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58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56059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6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63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064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06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6068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06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56072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256072" name="Clip" r:id="rId5" imgW="1305000" imgH="1085760" progId="">
                <p:embed/>
              </p:oleObj>
            </a:graphicData>
          </a:graphic>
        </p:graphicFrame>
        <p:grpSp>
          <p:nvGrpSpPr>
            <p:cNvPr id="25607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56074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5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6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7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8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79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0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1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2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92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5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97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256083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6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8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56098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08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56102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1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56104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6D567B84-003C-47B9-94D3-2BB156A36CAE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/>
              <a:t>What’s the Internet: “nuts and bolts” view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  <a:ln/>
        </p:spPr>
        <p:txBody>
          <a:bodyPr/>
          <a:lstStyle/>
          <a:p>
            <a:r>
              <a:rPr lang="en-US" sz="2400"/>
              <a:t>millions of connected computing devices: </a:t>
            </a:r>
            <a:r>
              <a:rPr lang="en-US" sz="2400" i="1">
                <a:solidFill>
                  <a:srgbClr val="FF0000"/>
                </a:solidFill>
              </a:rPr>
              <a:t>hosts = end systems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/>
              <a:t> </a:t>
            </a:r>
            <a:r>
              <a:rPr lang="en-US"/>
              <a:t>run </a:t>
            </a:r>
            <a:r>
              <a:rPr lang="en-US" i="1">
                <a:solidFill>
                  <a:srgbClr val="FF0000"/>
                </a:solidFill>
              </a:rPr>
              <a:t>network apps</a:t>
            </a:r>
            <a:endParaRPr lang="en-US"/>
          </a:p>
        </p:txBody>
      </p:sp>
      <p:grpSp>
        <p:nvGrpSpPr>
          <p:cNvPr id="4358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62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436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365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4366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7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8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69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0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1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2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3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4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5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6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7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8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79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80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81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8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86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87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89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0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91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92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3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4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395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96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4397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</p:spPr>
          </p:pic>
          <p:sp>
            <p:nvSpPr>
              <p:cNvPr id="4398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40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</p:spPr>
        </p:pic>
        <p:grpSp>
          <p:nvGrpSpPr>
            <p:cNvPr id="440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4402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402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4403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403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4404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440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0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1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2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15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6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18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4419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23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4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25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7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2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32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4433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37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8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42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43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4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5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4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444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5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5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53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4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5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56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8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9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60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446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6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6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67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8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9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7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7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74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4475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79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80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8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8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8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48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4489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0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493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94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98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9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0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1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02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4503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07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8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09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0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1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12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13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4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5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16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4517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21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2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23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4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5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26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27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8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9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530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35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4536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536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4537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537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453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4539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540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556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4556" name="Clip" r:id="rId11" imgW="1305000" imgH="1085760" progId="">
                <p:embed/>
              </p:oleObj>
            </a:graphicData>
          </a:graphic>
        </p:graphicFrame>
        <p:sp>
          <p:nvSpPr>
            <p:cNvPr id="4557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/>
              <a:ahLst/>
              <a:cxnLst>
                <a:cxn ang="0">
                  <a:pos x="889" y="23"/>
                </a:cxn>
                <a:cxn ang="0">
                  <a:pos x="692" y="109"/>
                </a:cxn>
                <a:cxn ang="0">
                  <a:pos x="415" y="91"/>
                </a:cxn>
                <a:cxn ang="0">
                  <a:pos x="112" y="170"/>
                </a:cxn>
                <a:cxn ang="0">
                  <a:pos x="50" y="353"/>
                </a:cxn>
                <a:cxn ang="0">
                  <a:pos x="14" y="528"/>
                </a:cxn>
                <a:cxn ang="0">
                  <a:pos x="139" y="650"/>
                </a:cxn>
                <a:cxn ang="0">
                  <a:pos x="505" y="781"/>
                </a:cxn>
                <a:cxn ang="0">
                  <a:pos x="933" y="886"/>
                </a:cxn>
                <a:cxn ang="0">
                  <a:pos x="1370" y="901"/>
                </a:cxn>
                <a:cxn ang="0">
                  <a:pos x="1676" y="793"/>
                </a:cxn>
                <a:cxn ang="0">
                  <a:pos x="1860" y="624"/>
                </a:cxn>
                <a:cxn ang="0">
                  <a:pos x="1776" y="219"/>
                </a:cxn>
                <a:cxn ang="0">
                  <a:pos x="1503" y="100"/>
                </a:cxn>
                <a:cxn ang="0">
                  <a:pos x="1200" y="13"/>
                </a:cxn>
                <a:cxn ang="0">
                  <a:pos x="889" y="23"/>
                </a:cxn>
              </a:cxnLst>
              <a:rect l="0" t="0" r="r" b="b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61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4562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70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1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72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4573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4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5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6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77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78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0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1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82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8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4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5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8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4587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91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92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9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4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5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97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8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9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0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4601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05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06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0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8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10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11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14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624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4624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4625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4625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4626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4626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4627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4627" name="Clip" r:id="rId15" imgW="1305000" imgH="1085760" progId="">
                <p:embed/>
              </p:oleObj>
            </a:graphicData>
          </a:graphic>
        </p:graphicFrame>
        <p:grpSp>
          <p:nvGrpSpPr>
            <p:cNvPr id="462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4629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2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4630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4631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4632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32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4633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33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4634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4635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636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8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2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54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4655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1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63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4675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4676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4677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4678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70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4681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87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91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68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4695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69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697" name="Clip" r:id="rId21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4698" name="Clip" r:id="rId22" imgW="1305000" imgH="1085760" progId="">
                <p:embed/>
              </p:oleObj>
            </a:graphicData>
          </a:graphic>
        </p:graphicFrame>
        <p:grpSp>
          <p:nvGrpSpPr>
            <p:cNvPr id="4699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69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4708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2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74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47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752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(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>
                <a:latin typeface="Comic Sans MS" pitchFamily="66" charset="0"/>
              </a:rPr>
              <a:t>)</a:t>
            </a: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5187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C5334C49-26BF-4003-8C95-5F3B0A8B4E95}" type="slidenum">
              <a:rPr lang="en-US"/>
              <a:pPr/>
              <a:t>90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/>
              <a:t>Throughput: Internet scenario</a:t>
            </a:r>
          </a:p>
        </p:txBody>
      </p:sp>
      <p:sp>
        <p:nvSpPr>
          <p:cNvPr id="2570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7320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453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257453" name="Clip" r:id="rId4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0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483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4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5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6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7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8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89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0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5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497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2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4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09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1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12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257512" name="Clip" r:id="rId5" imgW="1305000" imgH="1085760" progId="">
              <p:embed/>
            </p:oleObj>
          </a:graphicData>
        </a:graphic>
      </p:graphicFrame>
      <p:sp>
        <p:nvSpPr>
          <p:cNvPr id="257514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5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6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7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8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19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0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1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2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3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535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57536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257536" name="Clip" r:id="rId6" imgW="1305000" imgH="1085760" progId="">
              <p:embed/>
            </p:oleObj>
          </a:graphicData>
        </a:graphic>
      </p:graphicFrame>
      <p:sp>
        <p:nvSpPr>
          <p:cNvPr id="257537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8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39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63"/>
              </a:cxn>
              <a:cxn ang="0">
                <a:pos x="299" y="112"/>
              </a:cxn>
              <a:cxn ang="0">
                <a:pos x="392" y="121"/>
              </a:cxn>
              <a:cxn ang="0">
                <a:pos x="479" y="145"/>
              </a:cxn>
              <a:cxn ang="0">
                <a:pos x="490" y="772"/>
              </a:cxn>
              <a:cxn ang="0">
                <a:pos x="406" y="839"/>
              </a:cxn>
              <a:cxn ang="0">
                <a:pos x="286" y="833"/>
              </a:cxn>
              <a:cxn ang="0">
                <a:pos x="192" y="828"/>
              </a:cxn>
              <a:cxn ang="0">
                <a:pos x="84" y="870"/>
              </a:cxn>
            </a:cxnLst>
            <a:rect l="0" t="0" r="r" b="b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0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1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80"/>
              </a:cxn>
              <a:cxn ang="0">
                <a:pos x="257" y="147"/>
              </a:cxn>
              <a:cxn ang="0">
                <a:pos x="268" y="774"/>
              </a:cxn>
              <a:cxn ang="0">
                <a:pos x="257" y="875"/>
              </a:cxn>
              <a:cxn ang="0">
                <a:pos x="242" y="908"/>
              </a:cxn>
              <a:cxn ang="0">
                <a:pos x="167" y="989"/>
              </a:cxn>
            </a:cxnLst>
            <a:rect l="0" t="0" r="r" b="b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2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240" y="36"/>
              </a:cxn>
              <a:cxn ang="0">
                <a:pos x="174" y="72"/>
              </a:cxn>
              <a:cxn ang="0">
                <a:pos x="90" y="119"/>
              </a:cxn>
              <a:cxn ang="0">
                <a:pos x="25" y="178"/>
              </a:cxn>
              <a:cxn ang="0">
                <a:pos x="14" y="804"/>
              </a:cxn>
              <a:cxn ang="0">
                <a:pos x="98" y="871"/>
              </a:cxn>
              <a:cxn ang="0">
                <a:pos x="261" y="900"/>
              </a:cxn>
              <a:cxn ang="0">
                <a:pos x="402" y="969"/>
              </a:cxn>
            </a:cxnLst>
            <a:rect l="0" t="0" r="r" b="b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543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4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545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7547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/>
              <a:t>per-connection end-end throughput: min(R</a:t>
            </a:r>
            <a:r>
              <a:rPr lang="en-US" baseline="-25000"/>
              <a:t>c</a:t>
            </a:r>
            <a:r>
              <a:rPr lang="en-US"/>
              <a:t>,R</a:t>
            </a:r>
            <a:r>
              <a:rPr lang="en-US" baseline="-25000"/>
              <a:t>s</a:t>
            </a:r>
            <a:r>
              <a:rPr lang="en-US"/>
              <a:t>,R/10)</a:t>
            </a:r>
          </a:p>
          <a:p>
            <a:r>
              <a:rPr lang="en-US"/>
              <a:t>in practice: R</a:t>
            </a:r>
            <a:r>
              <a:rPr lang="en-US" baseline="-25000"/>
              <a:t>c</a:t>
            </a:r>
            <a:r>
              <a:rPr lang="en-US"/>
              <a:t> or R</a:t>
            </a:r>
            <a:r>
              <a:rPr lang="en-US" baseline="-25000"/>
              <a:t>s</a:t>
            </a:r>
            <a:r>
              <a:rPr lang="en-US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E7116932-5886-4B5B-922C-8CD9A0EAFB5E}" type="slidenum">
              <a:rPr lang="en-US"/>
              <a:pPr/>
              <a:t>91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roadmap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1.1 </a:t>
            </a:r>
            <a:r>
              <a:rPr lang="en-US"/>
              <a:t>What </a:t>
            </a:r>
            <a:r>
              <a:rPr lang="en-US" i="1"/>
              <a:t>is</a:t>
            </a:r>
            <a:r>
              <a:rPr lang="en-US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1.2</a:t>
            </a:r>
            <a:r>
              <a:rPr lang="en-US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1.3</a:t>
            </a:r>
            <a:r>
              <a:rPr lang="en-US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1.4 </a:t>
            </a:r>
            <a:r>
              <a:rPr lang="en-US"/>
              <a:t>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1.5</a:t>
            </a:r>
            <a:r>
              <a:rPr lang="en-US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rgbClr val="FF3300"/>
                </a:solidFill>
              </a:rPr>
              <a:t>1.6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solidFill>
                  <a:schemeClr val="accent2"/>
                </a:solidFill>
              </a:rPr>
              <a:t>1.7</a:t>
            </a:r>
            <a:r>
              <a:rPr lang="en-US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00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Network Security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field of network security: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bad guys can attack computer networks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we can defend networks against attacks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how to design architectures that are immune to attacks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Internet not originally designed with (much) security in mind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Internet protocol designers playing “catch-up”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4F8A402D-C5E3-4621-8401-4B36279623BB}" type="slidenum">
              <a:rPr lang="en-US" sz="1200">
                <a:latin typeface="Arial" charset="0"/>
              </a:rPr>
              <a:pPr algn="r"/>
              <a:t>92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28588"/>
            <a:ext cx="8996363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99"/>
                </a:solidFill>
              </a:rPr>
              <a:t>Bad guys: put malware into hosts via Internet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rgbClr val="000099"/>
                </a:solidFill>
              </a:rPr>
              <a:t>virus, worm,</a:t>
            </a:r>
            <a:r>
              <a:rPr lang="en-US" sz="2400" smtClean="0"/>
              <a:t> or </a:t>
            </a:r>
            <a:r>
              <a:rPr lang="en-US" sz="2400" smtClean="0">
                <a:solidFill>
                  <a:srgbClr val="000099"/>
                </a:solidFill>
              </a:rPr>
              <a:t>Trojan horse.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>
                <a:solidFill>
                  <a:srgbClr val="000099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infected host can be enrolled in  </a:t>
            </a:r>
            <a:r>
              <a:rPr lang="en-US" sz="2400" smtClean="0">
                <a:solidFill>
                  <a:srgbClr val="000099"/>
                </a:solidFill>
              </a:rPr>
              <a:t>botnet,</a:t>
            </a:r>
            <a:r>
              <a:rPr lang="en-US" sz="2400" smtClean="0"/>
              <a:t> used for spam and DDoS attacks.</a:t>
            </a:r>
            <a:br>
              <a:rPr lang="en-US" sz="2400" smtClean="0"/>
            </a:br>
            <a:endParaRPr lang="en-US" sz="2400" smtClean="0"/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smtClean="0"/>
              <a:t>malware often </a:t>
            </a:r>
            <a:r>
              <a:rPr lang="en-US" sz="2400" smtClean="0">
                <a:solidFill>
                  <a:srgbClr val="000099"/>
                </a:solidFill>
              </a:rPr>
              <a:t>self-replicating</a:t>
            </a:r>
            <a:r>
              <a:rPr lang="en-US" sz="2400" smtClean="0"/>
              <a:t>: from one infected host, seeks entry into other hosts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BEA7F2A7-5BA3-410D-B703-F91680FF274F}" type="slidenum">
              <a:rPr lang="en-US" sz="1200">
                <a:latin typeface="Arial" charset="0"/>
              </a:rPr>
              <a:pPr algn="r"/>
              <a:t>93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" y="1155700"/>
            <a:ext cx="3863975" cy="4772025"/>
          </a:xfrm>
        </p:spPr>
        <p:txBody>
          <a:bodyPr/>
          <a:lstStyle/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marL="463550" lvl="1" indent="-230188"/>
            <a:r>
              <a:rPr lang="en-US" sz="2000" smtClean="0"/>
              <a:t>hidden part of some otherwise useful software</a:t>
            </a:r>
          </a:p>
          <a:p>
            <a:pPr marL="463550" lvl="1" indent="-230188"/>
            <a:r>
              <a:rPr lang="en-US" sz="2000" smtClean="0"/>
              <a:t>today often in Web page (Active-X, plugin)</a:t>
            </a:r>
          </a:p>
          <a:p>
            <a:pPr marL="119063" indent="-119063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virus</a:t>
            </a:r>
          </a:p>
          <a:p>
            <a:pPr marL="463550" lvl="1" indent="-230188"/>
            <a:r>
              <a:rPr lang="en-US" sz="2000" smtClean="0"/>
              <a:t>infection by receiving object (e.g., e-mail attachment), actively executing</a:t>
            </a:r>
          </a:p>
          <a:p>
            <a:pPr marL="463550" lvl="1" indent="-230188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4352925" y="1182688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9063" indent="-119063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worm</a:t>
            </a: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: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463550" lvl="1" indent="-230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80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450" y="3454400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554538" y="3389313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629525" y="6529388"/>
            <a:ext cx="1452563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9931BA0B-4FAA-46CB-97D2-0C9EE33E1425}" type="slidenum">
              <a:rPr lang="en-US" sz="1200">
                <a:latin typeface="Arial" charset="0"/>
              </a:rPr>
              <a:pPr algn="r"/>
              <a:t>94</a:t>
            </a:fld>
            <a:endParaRPr lang="en-US" sz="1200">
              <a:latin typeface="Arial" charset="0"/>
            </a:endParaRPr>
          </a:p>
        </p:txBody>
      </p:sp>
      <p:sp>
        <p:nvSpPr>
          <p:cNvPr id="88075" name="Rectangle 2"/>
          <p:cNvSpPr>
            <a:spLocks noChangeArrowheads="1"/>
          </p:cNvSpPr>
          <p:nvPr/>
        </p:nvSpPr>
        <p:spPr bwMode="auto">
          <a:xfrm>
            <a:off x="92075" y="128588"/>
            <a:ext cx="899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put malware into hosts via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Denial of Service (DoS):</a:t>
            </a:r>
            <a:r>
              <a:rPr lang="en-US" sz="2400" smtClean="0"/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20688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1.</a:t>
            </a:r>
            <a:r>
              <a:rPr lang="en-US">
                <a:latin typeface="Comic Sans MS" pitchFamily="66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2.</a:t>
            </a:r>
            <a:r>
              <a:rPr lang="en-US">
                <a:latin typeface="Comic Sans MS" pitchFamily="66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95288" y="43068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Comic Sans MS" pitchFamily="66" charset="0"/>
              </a:rPr>
              <a:t>3.</a:t>
            </a:r>
            <a:r>
              <a:rPr lang="en-US">
                <a:latin typeface="Comic Sans MS" pitchFamily="66" charset="0"/>
              </a:rPr>
              <a:t> send packets to target from compromised hosts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334125" y="3954463"/>
            <a:ext cx="949325" cy="1260475"/>
            <a:chOff x="3922" y="2417"/>
            <a:chExt cx="598" cy="794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049" y="2417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922" y="2961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519613" y="2862263"/>
            <a:ext cx="3582987" cy="3559175"/>
            <a:chOff x="2847" y="1803"/>
            <a:chExt cx="2257" cy="2242"/>
          </a:xfrm>
        </p:grpSpPr>
        <p:graphicFrame>
          <p:nvGraphicFramePr>
            <p:cNvPr id="28674" name="Object 19"/>
            <p:cNvGraphicFramePr>
              <a:graphicFrameLocks noChangeAspect="1"/>
            </p:cNvGraphicFramePr>
            <p:nvPr/>
          </p:nvGraphicFramePr>
          <p:xfrm>
            <a:off x="4540" y="1803"/>
            <a:ext cx="344" cy="334"/>
          </p:xfrm>
          <a:graphic>
            <a:graphicData uri="http://schemas.openxmlformats.org/presentationml/2006/ole">
              <p:oleObj spid="_x0000_s427010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8675" name="Object 24"/>
            <p:cNvGraphicFramePr>
              <a:graphicFrameLocks noChangeAspect="1"/>
            </p:cNvGraphicFramePr>
            <p:nvPr/>
          </p:nvGraphicFramePr>
          <p:xfrm>
            <a:off x="3921" y="1887"/>
            <a:ext cx="344" cy="334"/>
          </p:xfrm>
          <a:graphic>
            <a:graphicData uri="http://schemas.openxmlformats.org/presentationml/2006/ole">
              <p:oleObj spid="_x0000_s427011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8676" name="Object 43"/>
            <p:cNvGraphicFramePr>
              <a:graphicFrameLocks noChangeAspect="1"/>
            </p:cNvGraphicFramePr>
            <p:nvPr/>
          </p:nvGraphicFramePr>
          <p:xfrm>
            <a:off x="3301" y="1905"/>
            <a:ext cx="344" cy="334"/>
          </p:xfrm>
          <a:graphic>
            <a:graphicData uri="http://schemas.openxmlformats.org/presentationml/2006/ole">
              <p:oleObj spid="_x0000_s427012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8677" name="Object 44"/>
            <p:cNvGraphicFramePr>
              <a:graphicFrameLocks noChangeAspect="1"/>
            </p:cNvGraphicFramePr>
            <p:nvPr/>
          </p:nvGraphicFramePr>
          <p:xfrm>
            <a:off x="3580" y="2323"/>
            <a:ext cx="344" cy="334"/>
          </p:xfrm>
          <a:graphic>
            <a:graphicData uri="http://schemas.openxmlformats.org/presentationml/2006/ole">
              <p:oleObj spid="_x0000_s427013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8678" name="Object 45"/>
            <p:cNvGraphicFramePr>
              <a:graphicFrameLocks noChangeAspect="1"/>
            </p:cNvGraphicFramePr>
            <p:nvPr/>
          </p:nvGraphicFramePr>
          <p:xfrm>
            <a:off x="4706" y="2324"/>
            <a:ext cx="344" cy="334"/>
          </p:xfrm>
          <a:graphic>
            <a:graphicData uri="http://schemas.openxmlformats.org/presentationml/2006/ole">
              <p:oleObj spid="_x0000_s427014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8679" name="Object 46"/>
            <p:cNvGraphicFramePr>
              <a:graphicFrameLocks noChangeAspect="1"/>
            </p:cNvGraphicFramePr>
            <p:nvPr/>
          </p:nvGraphicFramePr>
          <p:xfrm>
            <a:off x="4760" y="3283"/>
            <a:ext cx="344" cy="334"/>
          </p:xfrm>
          <a:graphic>
            <a:graphicData uri="http://schemas.openxmlformats.org/presentationml/2006/ole">
              <p:oleObj spid="_x0000_s427015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8680" name="Object 47"/>
            <p:cNvGraphicFramePr>
              <a:graphicFrameLocks noChangeAspect="1"/>
            </p:cNvGraphicFramePr>
            <p:nvPr/>
          </p:nvGraphicFramePr>
          <p:xfrm>
            <a:off x="2847" y="2350"/>
            <a:ext cx="344" cy="334"/>
          </p:xfrm>
          <a:graphic>
            <a:graphicData uri="http://schemas.openxmlformats.org/presentationml/2006/ole">
              <p:oleObj spid="_x0000_s427016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8681" name="Object 48"/>
            <p:cNvGraphicFramePr>
              <a:graphicFrameLocks noChangeAspect="1"/>
            </p:cNvGraphicFramePr>
            <p:nvPr/>
          </p:nvGraphicFramePr>
          <p:xfrm>
            <a:off x="3257" y="2812"/>
            <a:ext cx="344" cy="334"/>
          </p:xfrm>
          <a:graphic>
            <a:graphicData uri="http://schemas.openxmlformats.org/presentationml/2006/ole">
              <p:oleObj spid="_x0000_s42701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8682" name="Object 49"/>
            <p:cNvGraphicFramePr>
              <a:graphicFrameLocks noChangeAspect="1"/>
            </p:cNvGraphicFramePr>
            <p:nvPr/>
          </p:nvGraphicFramePr>
          <p:xfrm>
            <a:off x="3572" y="3205"/>
            <a:ext cx="344" cy="334"/>
          </p:xfrm>
          <a:graphic>
            <a:graphicData uri="http://schemas.openxmlformats.org/presentationml/2006/ole">
              <p:oleObj spid="_x0000_s42701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8683" name="Object 50"/>
            <p:cNvGraphicFramePr>
              <a:graphicFrameLocks noChangeAspect="1"/>
            </p:cNvGraphicFramePr>
            <p:nvPr/>
          </p:nvGraphicFramePr>
          <p:xfrm>
            <a:off x="4740" y="2760"/>
            <a:ext cx="344" cy="334"/>
          </p:xfrm>
          <a:graphic>
            <a:graphicData uri="http://schemas.openxmlformats.org/presentationml/2006/ole">
              <p:oleObj spid="_x0000_s42701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8684" name="Object 51"/>
            <p:cNvGraphicFramePr>
              <a:graphicFrameLocks noChangeAspect="1"/>
            </p:cNvGraphicFramePr>
            <p:nvPr/>
          </p:nvGraphicFramePr>
          <p:xfrm>
            <a:off x="4140" y="3450"/>
            <a:ext cx="344" cy="334"/>
          </p:xfrm>
          <a:graphic>
            <a:graphicData uri="http://schemas.openxmlformats.org/presentationml/2006/ole">
              <p:oleObj spid="_x0000_s427020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28685" name="Object 52"/>
            <p:cNvGraphicFramePr>
              <a:graphicFrameLocks noChangeAspect="1"/>
            </p:cNvGraphicFramePr>
            <p:nvPr/>
          </p:nvGraphicFramePr>
          <p:xfrm>
            <a:off x="3746" y="3711"/>
            <a:ext cx="344" cy="334"/>
          </p:xfrm>
          <a:graphic>
            <a:graphicData uri="http://schemas.openxmlformats.org/presentationml/2006/ole">
              <p:oleObj spid="_x0000_s427021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28686" name="Object 53"/>
            <p:cNvGraphicFramePr>
              <a:graphicFrameLocks noChangeAspect="1"/>
            </p:cNvGraphicFramePr>
            <p:nvPr/>
          </p:nvGraphicFramePr>
          <p:xfrm>
            <a:off x="2978" y="3380"/>
            <a:ext cx="344" cy="334"/>
          </p:xfrm>
          <a:graphic>
            <a:graphicData uri="http://schemas.openxmlformats.org/presentationml/2006/ole">
              <p:oleObj spid="_x0000_s427022" name="Clip" r:id="rId15" imgW="1305000" imgH="1085760" progId="">
                <p:embed/>
              </p:oleObj>
            </a:graphicData>
          </a:graphic>
        </p:graphicFrame>
      </p:grpSp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F881B2B3-3839-4385-802E-78DB80DF49CF}" type="slidenum">
              <a:rPr lang="en-US" sz="1200">
                <a:latin typeface="Arial" charset="0"/>
              </a:rPr>
              <a:pPr algn="r"/>
              <a:t>95</a:t>
            </a:fld>
            <a:endParaRPr lang="en-US" sz="1200">
              <a:latin typeface="Arial" charset="0"/>
            </a:endParaRPr>
          </a:p>
        </p:txBody>
      </p:sp>
      <p:sp>
        <p:nvSpPr>
          <p:cNvPr id="28728" name="Rectangle 2"/>
          <p:cNvSpPr>
            <a:spLocks noChangeArrowheads="1"/>
          </p:cNvSpPr>
          <p:nvPr/>
        </p:nvSpPr>
        <p:spPr bwMode="auto">
          <a:xfrm>
            <a:off x="22225" y="187325"/>
            <a:ext cx="9121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rgbClr val="000099"/>
                </a:solidFill>
                <a:latin typeface="Comic Sans MS" pitchFamily="66" charset="0"/>
              </a:rPr>
              <a:t>Bad guys: </a:t>
            </a:r>
            <a:r>
              <a:rPr lang="en-US" sz="2800" u="sng">
                <a:solidFill>
                  <a:srgbClr val="000099"/>
                </a:solidFill>
                <a:latin typeface="Comic Sans MS" pitchFamily="66" charset="0"/>
              </a:rPr>
              <a:t>attack server, network infrastructure</a:t>
            </a:r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635500" y="2895600"/>
            <a:ext cx="3525838" cy="3408363"/>
            <a:chOff x="2920" y="1824"/>
            <a:chExt cx="2221" cy="2147"/>
          </a:xfrm>
        </p:grpSpPr>
        <p:pic>
          <p:nvPicPr>
            <p:cNvPr id="28762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3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4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5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6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7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8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69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0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71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127625" y="3265488"/>
            <a:ext cx="2720975" cy="2674937"/>
            <a:chOff x="328" y="1974"/>
            <a:chExt cx="1714" cy="1685"/>
          </a:xfrm>
        </p:grpSpPr>
        <p:sp>
          <p:nvSpPr>
            <p:cNvPr id="28773" name="Line 63"/>
            <p:cNvSpPr>
              <a:spLocks noChangeShapeType="1"/>
            </p:cNvSpPr>
            <p:nvPr/>
          </p:nvSpPr>
          <p:spPr bwMode="auto">
            <a:xfrm flipV="1">
              <a:off x="750" y="2680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64"/>
            <p:cNvSpPr>
              <a:spLocks noChangeShapeType="1"/>
            </p:cNvSpPr>
            <p:nvPr/>
          </p:nvSpPr>
          <p:spPr bwMode="auto">
            <a:xfrm flipV="1">
              <a:off x="1003" y="2889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65"/>
            <p:cNvSpPr>
              <a:spLocks noChangeShapeType="1"/>
            </p:cNvSpPr>
            <p:nvPr/>
          </p:nvSpPr>
          <p:spPr bwMode="auto">
            <a:xfrm flipH="1" flipV="1">
              <a:off x="1447" y="2829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66"/>
            <p:cNvSpPr>
              <a:spLocks noChangeShapeType="1"/>
            </p:cNvSpPr>
            <p:nvPr/>
          </p:nvSpPr>
          <p:spPr bwMode="auto">
            <a:xfrm>
              <a:off x="1325" y="1974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67"/>
            <p:cNvSpPr>
              <a:spLocks noChangeShapeType="1"/>
            </p:cNvSpPr>
            <p:nvPr/>
          </p:nvSpPr>
          <p:spPr bwMode="auto">
            <a:xfrm flipH="1">
              <a:off x="1419" y="2430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68"/>
            <p:cNvSpPr>
              <a:spLocks noChangeShapeType="1"/>
            </p:cNvSpPr>
            <p:nvPr/>
          </p:nvSpPr>
          <p:spPr bwMode="auto">
            <a:xfrm>
              <a:off x="328" y="2502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69"/>
            <p:cNvSpPr>
              <a:spLocks noChangeShapeType="1"/>
            </p:cNvSpPr>
            <p:nvPr/>
          </p:nvSpPr>
          <p:spPr bwMode="auto">
            <a:xfrm flipV="1">
              <a:off x="389" y="2781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70"/>
            <p:cNvSpPr>
              <a:spLocks noChangeShapeType="1"/>
            </p:cNvSpPr>
            <p:nvPr/>
          </p:nvSpPr>
          <p:spPr bwMode="auto">
            <a:xfrm flipH="1">
              <a:off x="1442" y="2042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71"/>
            <p:cNvSpPr>
              <a:spLocks noChangeShapeType="1"/>
            </p:cNvSpPr>
            <p:nvPr/>
          </p:nvSpPr>
          <p:spPr bwMode="auto">
            <a:xfrm flipV="1">
              <a:off x="1084" y="3001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72"/>
            <p:cNvSpPr>
              <a:spLocks noChangeShapeType="1"/>
            </p:cNvSpPr>
            <p:nvPr/>
          </p:nvSpPr>
          <p:spPr bwMode="auto">
            <a:xfrm>
              <a:off x="752" y="2157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73"/>
            <p:cNvSpPr>
              <a:spLocks noChangeShapeType="1"/>
            </p:cNvSpPr>
            <p:nvPr/>
          </p:nvSpPr>
          <p:spPr bwMode="auto">
            <a:xfrm flipH="1" flipV="1">
              <a:off x="1499" y="2707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43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18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428034" name="ClipArt" r:id="rId3" imgW="1305000" imgH="1085760" progId="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9699" name="Object 42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428035" name="ClipArt" r:id="rId4" imgW="1305000" imgH="1085760" progId="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2B476EB8-BB02-40F1-BA7F-1FDA23B9CD72}" type="slidenum">
              <a:rPr lang="en-US" sz="1200">
                <a:latin typeface="Arial" charset="0"/>
              </a:rPr>
              <a:pPr algn="r"/>
              <a:t>96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IP spoofing:</a:t>
            </a:r>
            <a:r>
              <a:rPr lang="en-US" i="1" smtClean="0">
                <a:solidFill>
                  <a:srgbClr val="FF3300"/>
                </a:solidFill>
              </a:rPr>
              <a:t>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45"/>
          <p:cNvGraphicFramePr>
            <a:graphicFrameLocks noChangeAspect="1"/>
          </p:cNvGraphicFramePr>
          <p:nvPr/>
        </p:nvGraphicFramePr>
        <p:xfrm>
          <a:off x="6411913" y="3773488"/>
          <a:ext cx="668337" cy="530225"/>
        </p:xfrm>
        <a:graphic>
          <a:graphicData uri="http://schemas.openxmlformats.org/presentationml/2006/ole">
            <p:oleObj spid="_x0000_s429058" name="ClipArt" r:id="rId3" imgW="1305000" imgH="1085760" progId="">
              <p:embed/>
            </p:oleObj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022475" y="2343150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6563" y="3833813"/>
            <a:ext cx="642937" cy="328612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0723" name="Object 69"/>
          <p:cNvGraphicFramePr>
            <a:graphicFrameLocks noChangeAspect="1"/>
          </p:cNvGraphicFramePr>
          <p:nvPr/>
        </p:nvGraphicFramePr>
        <p:xfrm>
          <a:off x="4554538" y="2405063"/>
          <a:ext cx="668337" cy="530225"/>
        </p:xfrm>
        <a:graphic>
          <a:graphicData uri="http://schemas.openxmlformats.org/presentationml/2006/ole">
            <p:oleObj spid="_x0000_s429059" name="ClipArt" r:id="rId4" imgW="1305000" imgH="1085760" progId="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30686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938463"/>
            <a:ext cx="4762" cy="522287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4607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1719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3574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82111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3352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916238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2598738" y="3398838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430463"/>
            <a:ext cx="471488" cy="4429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CE65A6D8-0806-47E4-AFF1-6F1EE35A80B0}" type="slidenum">
              <a:rPr lang="en-US" sz="1200">
                <a:latin typeface="Arial" charset="0"/>
              </a:rPr>
              <a:pPr algn="r"/>
              <a:t>97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28588"/>
            <a:ext cx="8308975" cy="1143000"/>
          </a:xfrm>
        </p:spPr>
        <p:txBody>
          <a:bodyPr/>
          <a:lstStyle/>
          <a:p>
            <a:r>
              <a:rPr lang="en-US" sz="3600" smtClean="0">
                <a:solidFill>
                  <a:srgbClr val="000099"/>
                </a:solidFill>
              </a:rPr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85863"/>
            <a:ext cx="8077200" cy="1484312"/>
          </a:xfrm>
          <a:noFill/>
        </p:spPr>
        <p:txBody>
          <a:bodyPr/>
          <a:lstStyle/>
          <a:p>
            <a:pPr marL="225425" indent="-225425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</a:rPr>
              <a:t>record-and-playback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sniff sensitive info (e.g., password), and use later</a:t>
            </a:r>
          </a:p>
          <a:p>
            <a:pPr marL="628650" lvl="1" indent="-284163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43"/>
          <p:cNvGraphicFramePr>
            <a:graphicFrameLocks noChangeAspect="1"/>
          </p:cNvGraphicFramePr>
          <p:nvPr/>
        </p:nvGraphicFramePr>
        <p:xfrm>
          <a:off x="5991225" y="4868863"/>
          <a:ext cx="668338" cy="530225"/>
        </p:xfrm>
        <a:graphic>
          <a:graphicData uri="http://schemas.openxmlformats.org/presentationml/2006/ole">
            <p:oleObj spid="_x0000_s430082" name="ClipArt" r:id="rId3" imgW="1305000" imgH="1085760" progId="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601788" y="34385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555875" y="49291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31747" name="Object 67"/>
          <p:cNvGraphicFramePr>
            <a:graphicFrameLocks noChangeAspect="1"/>
          </p:cNvGraphicFramePr>
          <p:nvPr/>
        </p:nvGraphicFramePr>
        <p:xfrm>
          <a:off x="4133850" y="3500438"/>
          <a:ext cx="668338" cy="530225"/>
        </p:xfrm>
        <a:graphic>
          <a:graphicData uri="http://schemas.openxmlformats.org/presentationml/2006/ole">
            <p:oleObj spid="_x0000_s430083" name="ClipArt" r:id="rId4" imgW="1305000" imgH="1085760" progId="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701800" y="4164013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533900" y="4033838"/>
            <a:ext cx="4763" cy="522287"/>
          </a:xfrm>
          <a:custGeom>
            <a:avLst/>
            <a:gdLst>
              <a:gd name="T0" fmla="*/ 0 w 3"/>
              <a:gd name="T1" fmla="*/ 522287 h 329"/>
              <a:gd name="T2" fmla="*/ 4763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876550" y="45561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2895600" y="5267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149350" y="34528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634163" y="49164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257675" y="30702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4692650" y="42497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619625" y="42259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624013" y="4205288"/>
            <a:ext cx="4510087" cy="674687"/>
          </a:xfrm>
          <a:custGeom>
            <a:avLst/>
            <a:gdLst>
              <a:gd name="T0" fmla="*/ 4510087 w 2841"/>
              <a:gd name="T1" fmla="*/ 674687 h 425"/>
              <a:gd name="T2" fmla="*/ 4510087 w 2841"/>
              <a:gd name="T3" fmla="*/ 433387 h 425"/>
              <a:gd name="T4" fmla="*/ 0 w 2841"/>
              <a:gd name="T5" fmla="*/ 430212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641850" y="40354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34829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7385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 txBox="1">
            <a:spLocks noGrp="1"/>
          </p:cNvSpPr>
          <p:nvPr/>
        </p:nvSpPr>
        <p:spPr bwMode="auto">
          <a:xfrm>
            <a:off x="7596188" y="6529388"/>
            <a:ext cx="1452562" cy="285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>
                <a:latin typeface="Arial" charset="0"/>
              </a:rPr>
              <a:t> Introduction 1-</a:t>
            </a:r>
            <a:fld id="{D114D8A0-C463-4AD8-A683-F89CF08ECCA7}" type="slidenum">
              <a:rPr lang="en-US" sz="1200">
                <a:latin typeface="Arial" charset="0"/>
              </a:rPr>
              <a:pPr algn="r"/>
              <a:t>98</a:t>
            </a:fld>
            <a:endParaRPr lang="en-US" sz="1200">
              <a:latin typeface="Arial" charset="0"/>
            </a:endParaRP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1119188" y="5862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latin typeface="Comic Sans MS" pitchFamily="66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1C600F2F-438E-4207-B487-702C5DC597CF}" type="slidenum">
              <a:rPr lang="en-US"/>
              <a:pPr/>
              <a:t>99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Security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/>
              <a:t>chapter 8: focus on security</a:t>
            </a:r>
          </a:p>
          <a:p>
            <a:r>
              <a:rPr lang="en-US"/>
              <a:t>crypographic techniques: obvious uses and not so obvious uses</a:t>
            </a:r>
          </a:p>
          <a:p>
            <a:r>
              <a:rPr lang="en-US"/>
              <a:t>provides challenging issues, esp. for emerging mobile networks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12442</TotalTime>
  <Words>7194</Words>
  <Application>Microsoft Macintosh PowerPoint</Application>
  <PresentationFormat>On-screen Show (4:3)</PresentationFormat>
  <Paragraphs>1495</Paragraphs>
  <Slides>106</Slides>
  <Notes>96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Default Design</vt:lpstr>
      <vt:lpstr>Clip</vt:lpstr>
      <vt:lpstr>Picture</vt:lpstr>
      <vt:lpstr>Document</vt:lpstr>
      <vt:lpstr>Equation</vt:lpstr>
      <vt:lpstr>ClipArt</vt:lpstr>
      <vt:lpstr>CNT 5106C Computer Networks</vt:lpstr>
      <vt:lpstr>Course Outline</vt:lpstr>
      <vt:lpstr>(Open) Questions to think about:</vt:lpstr>
      <vt:lpstr>Intro &amp; Motivation</vt:lpstr>
      <vt:lpstr>Topics (Chapters) to Cover</vt:lpstr>
      <vt:lpstr>Slide 6</vt:lpstr>
      <vt:lpstr>Chapter 1: Introduction</vt:lpstr>
      <vt:lpstr>Chapter 1: roadmap</vt:lpstr>
      <vt:lpstr>What’s the Internet: “nuts and bolts” view</vt:lpstr>
      <vt:lpstr>What’s the Internet: “nuts and bolts” view</vt:lpstr>
      <vt:lpstr>What’s the Internet: a service view</vt:lpstr>
      <vt:lpstr>What’s a protocol?</vt:lpstr>
      <vt:lpstr>What’s a protocol?</vt:lpstr>
      <vt:lpstr>Chapter 1: roadmap</vt:lpstr>
      <vt:lpstr>A closer look at network structure:</vt:lpstr>
      <vt:lpstr>The network edge:</vt:lpstr>
      <vt:lpstr>Network edge: reliable data transfer service</vt:lpstr>
      <vt:lpstr>Network edge: best effort (unreliable) data transfer service</vt:lpstr>
      <vt:lpstr>Access networks and physical media</vt:lpstr>
      <vt:lpstr>Residential access: point to point access</vt:lpstr>
      <vt:lpstr>Residential access: cable modems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Ethernet Internet access</vt:lpstr>
      <vt:lpstr>Wireless access networks</vt:lpstr>
      <vt:lpstr>Home networks</vt:lpstr>
      <vt:lpstr>Physical Media</vt:lpstr>
      <vt:lpstr>Physical Media: coax, fiber</vt:lpstr>
      <vt:lpstr>Physical media: radio</vt:lpstr>
      <vt:lpstr>Chapter 1: roadmap</vt:lpstr>
      <vt:lpstr>Slide 34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Hierarchy</vt:lpstr>
      <vt:lpstr>Hierarchical Architecture (+s, -s)</vt:lpstr>
      <vt:lpstr>Slide 43</vt:lpstr>
      <vt:lpstr>Slide 44</vt:lpstr>
      <vt:lpstr>Slide 45</vt:lpstr>
      <vt:lpstr>Slide 46</vt:lpstr>
      <vt:lpstr>Chapter 1: roadmap</vt:lpstr>
      <vt:lpstr>Protocol “Layers”</vt:lpstr>
      <vt:lpstr>Why layering?</vt:lpstr>
      <vt:lpstr>Internet protocol stack</vt:lpstr>
      <vt:lpstr>ISO/OSI reference model</vt:lpstr>
      <vt:lpstr>Encapsulation</vt:lpstr>
      <vt:lpstr>Slide 53</vt:lpstr>
      <vt:lpstr>Slide 54</vt:lpstr>
      <vt:lpstr>Slide 55</vt:lpstr>
      <vt:lpstr>Slide 56</vt:lpstr>
      <vt:lpstr>Layering &amp; protocol stacks: (the protocol hour glass – thin waste)</vt:lpstr>
      <vt:lpstr>Chapter 1: roadmap</vt:lpstr>
      <vt:lpstr>The Network Core</vt:lpstr>
      <vt:lpstr>Network Core: Circuit Switching</vt:lpstr>
      <vt:lpstr>Network Core: Circuit Switching</vt:lpstr>
      <vt:lpstr>Circuit Switching: FDM and TDM</vt:lpstr>
      <vt:lpstr>Numerical example</vt:lpstr>
      <vt:lpstr>Internet Design Goals/Principles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Probability Background: variables, stats and distributions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Packet switching versus circuit switching</vt:lpstr>
      <vt:lpstr>Chapter 1: roadmap</vt:lpstr>
      <vt:lpstr>How do loss and delay occur?</vt:lpstr>
      <vt:lpstr>Four sources of packet delay</vt:lpstr>
      <vt:lpstr>Delay in packet-switched networks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  <vt:lpstr>Chapter 1: roadmap</vt:lpstr>
      <vt:lpstr>Network Security</vt:lpstr>
      <vt:lpstr>Bad guys: put malware into hosts via Internet</vt:lpstr>
      <vt:lpstr>Slide 94</vt:lpstr>
      <vt:lpstr>Slide 95</vt:lpstr>
      <vt:lpstr>The bad guys can sniff packets</vt:lpstr>
      <vt:lpstr>The bad guys can use false source addresses</vt:lpstr>
      <vt:lpstr>The bad guys can record and playback</vt:lpstr>
      <vt:lpstr>Network Security</vt:lpstr>
      <vt:lpstr>Chapter 1: roadmap</vt:lpstr>
      <vt:lpstr>Internet History</vt:lpstr>
      <vt:lpstr>Internet History</vt:lpstr>
      <vt:lpstr>Internet History</vt:lpstr>
      <vt:lpstr>Internet History</vt:lpstr>
      <vt:lpstr>Internet History</vt:lpstr>
      <vt:lpstr>Introduction: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Ahmed Helmy</cp:lastModifiedBy>
  <cp:revision>173</cp:revision>
  <dcterms:created xsi:type="dcterms:W3CDTF">2014-08-25T05:01:44Z</dcterms:created>
  <dcterms:modified xsi:type="dcterms:W3CDTF">2014-08-26T17:21:12Z</dcterms:modified>
</cp:coreProperties>
</file>