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62" r:id="rId4"/>
    <p:sldId id="280" r:id="rId5"/>
    <p:sldId id="265" r:id="rId6"/>
    <p:sldId id="266" r:id="rId7"/>
    <p:sldId id="267" r:id="rId8"/>
    <p:sldId id="268" r:id="rId9"/>
    <p:sldId id="269" r:id="rId10"/>
    <p:sldId id="270" r:id="rId11"/>
    <p:sldId id="278" r:id="rId12"/>
    <p:sldId id="279" r:id="rId13"/>
    <p:sldId id="276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67" autoAdjust="0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009"/>
  <ax:ocxPr ax:name="_cy" ax:value="12065"/>
  <ax:ocxPr ax:name="FlashVars" ax:value=""/>
  <ax:ocxPr ax:name="Movie" ax:value="http://youtube.com/v/QUEXdDxO37c"/>
  <ax:ocxPr ax:name="Src" ax:value="http://youtube.com/v/QUEXdDxO37c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E9130-958B-4A8F-9D6F-53C8B91B73C2}" type="datetimeFigureOut">
              <a:rPr lang="en-US" smtClean="0"/>
              <a:t>7/27/2009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25723-9554-4363-A6AA-B7441CB497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501406-CB15-4BB4-B969-81A8C806B5A2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5690CC-4879-4563-AEFD-0A755D00D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153233-6E0B-40F2-B375-0656F04818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3643B1-EB8D-40F5-9E16-2221314D8D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D9E091-A54F-4559-8E4B-EFA7A759E1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2B8A7E-4547-4E89-8A38-065D008A2D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CB9E6A-F31C-41BE-B4B0-7100192A48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A0234-C520-483B-9082-07EF2D0F932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47579C-375F-472A-9443-4FE5627DCD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8AECFD-6376-4628-AAEC-AFADCAB332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A0234-C520-483B-9082-07EF2D0F93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D1C0BD-F604-4D6A-9F56-D70B43B696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9DF3E-3863-468E-ACDD-7F7B33C5B6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40A7C9-8267-4D11-AB03-B52D2E6964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0A5F27-34BF-4843-9B73-E1988835C4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2EBEEE-8C77-463C-81A8-40E5B225C55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white">
          <a:xfrm>
            <a:off x="0" y="51054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648200"/>
            <a:ext cx="2249488" cy="1219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59025" y="4648200"/>
            <a:ext cx="6784975" cy="12430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17" descr="UFsignatureThemelin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135688"/>
            <a:ext cx="2133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6062663"/>
            <a:ext cx="2590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26670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724400"/>
            <a:ext cx="6705600" cy="1145805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724400"/>
            <a:ext cx="2057400" cy="1165225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338C09-F3F7-4CA8-8DF4-57DC7FA08382}" type="datetimeFigureOut">
              <a:rPr lang="en-US"/>
              <a:pPr>
                <a:defRPr/>
              </a:pPr>
              <a:t>7/24/2009</a:t>
            </a:fld>
            <a:endParaRPr lang="en-US" dirty="0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F3728D2-006E-450A-8F0A-6192F765E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41F1-3C0C-46DF-949D-A0AF3A9E9AC2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E620F-4DF1-46EF-82B6-8A55F44D9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54242-4671-4B24-BC22-2E8EE1A4ECAB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F391-F56E-4360-BF77-D2F1BE150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A6798-BA70-4B8E-A5A6-4C3E81A92B3A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5B1D0-10B3-4F96-AC1C-CA8C6A882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85054-5471-4BE8-994E-5E2E72BACDFF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7022B15-8E90-4A5C-8022-557EDDADD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000D6E-AD89-4CDC-AC5D-69A1E1AA6D97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10E61A-2B6A-4860-BEB5-5A0B26846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ABB969-B3BB-434C-BC83-355BFA69E548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33EFC3-915A-4A8C-9E17-08D51CA23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86DF7-62CC-482B-AF34-9A61907EB073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36B3-C2CB-4BDE-8627-D4EBA4677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04D87-8D48-4C81-922B-BEE1FA071AFE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F39371-8554-4169-B20C-A8EC30696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0666-241D-4FDA-A46C-CFAD18E616C1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5A6FB-517B-4FC8-9413-3F81FFAA6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09524B-500D-4716-82FD-532C4974DBA6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432508B-930C-4BDE-A36C-1E2A1484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726F8F-1198-430D-87B9-724B0710C526}" type="datetimeFigureOut">
              <a:rPr lang="en-US"/>
              <a:pPr>
                <a:defRPr/>
              </a:pPr>
              <a:t>7/24/2009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45779A-2802-41AE-9357-9C793CA9F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9" descr="UFsignatureThemelin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14400" y="6400800"/>
            <a:ext cx="15240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479675" y="6324600"/>
            <a:ext cx="17875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Participatory medicine: Leveraging social networks in </a:t>
            </a:r>
            <a:r>
              <a:rPr lang="en-US" dirty="0" err="1" smtClean="0"/>
              <a:t>telehealth</a:t>
            </a:r>
            <a:r>
              <a:rPr lang="en-US" dirty="0" smtClean="0"/>
              <a:t>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724400"/>
            <a:ext cx="6705600" cy="1146175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err="1" smtClean="0"/>
              <a:t>Duckki</a:t>
            </a:r>
            <a:r>
              <a:rPr lang="en-US" dirty="0" smtClean="0"/>
              <a:t> Lee, PhD </a:t>
            </a:r>
            <a:r>
              <a:rPr lang="en-US" dirty="0" err="1" smtClean="0"/>
              <a:t>Stduent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Mobile and Pervasive Computing Lab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/>
              <a:t>University of Florida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Proposed Solutions: Leveraging Open Source and Open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Leveraging a set of related standards, specifications and reference implementations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 Continua Alliance specifications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err="1" smtClean="0"/>
              <a:t>OpenSocial</a:t>
            </a:r>
            <a:r>
              <a:rPr lang="en-US" dirty="0" smtClean="0"/>
              <a:t> specification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err="1" smtClean="0"/>
              <a:t>Stepstone</a:t>
            </a:r>
            <a:r>
              <a:rPr lang="en-US" dirty="0" smtClean="0"/>
              <a:t> reference implementation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</a:t>
            </a:r>
          </a:p>
        </p:txBody>
      </p:sp>
      <p:grpSp>
        <p:nvGrpSpPr>
          <p:cNvPr id="19460" name="Group 19"/>
          <p:cNvGrpSpPr>
            <a:grpSpLocks/>
          </p:cNvGrpSpPr>
          <p:nvPr/>
        </p:nvGrpSpPr>
        <p:grpSpPr bwMode="auto">
          <a:xfrm>
            <a:off x="533400" y="3505200"/>
            <a:ext cx="8153400" cy="1800225"/>
            <a:chOff x="533400" y="1856601"/>
            <a:chExt cx="8153400" cy="1800999"/>
          </a:xfrm>
        </p:grpSpPr>
        <p:sp>
          <p:nvSpPr>
            <p:cNvPr id="19462" name="Rectangle 4"/>
            <p:cNvSpPr>
              <a:spLocks noChangeArrowheads="1"/>
            </p:cNvSpPr>
            <p:nvPr/>
          </p:nvSpPr>
          <p:spPr bwMode="auto">
            <a:xfrm>
              <a:off x="2590800" y="2847201"/>
              <a:ext cx="914400" cy="457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w Cen MT" pitchFamily="34" charset="0"/>
                </a:rPr>
                <a:t>Medical Device</a:t>
              </a:r>
            </a:p>
          </p:txBody>
        </p:sp>
        <p:sp>
          <p:nvSpPr>
            <p:cNvPr id="19463" name="Oval 5"/>
            <p:cNvSpPr>
              <a:spLocks noChangeArrowheads="1"/>
            </p:cNvSpPr>
            <p:nvPr/>
          </p:nvSpPr>
          <p:spPr bwMode="auto">
            <a:xfrm>
              <a:off x="533400" y="1932801"/>
              <a:ext cx="1676400" cy="609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w Cen MT" pitchFamily="34" charset="0"/>
                </a:rPr>
                <a:t>Extended Care Network</a:t>
              </a:r>
            </a:p>
          </p:txBody>
        </p:sp>
        <p:sp>
          <p:nvSpPr>
            <p:cNvPr id="19464" name="AutoShape 6"/>
            <p:cNvSpPr>
              <a:spLocks noChangeArrowheads="1"/>
            </p:cNvSpPr>
            <p:nvPr/>
          </p:nvSpPr>
          <p:spPr bwMode="auto">
            <a:xfrm>
              <a:off x="3733800" y="2847201"/>
              <a:ext cx="914400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w Cen MT" pitchFamily="34" charset="0"/>
                </a:rPr>
                <a:t>Mobile Platform</a:t>
              </a:r>
            </a:p>
          </p:txBody>
        </p:sp>
        <p:sp>
          <p:nvSpPr>
            <p:cNvPr id="19465" name="AutoShape 7"/>
            <p:cNvSpPr>
              <a:spLocks noChangeArrowheads="1"/>
            </p:cNvSpPr>
            <p:nvPr/>
          </p:nvSpPr>
          <p:spPr bwMode="auto">
            <a:xfrm>
              <a:off x="4876800" y="2542401"/>
              <a:ext cx="1143000" cy="914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w Cen MT" pitchFamily="34" charset="0"/>
                </a:rPr>
                <a:t>Remote Monitoring Server</a:t>
              </a:r>
            </a:p>
          </p:txBody>
        </p:sp>
        <p:sp>
          <p:nvSpPr>
            <p:cNvPr id="19466" name="Oval 8"/>
            <p:cNvSpPr>
              <a:spLocks noChangeArrowheads="1"/>
            </p:cNvSpPr>
            <p:nvPr/>
          </p:nvSpPr>
          <p:spPr bwMode="auto">
            <a:xfrm>
              <a:off x="6858000" y="1856601"/>
              <a:ext cx="1673352" cy="6126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w Cen MT" pitchFamily="34" charset="0"/>
                </a:rPr>
                <a:t>Primary Care Network</a:t>
              </a:r>
            </a:p>
          </p:txBody>
        </p:sp>
        <p:sp>
          <p:nvSpPr>
            <p:cNvPr id="19467" name="Line 9"/>
            <p:cNvSpPr>
              <a:spLocks noChangeShapeType="1"/>
            </p:cNvSpPr>
            <p:nvPr/>
          </p:nvSpPr>
          <p:spPr bwMode="auto">
            <a:xfrm flipV="1">
              <a:off x="3505200" y="3075801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Line 10"/>
            <p:cNvSpPr>
              <a:spLocks noChangeShapeType="1"/>
            </p:cNvSpPr>
            <p:nvPr/>
          </p:nvSpPr>
          <p:spPr bwMode="auto">
            <a:xfrm>
              <a:off x="4648200" y="3075801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9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43000" y="2847201"/>
              <a:ext cx="4445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43800" y="2847201"/>
              <a:ext cx="4445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1" name="Line 14"/>
            <p:cNvSpPr>
              <a:spLocks noChangeShapeType="1"/>
            </p:cNvSpPr>
            <p:nvPr/>
          </p:nvSpPr>
          <p:spPr bwMode="auto">
            <a:xfrm flipV="1">
              <a:off x="7772400" y="2542401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6019800" y="3075801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9"/>
            <p:cNvSpPr>
              <a:spLocks noChangeShapeType="1"/>
            </p:cNvSpPr>
            <p:nvPr/>
          </p:nvSpPr>
          <p:spPr bwMode="auto">
            <a:xfrm>
              <a:off x="1600200" y="3075801"/>
              <a:ext cx="990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Rectangle 25"/>
            <p:cNvSpPr>
              <a:spLocks noChangeArrowheads="1"/>
            </p:cNvSpPr>
            <p:nvPr/>
          </p:nvSpPr>
          <p:spPr bwMode="auto">
            <a:xfrm>
              <a:off x="777768" y="3380601"/>
              <a:ext cx="13195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w Cen MT" pitchFamily="34" charset="0"/>
                </a:rPr>
                <a:t>Patient:  Charley</a:t>
              </a:r>
            </a:p>
          </p:txBody>
        </p:sp>
        <p:sp>
          <p:nvSpPr>
            <p:cNvPr id="19475" name="Text Box 26"/>
            <p:cNvSpPr txBox="1">
              <a:spLocks noChangeArrowheads="1"/>
            </p:cNvSpPr>
            <p:nvPr/>
          </p:nvSpPr>
          <p:spPr bwMode="auto">
            <a:xfrm>
              <a:off x="6864891" y="3380601"/>
              <a:ext cx="182190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w Cen MT" pitchFamily="34" charset="0"/>
                </a:rPr>
                <a:t>Telehealth Nurse:  Josie</a:t>
              </a:r>
            </a:p>
          </p:txBody>
        </p:sp>
        <p:sp>
          <p:nvSpPr>
            <p:cNvPr id="19476" name="Line 14"/>
            <p:cNvSpPr>
              <a:spLocks noChangeShapeType="1"/>
            </p:cNvSpPr>
            <p:nvPr/>
          </p:nvSpPr>
          <p:spPr bwMode="auto">
            <a:xfrm flipV="1">
              <a:off x="1371600" y="2542401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1" name="TextBox 35"/>
          <p:cNvSpPr txBox="1">
            <a:spLocks noChangeArrowheads="1"/>
          </p:cNvSpPr>
          <p:nvPr/>
        </p:nvSpPr>
        <p:spPr bwMode="auto">
          <a:xfrm>
            <a:off x="2743200" y="5457825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w Cen MT" pitchFamily="34" charset="0"/>
              </a:rPr>
              <a:t>Overview of the System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Introducing Gadgets to Stepstone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end-to-end remote monitoring scenario enabled with gadgets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3556" name="Title 1"/>
          <p:cNvSpPr>
            <a:spLocks noGrp="1"/>
          </p:cNvSpPr>
          <p:nvPr/>
        </p:nvSpPr>
        <p:spPr bwMode="auto">
          <a:xfrm>
            <a:off x="412750" y="3055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latin typeface="Calibri" charset="0"/>
            </a:endParaRPr>
          </a:p>
        </p:txBody>
      </p:sp>
      <p:sp>
        <p:nvSpPr>
          <p:cNvPr id="23557" name="AutoShape 345"/>
          <p:cNvSpPr>
            <a:spLocks noChangeArrowheads="1"/>
          </p:cNvSpPr>
          <p:nvPr/>
        </p:nvSpPr>
        <p:spPr bwMode="auto">
          <a:xfrm>
            <a:off x="2774950" y="3665538"/>
            <a:ext cx="6858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000">
                <a:latin typeface="Tw Cen MT" pitchFamily="34" charset="0"/>
              </a:rPr>
              <a:t>Mobile</a:t>
            </a:r>
          </a:p>
        </p:txBody>
      </p:sp>
      <p:sp>
        <p:nvSpPr>
          <p:cNvPr id="23558" name="AutoShape 346"/>
          <p:cNvSpPr>
            <a:spLocks noChangeArrowheads="1"/>
          </p:cNvSpPr>
          <p:nvPr/>
        </p:nvSpPr>
        <p:spPr bwMode="auto">
          <a:xfrm>
            <a:off x="3765550" y="3284538"/>
            <a:ext cx="3200400" cy="1295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000">
              <a:latin typeface="Tw Cen MT" pitchFamily="34" charset="0"/>
            </a:endParaRPr>
          </a:p>
        </p:txBody>
      </p:sp>
      <p:sp>
        <p:nvSpPr>
          <p:cNvPr id="23559" name="AutoShape 347"/>
          <p:cNvSpPr>
            <a:spLocks noChangeArrowheads="1"/>
          </p:cNvSpPr>
          <p:nvPr/>
        </p:nvSpPr>
        <p:spPr bwMode="auto">
          <a:xfrm>
            <a:off x="3917950" y="3970338"/>
            <a:ext cx="1143000" cy="452437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000">
                <a:latin typeface="Tw Cen MT" pitchFamily="34" charset="0"/>
              </a:rPr>
              <a:t>Persisted Health Events</a:t>
            </a:r>
          </a:p>
        </p:txBody>
      </p:sp>
      <p:sp>
        <p:nvSpPr>
          <p:cNvPr id="23560" name="AutoShape 349"/>
          <p:cNvSpPr>
            <a:spLocks noChangeArrowheads="1"/>
          </p:cNvSpPr>
          <p:nvPr/>
        </p:nvSpPr>
        <p:spPr bwMode="auto">
          <a:xfrm>
            <a:off x="565150" y="4046538"/>
            <a:ext cx="10668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000">
                <a:latin typeface="Tw Cen MT" pitchFamily="34" charset="0"/>
              </a:rPr>
              <a:t>Weight Scale</a:t>
            </a:r>
          </a:p>
        </p:txBody>
      </p:sp>
      <p:sp>
        <p:nvSpPr>
          <p:cNvPr id="23561" name="AutoShape 350"/>
          <p:cNvSpPr>
            <a:spLocks noChangeArrowheads="1"/>
          </p:cNvSpPr>
          <p:nvPr/>
        </p:nvSpPr>
        <p:spPr bwMode="auto">
          <a:xfrm>
            <a:off x="565150" y="3208338"/>
            <a:ext cx="10668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000">
                <a:latin typeface="Tw Cen MT" pitchFamily="34" charset="0"/>
              </a:rPr>
              <a:t>Glucometer</a:t>
            </a:r>
          </a:p>
        </p:txBody>
      </p:sp>
      <p:pic>
        <p:nvPicPr>
          <p:cNvPr id="23562" name="Picture 3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150" y="3360738"/>
            <a:ext cx="6540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Line 352"/>
          <p:cNvSpPr>
            <a:spLocks noChangeShapeType="1"/>
          </p:cNvSpPr>
          <p:nvPr/>
        </p:nvSpPr>
        <p:spPr bwMode="auto">
          <a:xfrm>
            <a:off x="1555750" y="3360738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353"/>
          <p:cNvSpPr>
            <a:spLocks noChangeShapeType="1"/>
          </p:cNvSpPr>
          <p:nvPr/>
        </p:nvSpPr>
        <p:spPr bwMode="auto">
          <a:xfrm flipV="1">
            <a:off x="1631950" y="3894138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354"/>
          <p:cNvSpPr>
            <a:spLocks noChangeShapeType="1"/>
          </p:cNvSpPr>
          <p:nvPr/>
        </p:nvSpPr>
        <p:spPr bwMode="auto">
          <a:xfrm>
            <a:off x="3460750" y="38179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AutoShape 357"/>
          <p:cNvSpPr>
            <a:spLocks noChangeArrowheads="1"/>
          </p:cNvSpPr>
          <p:nvPr/>
        </p:nvSpPr>
        <p:spPr bwMode="auto">
          <a:xfrm>
            <a:off x="5060950" y="3436938"/>
            <a:ext cx="17526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000">
                <a:latin typeface="Tw Cen MT" pitchFamily="34" charset="0"/>
              </a:rPr>
              <a:t>Gadget Rendering Server</a:t>
            </a:r>
          </a:p>
        </p:txBody>
      </p:sp>
      <p:sp>
        <p:nvSpPr>
          <p:cNvPr id="23567" name="AutoShape 358"/>
          <p:cNvSpPr>
            <a:spLocks noChangeArrowheads="1"/>
          </p:cNvSpPr>
          <p:nvPr/>
        </p:nvSpPr>
        <p:spPr bwMode="auto">
          <a:xfrm>
            <a:off x="7270750" y="3360738"/>
            <a:ext cx="83820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000">
              <a:latin typeface="Tw Cen MT" pitchFamily="34" charset="0"/>
            </a:endParaRPr>
          </a:p>
        </p:txBody>
      </p:sp>
      <p:sp>
        <p:nvSpPr>
          <p:cNvPr id="23568" name="Rectangle 359"/>
          <p:cNvSpPr>
            <a:spLocks noChangeArrowheads="1"/>
          </p:cNvSpPr>
          <p:nvPr/>
        </p:nvSpPr>
        <p:spPr bwMode="auto">
          <a:xfrm>
            <a:off x="7346950" y="3436938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>
              <a:latin typeface="Tw Cen MT" pitchFamily="34" charset="0"/>
            </a:endParaRPr>
          </a:p>
        </p:txBody>
      </p:sp>
      <p:sp>
        <p:nvSpPr>
          <p:cNvPr id="23569" name="Rectangle 360"/>
          <p:cNvSpPr>
            <a:spLocks noChangeArrowheads="1"/>
          </p:cNvSpPr>
          <p:nvPr/>
        </p:nvSpPr>
        <p:spPr bwMode="auto">
          <a:xfrm>
            <a:off x="7727950" y="3436938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>
              <a:latin typeface="Tw Cen MT" pitchFamily="34" charset="0"/>
            </a:endParaRPr>
          </a:p>
        </p:txBody>
      </p:sp>
      <p:sp>
        <p:nvSpPr>
          <p:cNvPr id="23570" name="Rectangle 361"/>
          <p:cNvSpPr>
            <a:spLocks noChangeArrowheads="1"/>
          </p:cNvSpPr>
          <p:nvPr/>
        </p:nvSpPr>
        <p:spPr bwMode="auto">
          <a:xfrm>
            <a:off x="7727950" y="3894138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>
              <a:latin typeface="Tw Cen MT" pitchFamily="34" charset="0"/>
            </a:endParaRPr>
          </a:p>
        </p:txBody>
      </p:sp>
      <p:sp>
        <p:nvSpPr>
          <p:cNvPr id="23571" name="Rectangle 362"/>
          <p:cNvSpPr>
            <a:spLocks noChangeArrowheads="1"/>
          </p:cNvSpPr>
          <p:nvPr/>
        </p:nvSpPr>
        <p:spPr bwMode="auto">
          <a:xfrm>
            <a:off x="7346950" y="3894138"/>
            <a:ext cx="304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sz="1000">
              <a:latin typeface="Tw Cen MT" pitchFamily="34" charset="0"/>
            </a:endParaRPr>
          </a:p>
        </p:txBody>
      </p:sp>
      <p:pic>
        <p:nvPicPr>
          <p:cNvPr id="23572" name="Picture 3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61350" y="3360738"/>
            <a:ext cx="6540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3" name="Line 364"/>
          <p:cNvSpPr>
            <a:spLocks noChangeShapeType="1"/>
          </p:cNvSpPr>
          <p:nvPr/>
        </p:nvSpPr>
        <p:spPr bwMode="auto">
          <a:xfrm>
            <a:off x="8108950" y="38179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65"/>
          <p:cNvSpPr>
            <a:spLocks noChangeShapeType="1"/>
          </p:cNvSpPr>
          <p:nvPr/>
        </p:nvSpPr>
        <p:spPr bwMode="auto">
          <a:xfrm>
            <a:off x="6965950" y="374173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AutoShape 366"/>
          <p:cNvSpPr>
            <a:spLocks noChangeArrowheads="1"/>
          </p:cNvSpPr>
          <p:nvPr/>
        </p:nvSpPr>
        <p:spPr bwMode="auto">
          <a:xfrm>
            <a:off x="5137150" y="3817938"/>
            <a:ext cx="16764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000">
                <a:latin typeface="Tw Cen MT" pitchFamily="34" charset="0"/>
              </a:rPr>
              <a:t>SOA Services: Alerts, Trending, Patient Information , etc. </a:t>
            </a:r>
          </a:p>
        </p:txBody>
      </p:sp>
      <p:sp>
        <p:nvSpPr>
          <p:cNvPr id="23576" name="Text Box 387"/>
          <p:cNvSpPr txBox="1">
            <a:spLocks noChangeArrowheads="1"/>
          </p:cNvSpPr>
          <p:nvPr/>
        </p:nvSpPr>
        <p:spPr bwMode="auto">
          <a:xfrm>
            <a:off x="508000" y="2963863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w Cen MT" pitchFamily="34" charset="0"/>
              </a:rPr>
              <a:t>1</a:t>
            </a:r>
          </a:p>
        </p:txBody>
      </p:sp>
      <p:sp>
        <p:nvSpPr>
          <p:cNvPr id="23577" name="Text Box 387"/>
          <p:cNvSpPr txBox="1">
            <a:spLocks noChangeArrowheads="1"/>
          </p:cNvSpPr>
          <p:nvPr/>
        </p:nvSpPr>
        <p:spPr bwMode="auto">
          <a:xfrm>
            <a:off x="3479800" y="351313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w Cen MT" pitchFamily="34" charset="0"/>
              </a:rPr>
              <a:t>2</a:t>
            </a:r>
          </a:p>
        </p:txBody>
      </p:sp>
      <p:sp>
        <p:nvSpPr>
          <p:cNvPr id="23578" name="Text Box 387"/>
          <p:cNvSpPr txBox="1">
            <a:spLocks noChangeArrowheads="1"/>
          </p:cNvSpPr>
          <p:nvPr/>
        </p:nvSpPr>
        <p:spPr bwMode="auto">
          <a:xfrm>
            <a:off x="3886200" y="296386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w Cen MT" pitchFamily="34" charset="0"/>
              </a:rPr>
              <a:t>3</a:t>
            </a:r>
          </a:p>
        </p:txBody>
      </p:sp>
      <p:sp>
        <p:nvSpPr>
          <p:cNvPr id="23579" name="Text Box 387"/>
          <p:cNvSpPr txBox="1">
            <a:spLocks noChangeArrowheads="1"/>
          </p:cNvSpPr>
          <p:nvPr/>
        </p:nvSpPr>
        <p:spPr bwMode="auto">
          <a:xfrm>
            <a:off x="7288213" y="305593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w Cen MT" pitchFamily="34" charset="0"/>
              </a:rPr>
              <a:t>4</a:t>
            </a:r>
          </a:p>
        </p:txBody>
      </p:sp>
      <p:sp>
        <p:nvSpPr>
          <p:cNvPr id="23580" name="Text Box 387"/>
          <p:cNvSpPr txBox="1">
            <a:spLocks noChangeArrowheads="1"/>
          </p:cNvSpPr>
          <p:nvPr/>
        </p:nvSpPr>
        <p:spPr bwMode="auto">
          <a:xfrm>
            <a:off x="685800" y="5037138"/>
            <a:ext cx="4972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sz="1200">
                <a:latin typeface="Tw Cen MT" pitchFamily="34" charset="0"/>
              </a:rPr>
              <a:t>Device Connectivity Components (e.g. Continua)</a:t>
            </a:r>
          </a:p>
          <a:p>
            <a:pPr marL="228600" indent="-228600">
              <a:buFontTx/>
              <a:buAutoNum type="arabicPeriod"/>
            </a:pPr>
            <a:r>
              <a:rPr lang="en-US" sz="1200">
                <a:latin typeface="Tw Cen MT" pitchFamily="34" charset="0"/>
              </a:rPr>
              <a:t>Edge Server</a:t>
            </a:r>
          </a:p>
          <a:p>
            <a:pPr marL="228600" indent="-228600">
              <a:buFontTx/>
              <a:buAutoNum type="arabicPeriod"/>
            </a:pPr>
            <a:r>
              <a:rPr lang="en-US" sz="1200">
                <a:latin typeface="Tw Cen MT" pitchFamily="34" charset="0"/>
              </a:rPr>
              <a:t>Remote Monitoring Server (Stepstone)  including Gadget Rendering Server</a:t>
            </a:r>
          </a:p>
          <a:p>
            <a:pPr marL="228600" indent="-228600">
              <a:buFontTx/>
              <a:buAutoNum type="arabicPeriod"/>
            </a:pPr>
            <a:r>
              <a:rPr lang="en-US" sz="1200">
                <a:latin typeface="Tw Cen MT" pitchFamily="34" charset="0"/>
              </a:rPr>
              <a:t>From Clinician Portal to Patient Management Mashup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Introducing Social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addition of the social network into the </a:t>
            </a:r>
            <a:r>
              <a:rPr lang="en-US" dirty="0" err="1" smtClean="0"/>
              <a:t>Mashup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Social Gateway enables the RMS to make requests to Charley’s social network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OpenSocial</a:t>
            </a:r>
            <a:r>
              <a:rPr lang="en-US" dirty="0" smtClean="0"/>
              <a:t> API supports the retrieval of Charley’s profile information, his relationships and groups as well as activities that he posted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524000" y="3140075"/>
            <a:ext cx="6354763" cy="2898775"/>
            <a:chOff x="152400" y="1524000"/>
            <a:chExt cx="7924800" cy="3622105"/>
          </a:xfrm>
        </p:grpSpPr>
        <p:sp>
          <p:nvSpPr>
            <p:cNvPr id="24581" name="AutoShape 346"/>
            <p:cNvSpPr>
              <a:spLocks noChangeArrowheads="1"/>
            </p:cNvSpPr>
            <p:nvPr/>
          </p:nvSpPr>
          <p:spPr bwMode="auto">
            <a:xfrm>
              <a:off x="152400" y="1905000"/>
              <a:ext cx="3200400" cy="1295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800">
                <a:latin typeface="Tw Cen MT" pitchFamily="34" charset="0"/>
              </a:endParaRPr>
            </a:p>
          </p:txBody>
        </p:sp>
        <p:sp>
          <p:nvSpPr>
            <p:cNvPr id="24582" name="AutoShape 347"/>
            <p:cNvSpPr>
              <a:spLocks noChangeArrowheads="1"/>
            </p:cNvSpPr>
            <p:nvPr/>
          </p:nvSpPr>
          <p:spPr bwMode="auto">
            <a:xfrm>
              <a:off x="304800" y="2590800"/>
              <a:ext cx="1143000" cy="452438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800">
                  <a:latin typeface="Tw Cen MT" pitchFamily="34" charset="0"/>
                </a:rPr>
                <a:t>Persisted Health Events</a:t>
              </a:r>
            </a:p>
          </p:txBody>
        </p:sp>
        <p:sp>
          <p:nvSpPr>
            <p:cNvPr id="24583" name="Text Box 355"/>
            <p:cNvSpPr txBox="1">
              <a:spLocks noChangeArrowheads="1"/>
            </p:cNvSpPr>
            <p:nvPr/>
          </p:nvSpPr>
          <p:spPr bwMode="auto">
            <a:xfrm>
              <a:off x="457200" y="1524000"/>
              <a:ext cx="2181604" cy="269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latin typeface="Tw Cen MT" pitchFamily="34" charset="0"/>
                </a:rPr>
                <a:t>Remote Monitoring Server (Stepstone) </a:t>
              </a:r>
            </a:p>
          </p:txBody>
        </p:sp>
        <p:sp>
          <p:nvSpPr>
            <p:cNvPr id="24584" name="AutoShape 357"/>
            <p:cNvSpPr>
              <a:spLocks noChangeArrowheads="1"/>
            </p:cNvSpPr>
            <p:nvPr/>
          </p:nvSpPr>
          <p:spPr bwMode="auto">
            <a:xfrm>
              <a:off x="304800" y="19812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800">
                  <a:latin typeface="Tw Cen MT" pitchFamily="34" charset="0"/>
                </a:rPr>
                <a:t>Gadget Rendering Server</a:t>
              </a:r>
            </a:p>
          </p:txBody>
        </p:sp>
        <p:sp>
          <p:nvSpPr>
            <p:cNvPr id="24585" name="AutoShape 358"/>
            <p:cNvSpPr>
              <a:spLocks noChangeArrowheads="1"/>
            </p:cNvSpPr>
            <p:nvPr/>
          </p:nvSpPr>
          <p:spPr bwMode="auto">
            <a:xfrm>
              <a:off x="1295400" y="3733800"/>
              <a:ext cx="8382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>
                <a:latin typeface="Tw Cen MT" pitchFamily="34" charset="0"/>
              </a:endParaRPr>
            </a:p>
          </p:txBody>
        </p:sp>
        <p:sp>
          <p:nvSpPr>
            <p:cNvPr id="24586" name="Rectangle 359"/>
            <p:cNvSpPr>
              <a:spLocks noChangeArrowheads="1"/>
            </p:cNvSpPr>
            <p:nvPr/>
          </p:nvSpPr>
          <p:spPr bwMode="auto">
            <a:xfrm>
              <a:off x="1371600" y="3810000"/>
              <a:ext cx="304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800">
                <a:latin typeface="Tw Cen MT" pitchFamily="34" charset="0"/>
              </a:endParaRPr>
            </a:p>
          </p:txBody>
        </p:sp>
        <p:sp>
          <p:nvSpPr>
            <p:cNvPr id="24587" name="Rectangle 360"/>
            <p:cNvSpPr>
              <a:spLocks noChangeArrowheads="1"/>
            </p:cNvSpPr>
            <p:nvPr/>
          </p:nvSpPr>
          <p:spPr bwMode="auto">
            <a:xfrm>
              <a:off x="1752600" y="3810000"/>
              <a:ext cx="304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800">
                <a:latin typeface="Tw Cen MT" pitchFamily="34" charset="0"/>
              </a:endParaRPr>
            </a:p>
          </p:txBody>
        </p:sp>
        <p:sp>
          <p:nvSpPr>
            <p:cNvPr id="24588" name="Rectangle 361"/>
            <p:cNvSpPr>
              <a:spLocks noChangeArrowheads="1"/>
            </p:cNvSpPr>
            <p:nvPr/>
          </p:nvSpPr>
          <p:spPr bwMode="auto">
            <a:xfrm>
              <a:off x="1752600" y="4267200"/>
              <a:ext cx="304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800">
                <a:latin typeface="Tw Cen MT" pitchFamily="34" charset="0"/>
              </a:endParaRPr>
            </a:p>
          </p:txBody>
        </p:sp>
        <p:sp>
          <p:nvSpPr>
            <p:cNvPr id="24589" name="Rectangle 362"/>
            <p:cNvSpPr>
              <a:spLocks noChangeArrowheads="1"/>
            </p:cNvSpPr>
            <p:nvPr/>
          </p:nvSpPr>
          <p:spPr bwMode="auto">
            <a:xfrm>
              <a:off x="1371600" y="4267200"/>
              <a:ext cx="304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800">
                <a:latin typeface="Tw Cen MT" pitchFamily="34" charset="0"/>
              </a:endParaRPr>
            </a:p>
          </p:txBody>
        </p:sp>
        <p:sp>
          <p:nvSpPr>
            <p:cNvPr id="24590" name="Line 364"/>
            <p:cNvSpPr>
              <a:spLocks noChangeShapeType="1"/>
            </p:cNvSpPr>
            <p:nvPr/>
          </p:nvSpPr>
          <p:spPr bwMode="auto">
            <a:xfrm flipV="1">
              <a:off x="2209800" y="41148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Line 365"/>
            <p:cNvSpPr>
              <a:spLocks noChangeShapeType="1"/>
            </p:cNvSpPr>
            <p:nvPr/>
          </p:nvSpPr>
          <p:spPr bwMode="auto">
            <a:xfrm>
              <a:off x="1752600" y="3200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AutoShape 366"/>
            <p:cNvSpPr>
              <a:spLocks noChangeArrowheads="1"/>
            </p:cNvSpPr>
            <p:nvPr/>
          </p:nvSpPr>
          <p:spPr bwMode="auto">
            <a:xfrm>
              <a:off x="1752600" y="2438400"/>
              <a:ext cx="1447800" cy="6858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800">
                  <a:latin typeface="Tw Cen MT" pitchFamily="34" charset="0"/>
                </a:rPr>
                <a:t>SOA Services: Alerts, Trending, Patient Information , etc. </a:t>
              </a:r>
            </a:p>
          </p:txBody>
        </p:sp>
        <p:sp>
          <p:nvSpPr>
            <p:cNvPr id="24593" name="Text Box 367"/>
            <p:cNvSpPr txBox="1">
              <a:spLocks noChangeArrowheads="1"/>
            </p:cNvSpPr>
            <p:nvPr/>
          </p:nvSpPr>
          <p:spPr bwMode="auto">
            <a:xfrm>
              <a:off x="762000" y="4876800"/>
              <a:ext cx="1747763" cy="269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latin typeface="Tw Cen MT" pitchFamily="34" charset="0"/>
                </a:rPr>
                <a:t>Patient Management Mashup </a:t>
              </a:r>
            </a:p>
          </p:txBody>
        </p:sp>
        <p:sp>
          <p:nvSpPr>
            <p:cNvPr id="24594" name="AutoShape 368"/>
            <p:cNvSpPr>
              <a:spLocks noChangeArrowheads="1"/>
            </p:cNvSpPr>
            <p:nvPr/>
          </p:nvSpPr>
          <p:spPr bwMode="auto">
            <a:xfrm>
              <a:off x="4876800" y="1905000"/>
              <a:ext cx="3200400" cy="1295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800">
                <a:latin typeface="Tw Cen MT" pitchFamily="34" charset="0"/>
              </a:endParaRPr>
            </a:p>
          </p:txBody>
        </p:sp>
        <p:sp>
          <p:nvSpPr>
            <p:cNvPr id="24595" name="AutoShape 370"/>
            <p:cNvSpPr>
              <a:spLocks noChangeArrowheads="1"/>
            </p:cNvSpPr>
            <p:nvPr/>
          </p:nvSpPr>
          <p:spPr bwMode="auto">
            <a:xfrm>
              <a:off x="5029200" y="2057400"/>
              <a:ext cx="1752600" cy="3048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800">
                  <a:latin typeface="Tw Cen MT" pitchFamily="34" charset="0"/>
                </a:rPr>
                <a:t>Gadget Rendering Server</a:t>
              </a:r>
            </a:p>
          </p:txBody>
        </p:sp>
        <p:sp>
          <p:nvSpPr>
            <p:cNvPr id="24596" name="AutoShape 371"/>
            <p:cNvSpPr>
              <a:spLocks noChangeArrowheads="1"/>
            </p:cNvSpPr>
            <p:nvPr/>
          </p:nvSpPr>
          <p:spPr bwMode="auto">
            <a:xfrm>
              <a:off x="7010400" y="2667000"/>
              <a:ext cx="914400" cy="452438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800">
                  <a:latin typeface="Tw Cen MT" pitchFamily="34" charset="0"/>
                </a:rPr>
                <a:t>Social Data</a:t>
              </a:r>
            </a:p>
          </p:txBody>
        </p:sp>
        <p:sp>
          <p:nvSpPr>
            <p:cNvPr id="24597" name="AutoShape 372"/>
            <p:cNvSpPr>
              <a:spLocks noChangeArrowheads="1"/>
            </p:cNvSpPr>
            <p:nvPr/>
          </p:nvSpPr>
          <p:spPr bwMode="auto">
            <a:xfrm>
              <a:off x="5029200" y="2438400"/>
              <a:ext cx="1752600" cy="6858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800">
                  <a:latin typeface="Tw Cen MT" pitchFamily="34" charset="0"/>
                </a:rPr>
                <a:t>OpenSocial API</a:t>
              </a:r>
            </a:p>
          </p:txBody>
        </p:sp>
        <p:sp>
          <p:nvSpPr>
            <p:cNvPr id="24598" name="Text Box 374"/>
            <p:cNvSpPr txBox="1">
              <a:spLocks noChangeArrowheads="1"/>
            </p:cNvSpPr>
            <p:nvPr/>
          </p:nvSpPr>
          <p:spPr bwMode="auto">
            <a:xfrm>
              <a:off x="5638800" y="1524000"/>
              <a:ext cx="1477861" cy="269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>
                  <a:latin typeface="Tw Cen MT" pitchFamily="34" charset="0"/>
                </a:rPr>
                <a:t>Social Network (Shindig)</a:t>
              </a:r>
            </a:p>
          </p:txBody>
        </p:sp>
        <p:sp>
          <p:nvSpPr>
            <p:cNvPr id="24599" name="Line 375"/>
            <p:cNvSpPr>
              <a:spLocks noChangeShapeType="1"/>
            </p:cNvSpPr>
            <p:nvPr/>
          </p:nvSpPr>
          <p:spPr bwMode="auto">
            <a:xfrm>
              <a:off x="3276600" y="23622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AutoShape 382"/>
            <p:cNvSpPr>
              <a:spLocks noChangeArrowheads="1"/>
            </p:cNvSpPr>
            <p:nvPr/>
          </p:nvSpPr>
          <p:spPr bwMode="auto">
            <a:xfrm>
              <a:off x="1828800" y="19812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800">
                  <a:latin typeface="Tw Cen MT" pitchFamily="34" charset="0"/>
                </a:rPr>
                <a:t>Social Gateway</a:t>
              </a:r>
            </a:p>
          </p:txBody>
        </p:sp>
        <p:pic>
          <p:nvPicPr>
            <p:cNvPr id="24601" name="Picture 38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0800" y="3621088"/>
              <a:ext cx="652463" cy="950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Sharing Applications/Gadget lifecycle</a:t>
            </a:r>
            <a:endParaRPr lang="en-US" dirty="0"/>
          </a:p>
        </p:txBody>
      </p:sp>
      <p:grpSp>
        <p:nvGrpSpPr>
          <p:cNvPr id="25603" name="Group 3"/>
          <p:cNvGrpSpPr>
            <a:grpSpLocks noChangeAspect="1"/>
          </p:cNvGrpSpPr>
          <p:nvPr/>
        </p:nvGrpSpPr>
        <p:grpSpPr bwMode="auto">
          <a:xfrm>
            <a:off x="1454150" y="1600200"/>
            <a:ext cx="6556375" cy="3352800"/>
            <a:chOff x="152400" y="228600"/>
            <a:chExt cx="8305800" cy="4248192"/>
          </a:xfrm>
        </p:grpSpPr>
        <p:sp>
          <p:nvSpPr>
            <p:cNvPr id="25605" name="AutoShape 346"/>
            <p:cNvSpPr>
              <a:spLocks noChangeArrowheads="1"/>
            </p:cNvSpPr>
            <p:nvPr/>
          </p:nvSpPr>
          <p:spPr bwMode="auto">
            <a:xfrm>
              <a:off x="685800" y="2514600"/>
              <a:ext cx="3200400" cy="1676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00">
                <a:latin typeface="Tw Cen MT" pitchFamily="34" charset="0"/>
              </a:endParaRPr>
            </a:p>
          </p:txBody>
        </p:sp>
        <p:sp>
          <p:nvSpPr>
            <p:cNvPr id="25606" name="AutoShape 347"/>
            <p:cNvSpPr>
              <a:spLocks noChangeArrowheads="1"/>
            </p:cNvSpPr>
            <p:nvPr/>
          </p:nvSpPr>
          <p:spPr bwMode="auto">
            <a:xfrm>
              <a:off x="838200" y="3429000"/>
              <a:ext cx="1143000" cy="452438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700" dirty="0">
                  <a:latin typeface="Tw Cen MT" pitchFamily="34" charset="0"/>
                </a:rPr>
                <a:t>Persisted Health Events</a:t>
              </a:r>
            </a:p>
          </p:txBody>
        </p:sp>
        <p:sp>
          <p:nvSpPr>
            <p:cNvPr id="25607" name="Text Box 355"/>
            <p:cNvSpPr txBox="1">
              <a:spLocks noChangeArrowheads="1"/>
            </p:cNvSpPr>
            <p:nvPr/>
          </p:nvSpPr>
          <p:spPr bwMode="auto">
            <a:xfrm>
              <a:off x="990600" y="4190999"/>
              <a:ext cx="2224051" cy="28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Remote Monitoring Server (Stepstone) </a:t>
              </a:r>
            </a:p>
          </p:txBody>
        </p:sp>
        <p:sp>
          <p:nvSpPr>
            <p:cNvPr id="25608" name="AutoShape 357"/>
            <p:cNvSpPr>
              <a:spLocks noChangeArrowheads="1"/>
            </p:cNvSpPr>
            <p:nvPr/>
          </p:nvSpPr>
          <p:spPr bwMode="auto">
            <a:xfrm>
              <a:off x="2057400" y="2971800"/>
              <a:ext cx="1676400" cy="3048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700">
                  <a:latin typeface="Tw Cen MT" pitchFamily="34" charset="0"/>
                </a:rPr>
                <a:t>Gadget Rendering Server</a:t>
              </a:r>
            </a:p>
          </p:txBody>
        </p:sp>
        <p:sp>
          <p:nvSpPr>
            <p:cNvPr id="25609" name="AutoShape 358"/>
            <p:cNvSpPr>
              <a:spLocks noChangeArrowheads="1"/>
            </p:cNvSpPr>
            <p:nvPr/>
          </p:nvSpPr>
          <p:spPr bwMode="auto">
            <a:xfrm>
              <a:off x="4343400" y="990600"/>
              <a:ext cx="8382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Tw Cen MT" pitchFamily="34" charset="0"/>
              </a:endParaRPr>
            </a:p>
          </p:txBody>
        </p:sp>
        <p:sp>
          <p:nvSpPr>
            <p:cNvPr id="25610" name="Rectangle 359"/>
            <p:cNvSpPr>
              <a:spLocks noChangeArrowheads="1"/>
            </p:cNvSpPr>
            <p:nvPr/>
          </p:nvSpPr>
          <p:spPr bwMode="auto">
            <a:xfrm>
              <a:off x="4419600" y="1066800"/>
              <a:ext cx="304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700">
                <a:latin typeface="Tw Cen MT" pitchFamily="34" charset="0"/>
              </a:endParaRPr>
            </a:p>
          </p:txBody>
        </p:sp>
        <p:sp>
          <p:nvSpPr>
            <p:cNvPr id="25611" name="Rectangle 360"/>
            <p:cNvSpPr>
              <a:spLocks noChangeArrowheads="1"/>
            </p:cNvSpPr>
            <p:nvPr/>
          </p:nvSpPr>
          <p:spPr bwMode="auto">
            <a:xfrm>
              <a:off x="4800600" y="1066800"/>
              <a:ext cx="304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700">
                <a:latin typeface="Tw Cen MT" pitchFamily="34" charset="0"/>
              </a:endParaRPr>
            </a:p>
          </p:txBody>
        </p:sp>
        <p:sp>
          <p:nvSpPr>
            <p:cNvPr id="25612" name="Rectangle 361"/>
            <p:cNvSpPr>
              <a:spLocks noChangeArrowheads="1"/>
            </p:cNvSpPr>
            <p:nvPr/>
          </p:nvSpPr>
          <p:spPr bwMode="auto">
            <a:xfrm>
              <a:off x="4800600" y="1524000"/>
              <a:ext cx="304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700">
                <a:latin typeface="Tw Cen MT" pitchFamily="34" charset="0"/>
              </a:endParaRPr>
            </a:p>
          </p:txBody>
        </p:sp>
        <p:sp>
          <p:nvSpPr>
            <p:cNvPr id="25613" name="Rectangle 362"/>
            <p:cNvSpPr>
              <a:spLocks noChangeArrowheads="1"/>
            </p:cNvSpPr>
            <p:nvPr/>
          </p:nvSpPr>
          <p:spPr bwMode="auto">
            <a:xfrm>
              <a:off x="4419600" y="1524000"/>
              <a:ext cx="304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700">
                <a:latin typeface="Tw Cen MT" pitchFamily="34" charset="0"/>
              </a:endParaRPr>
            </a:p>
          </p:txBody>
        </p:sp>
        <p:sp>
          <p:nvSpPr>
            <p:cNvPr id="25614" name="AutoShape 366"/>
            <p:cNvSpPr>
              <a:spLocks noChangeArrowheads="1"/>
            </p:cNvSpPr>
            <p:nvPr/>
          </p:nvSpPr>
          <p:spPr bwMode="auto">
            <a:xfrm>
              <a:off x="2057400" y="3429000"/>
              <a:ext cx="1676400" cy="6858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700">
                  <a:latin typeface="Tw Cen MT" pitchFamily="34" charset="0"/>
                </a:rPr>
                <a:t>SOA Services: Alerts, Trending, Patient Information , etc. </a:t>
              </a:r>
            </a:p>
          </p:txBody>
        </p:sp>
        <p:sp>
          <p:nvSpPr>
            <p:cNvPr id="25615" name="Text Box 367"/>
            <p:cNvSpPr txBox="1">
              <a:spLocks noChangeArrowheads="1"/>
            </p:cNvSpPr>
            <p:nvPr/>
          </p:nvSpPr>
          <p:spPr bwMode="auto">
            <a:xfrm>
              <a:off x="4267200" y="533400"/>
              <a:ext cx="1524000" cy="4396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Social Network Homepage (Mashup) </a:t>
              </a:r>
            </a:p>
          </p:txBody>
        </p:sp>
        <p:sp>
          <p:nvSpPr>
            <p:cNvPr id="25616" name="AutoShape 368"/>
            <p:cNvSpPr>
              <a:spLocks noChangeArrowheads="1"/>
            </p:cNvSpPr>
            <p:nvPr/>
          </p:nvSpPr>
          <p:spPr bwMode="auto">
            <a:xfrm>
              <a:off x="609600" y="609600"/>
              <a:ext cx="3200400" cy="12954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700">
                <a:latin typeface="Tw Cen MT" pitchFamily="34" charset="0"/>
              </a:endParaRPr>
            </a:p>
          </p:txBody>
        </p:sp>
        <p:sp>
          <p:nvSpPr>
            <p:cNvPr id="25617" name="AutoShape 370"/>
            <p:cNvSpPr>
              <a:spLocks noChangeArrowheads="1"/>
            </p:cNvSpPr>
            <p:nvPr/>
          </p:nvSpPr>
          <p:spPr bwMode="auto">
            <a:xfrm>
              <a:off x="762000" y="762000"/>
              <a:ext cx="1752600" cy="3048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700">
                  <a:latin typeface="Tw Cen MT" pitchFamily="34" charset="0"/>
                </a:rPr>
                <a:t>Gadget Rendering Server </a:t>
              </a:r>
            </a:p>
          </p:txBody>
        </p:sp>
        <p:sp>
          <p:nvSpPr>
            <p:cNvPr id="25618" name="AutoShape 371"/>
            <p:cNvSpPr>
              <a:spLocks noChangeArrowheads="1"/>
            </p:cNvSpPr>
            <p:nvPr/>
          </p:nvSpPr>
          <p:spPr bwMode="auto">
            <a:xfrm>
              <a:off x="2743200" y="1371600"/>
              <a:ext cx="914400" cy="452438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700">
                  <a:latin typeface="Tw Cen MT" pitchFamily="34" charset="0"/>
                </a:rPr>
                <a:t>Social Data</a:t>
              </a:r>
            </a:p>
          </p:txBody>
        </p:sp>
        <p:sp>
          <p:nvSpPr>
            <p:cNvPr id="25619" name="AutoShape 372"/>
            <p:cNvSpPr>
              <a:spLocks noChangeArrowheads="1"/>
            </p:cNvSpPr>
            <p:nvPr/>
          </p:nvSpPr>
          <p:spPr bwMode="auto">
            <a:xfrm>
              <a:off x="762000" y="1143000"/>
              <a:ext cx="1752600" cy="6858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700">
                  <a:latin typeface="Tw Cen MT" pitchFamily="34" charset="0"/>
                </a:rPr>
                <a:t>OpenSocial API</a:t>
              </a:r>
            </a:p>
          </p:txBody>
        </p:sp>
        <p:sp>
          <p:nvSpPr>
            <p:cNvPr id="25620" name="Text Box 374"/>
            <p:cNvSpPr txBox="1">
              <a:spLocks noChangeArrowheads="1"/>
            </p:cNvSpPr>
            <p:nvPr/>
          </p:nvSpPr>
          <p:spPr bwMode="auto">
            <a:xfrm>
              <a:off x="1752600" y="228600"/>
              <a:ext cx="1514151" cy="28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Social Network (Shindig)</a:t>
              </a:r>
            </a:p>
          </p:txBody>
        </p:sp>
        <p:sp>
          <p:nvSpPr>
            <p:cNvPr id="25621" name="Line 375"/>
            <p:cNvSpPr>
              <a:spLocks noChangeShapeType="1"/>
            </p:cNvSpPr>
            <p:nvPr/>
          </p:nvSpPr>
          <p:spPr bwMode="auto">
            <a:xfrm>
              <a:off x="3810000" y="1219200"/>
              <a:ext cx="533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Oval 376"/>
            <p:cNvSpPr>
              <a:spLocks noChangeArrowheads="1"/>
            </p:cNvSpPr>
            <p:nvPr/>
          </p:nvSpPr>
          <p:spPr bwMode="auto">
            <a:xfrm>
              <a:off x="5791200" y="228600"/>
              <a:ext cx="2667000" cy="2819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700">
                <a:latin typeface="Tw Cen MT" pitchFamily="34" charset="0"/>
              </a:endParaRPr>
            </a:p>
          </p:txBody>
        </p:sp>
        <p:sp>
          <p:nvSpPr>
            <p:cNvPr id="25623" name="Line 377"/>
            <p:cNvSpPr>
              <a:spLocks noChangeShapeType="1"/>
            </p:cNvSpPr>
            <p:nvPr/>
          </p:nvSpPr>
          <p:spPr bwMode="auto">
            <a:xfrm flipH="1">
              <a:off x="3733800" y="1981200"/>
              <a:ext cx="99060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5624" name="Picture 37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239000" y="685800"/>
              <a:ext cx="665163" cy="912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5" name="Picture 38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39000" y="1752600"/>
              <a:ext cx="627063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6" name="Picture 38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00800" y="1752600"/>
              <a:ext cx="627063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7" name="Picture 38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324600" y="609600"/>
              <a:ext cx="67945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28" name="Line 383"/>
            <p:cNvSpPr>
              <a:spLocks noChangeShapeType="1"/>
            </p:cNvSpPr>
            <p:nvPr/>
          </p:nvSpPr>
          <p:spPr bwMode="auto">
            <a:xfrm>
              <a:off x="5181600" y="1447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9" name="AutoShape 384"/>
            <p:cNvSpPr>
              <a:spLocks noChangeArrowheads="1"/>
            </p:cNvSpPr>
            <p:nvPr/>
          </p:nvSpPr>
          <p:spPr bwMode="auto">
            <a:xfrm>
              <a:off x="838200" y="2667000"/>
              <a:ext cx="1066800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700">
                  <a:latin typeface="Tw Cen MT" pitchFamily="34" charset="0"/>
                </a:rPr>
                <a:t>Gadget Definition</a:t>
              </a:r>
            </a:p>
          </p:txBody>
        </p:sp>
        <p:sp>
          <p:nvSpPr>
            <p:cNvPr id="25630" name="Line 385"/>
            <p:cNvSpPr>
              <a:spLocks noChangeShapeType="1"/>
            </p:cNvSpPr>
            <p:nvPr/>
          </p:nvSpPr>
          <p:spPr bwMode="auto">
            <a:xfrm flipV="1">
              <a:off x="1524000" y="1828800"/>
              <a:ext cx="762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631" name="AutoShape 386"/>
            <p:cNvCxnSpPr>
              <a:cxnSpLocks noChangeShapeType="1"/>
              <a:stCxn id="25617" idx="1"/>
              <a:endCxn id="25629" idx="1"/>
            </p:cNvCxnSpPr>
            <p:nvPr/>
          </p:nvCxnSpPr>
          <p:spPr bwMode="auto">
            <a:xfrm rot="10800000" flipH="1" flipV="1">
              <a:off x="762000" y="914400"/>
              <a:ext cx="76200" cy="1981200"/>
            </a:xfrm>
            <a:prstGeom prst="bent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5632" name="Text Box 387"/>
            <p:cNvSpPr txBox="1">
              <a:spLocks noChangeArrowheads="1"/>
            </p:cNvSpPr>
            <p:nvPr/>
          </p:nvSpPr>
          <p:spPr bwMode="auto">
            <a:xfrm>
              <a:off x="1660526" y="2730499"/>
              <a:ext cx="334800" cy="28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1</a:t>
              </a:r>
            </a:p>
          </p:txBody>
        </p:sp>
        <p:sp>
          <p:nvSpPr>
            <p:cNvPr id="25633" name="Text Box 388"/>
            <p:cNvSpPr txBox="1">
              <a:spLocks noChangeArrowheads="1"/>
            </p:cNvSpPr>
            <p:nvPr/>
          </p:nvSpPr>
          <p:spPr bwMode="auto">
            <a:xfrm>
              <a:off x="1584326" y="2044700"/>
              <a:ext cx="334800" cy="28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2</a:t>
              </a:r>
            </a:p>
          </p:txBody>
        </p:sp>
        <p:sp>
          <p:nvSpPr>
            <p:cNvPr id="25634" name="Text Box 389"/>
            <p:cNvSpPr txBox="1">
              <a:spLocks noChangeArrowheads="1"/>
            </p:cNvSpPr>
            <p:nvPr/>
          </p:nvSpPr>
          <p:spPr bwMode="auto">
            <a:xfrm>
              <a:off x="3946526" y="901700"/>
              <a:ext cx="334800" cy="28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3</a:t>
              </a:r>
            </a:p>
          </p:txBody>
        </p:sp>
        <p:sp>
          <p:nvSpPr>
            <p:cNvPr id="25635" name="Text Box 391"/>
            <p:cNvSpPr txBox="1">
              <a:spLocks noChangeArrowheads="1"/>
            </p:cNvSpPr>
            <p:nvPr/>
          </p:nvSpPr>
          <p:spPr bwMode="auto">
            <a:xfrm>
              <a:off x="152400" y="1752600"/>
              <a:ext cx="334800" cy="28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5</a:t>
              </a:r>
            </a:p>
          </p:txBody>
        </p:sp>
        <p:sp>
          <p:nvSpPr>
            <p:cNvPr id="25636" name="Text Box 392"/>
            <p:cNvSpPr txBox="1">
              <a:spLocks noChangeArrowheads="1"/>
            </p:cNvSpPr>
            <p:nvPr/>
          </p:nvSpPr>
          <p:spPr bwMode="auto">
            <a:xfrm>
              <a:off x="5394326" y="1054100"/>
              <a:ext cx="334800" cy="28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4</a:t>
              </a:r>
            </a:p>
          </p:txBody>
        </p:sp>
        <p:sp>
          <p:nvSpPr>
            <p:cNvPr id="25637" name="Text Box 393"/>
            <p:cNvSpPr txBox="1">
              <a:spLocks noChangeArrowheads="1"/>
            </p:cNvSpPr>
            <p:nvPr/>
          </p:nvSpPr>
          <p:spPr bwMode="auto">
            <a:xfrm>
              <a:off x="4327526" y="2501900"/>
              <a:ext cx="334800" cy="28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6</a:t>
              </a:r>
            </a:p>
          </p:txBody>
        </p:sp>
        <p:sp>
          <p:nvSpPr>
            <p:cNvPr id="25638" name="AutoShape 394"/>
            <p:cNvSpPr>
              <a:spLocks noChangeArrowheads="1"/>
            </p:cNvSpPr>
            <p:nvPr/>
          </p:nvSpPr>
          <p:spPr bwMode="auto">
            <a:xfrm>
              <a:off x="2057400" y="2590800"/>
              <a:ext cx="1676400" cy="3048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700">
                  <a:latin typeface="Tw Cen MT" pitchFamily="34" charset="0"/>
                </a:rPr>
                <a:t>Social Gateway</a:t>
              </a:r>
            </a:p>
          </p:txBody>
        </p:sp>
        <p:sp>
          <p:nvSpPr>
            <p:cNvPr id="25639" name="Text Box 374"/>
            <p:cNvSpPr txBox="1">
              <a:spLocks noChangeArrowheads="1"/>
            </p:cNvSpPr>
            <p:nvPr/>
          </p:nvSpPr>
          <p:spPr bwMode="auto">
            <a:xfrm>
              <a:off x="6400800" y="3124199"/>
              <a:ext cx="1504991" cy="285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Tw Cen MT" pitchFamily="34" charset="0"/>
                </a:rPr>
                <a:t>Extended Care Network</a:t>
              </a:r>
            </a:p>
          </p:txBody>
        </p:sp>
      </p:grpSp>
      <p:sp>
        <p:nvSpPr>
          <p:cNvPr id="25604" name="Text Box 387"/>
          <p:cNvSpPr txBox="1">
            <a:spLocks noChangeArrowheads="1"/>
          </p:cNvSpPr>
          <p:nvPr/>
        </p:nvSpPr>
        <p:spPr bwMode="auto">
          <a:xfrm>
            <a:off x="685800" y="4972050"/>
            <a:ext cx="77207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en-US" sz="1200" dirty="0">
                <a:latin typeface="Tw Cen MT" pitchFamily="34" charset="0"/>
              </a:rPr>
              <a:t>A developer creates the new “I Feel Good” gadget </a:t>
            </a:r>
          </a:p>
          <a:p>
            <a:pPr marL="228600" indent="-228600">
              <a:buFontTx/>
              <a:buAutoNum type="arabicPeriod"/>
            </a:pPr>
            <a:r>
              <a:rPr lang="en-US" sz="1200" dirty="0">
                <a:latin typeface="Tw Cen MT" pitchFamily="34" charset="0"/>
              </a:rPr>
              <a:t>A</a:t>
            </a:r>
            <a:r>
              <a:rPr lang="en-US" sz="1200" dirty="0" smtClean="0">
                <a:latin typeface="Tw Cen MT" pitchFamily="34" charset="0"/>
              </a:rPr>
              <a:t>dmin </a:t>
            </a:r>
            <a:r>
              <a:rPr lang="en-US" sz="1200" dirty="0">
                <a:latin typeface="Tw Cen MT" pitchFamily="34" charset="0"/>
              </a:rPr>
              <a:t>registers this new gadget with the social network</a:t>
            </a:r>
          </a:p>
          <a:p>
            <a:pPr marL="228600" indent="-228600">
              <a:buFontTx/>
              <a:buAutoNum type="arabicPeriod"/>
            </a:pPr>
            <a:r>
              <a:rPr lang="en-US" sz="1200" dirty="0">
                <a:latin typeface="Tw Cen MT" pitchFamily="34" charset="0"/>
              </a:rPr>
              <a:t>Josie sends a message to Charley through his social network indicating that this new gadget is available</a:t>
            </a:r>
          </a:p>
          <a:p>
            <a:pPr marL="228600" indent="-228600">
              <a:buFontTx/>
              <a:buAutoNum type="arabicPeriod"/>
            </a:pPr>
            <a:r>
              <a:rPr lang="en-US" sz="1200" dirty="0">
                <a:latin typeface="Tw Cen MT" pitchFamily="34" charset="0"/>
              </a:rPr>
              <a:t>Charley adds the application and decides to share this new application with his extended care network</a:t>
            </a:r>
          </a:p>
          <a:p>
            <a:pPr marL="228600" indent="-228600">
              <a:buFontTx/>
              <a:buAutoNum type="arabicPeriod"/>
            </a:pPr>
            <a:r>
              <a:rPr lang="en-US" sz="1200" dirty="0">
                <a:latin typeface="Tw Cen MT" pitchFamily="34" charset="0"/>
              </a:rPr>
              <a:t>A user accepts the application, the gadget is added to their view</a:t>
            </a:r>
          </a:p>
          <a:p>
            <a:pPr marL="228600" indent="-228600">
              <a:buFontTx/>
              <a:buAutoNum type="arabicPeriod"/>
            </a:pPr>
            <a:r>
              <a:rPr lang="en-US" sz="1200" dirty="0">
                <a:latin typeface="Tw Cen MT" pitchFamily="34" charset="0"/>
              </a:rPr>
              <a:t>The users in Charley’s network start to record their view of Charley’s status. </a:t>
            </a:r>
          </a:p>
          <a:p>
            <a:pPr marL="228600" indent="-228600"/>
            <a:r>
              <a:rPr lang="en-US" sz="1200" dirty="0">
                <a:latin typeface="Tw Cen MT" pitchFamily="34" charset="0"/>
              </a:rPr>
              <a:t>      RMS persists these readings as events and aggregate them into a consolidated, collective social network input (“effect”)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paper presented a set of scenarios and technical approach that demonstrates how social networks can be leveraged to improve patient care</a:t>
            </a:r>
          </a:p>
          <a:p>
            <a:r>
              <a:rPr lang="en-US" dirty="0" smtClean="0"/>
              <a:t>Enabling new and creative applications will improve the ability for medical professionals to deliver quality care by combining clinical data with a patient’s own “network effect”</a:t>
            </a:r>
          </a:p>
          <a:p>
            <a:r>
              <a:rPr lang="en-US" dirty="0" smtClean="0"/>
              <a:t>Web 2.0, social networking, open source, and open standards and specifications are the ingredients for the next wave of innovation in personalized healthcare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Beyond the “Virtual </a:t>
            </a:r>
            <a:r>
              <a:rPr lang="en-US" dirty="0" err="1" smtClean="0"/>
              <a:t>housecall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Proposed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Conclusion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Motivation</a:t>
            </a: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It is difficult for doctors and nurses to </a:t>
            </a:r>
            <a:r>
              <a:rPr lang="en-US" dirty="0" smtClean="0"/>
              <a:t>“know“ their patients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What patients and medical professional are looking for is a way to re-establish these connections with their patients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Goal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Bringing care providers closer to their patients, to not only improve the quality of care but to personalize it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Proposed Solution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The integration of connected health technologies with social networking to expand and evolve a patient’s extended care network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Smarter World for Charley</a:t>
            </a:r>
            <a:endParaRPr lang="en-US" dirty="0"/>
          </a:p>
        </p:txBody>
      </p:sp>
    </p:spTree>
    <p:controls>
      <p:control spid="1026" name="ShockwaveFlash2" r:id="rId2" imgW="7923810" imgH="4342857"/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Beyond the “Virtual Housecall”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telehealth</a:t>
            </a:r>
            <a:r>
              <a:rPr lang="en-US" dirty="0" smtClean="0"/>
              <a:t> systems are limited in that they provide only the ability to collect data</a:t>
            </a:r>
          </a:p>
          <a:p>
            <a:r>
              <a:rPr lang="en-US" dirty="0" smtClean="0"/>
              <a:t>Social networking complements traditional </a:t>
            </a:r>
            <a:r>
              <a:rPr lang="en-US" dirty="0" err="1" smtClean="0"/>
              <a:t>telehealth</a:t>
            </a:r>
            <a:r>
              <a:rPr lang="en-US" dirty="0" smtClean="0"/>
              <a:t> systems</a:t>
            </a:r>
          </a:p>
          <a:p>
            <a:r>
              <a:rPr lang="en-US" dirty="0" smtClean="0"/>
              <a:t>Web 2.0 offers a different user experience than typical “patient portals”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Delivering Content via Gadgets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Patient Management” page with the collection of gadgets</a:t>
            </a:r>
          </a:p>
          <a:p>
            <a:pPr lvl="1"/>
            <a:r>
              <a:rPr lang="en-US" dirty="0" smtClean="0"/>
              <a:t>“Blood Pressure Readings” gadget</a:t>
            </a:r>
          </a:p>
          <a:p>
            <a:pPr lvl="1"/>
            <a:r>
              <a:rPr lang="en-US" dirty="0" smtClean="0"/>
              <a:t>CDC alerts for food and flu levels</a:t>
            </a:r>
          </a:p>
          <a:p>
            <a:r>
              <a:rPr lang="en-US" dirty="0" smtClean="0"/>
              <a:t>Easy </a:t>
            </a:r>
            <a:r>
              <a:rPr lang="en-US" dirty="0" smtClean="0"/>
              <a:t>to add and remove different “views” of Charley’s data or other content via gadgets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Leveraging &amp; Integrating Social Networks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572000"/>
          </a:xfrm>
        </p:spPr>
        <p:txBody>
          <a:bodyPr wrap="square">
            <a:normAutofit fontScale="92500"/>
          </a:bodyPr>
          <a:lstStyle/>
          <a:p>
            <a:r>
              <a:rPr lang="en-US" dirty="0" smtClean="0"/>
              <a:t>Change in Charley’s situation prompts his physician to enroll him in a drug trial program.</a:t>
            </a:r>
          </a:p>
          <a:p>
            <a:r>
              <a:rPr lang="en-US" dirty="0" smtClean="0"/>
              <a:t>One of potential side effects is a slowing of metabolism</a:t>
            </a:r>
          </a:p>
          <a:p>
            <a:pPr lvl="1"/>
            <a:r>
              <a:rPr lang="en-US" dirty="0" smtClean="0"/>
              <a:t>Meal Planner &amp; Calorie Counter</a:t>
            </a:r>
          </a:p>
          <a:p>
            <a:r>
              <a:rPr lang="en-US" dirty="0" smtClean="0"/>
              <a:t>Charley’s healthcare provider has started a pilot program to integrate with popular social networking sites</a:t>
            </a:r>
          </a:p>
          <a:p>
            <a:r>
              <a:rPr lang="en-US" dirty="0" smtClean="0"/>
              <a:t>Using programmatic interfaces provided by the social networks, Josie can retrieve Charley’s social graph</a:t>
            </a:r>
          </a:p>
          <a:p>
            <a:pPr lvl="1"/>
            <a:r>
              <a:rPr lang="en-US" dirty="0" smtClean="0"/>
              <a:t>“Emergency Contacts” group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Leveraging the Power of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It is not possible for Josie to visit with all of her patients on a daily basis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It is important for a patient to tell their doctor or nurse how they feel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 patient’s family and friends have valuable insight on the patient’s overall wellbeing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The gadget allows Charley, along with his “friends” to provide information about his mood, behavior, and their observations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“How you do you feel?” gadget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900" smtClean="0"/>
              <a:t>Beyond the “Virtual Housecall”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“Patient Management” </a:t>
            </a:r>
            <a:r>
              <a:rPr lang="en-US" dirty="0" err="1" smtClean="0"/>
              <a:t>mashup</a:t>
            </a:r>
            <a:r>
              <a:rPr lang="en-US" dirty="0" smtClean="0"/>
              <a:t> to see the results of the input from Charley’s social network along with his clinical data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Based on the data collected from his </a:t>
            </a:r>
            <a:r>
              <a:rPr lang="en-US" dirty="0" err="1" smtClean="0"/>
              <a:t>telehealth</a:t>
            </a:r>
            <a:r>
              <a:rPr lang="en-US" dirty="0" smtClean="0"/>
              <a:t> system, Josie notices Charley is running a fever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By studying the input from friends via “How you feel?” gadget, Josie notices Charley has complained of nausea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Reviewing “Meal Planner” and looking at the information from the CDC gadget, Josie notices that the product Charles ate for lunch has been recalled because of salmonella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Josie contacts emergency contact group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en-US" dirty="0" smtClean="0"/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4223</TotalTime>
  <Words>909</Words>
  <Application>Microsoft Office PowerPoint</Application>
  <PresentationFormat>On-screen Show (4:3)</PresentationFormat>
  <Paragraphs>160</Paragraphs>
  <Slides>14</Slides>
  <Notes>14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Participatory medicine: Leveraging social networks in telehealth solutions</vt:lpstr>
      <vt:lpstr>Content</vt:lpstr>
      <vt:lpstr>Introduction</vt:lpstr>
      <vt:lpstr>A Smarter World for Charley</vt:lpstr>
      <vt:lpstr>Beyond the “Virtual Housecall”</vt:lpstr>
      <vt:lpstr>Delivering Content via Gadgets</vt:lpstr>
      <vt:lpstr>Leveraging &amp; Integrating Social Networks</vt:lpstr>
      <vt:lpstr>Leveraging the Power of People</vt:lpstr>
      <vt:lpstr>Beyond the “Virtual Housecall” Scenario</vt:lpstr>
      <vt:lpstr>Proposed Solutions: Leveraging Open Source and Open Specifications</vt:lpstr>
      <vt:lpstr>Introducing Gadgets to Stepstone</vt:lpstr>
      <vt:lpstr>Introducing Social Server</vt:lpstr>
      <vt:lpstr>Sharing Applications/Gadget lifecycle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</dc:title>
  <dc:creator>Duckki Lee</dc:creator>
  <cp:lastModifiedBy>Duckki Lee</cp:lastModifiedBy>
  <cp:revision>18</cp:revision>
  <dcterms:created xsi:type="dcterms:W3CDTF">2009-05-24T21:34:02Z</dcterms:created>
  <dcterms:modified xsi:type="dcterms:W3CDTF">2009-07-27T13:43:18Z</dcterms:modified>
</cp:coreProperties>
</file>