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mp4" ContentType="video/mp4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0"/>
  </p:notesMasterIdLst>
  <p:sldIdLst>
    <p:sldId id="256" r:id="rId2"/>
    <p:sldId id="257" r:id="rId3"/>
    <p:sldId id="281" r:id="rId4"/>
    <p:sldId id="284" r:id="rId5"/>
    <p:sldId id="294" r:id="rId6"/>
    <p:sldId id="301" r:id="rId7"/>
    <p:sldId id="289" r:id="rId8"/>
    <p:sldId id="287" r:id="rId9"/>
    <p:sldId id="302" r:id="rId10"/>
    <p:sldId id="300" r:id="rId11"/>
    <p:sldId id="297" r:id="rId12"/>
    <p:sldId id="298" r:id="rId13"/>
    <p:sldId id="299" r:id="rId14"/>
    <p:sldId id="292" r:id="rId15"/>
    <p:sldId id="267" r:id="rId16"/>
    <p:sldId id="295" r:id="rId17"/>
    <p:sldId id="282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9158" autoAdjust="0"/>
  </p:normalViewPr>
  <p:slideViewPr>
    <p:cSldViewPr snapToGrid="0" snapToObjects="1">
      <p:cViewPr>
        <p:scale>
          <a:sx n="100" d="100"/>
          <a:sy n="100" d="100"/>
        </p:scale>
        <p:origin x="4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85C75-6184-FB4F-AFEC-27CB0F84FA1E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445F-53E8-9648-88C1-676337D70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445F-53E8-9648-88C1-676337D70E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33182-5FBD-964B-ABFC-8DA7DCECF7E7}" type="slidenum">
              <a:rPr lang="en-US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4/26/16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12.emf"/><Relationship Id="rId8" Type="http://schemas.openxmlformats.org/officeDocument/2006/relationships/image" Target="../media/image13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145490"/>
            <a:ext cx="5446713" cy="1470025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/>
              <a:t>Panpsychism</a:t>
            </a:r>
            <a:r>
              <a:rPr lang="en-US" sz="5300" dirty="0" smtClean="0"/>
              <a:t> and Compositional</a:t>
            </a:r>
            <a:r>
              <a:rPr lang="en-US" dirty="0" smtClean="0"/>
              <a:t>ity: </a:t>
            </a:r>
            <a:br>
              <a:rPr lang="en-US" dirty="0" smtClean="0"/>
            </a:br>
            <a:r>
              <a:rPr lang="en-US" sz="5300" dirty="0" smtClean="0"/>
              <a:t>A solution to the </a:t>
            </a:r>
            <a:br>
              <a:rPr lang="en-US" sz="5300" dirty="0" smtClean="0"/>
            </a:br>
            <a:r>
              <a:rPr lang="en-US" sz="5300" dirty="0" smtClean="0"/>
              <a:t>Hard Problem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latin typeface="+mj-lt"/>
              </a:rPr>
              <a:t>Anand Rangarajan</a:t>
            </a:r>
          </a:p>
          <a:p>
            <a:endParaRPr lang="en-US" dirty="0" smtClean="0"/>
          </a:p>
          <a:p>
            <a:r>
              <a:rPr lang="en-US" sz="4900" dirty="0" smtClean="0"/>
              <a:t>Dept. of Computer and Information Science and Engineering</a:t>
            </a:r>
          </a:p>
          <a:p>
            <a:r>
              <a:rPr lang="en-US" sz="4900" dirty="0" smtClean="0"/>
              <a:t>University of Florida</a:t>
            </a:r>
          </a:p>
          <a:p>
            <a:r>
              <a:rPr lang="en-US" sz="4900" dirty="0" smtClean="0"/>
              <a:t>Gainesville, FL, USA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Quantization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2162" y="1761565"/>
            <a:ext cx="7970838" cy="4289611"/>
          </a:xfrm>
        </p:spPr>
        <p:txBody>
          <a:bodyPr/>
          <a:lstStyle/>
          <a:p>
            <a:r>
              <a:rPr lang="en-US" dirty="0" smtClean="0"/>
              <a:t>Tucson </a:t>
            </a:r>
            <a:r>
              <a:rPr lang="en-US" dirty="0" smtClean="0"/>
              <a:t>series of conferences obsessed with first quantization: how do particles act like </a:t>
            </a:r>
            <a:r>
              <a:rPr lang="en-US" dirty="0" smtClean="0"/>
              <a:t>waves.</a:t>
            </a:r>
            <a:endParaRPr lang="en-US" dirty="0" smtClean="0"/>
          </a:p>
          <a:p>
            <a:r>
              <a:rPr lang="en-US" dirty="0" smtClean="0"/>
              <a:t>Second quantization: How do waves act like particles? Sets up field-particle relation</a:t>
            </a:r>
            <a:r>
              <a:rPr lang="en-US" dirty="0" smtClean="0"/>
              <a:t>.</a:t>
            </a:r>
          </a:p>
          <a:p>
            <a:r>
              <a:rPr lang="en-US" dirty="0"/>
              <a:t>Set up </a:t>
            </a:r>
            <a:r>
              <a:rPr lang="en-US" dirty="0" err="1"/>
              <a:t>SoE</a:t>
            </a:r>
            <a:r>
              <a:rPr lang="en-US" dirty="0"/>
              <a:t> compositionality relation using second quantization.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5977" y="5328645"/>
            <a:ext cx="6966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``</a:t>
            </a:r>
            <a:r>
              <a:rPr lang="en-US" i="1" dirty="0" smtClean="0"/>
              <a:t>First </a:t>
            </a:r>
            <a:r>
              <a:rPr lang="en-US" i="1" dirty="0"/>
              <a:t>quantization is a mystery but second quantization is a </a:t>
            </a:r>
            <a:r>
              <a:rPr lang="en-US" i="1" dirty="0" err="1"/>
              <a:t>functor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       John </a:t>
            </a:r>
            <a:r>
              <a:rPr lang="en-US" dirty="0"/>
              <a:t>Baez, Somewhere on the Internet.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0341"/>
            <a:ext cx="8928100" cy="1411941"/>
          </a:xfrm>
        </p:spPr>
        <p:txBody>
          <a:bodyPr/>
          <a:lstStyle/>
          <a:p>
            <a:r>
              <a:rPr lang="en-US" dirty="0" err="1" smtClean="0"/>
              <a:t>SelfOn</a:t>
            </a:r>
            <a:r>
              <a:rPr lang="en-US" dirty="0" smtClean="0"/>
              <a:t>: Physical thin subjects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0200" y="2298700"/>
            <a:ext cx="4028122" cy="37798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Fundamental physics: Set of quantum fields.</a:t>
            </a:r>
          </a:p>
          <a:p>
            <a:r>
              <a:rPr lang="en-US" dirty="0" smtClean="0"/>
              <a:t>Compositionality relation linking </a:t>
            </a:r>
            <a:r>
              <a:rPr lang="en-US" dirty="0" err="1" smtClean="0"/>
              <a:t>SoE</a:t>
            </a:r>
            <a:r>
              <a:rPr lang="en-US" dirty="0" smtClean="0"/>
              <a:t> to physical.</a:t>
            </a:r>
          </a:p>
          <a:p>
            <a:r>
              <a:rPr lang="en-US" dirty="0" err="1" smtClean="0"/>
              <a:t>SelfOn</a:t>
            </a:r>
            <a:r>
              <a:rPr lang="en-US" dirty="0" smtClean="0"/>
              <a:t> (</a:t>
            </a:r>
            <a:r>
              <a:rPr lang="en-US" dirty="0" err="1" smtClean="0"/>
              <a:t>selfon</a:t>
            </a:r>
            <a:r>
              <a:rPr lang="en-US" dirty="0" smtClean="0"/>
              <a:t>): Thin subjects realized from basic fields.</a:t>
            </a:r>
          </a:p>
          <a:p>
            <a:r>
              <a:rPr lang="en-US" dirty="0" smtClean="0"/>
              <a:t>Akin to a new particle formed by second quantization.</a:t>
            </a:r>
          </a:p>
          <a:p>
            <a:r>
              <a:rPr lang="en-US" dirty="0" err="1" smtClean="0"/>
              <a:t>SoEs</a:t>
            </a:r>
            <a:r>
              <a:rPr lang="en-US" dirty="0" smtClean="0"/>
              <a:t>: objects of natural kind </a:t>
            </a:r>
            <a:r>
              <a:rPr lang="en-US" dirty="0" err="1" smtClean="0"/>
              <a:t>SelfOn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STDS9_s03e01_The_Search_I_clip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7263" y="2738438"/>
            <a:ext cx="3565525" cy="2376487"/>
          </a:xfrm>
        </p:spPr>
      </p:pic>
      <p:sp>
        <p:nvSpPr>
          <p:cNvPr id="3" name="TextBox 2"/>
          <p:cNvSpPr txBox="1"/>
          <p:nvPr/>
        </p:nvSpPr>
        <p:spPr>
          <a:xfrm>
            <a:off x="5067300" y="5295900"/>
            <a:ext cx="346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Trek DS9: The Search (Part I) </a:t>
            </a:r>
          </a:p>
          <a:p>
            <a:r>
              <a:rPr lang="en-US" dirty="0" smtClean="0"/>
              <a:t>                                      URL withheld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Phenomenology, Philosophy and Physics</a:t>
            </a:r>
            <a:endParaRPr lang="en-US" sz="4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64151"/>
              </p:ext>
            </p:extLst>
          </p:nvPr>
        </p:nvGraphicFramePr>
        <p:xfrm>
          <a:off x="1326354" y="3187700"/>
          <a:ext cx="7347746" cy="274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983"/>
                <a:gridCol w="2698690"/>
                <a:gridCol w="2583073"/>
              </a:tblGrid>
              <a:tr h="3617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Phenomenology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Philosophy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Thin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Compositionality relation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quantization: Akin to </a:t>
                      </a:r>
                    </a:p>
                    <a:p>
                      <a:r>
                        <a:rPr lang="en-US" dirty="0" smtClean="0"/>
                        <a:t>Particle       Field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Intersubjectivity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SoEs</a:t>
                      </a:r>
                      <a:r>
                        <a:rPr lang="en-US" baseline="0" dirty="0" smtClean="0"/>
                        <a:t> form natural kind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</a:t>
                      </a:r>
                      <a:r>
                        <a:rPr lang="en-US" dirty="0" smtClean="0"/>
                        <a:t> interactions</a:t>
                      </a:r>
                      <a:endParaRPr lang="en-US" dirty="0"/>
                    </a:p>
                  </a:txBody>
                  <a:tcPr/>
                </a:tc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Gappiness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Spatiotemporal</a:t>
                      </a:r>
                      <a:r>
                        <a:rPr lang="en-US" baseline="0" dirty="0" smtClean="0"/>
                        <a:t> bound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SelfOns</a:t>
                      </a:r>
                      <a:r>
                        <a:rPr lang="en-US" dirty="0" smtClean="0"/>
                        <a:t> appear</a:t>
                      </a:r>
                      <a:r>
                        <a:rPr lang="en-US" baseline="0" dirty="0" smtClean="0"/>
                        <a:t> and decay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Left-Right Arrow 9"/>
          <p:cNvSpPr/>
          <p:nvPr/>
        </p:nvSpPr>
        <p:spPr>
          <a:xfrm>
            <a:off x="6946900" y="4302760"/>
            <a:ext cx="241300" cy="101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" y="146424"/>
            <a:ext cx="8351838" cy="1411941"/>
          </a:xfrm>
        </p:spPr>
        <p:txBody>
          <a:bodyPr/>
          <a:lstStyle/>
          <a:p>
            <a:r>
              <a:rPr lang="en-US" dirty="0" smtClean="0"/>
              <a:t>Fields, Particles and </a:t>
            </a:r>
            <a:r>
              <a:rPr lang="en-US" dirty="0" err="1" smtClean="0"/>
              <a:t>SelfOns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Eliminativism</a:t>
            </a:r>
            <a:r>
              <a:rPr lang="en-US" dirty="0" smtClean="0"/>
              <a:t>: There are only (quantum) fields, no particles, no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Naturalistic dualism</a:t>
            </a:r>
            <a:r>
              <a:rPr lang="en-US" dirty="0" smtClean="0"/>
              <a:t>: There are only (quantum) fields and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Materialistic dualism</a:t>
            </a:r>
            <a:r>
              <a:rPr lang="en-US" dirty="0" smtClean="0"/>
              <a:t>: There are (quantum) fields, particles and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Interactionist dualism</a:t>
            </a:r>
            <a:r>
              <a:rPr lang="en-US" dirty="0" smtClean="0"/>
              <a:t>: There are only particles and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Materialistic monism</a:t>
            </a:r>
            <a:r>
              <a:rPr lang="en-US" dirty="0" smtClean="0"/>
              <a:t>: </a:t>
            </a:r>
            <a:r>
              <a:rPr lang="en-US" dirty="0"/>
              <a:t>There are only (quantum) fields and </a:t>
            </a:r>
            <a:r>
              <a:rPr lang="en-US" dirty="0" smtClean="0"/>
              <a:t>particles, no </a:t>
            </a:r>
            <a:r>
              <a:rPr lang="en-US" dirty="0" err="1" smtClean="0"/>
              <a:t>selfons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0200" y="1774825"/>
            <a:ext cx="4318000" cy="430371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There is experience (</a:t>
            </a:r>
            <a:r>
              <a:rPr lang="en-US" i="1" dirty="0" smtClean="0"/>
              <a:t>Chalmers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Experience implies (thin) subjects of experience (</a:t>
            </a:r>
            <a:r>
              <a:rPr lang="en-US" i="1" dirty="0" err="1" smtClean="0"/>
              <a:t>Strawson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Everything is physical or entailed by the physical (</a:t>
            </a:r>
            <a:r>
              <a:rPr lang="en-US" i="1" dirty="0" err="1" smtClean="0"/>
              <a:t>Stoljar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err="1" smtClean="0"/>
              <a:t>SoE</a:t>
            </a:r>
            <a:r>
              <a:rPr lang="en-US" dirty="0" smtClean="0"/>
              <a:t> are physical compositions of a certain natural kind (</a:t>
            </a:r>
            <a:r>
              <a:rPr lang="en-US" dirty="0" err="1" smtClean="0"/>
              <a:t>foll</a:t>
            </a:r>
            <a:r>
              <a:rPr lang="en-US" dirty="0" smtClean="0"/>
              <a:t>. </a:t>
            </a:r>
            <a:r>
              <a:rPr lang="en-US" i="1" dirty="0" err="1" smtClean="0"/>
              <a:t>Koslicki</a:t>
            </a:r>
            <a:r>
              <a:rPr lang="en-US" dirty="0" smtClean="0"/>
              <a:t>).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err="1" smtClean="0"/>
              <a:t>SelfOns</a:t>
            </a:r>
            <a:r>
              <a:rPr lang="en-US" dirty="0" smtClean="0"/>
              <a:t> are </a:t>
            </a:r>
            <a:r>
              <a:rPr lang="en-US" dirty="0" err="1" smtClean="0"/>
              <a:t>SoEs</a:t>
            </a:r>
            <a:r>
              <a:rPr lang="en-US" dirty="0" smtClean="0"/>
              <a:t> set up via new compositionality relation </a:t>
            </a:r>
            <a:r>
              <a:rPr lang="en-US" smtClean="0"/>
              <a:t>akin to field to particle 2</a:t>
            </a:r>
            <a:r>
              <a:rPr lang="en-US" baseline="30000" smtClean="0"/>
              <a:t>nd</a:t>
            </a:r>
            <a:r>
              <a:rPr lang="en-US" smtClean="0"/>
              <a:t> quantization.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6534" y="1774826"/>
            <a:ext cx="3793266" cy="416877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Denied by </a:t>
            </a:r>
            <a:r>
              <a:rPr lang="en-US" dirty="0" err="1" smtClean="0"/>
              <a:t>eliminativists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Denied by materialists and some </a:t>
            </a:r>
            <a:r>
              <a:rPr lang="en-US" dirty="0" err="1" smtClean="0"/>
              <a:t>panpsychists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Denied by </a:t>
            </a:r>
            <a:r>
              <a:rPr lang="en-US" dirty="0" err="1" smtClean="0"/>
              <a:t>interactionist</a:t>
            </a:r>
            <a:r>
              <a:rPr lang="en-US" dirty="0" smtClean="0"/>
              <a:t> dualists.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Denied by idealists and property dualists.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Denied by physicists?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79248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“Why is it accompanied by experience?” (</a:t>
            </a:r>
            <a:r>
              <a:rPr lang="en-US" sz="6400" i="1" dirty="0" smtClean="0"/>
              <a:t>Chalmers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“Everything is physical or entailed by the physical” (</a:t>
            </a:r>
            <a:r>
              <a:rPr lang="en-US" sz="6400" i="1" dirty="0" err="1" smtClean="0"/>
              <a:t>Stoljar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“Until </a:t>
            </a:r>
            <a:r>
              <a:rPr lang="en-US" sz="6400" dirty="0"/>
              <a:t>more is said it amounts to simply </a:t>
            </a:r>
            <a:r>
              <a:rPr lang="en-US" sz="6400" dirty="0" smtClean="0"/>
              <a:t>dismissing of…the </a:t>
            </a:r>
            <a:r>
              <a:rPr lang="en-US" sz="6400" dirty="0"/>
              <a:t>intuition that the experiential cannot emerge from the non-</a:t>
            </a:r>
            <a:r>
              <a:rPr lang="en-US" sz="6400" dirty="0" smtClean="0"/>
              <a:t>experiential” (</a:t>
            </a:r>
            <a:r>
              <a:rPr lang="en-US" sz="6400" i="1" dirty="0" err="1" smtClean="0"/>
              <a:t>Strawson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Expand </a:t>
            </a:r>
            <a:r>
              <a:rPr lang="en-US" sz="6400" dirty="0" err="1" smtClean="0"/>
              <a:t>physicalism</a:t>
            </a:r>
            <a:r>
              <a:rPr lang="en-US" sz="6400" dirty="0" smtClean="0"/>
              <a:t>: </a:t>
            </a:r>
            <a:r>
              <a:rPr lang="en-US" sz="6400" dirty="0" err="1" smtClean="0"/>
              <a:t>Physicalism</a:t>
            </a:r>
            <a:r>
              <a:rPr lang="en-US" sz="6400" dirty="0" smtClean="0"/>
              <a:t> = </a:t>
            </a:r>
            <a:r>
              <a:rPr lang="en-US" sz="6400" dirty="0" err="1" smtClean="0"/>
              <a:t>Physicalism</a:t>
            </a:r>
            <a:r>
              <a:rPr lang="en-US" sz="6400" dirty="0" smtClean="0"/>
              <a:t> + </a:t>
            </a:r>
            <a:r>
              <a:rPr lang="en-US" sz="6400" i="1" dirty="0">
                <a:solidFill>
                  <a:srgbClr val="0000FF"/>
                </a:solidFill>
              </a:rPr>
              <a:t>y</a:t>
            </a:r>
            <a:r>
              <a:rPr lang="en-US" sz="6400" i="1" dirty="0" smtClean="0"/>
              <a:t> </a:t>
            </a:r>
            <a:r>
              <a:rPr lang="en-US" sz="6400" dirty="0" smtClean="0"/>
              <a:t>(</a:t>
            </a:r>
            <a:r>
              <a:rPr lang="en-US" sz="6400" i="1" dirty="0" smtClean="0"/>
              <a:t>Montero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Compositionality: “There exists a </a:t>
            </a:r>
            <a:r>
              <a:rPr lang="en-US" sz="6400" i="1" dirty="0" smtClean="0">
                <a:solidFill>
                  <a:srgbClr val="0000FF"/>
                </a:solidFill>
              </a:rPr>
              <a:t>y</a:t>
            </a:r>
            <a:r>
              <a:rPr lang="en-US" sz="6400" dirty="0" smtClean="0"/>
              <a:t> the </a:t>
            </a:r>
            <a:r>
              <a:rPr lang="en-US" sz="6400" i="1" dirty="0" smtClean="0">
                <a:solidFill>
                  <a:srgbClr val="FF0000"/>
                </a:solidFill>
              </a:rPr>
              <a:t>x</a:t>
            </a:r>
            <a:r>
              <a:rPr lang="en-US" sz="6400" dirty="0" smtClean="0"/>
              <a:t>’s compose if and only if the activity of the </a:t>
            </a:r>
            <a:r>
              <a:rPr lang="en-US" sz="6400" i="1" dirty="0" smtClean="0">
                <a:solidFill>
                  <a:srgbClr val="FF0000"/>
                </a:solidFill>
              </a:rPr>
              <a:t>x</a:t>
            </a:r>
            <a:r>
              <a:rPr lang="en-US" sz="6400" dirty="0" smtClean="0"/>
              <a:t>’s compose a life” (</a:t>
            </a:r>
            <a:r>
              <a:rPr lang="en-US" sz="6400" i="1" dirty="0" smtClean="0"/>
              <a:t>van </a:t>
            </a:r>
            <a:r>
              <a:rPr lang="en-US" sz="6400" i="1" dirty="0" err="1" smtClean="0"/>
              <a:t>Inwagen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Experience implies a subject of experience (</a:t>
            </a:r>
            <a:r>
              <a:rPr lang="en-US" sz="6400" i="1" dirty="0" smtClean="0"/>
              <a:t>Lowe, </a:t>
            </a:r>
            <a:r>
              <a:rPr lang="en-US" sz="6400" i="1" dirty="0" err="1" smtClean="0"/>
              <a:t>Frege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smtClean="0"/>
              <a:t>Subjects of experience (</a:t>
            </a:r>
            <a:r>
              <a:rPr lang="en-US" sz="6400" dirty="0" err="1" smtClean="0"/>
              <a:t>SoE</a:t>
            </a:r>
            <a:r>
              <a:rPr lang="en-US" sz="6400" dirty="0" smtClean="0"/>
              <a:t>) are physical compositions of a certain natural kind (following </a:t>
            </a:r>
            <a:r>
              <a:rPr lang="en-US" sz="6400" i="1" dirty="0" err="1" smtClean="0"/>
              <a:t>Koslicki</a:t>
            </a:r>
            <a:r>
              <a:rPr lang="en-US" sz="6400" dirty="0" smtClean="0"/>
              <a:t>).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6400" dirty="0" err="1" smtClean="0"/>
              <a:t>SelfOns</a:t>
            </a:r>
            <a:r>
              <a:rPr lang="en-US" sz="6400" dirty="0" smtClean="0"/>
              <a:t> – </a:t>
            </a:r>
            <a:r>
              <a:rPr lang="en-US" sz="6400" dirty="0" smtClean="0"/>
              <a:t>formed by </a:t>
            </a:r>
            <a:r>
              <a:rPr lang="en-US" sz="6400" dirty="0" smtClean="0">
                <a:solidFill>
                  <a:srgbClr val="FF0000"/>
                </a:solidFill>
              </a:rPr>
              <a:t>2</a:t>
            </a:r>
            <a:r>
              <a:rPr lang="en-US" sz="6400" baseline="30000" dirty="0" smtClean="0">
                <a:solidFill>
                  <a:srgbClr val="FF0000"/>
                </a:solidFill>
              </a:rPr>
              <a:t>nd</a:t>
            </a:r>
            <a:r>
              <a:rPr lang="en-US" sz="6400" dirty="0" smtClean="0">
                <a:solidFill>
                  <a:srgbClr val="FF0000"/>
                </a:solidFill>
              </a:rPr>
              <a:t> quantization 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smtClean="0"/>
              <a:t>- are </a:t>
            </a:r>
            <a:r>
              <a:rPr lang="en-US" sz="6400" dirty="0" err="1" smtClean="0"/>
              <a:t>SoEs</a:t>
            </a:r>
            <a:r>
              <a:rPr lang="en-US" sz="6400" dirty="0" smtClean="0"/>
              <a:t> accompanied by experience.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2" y="1486647"/>
            <a:ext cx="8466138" cy="4982135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en-US" sz="1700" dirty="0" smtClean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n-US" sz="6400" dirty="0" smtClean="0"/>
              <a:t>The </a:t>
            </a:r>
            <a:r>
              <a:rPr lang="en-US" sz="6400" dirty="0"/>
              <a:t>Conscious Mind: In Search of a Fundamental Theory, </a:t>
            </a:r>
            <a:r>
              <a:rPr lang="en-US" sz="6400" i="1" dirty="0"/>
              <a:t>David J. Chalmers</a:t>
            </a:r>
            <a:r>
              <a:rPr lang="en-US" sz="6400" dirty="0"/>
              <a:t>, Oxford University Press, 1996</a:t>
            </a:r>
            <a:r>
              <a:rPr lang="en-US" sz="6400" dirty="0" smtClean="0"/>
              <a:t>.</a:t>
            </a:r>
            <a:endParaRPr lang="en-US" sz="6400" dirty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Ignorance </a:t>
            </a:r>
            <a:r>
              <a:rPr lang="en-US" sz="6400" dirty="0"/>
              <a:t>and Imagination: The Epistemic Origin of the Problem of Consciousness, </a:t>
            </a:r>
            <a:r>
              <a:rPr lang="en-US" sz="6400" i="1" dirty="0"/>
              <a:t>Daniel </a:t>
            </a:r>
            <a:r>
              <a:rPr lang="en-US" sz="6400" i="1" dirty="0" err="1"/>
              <a:t>Stoljar</a:t>
            </a:r>
            <a:r>
              <a:rPr lang="en-US" sz="6400" dirty="0"/>
              <a:t>, Oxford University </a:t>
            </a:r>
            <a:r>
              <a:rPr lang="en-US" sz="6400" dirty="0" smtClean="0"/>
              <a:t>Press, 2006.</a:t>
            </a:r>
            <a:endParaRPr lang="en-US" sz="6400" dirty="0"/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err="1" smtClean="0"/>
              <a:t>Physicalism</a:t>
            </a:r>
            <a:r>
              <a:rPr lang="en-US" sz="6400" dirty="0" smtClean="0"/>
              <a:t>, </a:t>
            </a:r>
            <a:r>
              <a:rPr lang="en-US" sz="6400" i="1" dirty="0" smtClean="0"/>
              <a:t>Daniel </a:t>
            </a:r>
            <a:r>
              <a:rPr lang="en-US" sz="6400" i="1" dirty="0" err="1" smtClean="0"/>
              <a:t>Stoljar</a:t>
            </a:r>
            <a:r>
              <a:rPr lang="en-US" sz="6400" dirty="0" smtClean="0"/>
              <a:t>, </a:t>
            </a:r>
            <a:r>
              <a:rPr lang="en-US" sz="6400" dirty="0" err="1" smtClean="0"/>
              <a:t>Routledge</a:t>
            </a:r>
            <a:r>
              <a:rPr lang="en-US" sz="6400" dirty="0" smtClean="0"/>
              <a:t>, 2010.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Selves: An essay in revisionary metaphysics, </a:t>
            </a:r>
            <a:r>
              <a:rPr lang="en-US" sz="6400" i="1" dirty="0" smtClean="0"/>
              <a:t>Galen </a:t>
            </a:r>
            <a:r>
              <a:rPr lang="en-US" sz="6400" i="1" dirty="0" err="1" smtClean="0"/>
              <a:t>Strawson</a:t>
            </a:r>
            <a:r>
              <a:rPr lang="en-US" sz="6400" dirty="0" smtClean="0"/>
              <a:t>, Clarendon Press, 2009.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Subjects of Experience, </a:t>
            </a:r>
            <a:r>
              <a:rPr lang="en-US" sz="6400" i="1" dirty="0" smtClean="0"/>
              <a:t>Edward J. Lowe</a:t>
            </a:r>
            <a:r>
              <a:rPr lang="en-US" sz="6400" dirty="0" smtClean="0"/>
              <a:t>, Cambridge University Press, 1996.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Material Beings, </a:t>
            </a:r>
            <a:r>
              <a:rPr lang="en-US" sz="6400" i="1" dirty="0" smtClean="0"/>
              <a:t>Peter van </a:t>
            </a:r>
            <a:r>
              <a:rPr lang="en-US" sz="6400" i="1" dirty="0" err="1" smtClean="0"/>
              <a:t>Inwagen</a:t>
            </a:r>
            <a:r>
              <a:rPr lang="en-US" sz="6400" dirty="0" smtClean="0"/>
              <a:t>, Cornell University Press, 1990.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What’s Wrong with </a:t>
            </a:r>
            <a:r>
              <a:rPr lang="en-US" sz="6400" dirty="0" err="1" smtClean="0"/>
              <a:t>Microphysicalism</a:t>
            </a:r>
            <a:r>
              <a:rPr lang="en-US" sz="6400" dirty="0" smtClean="0"/>
              <a:t>, </a:t>
            </a:r>
            <a:r>
              <a:rPr lang="en-US" sz="6400" i="1" dirty="0" smtClean="0"/>
              <a:t>Andreas </a:t>
            </a:r>
            <a:r>
              <a:rPr lang="en-US" sz="6400" i="1" dirty="0" err="1" smtClean="0"/>
              <a:t>Hüttemann</a:t>
            </a:r>
            <a:r>
              <a:rPr lang="en-US" sz="6400" dirty="0" smtClean="0"/>
              <a:t>, </a:t>
            </a:r>
            <a:r>
              <a:rPr lang="en-US" sz="6400" dirty="0" err="1" smtClean="0"/>
              <a:t>Routledge</a:t>
            </a:r>
            <a:r>
              <a:rPr lang="en-US" sz="6400" dirty="0" smtClean="0"/>
              <a:t>, 2004.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Everything Must Go, </a:t>
            </a:r>
            <a:r>
              <a:rPr lang="en-US" sz="6400" i="1" dirty="0" smtClean="0"/>
              <a:t>James </a:t>
            </a:r>
            <a:r>
              <a:rPr lang="en-US" sz="6400" i="1" dirty="0" err="1" smtClean="0"/>
              <a:t>Ladyman</a:t>
            </a:r>
            <a:r>
              <a:rPr lang="en-US" sz="6400" i="1" dirty="0" smtClean="0"/>
              <a:t> and Don Ross with David </a:t>
            </a:r>
            <a:r>
              <a:rPr lang="en-US" sz="6400" i="1" dirty="0" err="1" smtClean="0"/>
              <a:t>Spurrett</a:t>
            </a:r>
            <a:r>
              <a:rPr lang="en-US" sz="6400" i="1" dirty="0" smtClean="0"/>
              <a:t> and John Collier</a:t>
            </a:r>
            <a:r>
              <a:rPr lang="en-US" sz="6400" dirty="0" smtClean="0"/>
              <a:t>, Oxford University Press, 2010.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The Structure of Objects, </a:t>
            </a:r>
            <a:r>
              <a:rPr lang="en-US" sz="6400" i="1" dirty="0" smtClean="0"/>
              <a:t>Kathrin </a:t>
            </a:r>
            <a:r>
              <a:rPr lang="en-US" sz="6400" i="1" dirty="0" err="1" smtClean="0"/>
              <a:t>Koslicki</a:t>
            </a:r>
            <a:r>
              <a:rPr lang="en-US" sz="6400" dirty="0" smtClean="0"/>
              <a:t>, Oxford University Press, 2008.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Natural Kinds and Conceptual Change, </a:t>
            </a:r>
            <a:r>
              <a:rPr lang="en-US" sz="6400" i="1" dirty="0" smtClean="0"/>
              <a:t>Joseph </a:t>
            </a:r>
            <a:r>
              <a:rPr lang="en-US" sz="6400" i="1" dirty="0" err="1" smtClean="0"/>
              <a:t>LaPorte</a:t>
            </a:r>
            <a:r>
              <a:rPr lang="en-US" sz="6400" dirty="0" smtClean="0"/>
              <a:t>, Cambridge University Press, 2004.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Objects and Persons, </a:t>
            </a:r>
            <a:r>
              <a:rPr lang="en-US" sz="6400" i="1" dirty="0" smtClean="0"/>
              <a:t>Trenton </a:t>
            </a:r>
            <a:r>
              <a:rPr lang="en-US" sz="6400" i="1" dirty="0" err="1" smtClean="0"/>
              <a:t>Merricks</a:t>
            </a:r>
            <a:r>
              <a:rPr lang="en-US" sz="6400" dirty="0" smtClean="0"/>
              <a:t>, Clarendon Press, 2001.</a:t>
            </a:r>
          </a:p>
          <a:p>
            <a:pPr marL="609600" indent="-609600">
              <a:lnSpc>
                <a:spcPct val="90000"/>
              </a:lnSpc>
              <a:spcBef>
                <a:spcPts val="1200"/>
              </a:spcBef>
              <a:buFont typeface="Arial" charset="0"/>
              <a:buAutoNum type="arabicPeriod"/>
            </a:pPr>
            <a:r>
              <a:rPr lang="en-US" sz="6400" dirty="0" smtClean="0"/>
              <a:t>More Kinds of Being, </a:t>
            </a:r>
            <a:r>
              <a:rPr lang="en-US" sz="6400" i="1" dirty="0" smtClean="0"/>
              <a:t>Edward J. Lowe</a:t>
            </a:r>
            <a:r>
              <a:rPr lang="en-US" sz="6400" dirty="0" smtClean="0"/>
              <a:t>, Wiley-Blackwell, 2009.</a:t>
            </a:r>
            <a:endParaRPr lang="en-US" sz="6400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1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9500" y="3589805"/>
            <a:ext cx="6769100" cy="8299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are indebted to Leopold </a:t>
            </a:r>
            <a:r>
              <a:rPr lang="en-US" dirty="0" err="1" smtClean="0"/>
              <a:t>Stubenberg</a:t>
            </a:r>
            <a:r>
              <a:rPr lang="en-US" dirty="0" smtClean="0"/>
              <a:t> for pointing out </a:t>
            </a:r>
            <a:r>
              <a:rPr lang="en-US" dirty="0" err="1" smtClean="0"/>
              <a:t>Koslicki’s</a:t>
            </a:r>
            <a:r>
              <a:rPr lang="en-US" dirty="0" smtClean="0"/>
              <a:t> work</a:t>
            </a:r>
          </a:p>
          <a:p>
            <a:r>
              <a:rPr lang="en-US" dirty="0" smtClean="0"/>
              <a:t>All mistakes are of course ours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Substances versus properties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Approach raises intriguing picture of substance (</a:t>
            </a:r>
            <a:r>
              <a:rPr lang="en-US" dirty="0" err="1" smtClean="0"/>
              <a:t>SoE</a:t>
            </a:r>
            <a:r>
              <a:rPr lang="en-US" dirty="0" smtClean="0"/>
              <a:t>) linked to properties via compositionality relation.</a:t>
            </a:r>
          </a:p>
          <a:p>
            <a:r>
              <a:rPr lang="en-US" dirty="0" smtClean="0"/>
              <a:t>Not property or substance dualism but weird hybrid.</a:t>
            </a:r>
          </a:p>
          <a:p>
            <a:r>
              <a:rPr lang="en-US" dirty="0" smtClean="0"/>
              <a:t>No worry over natural kinds if there is only one kind of substance, namely, </a:t>
            </a:r>
            <a:r>
              <a:rPr lang="en-US" dirty="0" err="1" smtClean="0"/>
              <a:t>SoE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Substance introduced only to accommodate experience seems jury rigged. </a:t>
            </a:r>
            <a:endParaRPr lang="en-US" dirty="0"/>
          </a:p>
          <a:p>
            <a:r>
              <a:rPr lang="en-US" dirty="0" smtClean="0"/>
              <a:t>May be democratizing Spinoza (matter and mind as properties of single substance/God).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0341"/>
            <a:ext cx="8597900" cy="141194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Realistic </a:t>
            </a:r>
            <a:r>
              <a:rPr lang="en-US" sz="4000" dirty="0" err="1" smtClean="0"/>
              <a:t>physicalism</a:t>
            </a:r>
            <a:r>
              <a:rPr lang="en-US" sz="4000" dirty="0" smtClean="0"/>
              <a:t> &amp; experience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072438" cy="428961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How do we accommodate experience (Hard Problem)?</a:t>
            </a:r>
          </a:p>
          <a:p>
            <a:r>
              <a:rPr lang="en-US" dirty="0" smtClean="0"/>
              <a:t>When more radical alternatives like </a:t>
            </a:r>
            <a:r>
              <a:rPr lang="en-US" dirty="0" smtClean="0">
                <a:solidFill>
                  <a:schemeClr val="tx1"/>
                </a:solidFill>
              </a:rPr>
              <a:t>idealism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1"/>
                </a:solidFill>
              </a:rPr>
              <a:t>mysticism</a:t>
            </a:r>
            <a:r>
              <a:rPr lang="en-US" dirty="0" smtClean="0"/>
              <a:t> are ruled out, only </a:t>
            </a:r>
            <a:r>
              <a:rPr lang="en-US" dirty="0" err="1" smtClean="0">
                <a:solidFill>
                  <a:srgbClr val="FF0000"/>
                </a:solidFill>
              </a:rPr>
              <a:t>physicalism</a:t>
            </a:r>
            <a:r>
              <a:rPr lang="en-US" dirty="0" smtClean="0"/>
              <a:t> remains.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Emergence</a:t>
            </a:r>
            <a:r>
              <a:rPr lang="en-US" dirty="0" smtClean="0"/>
              <a:t> - most popular </a:t>
            </a:r>
            <a:r>
              <a:rPr lang="en-US" dirty="0" err="1" smtClean="0"/>
              <a:t>physicalist</a:t>
            </a:r>
            <a:r>
              <a:rPr lang="en-US" dirty="0" smtClean="0"/>
              <a:t> approach.</a:t>
            </a:r>
          </a:p>
          <a:p>
            <a:pPr lvl="1"/>
            <a:r>
              <a:rPr lang="en-US" dirty="0" smtClean="0"/>
              <a:t>Complexity problem: When does experience emerge?</a:t>
            </a:r>
          </a:p>
          <a:p>
            <a:r>
              <a:rPr lang="en-US" dirty="0" smtClean="0"/>
              <a:t>Does realistic </a:t>
            </a:r>
            <a:r>
              <a:rPr lang="en-US" dirty="0" err="1" smtClean="0"/>
              <a:t>physicalism</a:t>
            </a:r>
            <a:r>
              <a:rPr lang="en-US" dirty="0" smtClean="0"/>
              <a:t> entail </a:t>
            </a:r>
            <a:r>
              <a:rPr lang="en-US" dirty="0" err="1" smtClean="0">
                <a:solidFill>
                  <a:srgbClr val="0000FF"/>
                </a:solidFill>
              </a:rPr>
              <a:t>panpsychism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/>
              <a:t>Combination problem: How do qualia combine?</a:t>
            </a:r>
          </a:p>
          <a:p>
            <a:r>
              <a:rPr lang="en-US" dirty="0" smtClean="0"/>
              <a:t>Are these the only alternatives at present?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8773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Panpsychism</a:t>
            </a:r>
            <a:r>
              <a:rPr lang="en-US" sz="4000" dirty="0" smtClean="0"/>
              <a:t>, Emergence &amp; </a:t>
            </a:r>
            <a:r>
              <a:rPr lang="en-US" sz="4000" dirty="0" err="1" smtClean="0"/>
              <a:t>Physicalism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18429" y="2860121"/>
            <a:ext cx="1385152" cy="369332"/>
            <a:chOff x="1130300" y="2489200"/>
            <a:chExt cx="1385152" cy="369332"/>
          </a:xfrm>
        </p:grpSpPr>
        <p:sp>
          <p:nvSpPr>
            <p:cNvPr id="15" name="Rounded Rectangle 14"/>
            <p:cNvSpPr/>
            <p:nvPr/>
          </p:nvSpPr>
          <p:spPr>
            <a:xfrm>
              <a:off x="1130300" y="2489200"/>
              <a:ext cx="1385152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0300" y="2489200"/>
              <a:ext cx="138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Panpsychism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1698" y="4078526"/>
            <a:ext cx="2237023" cy="369332"/>
            <a:chOff x="1358900" y="3708400"/>
            <a:chExt cx="2237023" cy="369332"/>
          </a:xfrm>
        </p:grpSpPr>
        <p:sp>
          <p:nvSpPr>
            <p:cNvPr id="20" name="Rounded Rectangle 19"/>
            <p:cNvSpPr/>
            <p:nvPr/>
          </p:nvSpPr>
          <p:spPr>
            <a:xfrm>
              <a:off x="1358900" y="3708400"/>
              <a:ext cx="2237023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8900" y="3708400"/>
              <a:ext cx="2237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Combination problem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5238065"/>
            <a:ext cx="2062208" cy="646331"/>
            <a:chOff x="683396" y="5238065"/>
            <a:chExt cx="2062208" cy="646331"/>
          </a:xfrm>
        </p:grpSpPr>
        <p:sp>
          <p:nvSpPr>
            <p:cNvPr id="28" name="Rounded Rectangle 27"/>
            <p:cNvSpPr/>
            <p:nvPr/>
          </p:nvSpPr>
          <p:spPr>
            <a:xfrm>
              <a:off x="683396" y="5238065"/>
              <a:ext cx="206220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396" y="5238065"/>
              <a:ext cx="206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Conservative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Emergence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90261" y="1586468"/>
            <a:ext cx="1611077" cy="451366"/>
            <a:chOff x="3595923" y="2037834"/>
            <a:chExt cx="1611077" cy="451366"/>
          </a:xfrm>
        </p:grpSpPr>
        <p:sp>
          <p:nvSpPr>
            <p:cNvPr id="12" name="Rounded Rectangle 11"/>
            <p:cNvSpPr/>
            <p:nvPr/>
          </p:nvSpPr>
          <p:spPr>
            <a:xfrm>
              <a:off x="3595923" y="2037834"/>
              <a:ext cx="1611077" cy="4513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6708" y="2037834"/>
              <a:ext cx="125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Physicalism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78569" y="5238065"/>
            <a:ext cx="2466278" cy="646331"/>
            <a:chOff x="3178569" y="5238065"/>
            <a:chExt cx="2466278" cy="646331"/>
          </a:xfrm>
        </p:grpSpPr>
        <p:sp>
          <p:nvSpPr>
            <p:cNvPr id="32" name="Rounded Rectangle 31"/>
            <p:cNvSpPr/>
            <p:nvPr/>
          </p:nvSpPr>
          <p:spPr>
            <a:xfrm>
              <a:off x="3178569" y="5238065"/>
              <a:ext cx="246627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569" y="5238065"/>
              <a:ext cx="246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</a:t>
              </a:r>
              <a:r>
                <a:rPr lang="en-US" dirty="0" smtClean="0">
                  <a:solidFill>
                    <a:schemeClr val="bg1"/>
                  </a:solidFill>
                </a:rPr>
                <a:t>Radical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Reformulate </a:t>
              </a:r>
              <a:r>
                <a:rPr lang="en-US" dirty="0" err="1" smtClean="0">
                  <a:solidFill>
                    <a:schemeClr val="bg1"/>
                  </a:solidFill>
                </a:rPr>
                <a:t>physicalism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3564" y="2860915"/>
            <a:ext cx="1229273" cy="369332"/>
            <a:chOff x="4495800" y="3225800"/>
            <a:chExt cx="1229273" cy="369332"/>
          </a:xfrm>
        </p:grpSpPr>
        <p:sp>
          <p:nvSpPr>
            <p:cNvPr id="16" name="Rounded Rectangle 15"/>
            <p:cNvSpPr/>
            <p:nvPr/>
          </p:nvSpPr>
          <p:spPr>
            <a:xfrm>
              <a:off x="4495800" y="3225800"/>
              <a:ext cx="1229273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3225800"/>
              <a:ext cx="1229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Emergence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66309" y="4077730"/>
            <a:ext cx="2111731" cy="369332"/>
            <a:chOff x="5174947" y="4316968"/>
            <a:chExt cx="2111731" cy="369332"/>
          </a:xfrm>
        </p:grpSpPr>
        <p:sp>
          <p:nvSpPr>
            <p:cNvPr id="22" name="Rounded Rectangle 21"/>
            <p:cNvSpPr/>
            <p:nvPr/>
          </p:nvSpPr>
          <p:spPr>
            <a:xfrm>
              <a:off x="5174947" y="4316968"/>
              <a:ext cx="2079678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07000" y="4316968"/>
              <a:ext cx="2079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Complexity problem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36273" y="5238065"/>
            <a:ext cx="2062208" cy="646331"/>
            <a:chOff x="6810125" y="2904698"/>
            <a:chExt cx="2062208" cy="646331"/>
          </a:xfrm>
        </p:grpSpPr>
        <p:sp>
          <p:nvSpPr>
            <p:cNvPr id="30" name="Rounded Rectangle 29"/>
            <p:cNvSpPr/>
            <p:nvPr/>
          </p:nvSpPr>
          <p:spPr>
            <a:xfrm>
              <a:off x="6810125" y="2904698"/>
              <a:ext cx="206220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0125" y="2904698"/>
              <a:ext cx="206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Conservative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</a:t>
              </a:r>
              <a:r>
                <a:rPr lang="en-US" dirty="0" err="1" smtClean="0">
                  <a:solidFill>
                    <a:schemeClr val="bg1"/>
                  </a:solidFill>
                </a:rPr>
                <a:t>Panpsychism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" name="Straight Arrow Connector 33"/>
          <p:cNvCxnSpPr>
            <a:stCxn id="12" idx="2"/>
            <a:endCxn id="5" idx="0"/>
          </p:cNvCxnSpPr>
          <p:nvPr/>
        </p:nvCxnSpPr>
        <p:spPr>
          <a:xfrm rot="5400000">
            <a:off x="3242260" y="1606580"/>
            <a:ext cx="822287" cy="168479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 rot="16200000" flipH="1">
            <a:off x="4855460" y="1678173"/>
            <a:ext cx="823081" cy="15424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rot="5400000">
            <a:off x="2386071" y="3654387"/>
            <a:ext cx="84986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</p:cNvCxnSpPr>
          <p:nvPr/>
        </p:nvCxnSpPr>
        <p:spPr>
          <a:xfrm rot="5400000">
            <a:off x="5612235" y="3656213"/>
            <a:ext cx="85193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2"/>
          </p:cNvCxnSpPr>
          <p:nvPr/>
        </p:nvCxnSpPr>
        <p:spPr>
          <a:xfrm rot="5400000">
            <a:off x="1622643" y="4051291"/>
            <a:ext cx="791001" cy="15841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4" idx="2"/>
          </p:cNvCxnSpPr>
          <p:nvPr/>
        </p:nvCxnSpPr>
        <p:spPr>
          <a:xfrm rot="16200000" flipH="1">
            <a:off x="6418181" y="4067081"/>
            <a:ext cx="791001" cy="155096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2"/>
            <a:endCxn id="32" idx="0"/>
          </p:cNvCxnSpPr>
          <p:nvPr/>
        </p:nvCxnSpPr>
        <p:spPr>
          <a:xfrm rot="16200000" flipH="1">
            <a:off x="3215856" y="4042212"/>
            <a:ext cx="790207" cy="160149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10" idx="0"/>
          </p:cNvCxnSpPr>
          <p:nvPr/>
        </p:nvCxnSpPr>
        <p:spPr>
          <a:xfrm rot="5400000">
            <a:off x="4813427" y="4045343"/>
            <a:ext cx="791003" cy="159444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Phenomenology: Thin Subjects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761565"/>
            <a:ext cx="8521700" cy="428961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Persons and selves as </a:t>
            </a:r>
            <a:r>
              <a:rPr lang="en-US" sz="2600" dirty="0" smtClean="0">
                <a:solidFill>
                  <a:srgbClr val="FF0000"/>
                </a:solidFill>
              </a:rPr>
              <a:t>subjects of experience (</a:t>
            </a:r>
            <a:r>
              <a:rPr lang="en-US" sz="2600" dirty="0" err="1" smtClean="0">
                <a:solidFill>
                  <a:srgbClr val="FF0000"/>
                </a:solidFill>
              </a:rPr>
              <a:t>SoE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r>
              <a:rPr lang="en-US" sz="2600" dirty="0" smtClean="0"/>
              <a:t> (</a:t>
            </a:r>
            <a:r>
              <a:rPr lang="en-US" sz="2600" i="1" dirty="0" smtClean="0"/>
              <a:t>Lowe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“A subject of experience is something that exists only if experience exists of which it is a subject” (</a:t>
            </a:r>
            <a:r>
              <a:rPr lang="en-US" sz="2600" i="1" dirty="0" err="1" smtClean="0"/>
              <a:t>Strawson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“The thinking or the existence of the thought and the existence of my own self are one and the same” (</a:t>
            </a:r>
            <a:r>
              <a:rPr lang="en-US" sz="2600" i="1" dirty="0" smtClean="0"/>
              <a:t>Kant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Thin subjects (SESMET): subjects that persist for brief periods of time, a “</a:t>
            </a:r>
            <a:r>
              <a:rPr lang="en-US" sz="2600" dirty="0" err="1" smtClean="0"/>
              <a:t>gappy</a:t>
            </a:r>
            <a:r>
              <a:rPr lang="en-US" sz="2600" dirty="0" smtClean="0"/>
              <a:t> process” (</a:t>
            </a:r>
            <a:r>
              <a:rPr lang="en-US" sz="2600" i="1" dirty="0" err="1" smtClean="0"/>
              <a:t>Strawson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mere self in Mahayana Buddhism (</a:t>
            </a:r>
            <a:r>
              <a:rPr lang="en-US" sz="2600" i="1" dirty="0" err="1" smtClean="0"/>
              <a:t>Tsongkhapa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Notion goes back at least to </a:t>
            </a:r>
            <a:r>
              <a:rPr lang="en-US" sz="2600" dirty="0" err="1" smtClean="0"/>
              <a:t>Frege</a:t>
            </a:r>
            <a:r>
              <a:rPr lang="en-US" sz="2600" dirty="0"/>
              <a:t> </a:t>
            </a:r>
            <a:r>
              <a:rPr lang="en-US" sz="2600" dirty="0" smtClean="0"/>
              <a:t>in the west.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971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0341"/>
            <a:ext cx="8045449" cy="14119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Physicalism</a:t>
            </a:r>
            <a:r>
              <a:rPr lang="en-US" dirty="0" smtClean="0"/>
              <a:t> = </a:t>
            </a:r>
            <a:r>
              <a:rPr lang="en-US" dirty="0" err="1" smtClean="0"/>
              <a:t>Physicalism</a:t>
            </a:r>
            <a:r>
              <a:rPr lang="en-US" dirty="0" smtClean="0"/>
              <a:t> +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 ingredient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Physicalism</a:t>
            </a:r>
            <a:r>
              <a:rPr lang="en-US" dirty="0" smtClean="0"/>
              <a:t> should remain </a:t>
            </a:r>
            <a:r>
              <a:rPr lang="en-US" dirty="0" err="1" smtClean="0"/>
              <a:t>physicalism</a:t>
            </a:r>
            <a:r>
              <a:rPr lang="en-US" dirty="0" smtClean="0"/>
              <a:t> despite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Re-examine </a:t>
            </a:r>
            <a:r>
              <a:rPr lang="en-US" dirty="0" err="1" smtClean="0"/>
              <a:t>panpsychism</a:t>
            </a:r>
            <a:r>
              <a:rPr lang="en-US" dirty="0" smtClean="0"/>
              <a:t> and emergence in light of new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accompanied by experience because </a:t>
            </a:r>
            <a:r>
              <a:rPr lang="en-US" i="1" dirty="0" smtClean="0"/>
              <a:t>X </a:t>
            </a:r>
            <a:r>
              <a:rPr lang="en-US" dirty="0" smtClean="0"/>
              <a:t>is always accompanied by experience.</a:t>
            </a:r>
          </a:p>
          <a:p>
            <a:endParaRPr lang="en-US" dirty="0"/>
          </a:p>
        </p:txBody>
      </p:sp>
      <p:pic>
        <p:nvPicPr>
          <p:cNvPr id="4" name="Picture 3" descr="j0236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91" y="3721100"/>
            <a:ext cx="893618" cy="1092200"/>
          </a:xfrm>
          <a:prstGeom prst="rect">
            <a:avLst/>
          </a:prstGeom>
        </p:spPr>
      </p:pic>
      <p:sp>
        <p:nvSpPr>
          <p:cNvPr id="5" name="Dodecagon 4"/>
          <p:cNvSpPr/>
          <p:nvPr/>
        </p:nvSpPr>
        <p:spPr>
          <a:xfrm>
            <a:off x="7038109" y="1609165"/>
            <a:ext cx="787400" cy="812800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0341"/>
            <a:ext cx="8407400" cy="1411941"/>
          </a:xfrm>
        </p:spPr>
        <p:txBody>
          <a:bodyPr>
            <a:noAutofit/>
          </a:bodyPr>
          <a:lstStyle/>
          <a:p>
            <a:r>
              <a:rPr lang="en-US" sz="4800" dirty="0"/>
              <a:t>C</a:t>
            </a:r>
            <a:r>
              <a:rPr lang="en-US" sz="4800" dirty="0" smtClean="0"/>
              <a:t>ompositionality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Century Gothic"/>
                <a:cs typeface="Century Gothic"/>
              </a:rPr>
              <a:t>A counter-intuitive proposal.</a:t>
            </a:r>
          </a:p>
          <a:p>
            <a:r>
              <a:rPr lang="en-US" sz="2800" i="1" dirty="0" smtClean="0">
                <a:latin typeface="Century Gothic"/>
                <a:cs typeface="Century Gothic"/>
              </a:rPr>
              <a:t>Assertion:</a:t>
            </a:r>
            <a:r>
              <a:rPr lang="en-US" dirty="0" smtClean="0"/>
              <a:t> </a:t>
            </a:r>
            <a:r>
              <a:rPr lang="en-US" dirty="0" err="1" smtClean="0"/>
              <a:t>Physicalism</a:t>
            </a:r>
            <a:r>
              <a:rPr lang="en-US" dirty="0" smtClean="0"/>
              <a:t>  + </a:t>
            </a:r>
            <a:r>
              <a:rPr lang="en-US" dirty="0"/>
              <a:t>C</a:t>
            </a:r>
            <a:r>
              <a:rPr lang="en-US" dirty="0" smtClean="0"/>
              <a:t>ompositionality accompanied by experience.</a:t>
            </a:r>
          </a:p>
          <a:p>
            <a:r>
              <a:rPr lang="en-US" sz="2800" i="1" dirty="0" smtClean="0">
                <a:latin typeface="Century Gothic"/>
                <a:cs typeface="Century Gothic"/>
              </a:rPr>
              <a:t>Letter but not the spirit of </a:t>
            </a:r>
            <a:r>
              <a:rPr lang="en-US" sz="2800" i="1" dirty="0" err="1" smtClean="0">
                <a:latin typeface="Century Gothic"/>
                <a:cs typeface="Century Gothic"/>
              </a:rPr>
              <a:t>panpsychism</a:t>
            </a:r>
            <a:r>
              <a:rPr lang="en-US" sz="2800" i="1" dirty="0" smtClean="0">
                <a:latin typeface="Century Gothic"/>
                <a:cs typeface="Century Gothic"/>
              </a:rPr>
              <a:t>: 		 </a:t>
            </a:r>
            <a:r>
              <a:rPr lang="en-US" dirty="0" smtClean="0"/>
              <a:t>fundamental but not pan.</a:t>
            </a:r>
          </a:p>
          <a:p>
            <a:r>
              <a:rPr lang="en-US" sz="2800" i="1" dirty="0" smtClean="0">
                <a:latin typeface="Century Gothic"/>
                <a:cs typeface="Century Gothic"/>
              </a:rPr>
              <a:t>Spirit but not the letter of emergence:                		 </a:t>
            </a:r>
            <a:r>
              <a:rPr lang="en-US" dirty="0" smtClean="0"/>
              <a:t>non-reductive but fundamental.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219075" y="5842232"/>
            <a:ext cx="8632825" cy="901468"/>
            <a:chOff x="219075" y="5842232"/>
            <a:chExt cx="8632825" cy="901468"/>
          </a:xfrm>
        </p:grpSpPr>
        <p:sp>
          <p:nvSpPr>
            <p:cNvPr id="6" name="TextBox 5"/>
            <p:cNvSpPr txBox="1"/>
            <p:nvPr/>
          </p:nvSpPr>
          <p:spPr>
            <a:xfrm>
              <a:off x="219075" y="6102999"/>
              <a:ext cx="1266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Experience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3112" y="6102999"/>
              <a:ext cx="100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Subjects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6074" y="5964499"/>
              <a:ext cx="1689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ingredient </a:t>
              </a:r>
            </a:p>
            <a:p>
              <a:r>
                <a:rPr lang="en-US" dirty="0" smtClean="0"/>
                <a:t>             </a:t>
              </a:r>
              <a:r>
                <a:rPr lang="en-US" i="1" dirty="0" smtClean="0"/>
                <a:t>X</a:t>
              </a:r>
              <a:endParaRPr lang="en-US" i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07200" y="5842232"/>
              <a:ext cx="2044700" cy="901468"/>
              <a:chOff x="6702424" y="5671297"/>
              <a:chExt cx="2044700" cy="90146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702424" y="5671297"/>
                <a:ext cx="2044700" cy="9014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7"/>
              <p:cNvGrpSpPr/>
              <p:nvPr/>
            </p:nvGrpSpPr>
            <p:grpSpPr>
              <a:xfrm>
                <a:off x="6869765" y="5671297"/>
                <a:ext cx="1827205" cy="738664"/>
                <a:chOff x="7196791" y="5771732"/>
                <a:chExt cx="1827205" cy="738664"/>
              </a:xfrm>
            </p:grpSpPr>
            <p:sp>
              <p:nvSpPr>
                <p:cNvPr id="13" name="TextBox 8"/>
                <p:cNvSpPr txBox="1"/>
                <p:nvPr/>
              </p:nvSpPr>
              <p:spPr>
                <a:xfrm>
                  <a:off x="7196791" y="6141064"/>
                  <a:ext cx="1827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Compositionality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490484" y="5771732"/>
                  <a:ext cx="1297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bg1"/>
                      </a:solidFill>
                    </a:rPr>
                    <a:t>Physicalism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" name="Right Arrow 9"/>
            <p:cNvSpPr/>
            <p:nvPr/>
          </p:nvSpPr>
          <p:spPr>
            <a:xfrm>
              <a:off x="1485204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80231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45321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2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Restricted Compositionality Principle (RCP)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193365"/>
            <a:ext cx="7570787" cy="42896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Kathrin </a:t>
            </a:r>
            <a:r>
              <a:rPr lang="en-US" dirty="0" err="1" smtClean="0"/>
              <a:t>Koslicki’s</a:t>
            </a:r>
            <a:r>
              <a:rPr lang="en-US" dirty="0" smtClean="0"/>
              <a:t> work.</a:t>
            </a:r>
          </a:p>
          <a:p>
            <a:r>
              <a:rPr lang="en-US" dirty="0" smtClean="0"/>
              <a:t>RCP: Some objects                       compose an object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, of kind </a:t>
            </a: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K</a:t>
            </a:r>
            <a:r>
              <a:rPr lang="en-US" dirty="0" smtClean="0"/>
              <a:t>, just in case                       satisfy the constraints                                                                                  	       dictated by some formal components, associated with objects of kind, </a:t>
            </a: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K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Weak Supplementation Principle.</a:t>
            </a:r>
          </a:p>
          <a:p>
            <a:r>
              <a:rPr lang="en-US" dirty="0" smtClean="0"/>
              <a:t>Avoid proliferation of </a:t>
            </a:r>
            <a:r>
              <a:rPr lang="en-US" i="1" dirty="0" smtClean="0"/>
              <a:t>sui generis</a:t>
            </a:r>
            <a:r>
              <a:rPr lang="en-US" dirty="0" smtClean="0"/>
              <a:t> relations.</a:t>
            </a:r>
          </a:p>
          <a:p>
            <a:r>
              <a:rPr lang="en-US" dirty="0" smtClean="0"/>
              <a:t>Relies on ontology of </a:t>
            </a:r>
            <a:r>
              <a:rPr lang="en-US" i="1" dirty="0" smtClean="0"/>
              <a:t>natural kinds.</a:t>
            </a:r>
          </a:p>
          <a:p>
            <a:r>
              <a:rPr lang="en-US" dirty="0" smtClean="0"/>
              <a:t>Material and formal parts of object (composition).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01224"/>
              </p:ext>
            </p:extLst>
          </p:nvPr>
        </p:nvGraphicFramePr>
        <p:xfrm>
          <a:off x="3695700" y="2730489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" name="Equation" r:id="rId3" imgW="609600" imgH="203200" progId="Equation.DSMT4">
                  <p:embed/>
                </p:oleObj>
              </mc:Choice>
              <mc:Fallback>
                <p:oleObj name="Equation" r:id="rId3" imgW="609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2730489"/>
                        <a:ext cx="1409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908548"/>
              </p:ext>
            </p:extLst>
          </p:nvPr>
        </p:nvGraphicFramePr>
        <p:xfrm>
          <a:off x="3945890" y="2994226"/>
          <a:ext cx="1438910" cy="4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" name="Equation" r:id="rId5" imgW="609600" imgH="203200" progId="Equation.DSMT4">
                  <p:embed/>
                </p:oleObj>
              </mc:Choice>
              <mc:Fallback>
                <p:oleObj name="Equation" r:id="rId5" imgW="609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5890" y="2994226"/>
                        <a:ext cx="1438910" cy="47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01784"/>
              </p:ext>
            </p:extLst>
          </p:nvPr>
        </p:nvGraphicFramePr>
        <p:xfrm>
          <a:off x="1176336" y="3371839"/>
          <a:ext cx="1046163" cy="40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" name="Equation" r:id="rId6" imgW="520700" imgH="203200" progId="Equation.DSMT4">
                  <p:embed/>
                </p:oleObj>
              </mc:Choice>
              <mc:Fallback>
                <p:oleObj name="Equation" r:id="rId6" imgW="520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6336" y="3371839"/>
                        <a:ext cx="1046163" cy="408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bookcover_koslicki_structure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3432387"/>
            <a:ext cx="1666728" cy="25534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3375" y="1368329"/>
            <a:ext cx="8632825" cy="901468"/>
            <a:chOff x="219075" y="5842232"/>
            <a:chExt cx="8632825" cy="901468"/>
          </a:xfrm>
        </p:grpSpPr>
        <p:sp>
          <p:nvSpPr>
            <p:cNvPr id="9" name="TextBox 8"/>
            <p:cNvSpPr txBox="1"/>
            <p:nvPr/>
          </p:nvSpPr>
          <p:spPr>
            <a:xfrm>
              <a:off x="219075" y="6102999"/>
              <a:ext cx="1266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Experience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3112" y="6102999"/>
              <a:ext cx="100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Subjects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6074" y="5964499"/>
              <a:ext cx="1689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ingredient </a:t>
              </a:r>
            </a:p>
            <a:p>
              <a:r>
                <a:rPr lang="en-US" dirty="0" smtClean="0"/>
                <a:t>             </a:t>
              </a:r>
              <a:r>
                <a:rPr lang="en-US" i="1" dirty="0" smtClean="0"/>
                <a:t>X</a:t>
              </a:r>
              <a:endParaRPr lang="en-US" i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807200" y="5842232"/>
              <a:ext cx="2044700" cy="901468"/>
              <a:chOff x="6702424" y="5671297"/>
              <a:chExt cx="2044700" cy="90146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702424" y="5671297"/>
                <a:ext cx="2044700" cy="9014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7"/>
              <p:cNvGrpSpPr/>
              <p:nvPr/>
            </p:nvGrpSpPr>
            <p:grpSpPr>
              <a:xfrm>
                <a:off x="6869765" y="5671297"/>
                <a:ext cx="1827205" cy="738664"/>
                <a:chOff x="7196791" y="5771732"/>
                <a:chExt cx="1827205" cy="738664"/>
              </a:xfrm>
            </p:grpSpPr>
            <p:sp>
              <p:nvSpPr>
                <p:cNvPr id="18" name="TextBox 8"/>
                <p:cNvSpPr txBox="1"/>
                <p:nvPr/>
              </p:nvSpPr>
              <p:spPr>
                <a:xfrm>
                  <a:off x="7196791" y="6141064"/>
                  <a:ext cx="1827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Compositionality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490484" y="5771732"/>
                  <a:ext cx="1297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bg1"/>
                      </a:solidFill>
                    </a:rPr>
                    <a:t>Physicalism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3" name="Right Arrow 12"/>
            <p:cNvSpPr/>
            <p:nvPr/>
          </p:nvSpPr>
          <p:spPr>
            <a:xfrm>
              <a:off x="1485204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280231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845321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3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SoE</a:t>
            </a:r>
            <a:r>
              <a:rPr lang="en-US" dirty="0" smtClean="0"/>
              <a:t> as Natural Kinds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Subjects of Experience (</a:t>
            </a:r>
            <a:r>
              <a:rPr lang="en-US" dirty="0" err="1" smtClean="0">
                <a:solidFill>
                  <a:srgbClr val="FF0000"/>
                </a:solidFill>
              </a:rPr>
              <a:t>SoE</a:t>
            </a:r>
            <a:r>
              <a:rPr lang="en-US" dirty="0" smtClean="0">
                <a:solidFill>
                  <a:srgbClr val="FF0000"/>
                </a:solidFill>
              </a:rPr>
              <a:t>): </a:t>
            </a:r>
            <a:r>
              <a:rPr lang="en-US" dirty="0" smtClean="0"/>
              <a:t>Restricted compositionality principle requires commitment to ontology of natural kinds.</a:t>
            </a:r>
          </a:p>
          <a:p>
            <a:r>
              <a:rPr lang="en-US" dirty="0" err="1" smtClean="0"/>
              <a:t>SoE</a:t>
            </a:r>
            <a:r>
              <a:rPr lang="en-US" dirty="0" smtClean="0"/>
              <a:t> as a natural kind term:</a:t>
            </a:r>
          </a:p>
          <a:p>
            <a:pPr lvl="1"/>
            <a:r>
              <a:rPr lang="en-US" dirty="0" smtClean="0"/>
              <a:t>Appeal to </a:t>
            </a:r>
            <a:r>
              <a:rPr lang="en-US" i="1" dirty="0" smtClean="0"/>
              <a:t>same-kind relation </a:t>
            </a:r>
            <a:r>
              <a:rPr lang="en-US" dirty="0" smtClean="0"/>
              <a:t>between </a:t>
            </a:r>
            <a:r>
              <a:rPr lang="en-US" dirty="0" err="1" smtClean="0"/>
              <a:t>SoE</a:t>
            </a:r>
            <a:r>
              <a:rPr lang="en-US" dirty="0" smtClean="0"/>
              <a:t> objects.</a:t>
            </a:r>
          </a:p>
          <a:p>
            <a:pPr lvl="1"/>
            <a:r>
              <a:rPr lang="en-US" dirty="0" smtClean="0"/>
              <a:t>Non-descriptive and does not require rigidity (</a:t>
            </a:r>
            <a:r>
              <a:rPr lang="en-US" i="1" dirty="0" err="1" smtClean="0"/>
              <a:t>Koslicki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Requires specification for picking out same kind object.</a:t>
            </a:r>
          </a:p>
          <a:p>
            <a:r>
              <a:rPr lang="en-US" dirty="0" err="1" smtClean="0"/>
              <a:t>Intersubjectivity</a:t>
            </a:r>
            <a:r>
              <a:rPr lang="en-US" dirty="0" smtClean="0"/>
              <a:t> as specification? </a:t>
            </a:r>
            <a:r>
              <a:rPr lang="en-US" dirty="0" smtClean="0"/>
              <a:t>Clearly controversial.</a:t>
            </a:r>
          </a:p>
          <a:p>
            <a:pPr lvl="1"/>
            <a:r>
              <a:rPr lang="en-US" dirty="0" smtClean="0"/>
              <a:t>I see You, </a:t>
            </a:r>
            <a:r>
              <a:rPr lang="en-US" dirty="0" err="1" smtClean="0"/>
              <a:t>Y’All</a:t>
            </a:r>
            <a:r>
              <a:rPr lang="en-US" dirty="0" smtClean="0"/>
              <a:t>, </a:t>
            </a:r>
            <a:r>
              <a:rPr lang="en-US" dirty="0" err="1" smtClean="0"/>
              <a:t>namaste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Second person as foundation for </a:t>
            </a:r>
            <a:r>
              <a:rPr lang="en-US" dirty="0" err="1" smtClean="0"/>
              <a:t>SoE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Could be wrong but more importantly could also be right.</a:t>
            </a:r>
          </a:p>
          <a:p>
            <a:r>
              <a:rPr lang="en-US" dirty="0" err="1" smtClean="0"/>
              <a:t>SoE</a:t>
            </a:r>
            <a:r>
              <a:rPr lang="en-US" dirty="0" smtClean="0"/>
              <a:t> in psychology:</a:t>
            </a:r>
          </a:p>
          <a:p>
            <a:pPr lvl="1"/>
            <a:r>
              <a:rPr lang="en-US" dirty="0" smtClean="0"/>
              <a:t>analogous to species in biology.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SoE</a:t>
            </a:r>
            <a:r>
              <a:rPr lang="en-US" dirty="0" smtClean="0"/>
              <a:t>: </a:t>
            </a:r>
            <a:r>
              <a:rPr lang="en-US" dirty="0" err="1" smtClean="0"/>
              <a:t>prehension</a:t>
            </a:r>
            <a:r>
              <a:rPr lang="en-US" dirty="0" smtClean="0"/>
              <a:t>, sensation, emotion, cognition, visualization.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6500" y="6175793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Physics of Compositionality?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851212"/>
            <a:ext cx="7467600" cy="1730375"/>
          </a:xfrm>
        </p:spPr>
        <p:txBody>
          <a:bodyPr/>
          <a:lstStyle/>
          <a:p>
            <a:r>
              <a:rPr lang="en-US" sz="6000" dirty="0" smtClean="0"/>
              <a:t>From </a:t>
            </a:r>
            <a:r>
              <a:rPr lang="en-US" sz="6000" dirty="0" err="1" smtClean="0"/>
              <a:t>Physicalism</a:t>
            </a:r>
            <a:r>
              <a:rPr lang="en-US" sz="6000" dirty="0" smtClean="0"/>
              <a:t> to Physics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841500" y="4008718"/>
            <a:ext cx="5446714" cy="829982"/>
          </a:xfrm>
        </p:spPr>
        <p:txBody>
          <a:bodyPr/>
          <a:lstStyle/>
          <a:p>
            <a:r>
              <a:rPr lang="en-US" dirty="0" smtClean="0"/>
              <a:t>Need new idea to set up compositionality in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8530</TotalTime>
  <Words>1182</Words>
  <Application>Microsoft Macintosh PowerPoint</Application>
  <PresentationFormat>On-screen Show (4:3)</PresentationFormat>
  <Paragraphs>163</Paragraphs>
  <Slides>18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Candara</vt:lpstr>
      <vt:lpstr>Century Gothic</vt:lpstr>
      <vt:lpstr>Mistral</vt:lpstr>
      <vt:lpstr>Wingdings</vt:lpstr>
      <vt:lpstr>Arial</vt:lpstr>
      <vt:lpstr>Infusion</vt:lpstr>
      <vt:lpstr>Equation</vt:lpstr>
      <vt:lpstr>Panpsychism and Compositionality:  A solution to the  Hard Problem</vt:lpstr>
      <vt:lpstr>Realistic physicalism &amp; experience</vt:lpstr>
      <vt:lpstr>Panpsychism, Emergence &amp; Physicalism</vt:lpstr>
      <vt:lpstr>Phenomenology: Thin Subjects</vt:lpstr>
      <vt:lpstr>Physicalism = Physicalism + X</vt:lpstr>
      <vt:lpstr>Compositionality</vt:lpstr>
      <vt:lpstr>Restricted Compositionality Principle (RCP)</vt:lpstr>
      <vt:lpstr>SoE as Natural Kinds</vt:lpstr>
      <vt:lpstr>From Physicalism to Physics</vt:lpstr>
      <vt:lpstr>Second Quantization</vt:lpstr>
      <vt:lpstr>SelfOn: Physical thin subjects</vt:lpstr>
      <vt:lpstr>Phenomenology, Philosophy and Physics</vt:lpstr>
      <vt:lpstr>Fields, Particles and SelfOns</vt:lpstr>
      <vt:lpstr>Objections</vt:lpstr>
      <vt:lpstr>Discussion</vt:lpstr>
      <vt:lpstr>References</vt:lpstr>
      <vt:lpstr>Thank You</vt:lpstr>
      <vt:lpstr>Substances versus properties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Panpsychism, Emergence and Physicalism</dc:title>
  <dc:creator>Anand Rangarajan</dc:creator>
  <cp:lastModifiedBy>Anand Rangarajan</cp:lastModifiedBy>
  <cp:revision>313</cp:revision>
  <cp:lastPrinted>2012-04-01T15:54:46Z</cp:lastPrinted>
  <dcterms:created xsi:type="dcterms:W3CDTF">2012-04-10T20:47:23Z</dcterms:created>
  <dcterms:modified xsi:type="dcterms:W3CDTF">2016-04-26T23:33:18Z</dcterms:modified>
</cp:coreProperties>
</file>