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2" r:id="rId5"/>
    <p:sldId id="263" r:id="rId6"/>
    <p:sldId id="270" r:id="rId7"/>
    <p:sldId id="273" r:id="rId8"/>
    <p:sldId id="274" r:id="rId9"/>
    <p:sldId id="266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909A7F-95A0-4559-9E9F-E131C33E698B}" v="319" dt="2022-03-31T15:56:40.8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9" d="50"/>
        <a:sy n="29" d="5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nd Rangarajan" userId="88a40faf67d73dd9" providerId="LiveId" clId="{E2909A7F-95A0-4559-9E9F-E131C33E698B}"/>
    <pc:docChg chg="custSel addSld delSld modSld sldOrd">
      <pc:chgData name="Anand Rangarajan" userId="88a40faf67d73dd9" providerId="LiveId" clId="{E2909A7F-95A0-4559-9E9F-E131C33E698B}" dt="2022-03-31T19:05:59.513" v="1882" actId="47"/>
      <pc:docMkLst>
        <pc:docMk/>
      </pc:docMkLst>
      <pc:sldChg chg="modSp mod">
        <pc:chgData name="Anand Rangarajan" userId="88a40faf67d73dd9" providerId="LiveId" clId="{E2909A7F-95A0-4559-9E9F-E131C33E698B}" dt="2022-03-27T17:26:28.455" v="93" actId="1076"/>
        <pc:sldMkLst>
          <pc:docMk/>
          <pc:sldMk cId="2647263501" sldId="256"/>
        </pc:sldMkLst>
        <pc:spChg chg="mod">
          <ac:chgData name="Anand Rangarajan" userId="88a40faf67d73dd9" providerId="LiveId" clId="{E2909A7F-95A0-4559-9E9F-E131C33E698B}" dt="2022-03-27T17:26:28.455" v="93" actId="1076"/>
          <ac:spMkLst>
            <pc:docMk/>
            <pc:sldMk cId="2647263501" sldId="256"/>
            <ac:spMk id="2" creationId="{B0374534-FB57-40B5-A9E3-06327BAF27F7}"/>
          </ac:spMkLst>
        </pc:spChg>
      </pc:sldChg>
      <pc:sldChg chg="modSp mod">
        <pc:chgData name="Anand Rangarajan" userId="88a40faf67d73dd9" providerId="LiveId" clId="{E2909A7F-95A0-4559-9E9F-E131C33E698B}" dt="2022-03-31T14:46:00.510" v="1419" actId="14100"/>
        <pc:sldMkLst>
          <pc:docMk/>
          <pc:sldMk cId="1594580069" sldId="257"/>
        </pc:sldMkLst>
        <pc:spChg chg="mod">
          <ac:chgData name="Anand Rangarajan" userId="88a40faf67d73dd9" providerId="LiveId" clId="{E2909A7F-95A0-4559-9E9F-E131C33E698B}" dt="2022-03-31T14:46:00.510" v="1419" actId="14100"/>
          <ac:spMkLst>
            <pc:docMk/>
            <pc:sldMk cId="1594580069" sldId="257"/>
            <ac:spMk id="11" creationId="{BE642FE3-0B5C-43E8-9FFE-5E8F4CEDD7BD}"/>
          </ac:spMkLst>
        </pc:spChg>
      </pc:sldChg>
      <pc:sldChg chg="del">
        <pc:chgData name="Anand Rangarajan" userId="88a40faf67d73dd9" providerId="LiveId" clId="{E2909A7F-95A0-4559-9E9F-E131C33E698B}" dt="2022-03-31T14:33:23.806" v="1370" actId="47"/>
        <pc:sldMkLst>
          <pc:docMk/>
          <pc:sldMk cId="3403947966" sldId="258"/>
        </pc:sldMkLst>
      </pc:sldChg>
      <pc:sldChg chg="del">
        <pc:chgData name="Anand Rangarajan" userId="88a40faf67d73dd9" providerId="LiveId" clId="{E2909A7F-95A0-4559-9E9F-E131C33E698B}" dt="2022-03-31T14:33:14.898" v="1369" actId="47"/>
        <pc:sldMkLst>
          <pc:docMk/>
          <pc:sldMk cId="801500927" sldId="259"/>
        </pc:sldMkLst>
      </pc:sldChg>
      <pc:sldChg chg="del">
        <pc:chgData name="Anand Rangarajan" userId="88a40faf67d73dd9" providerId="LiveId" clId="{E2909A7F-95A0-4559-9E9F-E131C33E698B}" dt="2022-03-31T14:39:22.761" v="1377" actId="47"/>
        <pc:sldMkLst>
          <pc:docMk/>
          <pc:sldMk cId="3479661679" sldId="260"/>
        </pc:sldMkLst>
      </pc:sldChg>
      <pc:sldChg chg="modSp mod">
        <pc:chgData name="Anand Rangarajan" userId="88a40faf67d73dd9" providerId="LiveId" clId="{E2909A7F-95A0-4559-9E9F-E131C33E698B}" dt="2022-03-31T15:57:18.859" v="1733" actId="27636"/>
        <pc:sldMkLst>
          <pc:docMk/>
          <pc:sldMk cId="2939609562" sldId="262"/>
        </pc:sldMkLst>
        <pc:spChg chg="mod">
          <ac:chgData name="Anand Rangarajan" userId="88a40faf67d73dd9" providerId="LiveId" clId="{E2909A7F-95A0-4559-9E9F-E131C33E698B}" dt="2022-03-31T15:52:11.247" v="1599" actId="20577"/>
          <ac:spMkLst>
            <pc:docMk/>
            <pc:sldMk cId="2939609562" sldId="262"/>
            <ac:spMk id="2" creationId="{FFBD0079-7EDA-4A2C-A5DC-2C2439F03A03}"/>
          </ac:spMkLst>
        </pc:spChg>
        <pc:spChg chg="mod">
          <ac:chgData name="Anand Rangarajan" userId="88a40faf67d73dd9" providerId="LiveId" clId="{E2909A7F-95A0-4559-9E9F-E131C33E698B}" dt="2022-03-31T15:57:18.859" v="1733" actId="27636"/>
          <ac:spMkLst>
            <pc:docMk/>
            <pc:sldMk cId="2939609562" sldId="262"/>
            <ac:spMk id="3" creationId="{ECA8F133-5520-46B6-9BE5-A3BCFD3F2B37}"/>
          </ac:spMkLst>
        </pc:spChg>
      </pc:sldChg>
      <pc:sldChg chg="del">
        <pc:chgData name="Anand Rangarajan" userId="88a40faf67d73dd9" providerId="LiveId" clId="{E2909A7F-95A0-4559-9E9F-E131C33E698B}" dt="2022-03-31T15:58:16.424" v="1734" actId="47"/>
        <pc:sldMkLst>
          <pc:docMk/>
          <pc:sldMk cId="757620493" sldId="264"/>
        </pc:sldMkLst>
      </pc:sldChg>
      <pc:sldChg chg="del">
        <pc:chgData name="Anand Rangarajan" userId="88a40faf67d73dd9" providerId="LiveId" clId="{E2909A7F-95A0-4559-9E9F-E131C33E698B}" dt="2022-03-31T14:35:23.586" v="1371" actId="47"/>
        <pc:sldMkLst>
          <pc:docMk/>
          <pc:sldMk cId="2632223107" sldId="265"/>
        </pc:sldMkLst>
      </pc:sldChg>
      <pc:sldChg chg="modSp mod">
        <pc:chgData name="Anand Rangarajan" userId="88a40faf67d73dd9" providerId="LiveId" clId="{E2909A7F-95A0-4559-9E9F-E131C33E698B}" dt="2022-03-31T19:05:15.433" v="1881" actId="14734"/>
        <pc:sldMkLst>
          <pc:docMk/>
          <pc:sldMk cId="536338155" sldId="266"/>
        </pc:sldMkLst>
        <pc:graphicFrameChg chg="modGraphic">
          <ac:chgData name="Anand Rangarajan" userId="88a40faf67d73dd9" providerId="LiveId" clId="{E2909A7F-95A0-4559-9E9F-E131C33E698B}" dt="2022-03-31T19:05:15.433" v="1881" actId="14734"/>
          <ac:graphicFrameMkLst>
            <pc:docMk/>
            <pc:sldMk cId="536338155" sldId="266"/>
            <ac:graphicFrameMk id="7" creationId="{EDB5D371-C4E1-4FF1-80C0-13EE38F2A0EE}"/>
          </ac:graphicFrameMkLst>
        </pc:graphicFrameChg>
      </pc:sldChg>
      <pc:sldChg chg="modSp">
        <pc:chgData name="Anand Rangarajan" userId="88a40faf67d73dd9" providerId="LiveId" clId="{E2909A7F-95A0-4559-9E9F-E131C33E698B}" dt="2022-03-31T15:30:55.984" v="1491" actId="20577"/>
        <pc:sldMkLst>
          <pc:docMk/>
          <pc:sldMk cId="901526904" sldId="267"/>
        </pc:sldMkLst>
        <pc:spChg chg="mod">
          <ac:chgData name="Anand Rangarajan" userId="88a40faf67d73dd9" providerId="LiveId" clId="{E2909A7F-95A0-4559-9E9F-E131C33E698B}" dt="2022-03-31T15:30:55.984" v="1491" actId="20577"/>
          <ac:spMkLst>
            <pc:docMk/>
            <pc:sldMk cId="901526904" sldId="267"/>
            <ac:spMk id="3" creationId="{8B630168-34C5-4BE4-BEAF-79FF19325983}"/>
          </ac:spMkLst>
        </pc:spChg>
      </pc:sldChg>
      <pc:sldChg chg="del">
        <pc:chgData name="Anand Rangarajan" userId="88a40faf67d73dd9" providerId="LiveId" clId="{E2909A7F-95A0-4559-9E9F-E131C33E698B}" dt="2022-03-31T14:39:33.274" v="1378" actId="47"/>
        <pc:sldMkLst>
          <pc:docMk/>
          <pc:sldMk cId="3947111347" sldId="268"/>
        </pc:sldMkLst>
      </pc:sldChg>
      <pc:sldChg chg="del">
        <pc:chgData name="Anand Rangarajan" userId="88a40faf67d73dd9" providerId="LiveId" clId="{E2909A7F-95A0-4559-9E9F-E131C33E698B}" dt="2022-03-31T19:05:59.513" v="1882" actId="47"/>
        <pc:sldMkLst>
          <pc:docMk/>
          <pc:sldMk cId="3173565362" sldId="269"/>
        </pc:sldMkLst>
      </pc:sldChg>
      <pc:sldChg chg="modSp mod modAnim">
        <pc:chgData name="Anand Rangarajan" userId="88a40faf67d73dd9" providerId="LiveId" clId="{E2909A7F-95A0-4559-9E9F-E131C33E698B}" dt="2022-03-31T15:38:39.583" v="1568" actId="20577"/>
        <pc:sldMkLst>
          <pc:docMk/>
          <pc:sldMk cId="4009054782" sldId="270"/>
        </pc:sldMkLst>
        <pc:spChg chg="mod">
          <ac:chgData name="Anand Rangarajan" userId="88a40faf67d73dd9" providerId="LiveId" clId="{E2909A7F-95A0-4559-9E9F-E131C33E698B}" dt="2022-03-31T15:38:39.583" v="1568" actId="20577"/>
          <ac:spMkLst>
            <pc:docMk/>
            <pc:sldMk cId="4009054782" sldId="270"/>
            <ac:spMk id="3" creationId="{FF6C70E8-58E4-4DF9-93F7-4C90E457B77F}"/>
          </ac:spMkLst>
        </pc:spChg>
      </pc:sldChg>
      <pc:sldChg chg="modSp mod">
        <pc:chgData name="Anand Rangarajan" userId="88a40faf67d73dd9" providerId="LiveId" clId="{E2909A7F-95A0-4559-9E9F-E131C33E698B}" dt="2022-03-31T15:58:56.289" v="1737" actId="113"/>
        <pc:sldMkLst>
          <pc:docMk/>
          <pc:sldMk cId="570937984" sldId="271"/>
        </pc:sldMkLst>
        <pc:spChg chg="mod">
          <ac:chgData name="Anand Rangarajan" userId="88a40faf67d73dd9" providerId="LiveId" clId="{E2909A7F-95A0-4559-9E9F-E131C33E698B}" dt="2022-03-31T15:55:16.432" v="1708" actId="1076"/>
          <ac:spMkLst>
            <pc:docMk/>
            <pc:sldMk cId="570937984" sldId="271"/>
            <ac:spMk id="4" creationId="{ABD75507-76E3-4636-A2B1-685A692CE9F4}"/>
          </ac:spMkLst>
        </pc:spChg>
        <pc:spChg chg="mod">
          <ac:chgData name="Anand Rangarajan" userId="88a40faf67d73dd9" providerId="LiveId" clId="{E2909A7F-95A0-4559-9E9F-E131C33E698B}" dt="2022-03-31T15:58:56.289" v="1737" actId="113"/>
          <ac:spMkLst>
            <pc:docMk/>
            <pc:sldMk cId="570937984" sldId="271"/>
            <ac:spMk id="6" creationId="{FE3AD288-5895-442D-B735-9CECEAFE4680}"/>
          </ac:spMkLst>
        </pc:spChg>
      </pc:sldChg>
      <pc:sldChg chg="modSp new mod ord">
        <pc:chgData name="Anand Rangarajan" userId="88a40faf67d73dd9" providerId="LiveId" clId="{E2909A7F-95A0-4559-9E9F-E131C33E698B}" dt="2022-03-31T14:35:26.819" v="1373"/>
        <pc:sldMkLst>
          <pc:docMk/>
          <pc:sldMk cId="3131470136" sldId="273"/>
        </pc:sldMkLst>
        <pc:spChg chg="mod">
          <ac:chgData name="Anand Rangarajan" userId="88a40faf67d73dd9" providerId="LiveId" clId="{E2909A7F-95A0-4559-9E9F-E131C33E698B}" dt="2022-03-27T17:54:06.691" v="112" actId="20577"/>
          <ac:spMkLst>
            <pc:docMk/>
            <pc:sldMk cId="3131470136" sldId="273"/>
            <ac:spMk id="2" creationId="{253B6A9F-F71A-48D2-9629-B0F99792CD9F}"/>
          </ac:spMkLst>
        </pc:spChg>
        <pc:spChg chg="mod">
          <ac:chgData name="Anand Rangarajan" userId="88a40faf67d73dd9" providerId="LiveId" clId="{E2909A7F-95A0-4559-9E9F-E131C33E698B}" dt="2022-03-31T14:01:09.165" v="565" actId="20577"/>
          <ac:spMkLst>
            <pc:docMk/>
            <pc:sldMk cId="3131470136" sldId="273"/>
            <ac:spMk id="3" creationId="{B59F3228-DE88-41EC-804E-327D75580845}"/>
          </ac:spMkLst>
        </pc:spChg>
      </pc:sldChg>
      <pc:sldChg chg="modSp new mod ord">
        <pc:chgData name="Anand Rangarajan" userId="88a40faf67d73dd9" providerId="LiveId" clId="{E2909A7F-95A0-4559-9E9F-E131C33E698B}" dt="2022-03-31T14:35:30.522" v="1375"/>
        <pc:sldMkLst>
          <pc:docMk/>
          <pc:sldMk cId="2182762148" sldId="274"/>
        </pc:sldMkLst>
        <pc:spChg chg="mod">
          <ac:chgData name="Anand Rangarajan" userId="88a40faf67d73dd9" providerId="LiveId" clId="{E2909A7F-95A0-4559-9E9F-E131C33E698B}" dt="2022-03-31T14:14:16.725" v="600" actId="20577"/>
          <ac:spMkLst>
            <pc:docMk/>
            <pc:sldMk cId="2182762148" sldId="274"/>
            <ac:spMk id="2" creationId="{B2A8A551-9F84-4CE5-AF80-D65C8E683134}"/>
          </ac:spMkLst>
        </pc:spChg>
        <pc:spChg chg="mod">
          <ac:chgData name="Anand Rangarajan" userId="88a40faf67d73dd9" providerId="LiveId" clId="{E2909A7F-95A0-4559-9E9F-E131C33E698B}" dt="2022-03-31T14:22:43.118" v="1367" actId="20577"/>
          <ac:spMkLst>
            <pc:docMk/>
            <pc:sldMk cId="2182762148" sldId="274"/>
            <ac:spMk id="3" creationId="{E1923198-8DC5-4010-8B52-39CA81B616DD}"/>
          </ac:spMkLst>
        </pc:spChg>
      </pc:sldChg>
      <pc:sldChg chg="add del">
        <pc:chgData name="Anand Rangarajan" userId="88a40faf67d73dd9" providerId="LiveId" clId="{E2909A7F-95A0-4559-9E9F-E131C33E698B}" dt="2022-03-31T14:38:10.676" v="1376" actId="47"/>
        <pc:sldMkLst>
          <pc:docMk/>
          <pc:sldMk cId="0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3EE55-98C4-4C4B-8B54-DB5F67578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7F0BA-136B-40B8-92F6-CCC64BE50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7209B-3CE2-40E3-974B-01954E3F0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D958A-5C6A-4F98-83D8-75C8D88E9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66763-FF4B-4513-8B0B-5AC628B68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5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BAFB4-7DC8-4B8A-A180-2DD96CBB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E6271-AF1E-4C4F-A20B-745E7F48A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22E0F-5586-4AF4-BF34-CD2F10971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74238-F3D6-460E-AE8E-DB5A7CCF1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8922E-BF4A-4BD4-9F06-77145F07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4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5BD372-8482-49AB-83A0-23DC69E02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1EEB4-5D5A-43DC-8CFF-36C323CEB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61F20-828C-495F-9C2B-4EF846184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6214D-EE3F-4940-A42B-2BCD8DCC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D97FD-6946-4B27-879D-D677AAAA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3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8652F-5AF0-42EC-A787-C1B90FBAB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DCF09-2345-48BC-84F4-8DF542304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75198-4182-4408-8DA6-B419C43C6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2A27F-98AC-4A69-9DB8-A9336BAD7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676E8-2CDB-47DC-AFAD-6994BE356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2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9935-69A8-433C-9B7B-C53DA0574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BAA9E-69F9-49E4-8386-C6DFAEF48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76553-78D8-43E1-9988-1B285236B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1EECD-8B77-46E3-9356-DE383FCC2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DC2AE-FDA1-4D9D-AC30-A39428756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7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9ACE3-CD15-4EF3-BAA1-FA6A1723C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1E842-82B7-407F-B9A6-622480B2C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F7C41-5165-4964-84C3-ADBEB4BC7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BD1FE-8E46-4750-97EA-54ACF00C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A2B9D-CBAC-4BA0-B74D-92A9F0E9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D22FE-3F9D-4842-BCC9-8ADF2359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2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A25BD-04A6-425D-AAEB-3B3A1F397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12FBB-0708-4305-A0DA-9708C25D2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83D84-F1C5-4E75-B113-1EA90F577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3FF18A-F468-472C-9330-F1B366DDA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75E422-3C87-49F7-ABFF-22E736AC97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661A6A-CA88-4D6E-9763-E3D1B9667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BA848D-2497-49F8-B77A-D622BF038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B669DE-FFBD-4963-ABF7-F10B57415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0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57973-4751-4313-BA6D-99160283D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86E6D6-5C94-4743-9E28-20B1B796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915E67-A850-4C9E-A16E-D56AF1279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90ACA8-87C2-4F49-8E20-E57B3635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ABCFC0-DD5E-42C3-AD6B-8F0F67AB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C3C2D1-0D42-421D-83D7-848538EE5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76DB4-EB1C-4648-8108-EC8E5FCBC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26A69-40D1-40CA-A886-1CFB1C082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17C5B-4712-456A-BC92-E327C9914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F0FD5-341E-4484-B145-C2EF084C0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CA01A-DCCB-413E-A034-4CF5E1364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FEC88-EC57-44A0-B837-A0B3120E9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A878E-C9A6-4993-A2BF-F5CC2BEA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7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B320-561E-4E08-9F80-8C2CB982D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52CD58-7955-4E91-95D5-7EF3B738AC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C7581-0F23-4D4C-B1E1-FBB03967F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8974E-6D20-4DF0-8F2A-77BD2845A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7A3F0-40EF-4878-8AC4-9E7AFC858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D20A5-4054-4489-A210-2E68CA547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9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08AF68-9D3F-4A98-881F-BB2449BEA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FBA3E-DD94-4554-9974-2C8993F53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C39A1-F990-40E7-BC2E-54B8D5223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942C5-1177-4772-A4A2-C81D6ABE24F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601EE-F0CD-4CDD-97C4-4BEC9220A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D6355-57F9-4AEB-AB31-B67FD1276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7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nandr@ufl.ed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26" Type="http://schemas.openxmlformats.org/officeDocument/2006/relationships/image" Target="../media/image50.png"/><Relationship Id="rId3" Type="http://schemas.openxmlformats.org/officeDocument/2006/relationships/image" Target="../media/image27.png"/><Relationship Id="rId21" Type="http://schemas.openxmlformats.org/officeDocument/2006/relationships/image" Target="../media/image45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5" Type="http://schemas.openxmlformats.org/officeDocument/2006/relationships/image" Target="../media/image49.png"/><Relationship Id="rId2" Type="http://schemas.openxmlformats.org/officeDocument/2006/relationships/image" Target="../media/image1.png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29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24" Type="http://schemas.openxmlformats.org/officeDocument/2006/relationships/image" Target="../media/image48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23" Type="http://schemas.openxmlformats.org/officeDocument/2006/relationships/image" Target="../media/image47.png"/><Relationship Id="rId28" Type="http://schemas.openxmlformats.org/officeDocument/2006/relationships/image" Target="../media/image52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Relationship Id="rId22" Type="http://schemas.openxmlformats.org/officeDocument/2006/relationships/image" Target="../media/image46.png"/><Relationship Id="rId27" Type="http://schemas.openxmlformats.org/officeDocument/2006/relationships/image" Target="../media/image5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374534-FB57-40B5-A9E3-06327BAF2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599" y="1517128"/>
            <a:ext cx="7644627" cy="2751086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Using Category &amp; Constructor Theories to Build a Solution to the Hard Problem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CB1C3-F47B-4AE8-BC46-DEE5C4A97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 sz="2200"/>
              <a:t>Anand Rangarajan</a:t>
            </a:r>
          </a:p>
          <a:p>
            <a:pPr algn="r"/>
            <a:r>
              <a:rPr lang="en-US" sz="2200"/>
              <a:t>Dept. of Computer and Information Science and Engineering</a:t>
            </a:r>
          </a:p>
          <a:p>
            <a:pPr algn="r"/>
            <a:r>
              <a:rPr lang="en-US" sz="2200"/>
              <a:t>University of Florida</a:t>
            </a:r>
          </a:p>
        </p:txBody>
      </p:sp>
    </p:spTree>
    <p:extLst>
      <p:ext uri="{BB962C8B-B14F-4D97-AF65-F5344CB8AC3E}">
        <p14:creationId xmlns:p14="http://schemas.microsoft.com/office/powerpoint/2010/main" val="2647263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D75507-76E3-4636-A2B1-685A692C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64" y="-325364"/>
            <a:ext cx="10515600" cy="132556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3AD288-5895-442D-B735-9CECEAFE4680}"/>
              </a:ext>
            </a:extLst>
          </p:cNvPr>
          <p:cNvSpPr txBox="1"/>
          <p:nvPr/>
        </p:nvSpPr>
        <p:spPr>
          <a:xfrm>
            <a:off x="259864" y="387421"/>
            <a:ext cx="11829265" cy="6398803"/>
          </a:xfrm>
          <a:prstGeom prst="rect">
            <a:avLst/>
          </a:prstGeom>
          <a:noFill/>
        </p:spPr>
        <p:txBody>
          <a:bodyPr wrap="square" lIns="91440">
            <a:spAutoFit/>
          </a:bodyPr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n-US" sz="1800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Dual-aspect Monism </a:t>
            </a:r>
            <a:r>
              <a:rPr lang="en-US" b="0" i="0" dirty="0">
                <a:solidFill>
                  <a:srgbClr val="222222"/>
                </a:solidFill>
                <a:effectLst/>
              </a:rPr>
              <a:t>à la</a:t>
            </a:r>
            <a:r>
              <a:rPr lang="en-US" dirty="0"/>
              <a:t> Pauli and Jung, </a:t>
            </a:r>
            <a:r>
              <a:rPr lang="en-US" i="1" dirty="0">
                <a:solidFill>
                  <a:srgbClr val="9900FF"/>
                </a:solidFill>
              </a:rPr>
              <a:t>Harald </a:t>
            </a:r>
            <a:r>
              <a:rPr lang="en-US" i="1" dirty="0" err="1">
                <a:solidFill>
                  <a:srgbClr val="9900FF"/>
                </a:solidFill>
              </a:rPr>
              <a:t>Atmanspacher</a:t>
            </a:r>
            <a:r>
              <a:rPr lang="en-US" dirty="0"/>
              <a:t>, J. Conscious Studies, 19(9-10):96-120, 2012.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The Conscious Mind: In Search of a Fundamental Theory, </a:t>
            </a:r>
            <a:r>
              <a:rPr lang="en-US" i="1" dirty="0">
                <a:solidFill>
                  <a:srgbClr val="9900FF"/>
                </a:solidFill>
              </a:rPr>
              <a:t>David J. Chalmers</a:t>
            </a:r>
            <a:r>
              <a:rPr lang="en-US" dirty="0"/>
              <a:t>, Oxford University Press, 1996.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b="1" dirty="0"/>
              <a:t>The Constructor Theory of Information, </a:t>
            </a:r>
            <a:r>
              <a:rPr lang="en-US" b="1" dirty="0">
                <a:solidFill>
                  <a:srgbClr val="9900FF"/>
                </a:solidFill>
              </a:rPr>
              <a:t>David Deutsch and Chiara </a:t>
            </a:r>
            <a:r>
              <a:rPr lang="en-US" b="1" dirty="0" err="1">
                <a:solidFill>
                  <a:srgbClr val="9900FF"/>
                </a:solidFill>
              </a:rPr>
              <a:t>Marletto</a:t>
            </a:r>
            <a:r>
              <a:rPr lang="en-US" b="1" dirty="0"/>
              <a:t>, arXiv:1405.5563 [quant-</a:t>
            </a:r>
            <a:r>
              <a:rPr lang="en-US" b="1" dirty="0" err="1"/>
              <a:t>ph</a:t>
            </a:r>
            <a:r>
              <a:rPr lang="en-US" b="1" dirty="0"/>
              <a:t>]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The Structure of Objects, </a:t>
            </a:r>
            <a:r>
              <a:rPr lang="en-US" i="1" dirty="0">
                <a:solidFill>
                  <a:srgbClr val="9900FF"/>
                </a:solidFill>
              </a:rPr>
              <a:t>Kathrin </a:t>
            </a:r>
            <a:r>
              <a:rPr lang="en-US" i="1" dirty="0" err="1">
                <a:solidFill>
                  <a:srgbClr val="9900FF"/>
                </a:solidFill>
              </a:rPr>
              <a:t>Koslicki</a:t>
            </a:r>
            <a:r>
              <a:rPr lang="en-US" dirty="0"/>
              <a:t>, Oxford University Press, 2008.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The Ultimate Constituents of the Material World: In Search of an Ontology for Fundamental Physics, </a:t>
            </a:r>
            <a:r>
              <a:rPr lang="en-US" i="1" dirty="0" err="1">
                <a:solidFill>
                  <a:srgbClr val="9900FF"/>
                </a:solidFill>
              </a:rPr>
              <a:t>Meinard</a:t>
            </a:r>
            <a:r>
              <a:rPr lang="en-US" i="1" dirty="0">
                <a:solidFill>
                  <a:srgbClr val="9900FF"/>
                </a:solidFill>
              </a:rPr>
              <a:t> Kuhlmann</a:t>
            </a:r>
            <a:r>
              <a:rPr lang="en-US" dirty="0"/>
              <a:t>, </a:t>
            </a:r>
            <a:r>
              <a:rPr lang="en-US" dirty="0" err="1"/>
              <a:t>Ontos</a:t>
            </a:r>
            <a:r>
              <a:rPr lang="en-US" dirty="0"/>
              <a:t> Verlag, 2010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Natural Kinds and Conceptual Change, </a:t>
            </a:r>
            <a:r>
              <a:rPr lang="en-US" i="1" dirty="0">
                <a:solidFill>
                  <a:srgbClr val="9900FF"/>
                </a:solidFill>
              </a:rPr>
              <a:t>Joseph LaPorte</a:t>
            </a:r>
            <a:r>
              <a:rPr lang="en-US" dirty="0"/>
              <a:t>, Cambridge University Press, 2004.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Subjects of Experience, </a:t>
            </a:r>
            <a:r>
              <a:rPr lang="en-US" i="1" dirty="0">
                <a:solidFill>
                  <a:srgbClr val="9900FF"/>
                </a:solidFill>
              </a:rPr>
              <a:t>Edward J. Lowe</a:t>
            </a:r>
            <a:r>
              <a:rPr lang="en-US" dirty="0"/>
              <a:t>, Cambridge University Press, 1996.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Can a Quantum Field Theory Ontology help resolve the Problem of Consciousness, </a:t>
            </a:r>
            <a:r>
              <a:rPr lang="en-US" i="1" dirty="0">
                <a:solidFill>
                  <a:srgbClr val="9900FF"/>
                </a:solidFill>
              </a:rPr>
              <a:t>Anand Rangarajan</a:t>
            </a:r>
            <a:r>
              <a:rPr lang="en-US" dirty="0"/>
              <a:t>, Quantum Reality and Theory of </a:t>
            </a:r>
            <a:r>
              <a:rPr lang="en-US" dirty="0" err="1"/>
              <a:t>Śūnya</a:t>
            </a:r>
            <a:r>
              <a:rPr lang="en-US" dirty="0"/>
              <a:t>, Springer Nature, pp. 13-26, 2019.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A Place For Consciousness: Probing the Deep Structure of the Natural World, </a:t>
            </a:r>
            <a:r>
              <a:rPr lang="en-US" dirty="0">
                <a:solidFill>
                  <a:srgbClr val="9900FF"/>
                </a:solidFill>
              </a:rPr>
              <a:t>Gregg Rosenberg</a:t>
            </a:r>
            <a:r>
              <a:rPr lang="en-US" dirty="0"/>
              <a:t>, Oxford Univ. Press, 2004.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Quantum Field Theory and the Standard Model, </a:t>
            </a:r>
            <a:r>
              <a:rPr lang="en-US" i="1" dirty="0">
                <a:solidFill>
                  <a:srgbClr val="9900FF"/>
                </a:solidFill>
              </a:rPr>
              <a:t>Matthew D. Schwartz</a:t>
            </a:r>
            <a:r>
              <a:rPr lang="en-US" dirty="0"/>
              <a:t>, Cambridge Univ. Press, 2013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b="1" dirty="0"/>
              <a:t>Category Theory for the Sciences, </a:t>
            </a:r>
            <a:r>
              <a:rPr lang="en-US" b="1" i="1" dirty="0">
                <a:solidFill>
                  <a:srgbClr val="9900FF"/>
                </a:solidFill>
              </a:rPr>
              <a:t>David I. Spivak</a:t>
            </a:r>
            <a:r>
              <a:rPr lang="en-US" b="1" dirty="0"/>
              <a:t>, The MIT Press, 2014.</a:t>
            </a:r>
          </a:p>
          <a:p>
            <a:pPr marL="457200" indent="-457200">
              <a:lnSpc>
                <a:spcPct val="7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b="1" dirty="0"/>
              <a:t>Ignorance and Imagination: The Epistemic Origin of the Problem of Consciousness, </a:t>
            </a:r>
            <a:r>
              <a:rPr lang="en-US" b="1" i="1" dirty="0">
                <a:solidFill>
                  <a:srgbClr val="9900FF"/>
                </a:solidFill>
              </a:rPr>
              <a:t>Daniel </a:t>
            </a:r>
            <a:r>
              <a:rPr lang="en-US" b="1" i="1" dirty="0" err="1">
                <a:solidFill>
                  <a:srgbClr val="9900FF"/>
                </a:solidFill>
              </a:rPr>
              <a:t>Stoljar</a:t>
            </a:r>
            <a:r>
              <a:rPr lang="en-US" b="1" dirty="0"/>
              <a:t>, Oxford University Press, 2006.</a:t>
            </a:r>
          </a:p>
          <a:p>
            <a:pPr marL="457200" indent="-457200">
              <a:lnSpc>
                <a:spcPct val="7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dirty="0"/>
              <a:t>Physicalism, </a:t>
            </a:r>
            <a:r>
              <a:rPr lang="en-US" i="1" dirty="0">
                <a:solidFill>
                  <a:srgbClr val="9900FF"/>
                </a:solidFill>
              </a:rPr>
              <a:t>Daniel </a:t>
            </a:r>
            <a:r>
              <a:rPr lang="en-US" i="1" dirty="0" err="1">
                <a:solidFill>
                  <a:srgbClr val="9900FF"/>
                </a:solidFill>
              </a:rPr>
              <a:t>Stoljar</a:t>
            </a:r>
            <a:r>
              <a:rPr lang="en-US" dirty="0"/>
              <a:t>, Routledge, 2010.</a:t>
            </a:r>
          </a:p>
          <a:p>
            <a:pPr marL="457200" indent="-457200">
              <a:lnSpc>
                <a:spcPct val="7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dirty="0"/>
              <a:t>Selves: An Essay in Revisionary Metaphysics, </a:t>
            </a:r>
            <a:r>
              <a:rPr lang="en-US" i="1" dirty="0">
                <a:solidFill>
                  <a:srgbClr val="9900FF"/>
                </a:solidFill>
              </a:rPr>
              <a:t>Galen Strawson</a:t>
            </a:r>
            <a:r>
              <a:rPr lang="en-US" dirty="0"/>
              <a:t>, Clarendon Press, 2009.</a:t>
            </a:r>
          </a:p>
          <a:p>
            <a:pPr marL="457200" indent="-457200">
              <a:lnSpc>
                <a:spcPct val="7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dirty="0"/>
              <a:t>Material Beings, </a:t>
            </a:r>
            <a:r>
              <a:rPr lang="en-US" i="1" dirty="0">
                <a:solidFill>
                  <a:srgbClr val="9900FF"/>
                </a:solidFill>
              </a:rPr>
              <a:t>Peter van Inwagen</a:t>
            </a:r>
            <a:r>
              <a:rPr lang="en-US" dirty="0"/>
              <a:t>, Cornell University Press, 1990.</a:t>
            </a:r>
          </a:p>
        </p:txBody>
      </p:sp>
    </p:spTree>
    <p:extLst>
      <p:ext uri="{BB962C8B-B14F-4D97-AF65-F5344CB8AC3E}">
        <p14:creationId xmlns:p14="http://schemas.microsoft.com/office/powerpoint/2010/main" val="570937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93674A-FC66-4496-A172-1942DA94E99F}"/>
              </a:ext>
            </a:extLst>
          </p:cNvPr>
          <p:cNvSpPr txBox="1"/>
          <p:nvPr/>
        </p:nvSpPr>
        <p:spPr>
          <a:xfrm>
            <a:off x="416689" y="2051685"/>
            <a:ext cx="1135862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Contact information:</a:t>
            </a:r>
          </a:p>
          <a:p>
            <a:r>
              <a:rPr lang="en-US" sz="3200" dirty="0">
                <a:solidFill>
                  <a:srgbClr val="9900FF"/>
                </a:solidFill>
              </a:rPr>
              <a:t>Prof. Anand Rangarajan</a:t>
            </a:r>
          </a:p>
          <a:p>
            <a:r>
              <a:rPr lang="en-US" sz="3200" dirty="0"/>
              <a:t>Department of Computer and Information Science and Engineering</a:t>
            </a:r>
          </a:p>
          <a:p>
            <a:r>
              <a:rPr lang="en-US" sz="3200" dirty="0"/>
              <a:t>University of Florida</a:t>
            </a:r>
          </a:p>
          <a:p>
            <a:r>
              <a:rPr lang="en-US" sz="3200" dirty="0"/>
              <a:t>E-mail: </a:t>
            </a:r>
            <a:r>
              <a:rPr lang="en-US" sz="3200" dirty="0">
                <a:hlinkClick r:id="rId2"/>
              </a:rPr>
              <a:t>anandr@ufl.edu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135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87049-75E9-4B2A-997E-32DEF48C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73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/>
              <a:t>The Hard Problem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E32B78-23DD-4E77-8B9C-7779E3BF2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E5B644B-E821-487B-B3CA-6B6A5263019D}"/>
              </a:ext>
            </a:extLst>
          </p:cNvPr>
          <p:cNvSpPr/>
          <p:nvPr/>
        </p:nvSpPr>
        <p:spPr>
          <a:xfrm>
            <a:off x="402473" y="1942227"/>
            <a:ext cx="3932463" cy="1134000"/>
          </a:xfrm>
          <a:custGeom>
            <a:avLst/>
            <a:gdLst>
              <a:gd name="connsiteX0" fmla="*/ 0 w 3932463"/>
              <a:gd name="connsiteY0" fmla="*/ 0 h 1134000"/>
              <a:gd name="connsiteX1" fmla="*/ 3365463 w 3932463"/>
              <a:gd name="connsiteY1" fmla="*/ 0 h 1134000"/>
              <a:gd name="connsiteX2" fmla="*/ 3932463 w 3932463"/>
              <a:gd name="connsiteY2" fmla="*/ 567000 h 1134000"/>
              <a:gd name="connsiteX3" fmla="*/ 3365463 w 3932463"/>
              <a:gd name="connsiteY3" fmla="*/ 1134000 h 1134000"/>
              <a:gd name="connsiteX4" fmla="*/ 0 w 3932463"/>
              <a:gd name="connsiteY4" fmla="*/ 1134000 h 1134000"/>
              <a:gd name="connsiteX5" fmla="*/ 567000 w 3932463"/>
              <a:gd name="connsiteY5" fmla="*/ 567000 h 1134000"/>
              <a:gd name="connsiteX6" fmla="*/ 0 w 3932463"/>
              <a:gd name="connsiteY6" fmla="*/ 0 h 113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2463" h="1134000">
                <a:moveTo>
                  <a:pt x="0" y="0"/>
                </a:moveTo>
                <a:lnTo>
                  <a:pt x="3365463" y="0"/>
                </a:lnTo>
                <a:lnTo>
                  <a:pt x="3932463" y="567000"/>
                </a:lnTo>
                <a:lnTo>
                  <a:pt x="3365463" y="1134000"/>
                </a:lnTo>
                <a:lnTo>
                  <a:pt x="0" y="1134000"/>
                </a:lnTo>
                <a:lnTo>
                  <a:pt x="567000" y="567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1011" tIns="28004" rIns="595004" bIns="28004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Why is anything accompanied by experience (Chalmers)?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880FE00-CC5A-41DB-A296-96AACD8D2E1F}"/>
              </a:ext>
            </a:extLst>
          </p:cNvPr>
          <p:cNvSpPr/>
          <p:nvPr/>
        </p:nvSpPr>
        <p:spPr>
          <a:xfrm>
            <a:off x="539260" y="3104850"/>
            <a:ext cx="3145971" cy="2842382"/>
          </a:xfrm>
          <a:custGeom>
            <a:avLst/>
            <a:gdLst>
              <a:gd name="connsiteX0" fmla="*/ 0 w 3145971"/>
              <a:gd name="connsiteY0" fmla="*/ 0 h 2842382"/>
              <a:gd name="connsiteX1" fmla="*/ 3145971 w 3145971"/>
              <a:gd name="connsiteY1" fmla="*/ 0 h 2842382"/>
              <a:gd name="connsiteX2" fmla="*/ 3145971 w 3145971"/>
              <a:gd name="connsiteY2" fmla="*/ 2842382 h 2842382"/>
              <a:gd name="connsiteX3" fmla="*/ 0 w 3145971"/>
              <a:gd name="connsiteY3" fmla="*/ 2842382 h 2842382"/>
              <a:gd name="connsiteX4" fmla="*/ 0 w 3145971"/>
              <a:gd name="connsiteY4" fmla="*/ 0 h 284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5971" h="2842382">
                <a:moveTo>
                  <a:pt x="0" y="0"/>
                </a:moveTo>
                <a:lnTo>
                  <a:pt x="3145971" y="0"/>
                </a:lnTo>
                <a:lnTo>
                  <a:pt x="3145971" y="2842382"/>
                </a:lnTo>
                <a:lnTo>
                  <a:pt x="0" y="28423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/>
              <a:t>Structure and dynamics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/>
              <a:t>Information processing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/>
              <a:t>Neuronal dynamics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/>
              <a:t>Physicalism and Materialism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30329BD-15AC-44DD-92C6-7C98456A6433}"/>
              </a:ext>
            </a:extLst>
          </p:cNvPr>
          <p:cNvSpPr/>
          <p:nvPr/>
        </p:nvSpPr>
        <p:spPr>
          <a:xfrm>
            <a:off x="4118937" y="1942227"/>
            <a:ext cx="3932463" cy="1134000"/>
          </a:xfrm>
          <a:custGeom>
            <a:avLst/>
            <a:gdLst>
              <a:gd name="connsiteX0" fmla="*/ 0 w 3932463"/>
              <a:gd name="connsiteY0" fmla="*/ 0 h 1134000"/>
              <a:gd name="connsiteX1" fmla="*/ 3365463 w 3932463"/>
              <a:gd name="connsiteY1" fmla="*/ 0 h 1134000"/>
              <a:gd name="connsiteX2" fmla="*/ 3932463 w 3932463"/>
              <a:gd name="connsiteY2" fmla="*/ 567000 h 1134000"/>
              <a:gd name="connsiteX3" fmla="*/ 3365463 w 3932463"/>
              <a:gd name="connsiteY3" fmla="*/ 1134000 h 1134000"/>
              <a:gd name="connsiteX4" fmla="*/ 0 w 3932463"/>
              <a:gd name="connsiteY4" fmla="*/ 1134000 h 1134000"/>
              <a:gd name="connsiteX5" fmla="*/ 567000 w 3932463"/>
              <a:gd name="connsiteY5" fmla="*/ 567000 h 1134000"/>
              <a:gd name="connsiteX6" fmla="*/ 0 w 3932463"/>
              <a:gd name="connsiteY6" fmla="*/ 0 h 113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2463" h="1134000">
                <a:moveTo>
                  <a:pt x="0" y="0"/>
                </a:moveTo>
                <a:lnTo>
                  <a:pt x="3365463" y="0"/>
                </a:lnTo>
                <a:lnTo>
                  <a:pt x="3932463" y="567000"/>
                </a:lnTo>
                <a:lnTo>
                  <a:pt x="3365463" y="1134000"/>
                </a:lnTo>
                <a:lnTo>
                  <a:pt x="0" y="1134000"/>
                </a:lnTo>
                <a:lnTo>
                  <a:pt x="567000" y="567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1011" tIns="28004" rIns="595004" bIns="28004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Mainstream response: Emergence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ED83D7A-6AEB-4633-8287-598C357DC636}"/>
              </a:ext>
            </a:extLst>
          </p:cNvPr>
          <p:cNvSpPr/>
          <p:nvPr/>
        </p:nvSpPr>
        <p:spPr>
          <a:xfrm>
            <a:off x="7865697" y="1942227"/>
            <a:ext cx="3932463" cy="1134000"/>
          </a:xfrm>
          <a:custGeom>
            <a:avLst/>
            <a:gdLst>
              <a:gd name="connsiteX0" fmla="*/ 0 w 3932463"/>
              <a:gd name="connsiteY0" fmla="*/ 0 h 1134000"/>
              <a:gd name="connsiteX1" fmla="*/ 3365463 w 3932463"/>
              <a:gd name="connsiteY1" fmla="*/ 0 h 1134000"/>
              <a:gd name="connsiteX2" fmla="*/ 3932463 w 3932463"/>
              <a:gd name="connsiteY2" fmla="*/ 567000 h 1134000"/>
              <a:gd name="connsiteX3" fmla="*/ 3365463 w 3932463"/>
              <a:gd name="connsiteY3" fmla="*/ 1134000 h 1134000"/>
              <a:gd name="connsiteX4" fmla="*/ 0 w 3932463"/>
              <a:gd name="connsiteY4" fmla="*/ 1134000 h 1134000"/>
              <a:gd name="connsiteX5" fmla="*/ 567000 w 3932463"/>
              <a:gd name="connsiteY5" fmla="*/ 567000 h 1134000"/>
              <a:gd name="connsiteX6" fmla="*/ 0 w 3932463"/>
              <a:gd name="connsiteY6" fmla="*/ 0 h 113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2463" h="1134000">
                <a:moveTo>
                  <a:pt x="0" y="0"/>
                </a:moveTo>
                <a:lnTo>
                  <a:pt x="3365463" y="0"/>
                </a:lnTo>
                <a:lnTo>
                  <a:pt x="3932463" y="567000"/>
                </a:lnTo>
                <a:lnTo>
                  <a:pt x="3365463" y="1134000"/>
                </a:lnTo>
                <a:lnTo>
                  <a:pt x="0" y="1134000"/>
                </a:lnTo>
                <a:lnTo>
                  <a:pt x="567000" y="567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1011" tIns="28004" rIns="595004" bIns="28004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Alternatives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E642FE3-0B5C-43E8-9FFE-5E8F4CEDD7BD}"/>
              </a:ext>
            </a:extLst>
          </p:cNvPr>
          <p:cNvSpPr/>
          <p:nvPr/>
        </p:nvSpPr>
        <p:spPr>
          <a:xfrm>
            <a:off x="8218297" y="3211809"/>
            <a:ext cx="3352380" cy="2842382"/>
          </a:xfrm>
          <a:custGeom>
            <a:avLst/>
            <a:gdLst>
              <a:gd name="connsiteX0" fmla="*/ 0 w 3206562"/>
              <a:gd name="connsiteY0" fmla="*/ 0 h 2842382"/>
              <a:gd name="connsiteX1" fmla="*/ 3206562 w 3206562"/>
              <a:gd name="connsiteY1" fmla="*/ 0 h 2842382"/>
              <a:gd name="connsiteX2" fmla="*/ 3206562 w 3206562"/>
              <a:gd name="connsiteY2" fmla="*/ 2842382 h 2842382"/>
              <a:gd name="connsiteX3" fmla="*/ 0 w 3206562"/>
              <a:gd name="connsiteY3" fmla="*/ 2842382 h 2842382"/>
              <a:gd name="connsiteX4" fmla="*/ 0 w 3206562"/>
              <a:gd name="connsiteY4" fmla="*/ 0 h 284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6562" h="2842382">
                <a:moveTo>
                  <a:pt x="0" y="0"/>
                </a:moveTo>
                <a:lnTo>
                  <a:pt x="3206562" y="0"/>
                </a:lnTo>
                <a:lnTo>
                  <a:pt x="3206562" y="2842382"/>
                </a:lnTo>
                <a:lnTo>
                  <a:pt x="0" y="28423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 err="1"/>
              <a:t>Panpsychism</a:t>
            </a:r>
            <a:r>
              <a:rPr lang="en-US" sz="2100" kern="1200" dirty="0"/>
              <a:t> (Rosenberg, </a:t>
            </a:r>
            <a:r>
              <a:rPr lang="en-US" sz="2100" kern="1200" dirty="0" err="1"/>
              <a:t>Skrbina</a:t>
            </a:r>
            <a:r>
              <a:rPr lang="en-US" sz="2100" kern="1200" dirty="0"/>
              <a:t>, Strawson)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/>
              <a:t>Dual aspect Theory (</a:t>
            </a:r>
            <a:r>
              <a:rPr lang="en-US" sz="2100" kern="1200" dirty="0" err="1"/>
              <a:t>Atmanspacher</a:t>
            </a:r>
            <a:r>
              <a:rPr lang="en-US" sz="2100" kern="1200" dirty="0"/>
              <a:t>)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/>
              <a:t>Neutral Monism (</a:t>
            </a:r>
            <a:r>
              <a:rPr lang="en-US" sz="2100" dirty="0"/>
              <a:t>Banks</a:t>
            </a:r>
            <a:r>
              <a:rPr lang="en-US" sz="2100" kern="1200" dirty="0"/>
              <a:t>)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/>
              <a:t>Idealism (Kastrup)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b="1" kern="1200" dirty="0"/>
              <a:t>Russellian Monism </a:t>
            </a:r>
            <a:r>
              <a:rPr lang="en-US" sz="2100" kern="1200" dirty="0"/>
              <a:t>(</a:t>
            </a:r>
            <a:r>
              <a:rPr lang="en-US" sz="2100" kern="1200" dirty="0" err="1"/>
              <a:t>Stoljar</a:t>
            </a:r>
            <a:r>
              <a:rPr lang="en-US" sz="2100" dirty="0"/>
              <a:t>)</a:t>
            </a:r>
            <a:endParaRPr lang="en-US" sz="2100" kern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0B12A0-3D4B-4B47-9A1D-D2E7AEC73F30}"/>
              </a:ext>
            </a:extLst>
          </p:cNvPr>
          <p:cNvSpPr txBox="1"/>
          <p:nvPr/>
        </p:nvSpPr>
        <p:spPr>
          <a:xfrm>
            <a:off x="4291965" y="363474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F6EFE8-93FC-4D17-9F4B-587E6827BBA0}"/>
              </a:ext>
            </a:extLst>
          </p:cNvPr>
          <p:cNvSpPr txBox="1"/>
          <p:nvPr/>
        </p:nvSpPr>
        <p:spPr>
          <a:xfrm>
            <a:off x="4354830" y="3278019"/>
            <a:ext cx="29497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Self-organization</a:t>
            </a:r>
          </a:p>
          <a:p>
            <a:pPr marL="285750" indent="-285750"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Complexity</a:t>
            </a:r>
          </a:p>
          <a:p>
            <a:pPr marL="285750" indent="-285750"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Systems theory</a:t>
            </a:r>
          </a:p>
          <a:p>
            <a:pPr marL="285750" indent="-285750"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Confused with holism</a:t>
            </a:r>
          </a:p>
        </p:txBody>
      </p:sp>
    </p:spTree>
    <p:extLst>
      <p:ext uri="{BB962C8B-B14F-4D97-AF65-F5344CB8AC3E}">
        <p14:creationId xmlns:p14="http://schemas.microsoft.com/office/powerpoint/2010/main" val="159458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68590A-773F-4B54-9933-623D6AEE9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Systems versus Particles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30168-34C5-4BE4-BEAF-79FF19325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600" dirty="0"/>
              <a:t>Our slogan: Complex AI systems are not accompanied by experience</a:t>
            </a:r>
          </a:p>
          <a:p>
            <a:r>
              <a:rPr lang="en-US" sz="2600" dirty="0"/>
              <a:t>Age old distinction: systems versus particles (back to 19</a:t>
            </a:r>
            <a:r>
              <a:rPr lang="en-US" sz="2600" baseline="30000" dirty="0"/>
              <a:t>th</a:t>
            </a:r>
            <a:r>
              <a:rPr lang="en-US" sz="2600" dirty="0"/>
              <a:t> century atomism)</a:t>
            </a:r>
          </a:p>
          <a:p>
            <a:r>
              <a:rPr lang="en-US" sz="2600" dirty="0"/>
              <a:t>Systems: Capable of complex information processing</a:t>
            </a:r>
          </a:p>
          <a:p>
            <a:r>
              <a:rPr lang="en-US" sz="2600" dirty="0"/>
              <a:t>Particles: Highly unified and spatiotemporally bounded</a:t>
            </a:r>
          </a:p>
          <a:p>
            <a:r>
              <a:rPr lang="en-US" sz="2600" dirty="0"/>
              <a:t>Systems: Wrong way of thinking about consciousness</a:t>
            </a:r>
          </a:p>
          <a:p>
            <a:r>
              <a:rPr lang="en-US" sz="2600" dirty="0"/>
              <a:t>Intuition: Connection between radically unified experience and particles?</a:t>
            </a:r>
          </a:p>
          <a:p>
            <a:r>
              <a:rPr lang="en-US" sz="2600" dirty="0"/>
              <a:t>Strawson’s subjects of experience suggestive</a:t>
            </a:r>
          </a:p>
        </p:txBody>
      </p:sp>
    </p:spTree>
    <p:extLst>
      <p:ext uri="{BB962C8B-B14F-4D97-AF65-F5344CB8AC3E}">
        <p14:creationId xmlns:p14="http://schemas.microsoft.com/office/powerpoint/2010/main" val="90152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BD0079-7EDA-4A2C-A5DC-2C2439F03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Subjects of Experience, the Physical and </a:t>
            </a:r>
            <a:r>
              <a:rPr lang="en-US" dirty="0" err="1">
                <a:solidFill>
                  <a:srgbClr val="FFFFFF"/>
                </a:solidFill>
              </a:rPr>
              <a:t>Selfons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8F133-5520-46B6-9BE5-A3BCFD3F2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7277" y="-463062"/>
            <a:ext cx="7085563" cy="7092461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US" sz="2200" dirty="0"/>
          </a:p>
          <a:p>
            <a:r>
              <a:rPr lang="en-US" sz="2600" dirty="0" err="1"/>
              <a:t>SoE</a:t>
            </a:r>
            <a:r>
              <a:rPr lang="en-US" sz="2600" dirty="0"/>
              <a:t> more akin to a particle than a system (</a:t>
            </a:r>
            <a:r>
              <a:rPr lang="en-US" sz="2600" dirty="0">
                <a:solidFill>
                  <a:srgbClr val="FF0000"/>
                </a:solidFill>
              </a:rPr>
              <a:t>crazy hypothesis)</a:t>
            </a:r>
          </a:p>
          <a:p>
            <a:r>
              <a:rPr lang="en-US" sz="2600" dirty="0"/>
              <a:t>Natural rather than artifactual or cultural</a:t>
            </a:r>
          </a:p>
          <a:p>
            <a:r>
              <a:rPr lang="en-US" sz="2600" dirty="0"/>
              <a:t>Bid goodbye to the 19</a:t>
            </a:r>
            <a:r>
              <a:rPr lang="en-US" sz="2600" baseline="30000" dirty="0"/>
              <a:t>th</a:t>
            </a:r>
            <a:r>
              <a:rPr lang="en-US" sz="2600" dirty="0"/>
              <a:t> century: Particles are formed in quantum field theory (QFT) via second quantization</a:t>
            </a:r>
          </a:p>
          <a:p>
            <a:r>
              <a:rPr lang="en-US" sz="2600" dirty="0" err="1"/>
              <a:t>SoEs</a:t>
            </a:r>
            <a:r>
              <a:rPr lang="en-US" sz="2600" dirty="0"/>
              <a:t> are special “</a:t>
            </a:r>
            <a:r>
              <a:rPr lang="en-US" sz="2600" dirty="0" err="1">
                <a:solidFill>
                  <a:srgbClr val="9900FF"/>
                </a:solidFill>
              </a:rPr>
              <a:t>selfons</a:t>
            </a:r>
            <a:r>
              <a:rPr lang="en-US" sz="2600" dirty="0"/>
              <a:t>” accompanied by experience (Rangarajan)</a:t>
            </a:r>
          </a:p>
          <a:p>
            <a:r>
              <a:rPr lang="en-US" sz="2600" dirty="0"/>
              <a:t>Second quantization in QFT creates particles from basic fields</a:t>
            </a:r>
          </a:p>
          <a:p>
            <a:r>
              <a:rPr lang="en-US" sz="2600" dirty="0"/>
              <a:t>But second quantization is a </a:t>
            </a:r>
            <a:r>
              <a:rPr lang="en-US" sz="2600" i="1" dirty="0" err="1">
                <a:solidFill>
                  <a:srgbClr val="0033CC"/>
                </a:solidFill>
              </a:rPr>
              <a:t>functor</a:t>
            </a:r>
            <a:r>
              <a:rPr lang="en-US" sz="2600" dirty="0"/>
              <a:t> (as in category theory pointed out by Edward Nelson)!</a:t>
            </a:r>
          </a:p>
          <a:p>
            <a:r>
              <a:rPr lang="en-US" sz="2600" dirty="0"/>
              <a:t>Can we model </a:t>
            </a:r>
            <a:r>
              <a:rPr lang="en-US" sz="2600" dirty="0" err="1"/>
              <a:t>SoEs</a:t>
            </a:r>
            <a:r>
              <a:rPr lang="en-US" sz="2600" dirty="0"/>
              <a:t> (or </a:t>
            </a:r>
            <a:r>
              <a:rPr lang="en-US" sz="2600" dirty="0" err="1">
                <a:solidFill>
                  <a:srgbClr val="9900FF"/>
                </a:solidFill>
              </a:rPr>
              <a:t>selfons</a:t>
            </a:r>
            <a:r>
              <a:rPr lang="en-US" sz="2600" dirty="0"/>
              <a:t>) using category theory?</a:t>
            </a:r>
          </a:p>
          <a:p>
            <a:r>
              <a:rPr lang="en-US" sz="2600" dirty="0"/>
              <a:t>Generalize from QM, QFT and move to modeling using category theory</a:t>
            </a:r>
          </a:p>
        </p:txBody>
      </p:sp>
    </p:spTree>
    <p:extLst>
      <p:ext uri="{BB962C8B-B14F-4D97-AF65-F5344CB8AC3E}">
        <p14:creationId xmlns:p14="http://schemas.microsoft.com/office/powerpoint/2010/main" val="293960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7A880-D544-4DDE-ADEB-ACA982FDB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Theory: Basics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8DE070-A9A8-4336-9E79-ACD79CFFAF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95215"/>
              </a:xfrm>
            </p:spPr>
            <p:txBody>
              <a:bodyPr/>
              <a:lstStyle/>
              <a:p>
                <a:r>
                  <a:rPr lang="en-US" dirty="0"/>
                  <a:t>Definition: A category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dirty="0"/>
                  <a:t> has constituents: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Objects: A collection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Ob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elements called objects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Morphisms: For every pair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Ob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</m:d>
                  </m:oMath>
                </a14:m>
                <a:r>
                  <a:rPr lang="en-US" dirty="0"/>
                  <a:t> a set of morphisms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Identity: For every object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Ob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 identity morphism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id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Composition: For every three objects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Ob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</m:d>
                  </m:oMath>
                </a14:m>
                <a:r>
                  <a:rPr lang="en-US" dirty="0"/>
                  <a:t>,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Intuition: Morphisms are the glue relating objects</a:t>
                </a:r>
              </a:p>
              <a:p>
                <a:r>
                  <a:rPr lang="en-US" dirty="0"/>
                  <a:t>Composition formula: Transitivity in object relations</a:t>
                </a:r>
              </a:p>
              <a:p>
                <a:r>
                  <a:rPr lang="en-US" dirty="0"/>
                  <a:t>Relevance to HP: </a:t>
                </a:r>
                <a:r>
                  <a:rPr lang="en-US" dirty="0" err="1">
                    <a:solidFill>
                      <a:srgbClr val="9900FF"/>
                    </a:solidFill>
                  </a:rPr>
                  <a:t>Selfons</a:t>
                </a:r>
                <a:r>
                  <a:rPr lang="en-US" dirty="0"/>
                  <a:t> as objects (accompanied by experience) and </a:t>
                </a:r>
                <a:r>
                  <a:rPr lang="en-US" dirty="0">
                    <a:solidFill>
                      <a:srgbClr val="FF00FF"/>
                    </a:solidFill>
                  </a:rPr>
                  <a:t>intersubjectivity</a:t>
                </a:r>
                <a:r>
                  <a:rPr lang="en-US" dirty="0"/>
                  <a:t> as evidence of morphisms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8DE070-A9A8-4336-9E79-ACD79CFFAF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95215"/>
              </a:xfrm>
              <a:blipFill>
                <a:blip r:embed="rId2"/>
                <a:stretch>
                  <a:fillRect l="-1043" t="-1993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94D37CA1-245F-44A1-B57D-9346D740C8BB}"/>
              </a:ext>
            </a:extLst>
          </p:cNvPr>
          <p:cNvGrpSpPr/>
          <p:nvPr/>
        </p:nvGrpSpPr>
        <p:grpSpPr>
          <a:xfrm>
            <a:off x="7363197" y="365125"/>
            <a:ext cx="2758049" cy="2241995"/>
            <a:chOff x="1280700" y="653081"/>
            <a:chExt cx="2758049" cy="224199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34ED927-A2A5-430C-BA05-27DB12840D82}"/>
                </a:ext>
              </a:extLst>
            </p:cNvPr>
            <p:cNvSpPr>
              <a:spLocks/>
            </p:cNvSpPr>
            <p:nvPr/>
          </p:nvSpPr>
          <p:spPr>
            <a:xfrm>
              <a:off x="2057400" y="1325880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DCC6440-D11C-42AF-B616-E77D5A891877}"/>
                </a:ext>
              </a:extLst>
            </p:cNvPr>
            <p:cNvSpPr>
              <a:spLocks/>
            </p:cNvSpPr>
            <p:nvPr/>
          </p:nvSpPr>
          <p:spPr>
            <a:xfrm>
              <a:off x="3151632" y="1325880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DA98C7D-4A54-4B86-842F-28720D45DC7F}"/>
                </a:ext>
              </a:extLst>
            </p:cNvPr>
            <p:cNvSpPr>
              <a:spLocks/>
            </p:cNvSpPr>
            <p:nvPr/>
          </p:nvSpPr>
          <p:spPr>
            <a:xfrm>
              <a:off x="3154680" y="2404872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row: Circular 7">
              <a:extLst>
                <a:ext uri="{FF2B5EF4-FFF2-40B4-BE49-F238E27FC236}">
                  <a16:creationId xmlns:a16="http://schemas.microsoft.com/office/drawing/2014/main" id="{71C90E80-105B-4A48-8D56-7BD0A7118123}"/>
                </a:ext>
              </a:extLst>
            </p:cNvPr>
            <p:cNvSpPr/>
            <p:nvPr/>
          </p:nvSpPr>
          <p:spPr>
            <a:xfrm rot="16200000">
              <a:off x="1828800" y="1044955"/>
              <a:ext cx="292322" cy="741680"/>
            </a:xfrm>
            <a:prstGeom prst="circularArrow">
              <a:avLst/>
            </a:prstGeom>
            <a:ln w="127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Arrow: Circular 8">
              <a:extLst>
                <a:ext uri="{FF2B5EF4-FFF2-40B4-BE49-F238E27FC236}">
                  <a16:creationId xmlns:a16="http://schemas.microsoft.com/office/drawing/2014/main" id="{5100954A-6A8D-4D67-8BD2-BB42EFA53171}"/>
                </a:ext>
              </a:extLst>
            </p:cNvPr>
            <p:cNvSpPr/>
            <p:nvPr/>
          </p:nvSpPr>
          <p:spPr>
            <a:xfrm>
              <a:off x="3108960" y="888888"/>
              <a:ext cx="292322" cy="741680"/>
            </a:xfrm>
            <a:prstGeom prst="circularArrow">
              <a:avLst/>
            </a:prstGeom>
            <a:ln w="127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Arrow: Circular 9">
              <a:extLst>
                <a:ext uri="{FF2B5EF4-FFF2-40B4-BE49-F238E27FC236}">
                  <a16:creationId xmlns:a16="http://schemas.microsoft.com/office/drawing/2014/main" id="{822D0ECD-7B24-434D-96C6-B5D032702EC5}"/>
                </a:ext>
              </a:extLst>
            </p:cNvPr>
            <p:cNvSpPr/>
            <p:nvPr/>
          </p:nvSpPr>
          <p:spPr>
            <a:xfrm rot="5400000">
              <a:off x="3246120" y="2125007"/>
              <a:ext cx="292322" cy="741680"/>
            </a:xfrm>
            <a:prstGeom prst="circularArrow">
              <a:avLst/>
            </a:prstGeom>
            <a:ln w="127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8493381-3157-4427-B528-831981DA799E}"/>
                    </a:ext>
                  </a:extLst>
                </p:cNvPr>
                <p:cNvSpPr txBox="1"/>
                <p:nvPr/>
              </p:nvSpPr>
              <p:spPr>
                <a:xfrm>
                  <a:off x="1977816" y="993897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8493381-3157-4427-B528-831981DA79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7816" y="993897"/>
                  <a:ext cx="367985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A8944931-A2D4-4A0B-A815-744595D3530C}"/>
                    </a:ext>
                  </a:extLst>
                </p:cNvPr>
                <p:cNvSpPr txBox="1"/>
                <p:nvPr/>
              </p:nvSpPr>
              <p:spPr>
                <a:xfrm>
                  <a:off x="3255121" y="1208270"/>
                  <a:ext cx="3713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A8944931-A2D4-4A0B-A815-744595D353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55121" y="1208270"/>
                  <a:ext cx="371384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F76FB4E1-FF7F-40BF-A2D8-16DADB85E2A6}"/>
                    </a:ext>
                  </a:extLst>
                </p:cNvPr>
                <p:cNvSpPr txBox="1"/>
                <p:nvPr/>
              </p:nvSpPr>
              <p:spPr>
                <a:xfrm>
                  <a:off x="3066196" y="2525744"/>
                  <a:ext cx="35375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F76FB4E1-FF7F-40BF-A2D8-16DADB85E2A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6196" y="2525744"/>
                  <a:ext cx="35375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8A9BE35-A55C-44AF-A605-48E293DD9369}"/>
                    </a:ext>
                  </a:extLst>
                </p:cNvPr>
                <p:cNvSpPr txBox="1"/>
                <p:nvPr/>
              </p:nvSpPr>
              <p:spPr>
                <a:xfrm>
                  <a:off x="2528681" y="1046891"/>
                  <a:ext cx="3709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8A9BE35-A55C-44AF-A605-48E293DD93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8681" y="1046891"/>
                  <a:ext cx="370935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4E70C28-05AC-45EE-AA73-6E15732925D5}"/>
                    </a:ext>
                  </a:extLst>
                </p:cNvPr>
                <p:cNvSpPr txBox="1"/>
                <p:nvPr/>
              </p:nvSpPr>
              <p:spPr>
                <a:xfrm>
                  <a:off x="3279648" y="1735252"/>
                  <a:ext cx="548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4E70C28-05AC-45EE-AA73-6E15732925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9648" y="1735252"/>
                  <a:ext cx="54864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11111" r="-355556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443C165F-98E4-4689-A519-6A1EE1B6160B}"/>
                    </a:ext>
                  </a:extLst>
                </p:cNvPr>
                <p:cNvSpPr txBox="1"/>
                <p:nvPr/>
              </p:nvSpPr>
              <p:spPr>
                <a:xfrm>
                  <a:off x="2410968" y="1880504"/>
                  <a:ext cx="3697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443C165F-98E4-4689-A519-6A1EE1B616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0968" y="1880504"/>
                  <a:ext cx="369780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8943567F-9B7A-4EDE-87A7-831A88DC49D9}"/>
                    </a:ext>
                  </a:extLst>
                </p:cNvPr>
                <p:cNvSpPr txBox="1"/>
                <p:nvPr/>
              </p:nvSpPr>
              <p:spPr>
                <a:xfrm>
                  <a:off x="3212137" y="653081"/>
                  <a:ext cx="550984" cy="3912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8943567F-9B7A-4EDE-87A7-831A88DC49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2137" y="653081"/>
                  <a:ext cx="550984" cy="391261"/>
                </a:xfrm>
                <a:prstGeom prst="rect">
                  <a:avLst/>
                </a:prstGeom>
                <a:blipFill>
                  <a:blip r:embed="rId9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95054EC-70DA-443C-A0CC-A10A3C8AC8C4}"/>
                    </a:ext>
                  </a:extLst>
                </p:cNvPr>
                <p:cNvSpPr txBox="1"/>
                <p:nvPr/>
              </p:nvSpPr>
              <p:spPr>
                <a:xfrm>
                  <a:off x="1280700" y="983740"/>
                  <a:ext cx="54335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95054EC-70DA-443C-A0CC-A10A3C8AC8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0700" y="983740"/>
                  <a:ext cx="54335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A310FF6-333D-4225-9E23-5F505E0ED6BD}"/>
                    </a:ext>
                  </a:extLst>
                </p:cNvPr>
                <p:cNvSpPr txBox="1"/>
                <p:nvPr/>
              </p:nvSpPr>
              <p:spPr>
                <a:xfrm>
                  <a:off x="3505783" y="2089594"/>
                  <a:ext cx="5329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A310FF6-333D-4225-9E23-5F505E0ED6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783" y="2089594"/>
                  <a:ext cx="532966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60E0D16D-990E-4185-AE9B-3A7F11253064}"/>
                </a:ext>
              </a:extLst>
            </p:cNvPr>
            <p:cNvSpPr/>
            <p:nvPr/>
          </p:nvSpPr>
          <p:spPr>
            <a:xfrm>
              <a:off x="2240280" y="1389888"/>
              <a:ext cx="914400" cy="457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E561AC5C-B0B2-4398-92EA-B8D4E390B353}"/>
                </a:ext>
              </a:extLst>
            </p:cNvPr>
            <p:cNvSpPr/>
            <p:nvPr/>
          </p:nvSpPr>
          <p:spPr>
            <a:xfrm>
              <a:off x="3227832" y="1499616"/>
              <a:ext cx="45720" cy="9144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row: Down 21">
              <a:extLst>
                <a:ext uri="{FF2B5EF4-FFF2-40B4-BE49-F238E27FC236}">
                  <a16:creationId xmlns:a16="http://schemas.microsoft.com/office/drawing/2014/main" id="{1D0AAEF7-4642-44EE-8348-BFEE497E9333}"/>
                </a:ext>
              </a:extLst>
            </p:cNvPr>
            <p:cNvSpPr/>
            <p:nvPr/>
          </p:nvSpPr>
          <p:spPr>
            <a:xfrm rot="18900000">
              <a:off x="2658081" y="1279186"/>
              <a:ext cx="45720" cy="13716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975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3CDB1-4CB9-4333-94CF-86497F855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35" y="-68767"/>
            <a:ext cx="10515600" cy="1325563"/>
          </a:xfrm>
        </p:spPr>
        <p:txBody>
          <a:bodyPr/>
          <a:lstStyle/>
          <a:p>
            <a:r>
              <a:rPr lang="en-US" dirty="0" err="1"/>
              <a:t>Selfons</a:t>
            </a:r>
            <a:r>
              <a:rPr lang="en-US" dirty="0"/>
              <a:t> as a Category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6C70E8-58E4-4DF9-93F7-4C90E457B7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6005" y="1068880"/>
                <a:ext cx="8356856" cy="578912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>
                    <a:solidFill>
                      <a:srgbClr val="9900FF"/>
                    </a:solidFill>
                  </a:rPr>
                  <a:t>Selfons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𝒮</m:t>
                    </m:r>
                  </m:oMath>
                </a14:m>
                <a:r>
                  <a:rPr lang="en-US" dirty="0"/>
                  <a:t> as objects in a category</a:t>
                </a:r>
              </a:p>
              <a:p>
                <a:r>
                  <a:rPr lang="en-US" dirty="0"/>
                  <a:t>Morphisms map subjects onto each other</a:t>
                </a:r>
              </a:p>
              <a:p>
                <a:r>
                  <a:rPr lang="en-US" dirty="0">
                    <a:solidFill>
                      <a:srgbClr val="FF00FF"/>
                    </a:solidFill>
                  </a:rPr>
                  <a:t>Intersubjectivity</a:t>
                </a:r>
                <a:r>
                  <a:rPr lang="en-US" dirty="0"/>
                  <a:t> as the grounding intuition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Alic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Bo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108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Composition: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Alic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42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Bo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108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</a:p>
              <a:p>
                <a:pPr marL="0" indent="0">
                  <a:buNone/>
                </a:pPr>
                <a:r>
                  <a:rPr lang="en-US" b="0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Bo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108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Charli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en-US" dirty="0"/>
                  <a:t>, then</a:t>
                </a:r>
              </a:p>
              <a:p>
                <a:pPr marL="0" indent="0">
                  <a:buNone/>
                </a:pPr>
                <a:r>
                  <a:rPr lang="en-US" dirty="0"/>
                  <a:t>		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Alic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42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Charli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Set up a physical category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𝒫</m:t>
                    </m:r>
                  </m:oMath>
                </a14:m>
                <a:endParaRPr lang="en-US" dirty="0"/>
              </a:p>
              <a:p>
                <a:r>
                  <a:rPr lang="en-US" dirty="0" err="1"/>
                  <a:t>Functors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ℱ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𝒫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𝒮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ℱ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𝒮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𝒫</m:t>
                    </m:r>
                  </m:oMath>
                </a14:m>
                <a:r>
                  <a:rPr lang="en-US" dirty="0"/>
                  <a:t> need not be “inverses.” </a:t>
                </a:r>
                <a:r>
                  <a:rPr lang="en-US" dirty="0" err="1"/>
                  <a:t>Selfons</a:t>
                </a:r>
                <a:r>
                  <a:rPr lang="en-US" dirty="0"/>
                  <a:t> may impose further constraints in configuration space (Rosenberg)</a:t>
                </a:r>
              </a:p>
              <a:p>
                <a:r>
                  <a:rPr lang="en-US" dirty="0"/>
                  <a:t>Importance of configuration space highlights tie to QFT and role of possibilities and not actualities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6C70E8-58E4-4DF9-93F7-4C90E457B7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6005" y="1068880"/>
                <a:ext cx="8356856" cy="5789120"/>
              </a:xfrm>
              <a:blipFill>
                <a:blip r:embed="rId2"/>
                <a:stretch>
                  <a:fillRect l="-1313" t="-2316" r="-23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3694AED0-D123-4D34-A2C8-34DA13EB882F}"/>
              </a:ext>
            </a:extLst>
          </p:cNvPr>
          <p:cNvGrpSpPr/>
          <p:nvPr/>
        </p:nvGrpSpPr>
        <p:grpSpPr>
          <a:xfrm>
            <a:off x="7881795" y="475270"/>
            <a:ext cx="2770360" cy="2241995"/>
            <a:chOff x="3688235" y="2089753"/>
            <a:chExt cx="2770360" cy="224199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940491A-9929-4E98-BD65-C3FAD4A7CC49}"/>
                </a:ext>
              </a:extLst>
            </p:cNvPr>
            <p:cNvSpPr>
              <a:spLocks/>
            </p:cNvSpPr>
            <p:nvPr/>
          </p:nvSpPr>
          <p:spPr>
            <a:xfrm>
              <a:off x="4464935" y="2762552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4EFF994-6154-475F-949C-1A16956AB38E}"/>
                </a:ext>
              </a:extLst>
            </p:cNvPr>
            <p:cNvSpPr>
              <a:spLocks/>
            </p:cNvSpPr>
            <p:nvPr/>
          </p:nvSpPr>
          <p:spPr>
            <a:xfrm>
              <a:off x="5559167" y="2762552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B28C209-58BC-41D5-9180-56AB86AB3027}"/>
                </a:ext>
              </a:extLst>
            </p:cNvPr>
            <p:cNvSpPr>
              <a:spLocks/>
            </p:cNvSpPr>
            <p:nvPr/>
          </p:nvSpPr>
          <p:spPr>
            <a:xfrm>
              <a:off x="5562215" y="3841544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row: Circular 7">
              <a:extLst>
                <a:ext uri="{FF2B5EF4-FFF2-40B4-BE49-F238E27FC236}">
                  <a16:creationId xmlns:a16="http://schemas.microsoft.com/office/drawing/2014/main" id="{86D870A8-BB7E-494F-B1ED-A5B194ADEEDC}"/>
                </a:ext>
              </a:extLst>
            </p:cNvPr>
            <p:cNvSpPr/>
            <p:nvPr/>
          </p:nvSpPr>
          <p:spPr>
            <a:xfrm rot="16200000">
              <a:off x="4236335" y="2481627"/>
              <a:ext cx="292322" cy="741680"/>
            </a:xfrm>
            <a:prstGeom prst="circularArrow">
              <a:avLst/>
            </a:prstGeom>
            <a:ln w="127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Arrow: Circular 8">
              <a:extLst>
                <a:ext uri="{FF2B5EF4-FFF2-40B4-BE49-F238E27FC236}">
                  <a16:creationId xmlns:a16="http://schemas.microsoft.com/office/drawing/2014/main" id="{90D50049-3FBC-4A51-923E-7694C44A2B18}"/>
                </a:ext>
              </a:extLst>
            </p:cNvPr>
            <p:cNvSpPr/>
            <p:nvPr/>
          </p:nvSpPr>
          <p:spPr>
            <a:xfrm>
              <a:off x="5516495" y="2325560"/>
              <a:ext cx="292322" cy="741680"/>
            </a:xfrm>
            <a:prstGeom prst="circularArrow">
              <a:avLst/>
            </a:prstGeom>
            <a:ln w="127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Arrow: Circular 9">
              <a:extLst>
                <a:ext uri="{FF2B5EF4-FFF2-40B4-BE49-F238E27FC236}">
                  <a16:creationId xmlns:a16="http://schemas.microsoft.com/office/drawing/2014/main" id="{17AEE863-1665-4219-A1CE-41A207028183}"/>
                </a:ext>
              </a:extLst>
            </p:cNvPr>
            <p:cNvSpPr/>
            <p:nvPr/>
          </p:nvSpPr>
          <p:spPr>
            <a:xfrm rot="5400000">
              <a:off x="5653655" y="3561679"/>
              <a:ext cx="292322" cy="741680"/>
            </a:xfrm>
            <a:prstGeom prst="circularArrow">
              <a:avLst/>
            </a:prstGeom>
            <a:ln w="127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6BB4AE9C-8474-4016-A627-6C956944C888}"/>
                    </a:ext>
                  </a:extLst>
                </p:cNvPr>
                <p:cNvSpPr txBox="1"/>
                <p:nvPr/>
              </p:nvSpPr>
              <p:spPr>
                <a:xfrm>
                  <a:off x="4385351" y="2430569"/>
                  <a:ext cx="3856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6BB4AE9C-8474-4016-A627-6C956944C8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5351" y="2430569"/>
                  <a:ext cx="385682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6BAEA7E-1BAE-4C86-8301-A991BC319E7C}"/>
                    </a:ext>
                  </a:extLst>
                </p:cNvPr>
                <p:cNvSpPr txBox="1"/>
                <p:nvPr/>
              </p:nvSpPr>
              <p:spPr>
                <a:xfrm>
                  <a:off x="5662656" y="2644942"/>
                  <a:ext cx="3960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6BAEA7E-1BAE-4C86-8301-A991BC319E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2656" y="2644942"/>
                  <a:ext cx="39607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F62942D4-E83D-41C2-B744-112208A2138E}"/>
                    </a:ext>
                  </a:extLst>
                </p:cNvPr>
                <p:cNvSpPr txBox="1"/>
                <p:nvPr/>
              </p:nvSpPr>
              <p:spPr>
                <a:xfrm>
                  <a:off x="5473731" y="3962416"/>
                  <a:ext cx="3855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F62942D4-E83D-41C2-B744-112208A213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73731" y="3962416"/>
                  <a:ext cx="385555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17AC508-D3A0-4E11-9E21-3B30805761DA}"/>
                    </a:ext>
                  </a:extLst>
                </p:cNvPr>
                <p:cNvSpPr txBox="1"/>
                <p:nvPr/>
              </p:nvSpPr>
              <p:spPr>
                <a:xfrm>
                  <a:off x="4936216" y="2483563"/>
                  <a:ext cx="3709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17AC508-D3A0-4E11-9E21-3B30805761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6216" y="2483563"/>
                  <a:ext cx="370935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58B18C18-C6DC-4584-ACA2-4AE3C71F0F9F}"/>
                    </a:ext>
                  </a:extLst>
                </p:cNvPr>
                <p:cNvSpPr txBox="1"/>
                <p:nvPr/>
              </p:nvSpPr>
              <p:spPr>
                <a:xfrm>
                  <a:off x="5687183" y="3171924"/>
                  <a:ext cx="548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58B18C18-C6DC-4584-ACA2-4AE3C71F0F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7183" y="3171924"/>
                  <a:ext cx="54864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11111" r="-355556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9E6B02B-1D01-4802-A028-AC4D74412DC2}"/>
                    </a:ext>
                  </a:extLst>
                </p:cNvPr>
                <p:cNvSpPr txBox="1"/>
                <p:nvPr/>
              </p:nvSpPr>
              <p:spPr>
                <a:xfrm>
                  <a:off x="4818503" y="3317176"/>
                  <a:ext cx="3697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9E6B02B-1D01-4802-A028-AC4D74412D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8503" y="3317176"/>
                  <a:ext cx="369780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F03BD217-DA0A-446A-8537-EDDE1221821C}"/>
                    </a:ext>
                  </a:extLst>
                </p:cNvPr>
                <p:cNvSpPr txBox="1"/>
                <p:nvPr/>
              </p:nvSpPr>
              <p:spPr>
                <a:xfrm>
                  <a:off x="5619672" y="2089753"/>
                  <a:ext cx="5548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F03BD217-DA0A-446A-8537-EDDE122182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9672" y="2089753"/>
                  <a:ext cx="554895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A56B43AC-17DA-40C9-893B-5F9710B4A184}"/>
                    </a:ext>
                  </a:extLst>
                </p:cNvPr>
                <p:cNvSpPr txBox="1"/>
                <p:nvPr/>
              </p:nvSpPr>
              <p:spPr>
                <a:xfrm>
                  <a:off x="3688235" y="2420412"/>
                  <a:ext cx="5564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A56B43AC-17DA-40C9-893B-5F9710B4A1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8235" y="2420412"/>
                  <a:ext cx="556499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1911B45-533D-4042-A7DB-A4489DD7687E}"/>
                    </a:ext>
                  </a:extLst>
                </p:cNvPr>
                <p:cNvSpPr txBox="1"/>
                <p:nvPr/>
              </p:nvSpPr>
              <p:spPr>
                <a:xfrm>
                  <a:off x="5913318" y="3526266"/>
                  <a:ext cx="54527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1911B45-533D-4042-A7DB-A4489DD768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13318" y="3526266"/>
                  <a:ext cx="545277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E4DEC743-515B-4D77-946F-307CD627061D}"/>
                </a:ext>
              </a:extLst>
            </p:cNvPr>
            <p:cNvSpPr/>
            <p:nvPr/>
          </p:nvSpPr>
          <p:spPr>
            <a:xfrm>
              <a:off x="4647815" y="2826560"/>
              <a:ext cx="914400" cy="457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F7B56D7D-8AC0-4278-BCED-BDB9ECA0DFA9}"/>
                </a:ext>
              </a:extLst>
            </p:cNvPr>
            <p:cNvSpPr/>
            <p:nvPr/>
          </p:nvSpPr>
          <p:spPr>
            <a:xfrm>
              <a:off x="5635367" y="2936288"/>
              <a:ext cx="45720" cy="9144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row: Down 21">
              <a:extLst>
                <a:ext uri="{FF2B5EF4-FFF2-40B4-BE49-F238E27FC236}">
                  <a16:creationId xmlns:a16="http://schemas.microsoft.com/office/drawing/2014/main" id="{B98FCFAD-7140-4D91-9495-6541856A2772}"/>
                </a:ext>
              </a:extLst>
            </p:cNvPr>
            <p:cNvSpPr/>
            <p:nvPr/>
          </p:nvSpPr>
          <p:spPr>
            <a:xfrm rot="18900000">
              <a:off x="5065616" y="2715858"/>
              <a:ext cx="45720" cy="13716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EF20FBF1-4FB2-47BE-A053-EF719AA970ED}"/>
                    </a:ext>
                  </a:extLst>
                </p:cNvPr>
                <p:cNvSpPr txBox="1"/>
                <p:nvPr/>
              </p:nvSpPr>
              <p:spPr>
                <a:xfrm>
                  <a:off x="3785836" y="3203180"/>
                  <a:ext cx="45719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Alic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42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Bo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108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Charli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EF20FBF1-4FB2-47BE-A053-EF719AA970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5836" y="3203180"/>
                  <a:ext cx="45719" cy="923330"/>
                </a:xfrm>
                <a:prstGeom prst="rect">
                  <a:avLst/>
                </a:prstGeom>
                <a:blipFill>
                  <a:blip r:embed="rId12"/>
                  <a:stretch>
                    <a:fillRect l="-142857" r="-275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6026DDE-AF1C-4191-B65F-502844DB7DDC}"/>
              </a:ext>
            </a:extLst>
          </p:cNvPr>
          <p:cNvGrpSpPr/>
          <p:nvPr/>
        </p:nvGrpSpPr>
        <p:grpSpPr>
          <a:xfrm>
            <a:off x="7942648" y="3281931"/>
            <a:ext cx="3912026" cy="2518430"/>
            <a:chOff x="2253323" y="1757301"/>
            <a:chExt cx="3912026" cy="2518430"/>
          </a:xfrm>
        </p:grpSpPr>
        <p:sp>
          <p:nvSpPr>
            <p:cNvPr id="59" name="Arrow: Down 58">
              <a:extLst>
                <a:ext uri="{FF2B5EF4-FFF2-40B4-BE49-F238E27FC236}">
                  <a16:creationId xmlns:a16="http://schemas.microsoft.com/office/drawing/2014/main" id="{76C813C7-4AFE-4790-BB8D-CD5667D3AE0A}"/>
                </a:ext>
              </a:extLst>
            </p:cNvPr>
            <p:cNvSpPr/>
            <p:nvPr/>
          </p:nvSpPr>
          <p:spPr>
            <a:xfrm rot="10800000">
              <a:off x="3827830" y="2746695"/>
              <a:ext cx="52549" cy="75670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442B312B-BBBD-4658-8BAC-F6610E0204EE}"/>
                    </a:ext>
                  </a:extLst>
                </p:cNvPr>
                <p:cNvSpPr txBox="1"/>
                <p:nvPr/>
              </p:nvSpPr>
              <p:spPr>
                <a:xfrm>
                  <a:off x="3500089" y="2935986"/>
                  <a:ext cx="469527" cy="424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ℱ</m:t>
                        </m:r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442B312B-BBBD-4658-8BAC-F6610E0204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0089" y="2935986"/>
                  <a:ext cx="469527" cy="424498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362BDC6-9C04-4A1A-AD6F-0CB6537C1DD0}"/>
                </a:ext>
              </a:extLst>
            </p:cNvPr>
            <p:cNvGrpSpPr/>
            <p:nvPr/>
          </p:nvGrpSpPr>
          <p:grpSpPr>
            <a:xfrm>
              <a:off x="2653571" y="3516079"/>
              <a:ext cx="3266156" cy="759652"/>
              <a:chOff x="2862118" y="3735857"/>
              <a:chExt cx="3266156" cy="759652"/>
            </a:xfrm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1CB71CDB-929B-458A-9560-C9DEC9974847}"/>
                  </a:ext>
                </a:extLst>
              </p:cNvPr>
              <p:cNvGrpSpPr/>
              <p:nvPr/>
            </p:nvGrpSpPr>
            <p:grpSpPr>
              <a:xfrm>
                <a:off x="2862118" y="3735857"/>
                <a:ext cx="3180973" cy="751468"/>
                <a:chOff x="3553968" y="2449349"/>
                <a:chExt cx="2767584" cy="653810"/>
              </a:xfrm>
            </p:grpSpPr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ADB86E8E-822D-44FB-914D-0DA1260E689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250803" y="2791489"/>
                  <a:ext cx="182880" cy="18288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E3C06DBC-36B5-4426-9421-16368BDBF738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345035" y="2791489"/>
                  <a:ext cx="182880" cy="18288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85" name="Arrow: Circular 84">
                  <a:extLst>
                    <a:ext uri="{FF2B5EF4-FFF2-40B4-BE49-F238E27FC236}">
                      <a16:creationId xmlns:a16="http://schemas.microsoft.com/office/drawing/2014/main" id="{979F7A43-2918-4B10-ABE8-FF0FA0DEF9E1}"/>
                    </a:ext>
                  </a:extLst>
                </p:cNvPr>
                <p:cNvSpPr/>
                <p:nvPr/>
              </p:nvSpPr>
              <p:spPr>
                <a:xfrm rot="16200000">
                  <a:off x="4022203" y="2510564"/>
                  <a:ext cx="292322" cy="741680"/>
                </a:xfrm>
                <a:prstGeom prst="circularArrow">
                  <a:avLst/>
                </a:prstGeom>
                <a:ln w="127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Arrow: Circular 85">
                  <a:extLst>
                    <a:ext uri="{FF2B5EF4-FFF2-40B4-BE49-F238E27FC236}">
                      <a16:creationId xmlns:a16="http://schemas.microsoft.com/office/drawing/2014/main" id="{8E12B415-BC4D-491B-8217-DC811CA4A2AE}"/>
                    </a:ext>
                  </a:extLst>
                </p:cNvPr>
                <p:cNvSpPr/>
                <p:nvPr/>
              </p:nvSpPr>
              <p:spPr>
                <a:xfrm rot="5400000">
                  <a:off x="5447843" y="2514495"/>
                  <a:ext cx="292322" cy="741680"/>
                </a:xfrm>
                <a:prstGeom prst="circularArrow">
                  <a:avLst/>
                </a:prstGeom>
                <a:ln w="127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TextBox 86">
                      <a:extLst>
                        <a:ext uri="{FF2B5EF4-FFF2-40B4-BE49-F238E27FC236}">
                          <a16:creationId xmlns:a16="http://schemas.microsoft.com/office/drawing/2014/main" id="{22C69774-B82D-43E2-A179-A9C7FF856DD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171219" y="2459506"/>
                      <a:ext cx="36798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87" name="TextBox 86">
                      <a:extLst>
                        <a:ext uri="{FF2B5EF4-FFF2-40B4-BE49-F238E27FC236}">
                          <a16:creationId xmlns:a16="http://schemas.microsoft.com/office/drawing/2014/main" id="{22C69774-B82D-43E2-A179-A9C7FF856DDC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171219" y="2459506"/>
                      <a:ext cx="367985" cy="369332"/>
                    </a:xfrm>
                    <a:prstGeom prst="rect">
                      <a:avLst/>
                    </a:prstGeom>
                    <a:blipFill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8" name="TextBox 87">
                      <a:extLst>
                        <a:ext uri="{FF2B5EF4-FFF2-40B4-BE49-F238E27FC236}">
                          <a16:creationId xmlns:a16="http://schemas.microsoft.com/office/drawing/2014/main" id="{56921CF0-DF31-4C58-AB29-4F26F5AD23B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59599" y="2449349"/>
                      <a:ext cx="37138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88" name="TextBox 87">
                      <a:extLst>
                        <a:ext uri="{FF2B5EF4-FFF2-40B4-BE49-F238E27FC236}">
                          <a16:creationId xmlns:a16="http://schemas.microsoft.com/office/drawing/2014/main" id="{56921CF0-DF31-4C58-AB29-4F26F5AD23B8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59599" y="2449349"/>
                      <a:ext cx="371384" cy="369332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9" name="TextBox 88">
                      <a:extLst>
                        <a:ext uri="{FF2B5EF4-FFF2-40B4-BE49-F238E27FC236}">
                          <a16:creationId xmlns:a16="http://schemas.microsoft.com/office/drawing/2014/main" id="{12B5BD15-DB40-4472-90B8-B91FBF62B0A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722084" y="2512500"/>
                      <a:ext cx="37093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89" name="TextBox 88">
                      <a:extLst>
                        <a:ext uri="{FF2B5EF4-FFF2-40B4-BE49-F238E27FC236}">
                          <a16:creationId xmlns:a16="http://schemas.microsoft.com/office/drawing/2014/main" id="{12B5BD15-DB40-4472-90B8-B91FBF62B0A2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722084" y="2512500"/>
                      <a:ext cx="370935" cy="369332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0" name="TextBox 89">
                      <a:extLst>
                        <a:ext uri="{FF2B5EF4-FFF2-40B4-BE49-F238E27FC236}">
                          <a16:creationId xmlns:a16="http://schemas.microsoft.com/office/drawing/2014/main" id="{5D7259E9-D2D1-4D53-857B-EC0F3D6F2EC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664936" y="2501535"/>
                      <a:ext cx="550984" cy="39126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90" name="TextBox 89">
                      <a:extLst>
                        <a:ext uri="{FF2B5EF4-FFF2-40B4-BE49-F238E27FC236}">
                          <a16:creationId xmlns:a16="http://schemas.microsoft.com/office/drawing/2014/main" id="{5D7259E9-D2D1-4D53-857B-EC0F3D6F2EC9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664936" y="2501535"/>
                      <a:ext cx="550984" cy="391261"/>
                    </a:xfrm>
                    <a:prstGeom prst="rect">
                      <a:avLst/>
                    </a:prstGeom>
                    <a:blipFill>
                      <a:blip r:embed="rId1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1" name="TextBox 90">
                      <a:extLst>
                        <a:ext uri="{FF2B5EF4-FFF2-40B4-BE49-F238E27FC236}">
                          <a16:creationId xmlns:a16="http://schemas.microsoft.com/office/drawing/2014/main" id="{FB100398-9F52-4E85-94CB-D91044F62BB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53968" y="2483369"/>
                      <a:ext cx="54335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91" name="TextBox 90">
                      <a:extLst>
                        <a:ext uri="{FF2B5EF4-FFF2-40B4-BE49-F238E27FC236}">
                          <a16:creationId xmlns:a16="http://schemas.microsoft.com/office/drawing/2014/main" id="{FB100398-9F52-4E85-94CB-D91044F62BBB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53968" y="2483369"/>
                      <a:ext cx="543354" cy="369332"/>
                    </a:xfrm>
                    <a:prstGeom prst="rect">
                      <a:avLst/>
                    </a:prstGeom>
                    <a:blipFill>
                      <a:blip r:embed="rId1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92" name="Arrow: Right 91">
                  <a:extLst>
                    <a:ext uri="{FF2B5EF4-FFF2-40B4-BE49-F238E27FC236}">
                      <a16:creationId xmlns:a16="http://schemas.microsoft.com/office/drawing/2014/main" id="{459C96E1-F911-42C3-9EEB-5C7760D778C6}"/>
                    </a:ext>
                  </a:extLst>
                </p:cNvPr>
                <p:cNvSpPr/>
                <p:nvPr/>
              </p:nvSpPr>
              <p:spPr>
                <a:xfrm>
                  <a:off x="4433683" y="2855497"/>
                  <a:ext cx="914400" cy="4572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043AB258-47F1-417E-9328-5024B76EC7EE}"/>
                    </a:ext>
                  </a:extLst>
                </p:cNvPr>
                <p:cNvSpPr/>
                <p:nvPr/>
              </p:nvSpPr>
              <p:spPr>
                <a:xfrm>
                  <a:off x="3553968" y="2449349"/>
                  <a:ext cx="2767584" cy="65381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TextBox 81">
                    <a:extLst>
                      <a:ext uri="{FF2B5EF4-FFF2-40B4-BE49-F238E27FC236}">
                        <a16:creationId xmlns:a16="http://schemas.microsoft.com/office/drawing/2014/main" id="{E3CD3745-666B-453C-9936-9724C3218601}"/>
                      </a:ext>
                    </a:extLst>
                  </p:cNvPr>
                  <p:cNvSpPr txBox="1"/>
                  <p:nvPr/>
                </p:nvSpPr>
                <p:spPr>
                  <a:xfrm>
                    <a:off x="5715084" y="4126177"/>
                    <a:ext cx="41319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𝒫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2" name="TextBox 81">
                    <a:extLst>
                      <a:ext uri="{FF2B5EF4-FFF2-40B4-BE49-F238E27FC236}">
                        <a16:creationId xmlns:a16="http://schemas.microsoft.com/office/drawing/2014/main" id="{E3CD3745-666B-453C-9936-9724C321860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15084" y="4126177"/>
                    <a:ext cx="413190" cy="369332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E219F82D-2D92-4ABA-A1F3-842BD950F9F1}"/>
                    </a:ext>
                  </a:extLst>
                </p:cNvPr>
                <p:cNvSpPr txBox="1"/>
                <p:nvPr/>
              </p:nvSpPr>
              <p:spPr>
                <a:xfrm>
                  <a:off x="2470172" y="2804866"/>
                  <a:ext cx="1193788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ℱ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ℱ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E219F82D-2D92-4ABA-A1F3-842BD950F9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0172" y="2804866"/>
                  <a:ext cx="1193788" cy="646331"/>
                </a:xfrm>
                <a:prstGeom prst="rect">
                  <a:avLst/>
                </a:prstGeom>
                <a:blipFill>
                  <a:blip r:embed="rId20"/>
                  <a:stretch>
                    <a:fillRect b="-37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B8E6CA6C-E38A-4563-8F45-2A33188511F8}"/>
                </a:ext>
              </a:extLst>
            </p:cNvPr>
            <p:cNvGrpSpPr/>
            <p:nvPr/>
          </p:nvGrpSpPr>
          <p:grpSpPr>
            <a:xfrm>
              <a:off x="2253323" y="1757301"/>
              <a:ext cx="3912026" cy="1006219"/>
              <a:chOff x="2244802" y="1696573"/>
              <a:chExt cx="3912026" cy="1006219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A5559095-F3BB-49E5-9E48-F513CD5E0098}"/>
                  </a:ext>
                </a:extLst>
              </p:cNvPr>
              <p:cNvGrpSpPr/>
              <p:nvPr/>
            </p:nvGrpSpPr>
            <p:grpSpPr>
              <a:xfrm>
                <a:off x="2244802" y="1696573"/>
                <a:ext cx="3912026" cy="981210"/>
                <a:chOff x="3171611" y="3570386"/>
                <a:chExt cx="3403632" cy="853695"/>
              </a:xfrm>
            </p:grpSpPr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BCF82074-9422-4D67-B58D-6353D7518D8D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348083" y="3870481"/>
                  <a:ext cx="182880" cy="18288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71" name="Arrow: Circular 70">
                  <a:extLst>
                    <a:ext uri="{FF2B5EF4-FFF2-40B4-BE49-F238E27FC236}">
                      <a16:creationId xmlns:a16="http://schemas.microsoft.com/office/drawing/2014/main" id="{56251767-6954-4985-99B5-5069011598AF}"/>
                    </a:ext>
                  </a:extLst>
                </p:cNvPr>
                <p:cNvSpPr/>
                <p:nvPr/>
              </p:nvSpPr>
              <p:spPr>
                <a:xfrm rot="5400000">
                  <a:off x="5439523" y="3590616"/>
                  <a:ext cx="292322" cy="741680"/>
                </a:xfrm>
                <a:prstGeom prst="circularArrow">
                  <a:avLst/>
                </a:prstGeom>
                <a:solidFill>
                  <a:srgbClr val="FF0000"/>
                </a:solidFill>
                <a:ln w="127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2" name="TextBox 71">
                      <a:extLst>
                        <a:ext uri="{FF2B5EF4-FFF2-40B4-BE49-F238E27FC236}">
                          <a16:creationId xmlns:a16="http://schemas.microsoft.com/office/drawing/2014/main" id="{924B066F-94B7-4F2D-844A-95AC452EC73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759635" y="3595969"/>
                      <a:ext cx="815608" cy="39600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ℱ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72" name="TextBox 71">
                      <a:extLst>
                        <a:ext uri="{FF2B5EF4-FFF2-40B4-BE49-F238E27FC236}">
                          <a16:creationId xmlns:a16="http://schemas.microsoft.com/office/drawing/2014/main" id="{924B066F-94B7-4F2D-844A-95AC452EC73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759635" y="3595969"/>
                      <a:ext cx="815608" cy="396006"/>
                    </a:xfrm>
                    <a:prstGeom prst="rect">
                      <a:avLst/>
                    </a:prstGeom>
                    <a:blipFill>
                      <a:blip r:embed="rId2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73" name="Arrow: Right 72">
                  <a:extLst>
                    <a:ext uri="{FF2B5EF4-FFF2-40B4-BE49-F238E27FC236}">
                      <a16:creationId xmlns:a16="http://schemas.microsoft.com/office/drawing/2014/main" id="{E9496EDD-C665-4DB7-B2DA-1319420C70E4}"/>
                    </a:ext>
                  </a:extLst>
                </p:cNvPr>
                <p:cNvSpPr/>
                <p:nvPr/>
              </p:nvSpPr>
              <p:spPr>
                <a:xfrm>
                  <a:off x="4430635" y="3946255"/>
                  <a:ext cx="914400" cy="45720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8B823249-9804-4081-8DD9-1BCD650B8F09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241659" y="3879625"/>
                  <a:ext cx="182880" cy="18288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5" name="Arrow: Circular 74">
                  <a:extLst>
                    <a:ext uri="{FF2B5EF4-FFF2-40B4-BE49-F238E27FC236}">
                      <a16:creationId xmlns:a16="http://schemas.microsoft.com/office/drawing/2014/main" id="{BDDBC608-FB1E-4B2D-AF77-81C7C2EB3203}"/>
                    </a:ext>
                  </a:extLst>
                </p:cNvPr>
                <p:cNvSpPr/>
                <p:nvPr/>
              </p:nvSpPr>
              <p:spPr>
                <a:xfrm rot="16200000">
                  <a:off x="4019227" y="3607504"/>
                  <a:ext cx="292322" cy="741680"/>
                </a:xfrm>
                <a:prstGeom prst="circularArrow">
                  <a:avLst/>
                </a:prstGeom>
                <a:solidFill>
                  <a:srgbClr val="FF0000"/>
                </a:solidFill>
                <a:ln w="127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6" name="TextBox 75">
                      <a:extLst>
                        <a:ext uri="{FF2B5EF4-FFF2-40B4-BE49-F238E27FC236}">
                          <a16:creationId xmlns:a16="http://schemas.microsoft.com/office/drawing/2014/main" id="{CB9AA96F-4D65-4606-9AFC-33AC2280048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71611" y="3570386"/>
                      <a:ext cx="807978" cy="39600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ℱ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76" name="TextBox 75">
                      <a:extLst>
                        <a:ext uri="{FF2B5EF4-FFF2-40B4-BE49-F238E27FC236}">
                          <a16:creationId xmlns:a16="http://schemas.microsoft.com/office/drawing/2014/main" id="{CB9AA96F-4D65-4606-9AFC-33AC2280048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71611" y="3570386"/>
                      <a:ext cx="807978" cy="396006"/>
                    </a:xfrm>
                    <a:prstGeom prst="rect">
                      <a:avLst/>
                    </a:prstGeom>
                    <a:blipFill>
                      <a:blip r:embed="rId2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7" name="TextBox 76">
                      <a:extLst>
                        <a:ext uri="{FF2B5EF4-FFF2-40B4-BE49-F238E27FC236}">
                          <a16:creationId xmlns:a16="http://schemas.microsoft.com/office/drawing/2014/main" id="{5F49EB27-65A9-44A6-AB84-5AFB617FFA5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976598" y="4051912"/>
                      <a:ext cx="7312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ℱ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77" name="TextBox 76">
                      <a:extLst>
                        <a:ext uri="{FF2B5EF4-FFF2-40B4-BE49-F238E27FC236}">
                          <a16:creationId xmlns:a16="http://schemas.microsoft.com/office/drawing/2014/main" id="{5F49EB27-65A9-44A6-AB84-5AFB617FFA5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976598" y="4051912"/>
                      <a:ext cx="731290" cy="369332"/>
                    </a:xfrm>
                    <a:prstGeom prst="rect">
                      <a:avLst/>
                    </a:prstGeom>
                    <a:blipFill>
                      <a:blip r:embed="rId2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8" name="TextBox 77">
                      <a:extLst>
                        <a:ext uri="{FF2B5EF4-FFF2-40B4-BE49-F238E27FC236}">
                          <a16:creationId xmlns:a16="http://schemas.microsoft.com/office/drawing/2014/main" id="{742967C9-431A-4AA1-A153-88743965AC4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061981" y="4046462"/>
                      <a:ext cx="73468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ℱ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78" name="TextBox 77">
                      <a:extLst>
                        <a:ext uri="{FF2B5EF4-FFF2-40B4-BE49-F238E27FC236}">
                          <a16:creationId xmlns:a16="http://schemas.microsoft.com/office/drawing/2014/main" id="{742967C9-431A-4AA1-A153-88743965AC4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61981" y="4046462"/>
                      <a:ext cx="734688" cy="369332"/>
                    </a:xfrm>
                    <a:prstGeom prst="rect">
                      <a:avLst/>
                    </a:prstGeom>
                    <a:blipFill>
                      <a:blip r:embed="rId2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9" name="TextBox 78">
                      <a:extLst>
                        <a:ext uri="{FF2B5EF4-FFF2-40B4-BE49-F238E27FC236}">
                          <a16:creationId xmlns:a16="http://schemas.microsoft.com/office/drawing/2014/main" id="{A52672A5-CE62-4C0C-ABD9-317049C1B0A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20715" y="3583723"/>
                      <a:ext cx="7342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ℱ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79" name="TextBox 78">
                      <a:extLst>
                        <a:ext uri="{FF2B5EF4-FFF2-40B4-BE49-F238E27FC236}">
                          <a16:creationId xmlns:a16="http://schemas.microsoft.com/office/drawing/2014/main" id="{A52672A5-CE62-4C0C-ABD9-317049C1B0A9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520715" y="3583723"/>
                      <a:ext cx="734240" cy="369332"/>
                    </a:xfrm>
                    <a:prstGeom prst="rect">
                      <a:avLst/>
                    </a:prstGeom>
                    <a:blipFill>
                      <a:blip r:embed="rId2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046C4740-4448-4FEA-82AA-1C551E74D054}"/>
                    </a:ext>
                  </a:extLst>
                </p:cNvPr>
                <p:cNvSpPr/>
                <p:nvPr/>
              </p:nvSpPr>
              <p:spPr>
                <a:xfrm>
                  <a:off x="3237768" y="3578673"/>
                  <a:ext cx="3272760" cy="84540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F6A94B8F-3AA9-4B09-B5CC-98F8FB2EB333}"/>
                      </a:ext>
                    </a:extLst>
                  </p:cNvPr>
                  <p:cNvSpPr txBox="1"/>
                  <p:nvPr/>
                </p:nvSpPr>
                <p:spPr>
                  <a:xfrm>
                    <a:off x="5729900" y="2333460"/>
                    <a:ext cx="37965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𝒮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F6A94B8F-3AA9-4B09-B5CC-98F8FB2EB33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29900" y="2333460"/>
                    <a:ext cx="379655" cy="369332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89EED667-EA32-42D6-96D0-B7EC86BC3107}"/>
                      </a:ext>
                    </a:extLst>
                  </p:cNvPr>
                  <p:cNvSpPr txBox="1"/>
                  <p:nvPr/>
                </p:nvSpPr>
                <p:spPr>
                  <a:xfrm>
                    <a:off x="3397446" y="1720706"/>
                    <a:ext cx="38568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89EED667-EA32-42D6-96D0-B7EC86BC310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97446" y="1720706"/>
                    <a:ext cx="385683" cy="369332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CD4573DD-BB7F-4F58-AE97-D83A8B08F785}"/>
                      </a:ext>
                    </a:extLst>
                  </p:cNvPr>
                  <p:cNvSpPr txBox="1"/>
                  <p:nvPr/>
                </p:nvSpPr>
                <p:spPr>
                  <a:xfrm>
                    <a:off x="4641711" y="1728463"/>
                    <a:ext cx="39607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CD4573DD-BB7F-4F58-AE97-D83A8B08F78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41711" y="1728463"/>
                    <a:ext cx="396070" cy="369332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4" name="Arrow: Down 63">
              <a:extLst>
                <a:ext uri="{FF2B5EF4-FFF2-40B4-BE49-F238E27FC236}">
                  <a16:creationId xmlns:a16="http://schemas.microsoft.com/office/drawing/2014/main" id="{A57CA2AD-01D5-4578-90D4-02CA456988AB}"/>
                </a:ext>
              </a:extLst>
            </p:cNvPr>
            <p:cNvSpPr/>
            <p:nvPr/>
          </p:nvSpPr>
          <p:spPr>
            <a:xfrm>
              <a:off x="4698838" y="2751188"/>
              <a:ext cx="52549" cy="75670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58EF0BB6-DAC8-4B12-8B91-B3BD66166737}"/>
                    </a:ext>
                  </a:extLst>
                </p:cNvPr>
                <p:cNvSpPr txBox="1"/>
                <p:nvPr/>
              </p:nvSpPr>
              <p:spPr>
                <a:xfrm>
                  <a:off x="4647852" y="2955795"/>
                  <a:ext cx="4587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ℱ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58EF0BB6-DAC8-4B12-8B91-B3BD661667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7852" y="2955795"/>
                  <a:ext cx="458779" cy="369332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0905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B6A9F-F71A-48D2-9629-B0F99792C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F3228-DE88-41EC-804E-327D75580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little coverage in TSC series of conferences</a:t>
            </a:r>
          </a:p>
          <a:p>
            <a:r>
              <a:rPr lang="en-US" dirty="0"/>
              <a:t>Move away from trajectories, initial conditions and dynamical laws</a:t>
            </a:r>
          </a:p>
          <a:p>
            <a:r>
              <a:rPr lang="en-US" dirty="0"/>
              <a:t>Formulate physics based on what is possible and what is impossible in specific tasks</a:t>
            </a:r>
          </a:p>
          <a:p>
            <a:r>
              <a:rPr lang="en-US" dirty="0"/>
              <a:t>David Deutsch: pioneer of this approach</a:t>
            </a:r>
          </a:p>
          <a:p>
            <a:r>
              <a:rPr lang="en-US" dirty="0"/>
              <a:t>Chiara </a:t>
            </a:r>
            <a:r>
              <a:rPr lang="en-US" dirty="0" err="1"/>
              <a:t>Marletto</a:t>
            </a:r>
            <a:r>
              <a:rPr lang="en-US" dirty="0"/>
              <a:t>: a leading figure in present day constructor theory</a:t>
            </a:r>
          </a:p>
        </p:txBody>
      </p:sp>
    </p:spTree>
    <p:extLst>
      <p:ext uri="{BB962C8B-B14F-4D97-AF65-F5344CB8AC3E}">
        <p14:creationId xmlns:p14="http://schemas.microsoft.com/office/powerpoint/2010/main" val="3131470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A551-9F84-4CE5-AF80-D65C8E68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Relevance to Consciousness Studies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923198-8DC5-4010-8B52-39CA81B616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990385" cy="4351338"/>
              </a:xfrm>
            </p:spPr>
            <p:txBody>
              <a:bodyPr/>
              <a:lstStyle/>
              <a:p>
                <a:r>
                  <a:rPr lang="en-US" dirty="0"/>
                  <a:t>Principles: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All laws expressible entirely in terms of statements about which physical transformations are possible and which are impossible and why.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State of the combined system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such that any construction undergone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cannot change state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Linearity in QM emerges from principles like these</a:t>
                </a:r>
              </a:p>
              <a:p>
                <a:r>
                  <a:rPr lang="en-US" dirty="0"/>
                  <a:t>With laws expressed in terms of possibilities, construction of Russellian monism becomes a story of constraints on sets of possibilities</a:t>
                </a:r>
              </a:p>
              <a:p>
                <a:r>
                  <a:rPr lang="en-US" dirty="0"/>
                  <a:t>Space, time, particles, fields, energy all derived concepts not fundamental. Close affinity with Russellian monism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923198-8DC5-4010-8B52-39CA81B616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990385" cy="4351338"/>
              </a:xfrm>
              <a:blipFill>
                <a:blip r:embed="rId2"/>
                <a:stretch>
                  <a:fillRect l="-943" t="-2241" b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2762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AE69CE-A30B-43ED-9C43-6CA635CC1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Categories need not be equivalent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2A6A8CE-F899-4876-A6B7-B82EEBF8B2D6}"/>
              </a:ext>
            </a:extLst>
          </p:cNvPr>
          <p:cNvSpPr txBox="1"/>
          <p:nvPr/>
        </p:nvSpPr>
        <p:spPr>
          <a:xfrm>
            <a:off x="1571812" y="1595064"/>
            <a:ext cx="8018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err="1">
                <a:solidFill>
                  <a:schemeClr val="bg1"/>
                </a:solidFill>
              </a:rPr>
              <a:t>Functors</a:t>
            </a:r>
            <a:r>
              <a:rPr lang="en-US" sz="2800" dirty="0">
                <a:solidFill>
                  <a:schemeClr val="bg1"/>
                </a:solidFill>
              </a:rPr>
              <a:t> can exist between non-equivalent categories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DB5D371-C4E1-4FF1-80C0-13EE38F2A0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838195"/>
              </p:ext>
            </p:extLst>
          </p:nvPr>
        </p:nvGraphicFramePr>
        <p:xfrm>
          <a:off x="320040" y="2430770"/>
          <a:ext cx="11496821" cy="4351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1570">
                  <a:extLst>
                    <a:ext uri="{9D8B030D-6E8A-4147-A177-3AD203B41FA5}">
                      <a16:colId xmlns:a16="http://schemas.microsoft.com/office/drawing/2014/main" val="3175271300"/>
                    </a:ext>
                  </a:extLst>
                </a:gridCol>
                <a:gridCol w="5725251">
                  <a:extLst>
                    <a:ext uri="{9D8B030D-6E8A-4147-A177-3AD203B41FA5}">
                      <a16:colId xmlns:a16="http://schemas.microsoft.com/office/drawing/2014/main" val="1097609943"/>
                    </a:ext>
                  </a:extLst>
                </a:gridCol>
              </a:tblGrid>
              <a:tr h="638503">
                <a:tc>
                  <a:txBody>
                    <a:bodyPr/>
                    <a:lstStyle/>
                    <a:p>
                      <a:r>
                        <a:rPr lang="en-US" sz="2500" dirty="0"/>
                        <a:t>Brains</a:t>
                      </a:r>
                    </a:p>
                  </a:txBody>
                  <a:tcPr marL="127533" marR="127533" marT="63766" marB="63766"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Subjects of Experience</a:t>
                      </a:r>
                    </a:p>
                  </a:txBody>
                  <a:tcPr marL="127533" marR="127533" marT="63766" marB="63766"/>
                </a:tc>
                <a:extLst>
                  <a:ext uri="{0D108BD9-81ED-4DB2-BD59-A6C34878D82A}">
                    <a16:rowId xmlns:a16="http://schemas.microsoft.com/office/drawing/2014/main" val="3619471226"/>
                  </a:ext>
                </a:extLst>
              </a:tr>
              <a:tr h="9339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/>
                        <a:t>Functor</a:t>
                      </a:r>
                      <a:r>
                        <a:rPr lang="en-US" sz="2500" dirty="0"/>
                        <a:t> from the physical to the category of brain states</a:t>
                      </a:r>
                    </a:p>
                  </a:txBody>
                  <a:tcPr marL="127533" marR="127533" marT="63766" marB="6376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/>
                        <a:t>Functor</a:t>
                      </a:r>
                      <a:r>
                        <a:rPr lang="en-US" sz="2500" dirty="0"/>
                        <a:t> from the physical to </a:t>
                      </a:r>
                      <a:r>
                        <a:rPr lang="en-US" sz="2500" dirty="0" err="1"/>
                        <a:t>selfons</a:t>
                      </a:r>
                      <a:endParaRPr lang="en-US" sz="2500" dirty="0"/>
                    </a:p>
                    <a:p>
                      <a:endParaRPr lang="en-US" sz="2500" dirty="0"/>
                    </a:p>
                  </a:txBody>
                  <a:tcPr marL="127533" marR="127533" marT="63766" marB="63766"/>
                </a:tc>
                <a:extLst>
                  <a:ext uri="{0D108BD9-81ED-4DB2-BD59-A6C34878D82A}">
                    <a16:rowId xmlns:a16="http://schemas.microsoft.com/office/drawing/2014/main" val="1656588240"/>
                  </a:ext>
                </a:extLst>
              </a:tr>
              <a:tr h="550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Equivalent categories</a:t>
                      </a:r>
                    </a:p>
                  </a:txBody>
                  <a:tcPr marL="127533" marR="127533" marT="63766" marB="6376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Non-equivalent categories</a:t>
                      </a:r>
                    </a:p>
                  </a:txBody>
                  <a:tcPr marL="127533" marR="127533" marT="63766" marB="63766"/>
                </a:tc>
                <a:extLst>
                  <a:ext uri="{0D108BD9-81ED-4DB2-BD59-A6C34878D82A}">
                    <a16:rowId xmlns:a16="http://schemas.microsoft.com/office/drawing/2014/main" val="4259915909"/>
                  </a:ext>
                </a:extLst>
              </a:tr>
              <a:tr h="9339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/>
                        <a:t>Information processing </a:t>
                      </a:r>
                      <a:r>
                        <a:rPr lang="en-US" sz="2500" dirty="0"/>
                        <a:t>in brains: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a convenient shorthand</a:t>
                      </a:r>
                    </a:p>
                  </a:txBody>
                  <a:tcPr marL="127533" marR="127533" marT="63766" marB="6376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/>
                        <a:t>Selfons</a:t>
                      </a:r>
                      <a:r>
                        <a:rPr lang="en-US" sz="2500" dirty="0"/>
                        <a:t> can enact constraints restricting sets of possibilities</a:t>
                      </a:r>
                    </a:p>
                  </a:txBody>
                  <a:tcPr marL="127533" marR="127533" marT="63766" marB="63766"/>
                </a:tc>
                <a:extLst>
                  <a:ext uri="{0D108BD9-81ED-4DB2-BD59-A6C34878D82A}">
                    <a16:rowId xmlns:a16="http://schemas.microsoft.com/office/drawing/2014/main" val="3418297654"/>
                  </a:ext>
                </a:extLst>
              </a:tr>
              <a:tr h="5963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Natural fit: phase space dynamics</a:t>
                      </a:r>
                    </a:p>
                  </a:txBody>
                  <a:tcPr marL="127533" marR="127533" marT="63766" marB="6376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Natural fit: configuration space</a:t>
                      </a:r>
                    </a:p>
                  </a:txBody>
                  <a:tcPr marL="127533" marR="127533" marT="63766" marB="63766"/>
                </a:tc>
                <a:extLst>
                  <a:ext uri="{0D108BD9-81ED-4DB2-BD59-A6C34878D82A}">
                    <a16:rowId xmlns:a16="http://schemas.microsoft.com/office/drawing/2014/main" val="1112420122"/>
                  </a:ext>
                </a:extLst>
              </a:tr>
              <a:tr h="6975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Model: </a:t>
                      </a:r>
                      <a:r>
                        <a:rPr lang="en-US" sz="2500" dirty="0" err="1"/>
                        <a:t>Lagrangian</a:t>
                      </a:r>
                      <a:r>
                        <a:rPr lang="en-US" sz="2500" dirty="0"/>
                        <a:t> dynamics</a:t>
                      </a:r>
                    </a:p>
                  </a:txBody>
                  <a:tcPr marL="127533" marR="127533" marT="63766" marB="6376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Model: Constructor Theory</a:t>
                      </a:r>
                    </a:p>
                  </a:txBody>
                  <a:tcPr marL="127533" marR="127533" marT="63766" marB="63766"/>
                </a:tc>
                <a:extLst>
                  <a:ext uri="{0D108BD9-81ED-4DB2-BD59-A6C34878D82A}">
                    <a16:rowId xmlns:a16="http://schemas.microsoft.com/office/drawing/2014/main" val="3327929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338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1123</Words>
  <Application>Microsoft Office PowerPoint</Application>
  <PresentationFormat>Widescreen</PresentationFormat>
  <Paragraphs>158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Using Category &amp; Constructor Theories to Build a Solution to the Hard Problem</vt:lpstr>
      <vt:lpstr>The Hard Problem</vt:lpstr>
      <vt:lpstr>Systems versus Particles</vt:lpstr>
      <vt:lpstr>Subjects of Experience, the Physical and Selfons</vt:lpstr>
      <vt:lpstr>Category Theory: Basics</vt:lpstr>
      <vt:lpstr>Selfons as a Category</vt:lpstr>
      <vt:lpstr>Constructor Theory</vt:lpstr>
      <vt:lpstr>Relevance to Consciousness Studies</vt:lpstr>
      <vt:lpstr>Categories need not be equivalent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Strawson’s Thin Subjects using Category Theory</dc:title>
  <dc:creator>Anand Rangarajan</dc:creator>
  <cp:lastModifiedBy>Anand Rangarajan</cp:lastModifiedBy>
  <cp:revision>2</cp:revision>
  <dcterms:created xsi:type="dcterms:W3CDTF">2020-08-23T21:15:02Z</dcterms:created>
  <dcterms:modified xsi:type="dcterms:W3CDTF">2022-03-31T19:06:10Z</dcterms:modified>
</cp:coreProperties>
</file>