
<file path=[Content_Types].xml><?xml version="1.0" encoding="utf-8"?>
<Types xmlns="http://schemas.openxmlformats.org/package/2006/content-types">
  <Default Extension="xml" ContentType="application/xml"/>
  <Default Extension="jpg" ContentType="image/jpeg"/>
  <Default Extension="m4v" ContentType="video/unknown"/>
  <Default Extension="tiff" ContentType="image/tif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63" r:id="rId3"/>
    <p:sldId id="274" r:id="rId4"/>
    <p:sldId id="264" r:id="rId5"/>
    <p:sldId id="262" r:id="rId6"/>
    <p:sldId id="259" r:id="rId7"/>
    <p:sldId id="261" r:id="rId8"/>
    <p:sldId id="265" r:id="rId9"/>
    <p:sldId id="266" r:id="rId10"/>
    <p:sldId id="267" r:id="rId11"/>
    <p:sldId id="271" r:id="rId12"/>
    <p:sldId id="268" r:id="rId13"/>
    <p:sldId id="272" r:id="rId14"/>
    <p:sldId id="273" r:id="rId15"/>
    <p:sldId id="257" r:id="rId16"/>
    <p:sldId id="278" r:id="rId17"/>
    <p:sldId id="298" r:id="rId18"/>
    <p:sldId id="276" r:id="rId19"/>
    <p:sldId id="279" r:id="rId20"/>
    <p:sldId id="275" r:id="rId21"/>
    <p:sldId id="296" r:id="rId22"/>
    <p:sldId id="280" r:id="rId23"/>
    <p:sldId id="282" r:id="rId24"/>
    <p:sldId id="277" r:id="rId25"/>
    <p:sldId id="297" r:id="rId26"/>
    <p:sldId id="283" r:id="rId27"/>
    <p:sldId id="294" r:id="rId28"/>
    <p:sldId id="284" r:id="rId29"/>
    <p:sldId id="285" r:id="rId30"/>
    <p:sldId id="286" r:id="rId31"/>
    <p:sldId id="295" r:id="rId32"/>
    <p:sldId id="287" r:id="rId33"/>
    <p:sldId id="288" r:id="rId34"/>
    <p:sldId id="289" r:id="rId35"/>
    <p:sldId id="290" r:id="rId36"/>
    <p:sldId id="291" r:id="rId37"/>
    <p:sldId id="292" r:id="rId38"/>
    <p:sldId id="293" r:id="rId39"/>
    <p:sldId id="299" r:id="rId40"/>
    <p:sldId id="300" r:id="rId41"/>
    <p:sldId id="306" r:id="rId42"/>
    <p:sldId id="303" r:id="rId43"/>
    <p:sldId id="305" r:id="rId44"/>
    <p:sldId id="304"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2" r:id="rId59"/>
    <p:sldId id="324" r:id="rId60"/>
    <p:sldId id="325" r:id="rId61"/>
    <p:sldId id="326" r:id="rId62"/>
    <p:sldId id="327" r:id="rId63"/>
    <p:sldId id="328" r:id="rId64"/>
    <p:sldId id="329" r:id="rId65"/>
    <p:sldId id="330" r:id="rId66"/>
    <p:sldId id="331" r:id="rId67"/>
    <p:sldId id="332" r:id="rId68"/>
    <p:sldId id="333" r:id="rId69"/>
    <p:sldId id="334" r:id="rId70"/>
    <p:sldId id="343" r:id="rId71"/>
    <p:sldId id="335" r:id="rId72"/>
    <p:sldId id="336" r:id="rId73"/>
    <p:sldId id="337" r:id="rId74"/>
    <p:sldId id="338" r:id="rId75"/>
    <p:sldId id="339" r:id="rId76"/>
    <p:sldId id="340" r:id="rId77"/>
    <p:sldId id="341" r:id="rId78"/>
    <p:sldId id="342" r:id="rId79"/>
    <p:sldId id="345" r:id="rId80"/>
    <p:sldId id="344"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A3488B-12E1-FC49-95B8-20B3AE13BF2F}">
          <p14:sldIdLst>
            <p14:sldId id="256"/>
            <p14:sldId id="263"/>
            <p14:sldId id="274"/>
            <p14:sldId id="264"/>
            <p14:sldId id="262"/>
            <p14:sldId id="259"/>
            <p14:sldId id="261"/>
            <p14:sldId id="265"/>
            <p14:sldId id="266"/>
            <p14:sldId id="267"/>
            <p14:sldId id="271"/>
            <p14:sldId id="268"/>
            <p14:sldId id="272"/>
            <p14:sldId id="273"/>
            <p14:sldId id="257"/>
            <p14:sldId id="278"/>
            <p14:sldId id="298"/>
            <p14:sldId id="276"/>
            <p14:sldId id="279"/>
            <p14:sldId id="275"/>
            <p14:sldId id="296"/>
            <p14:sldId id="280"/>
            <p14:sldId id="282"/>
            <p14:sldId id="277"/>
            <p14:sldId id="297"/>
            <p14:sldId id="283"/>
            <p14:sldId id="294"/>
            <p14:sldId id="284"/>
            <p14:sldId id="285"/>
            <p14:sldId id="286"/>
            <p14:sldId id="295"/>
            <p14:sldId id="287"/>
            <p14:sldId id="288"/>
            <p14:sldId id="289"/>
            <p14:sldId id="290"/>
            <p14:sldId id="291"/>
            <p14:sldId id="292"/>
            <p14:sldId id="293"/>
            <p14:sldId id="299"/>
            <p14:sldId id="300"/>
            <p14:sldId id="306"/>
            <p14:sldId id="303"/>
            <p14:sldId id="305"/>
            <p14:sldId id="304"/>
            <p14:sldId id="307"/>
            <p14:sldId id="308"/>
            <p14:sldId id="309"/>
            <p14:sldId id="310"/>
            <p14:sldId id="311"/>
            <p14:sldId id="312"/>
            <p14:sldId id="313"/>
            <p14:sldId id="314"/>
            <p14:sldId id="315"/>
            <p14:sldId id="316"/>
            <p14:sldId id="317"/>
            <p14:sldId id="318"/>
            <p14:sldId id="319"/>
            <p14:sldId id="322"/>
            <p14:sldId id="324"/>
            <p14:sldId id="325"/>
            <p14:sldId id="326"/>
            <p14:sldId id="327"/>
            <p14:sldId id="328"/>
            <p14:sldId id="329"/>
            <p14:sldId id="330"/>
            <p14:sldId id="331"/>
            <p14:sldId id="332"/>
            <p14:sldId id="333"/>
            <p14:sldId id="334"/>
            <p14:sldId id="343"/>
            <p14:sldId id="335"/>
            <p14:sldId id="336"/>
            <p14:sldId id="337"/>
            <p14:sldId id="338"/>
            <p14:sldId id="339"/>
            <p14:sldId id="340"/>
            <p14:sldId id="341"/>
            <p14:sldId id="342"/>
            <p14:sldId id="345"/>
            <p14:sldId id="34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2" autoAdjust="0"/>
    <p:restoredTop sz="80169" autoAdjust="0"/>
  </p:normalViewPr>
  <p:slideViewPr>
    <p:cSldViewPr snapToGrid="0">
      <p:cViewPr varScale="1">
        <p:scale>
          <a:sx n="83" d="100"/>
          <a:sy n="83" d="100"/>
        </p:scale>
        <p:origin x="-167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944A5-0A0B-2F45-9F0B-EB6BA23D2953}" type="datetimeFigureOut">
              <a:rPr lang="en-US" smtClean="0"/>
              <a:pPr/>
              <a:t>10/7/11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926629-E817-5643-A241-0FC79DDE5AF4}" type="slidenum">
              <a:rPr lang="en-US" smtClean="0"/>
              <a:pPr/>
              <a:t>‹#›</a:t>
            </a:fld>
            <a:endParaRPr lang="en-US"/>
          </a:p>
        </p:txBody>
      </p:sp>
    </p:spTree>
    <p:extLst>
      <p:ext uri="{BB962C8B-B14F-4D97-AF65-F5344CB8AC3E}">
        <p14:creationId xmlns:p14="http://schemas.microsoft.com/office/powerpoint/2010/main" val="19379016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Tim Davis, a faculty member in the Computer and Information Science and</a:t>
            </a:r>
            <a:r>
              <a:rPr lang="en-US" baseline="0" dirty="0" smtClean="0"/>
              <a:t> </a:t>
            </a:r>
            <a:r>
              <a:rPr lang="en-US" dirty="0" smtClean="0"/>
              <a:t>Engineering Department at the University of Florida.  I'd like to share</a:t>
            </a:r>
            <a:r>
              <a:rPr lang="en-US" baseline="0" dirty="0" smtClean="0"/>
              <a:t> </a:t>
            </a:r>
            <a:r>
              <a:rPr lang="en-US" dirty="0" smtClean="0"/>
              <a:t>with you the Beauty of Mathematics - as illustrated by the University of</a:t>
            </a:r>
            <a:r>
              <a:rPr lang="en-US" baseline="0" dirty="0" smtClean="0"/>
              <a:t> </a:t>
            </a:r>
            <a:r>
              <a:rPr lang="en-US" dirty="0" smtClean="0"/>
              <a:t>Florida Sparse Matrix Collection.  This work is in collaboration with</a:t>
            </a:r>
            <a:r>
              <a:rPr lang="en-US" baseline="0" dirty="0" smtClean="0"/>
              <a:t> </a:t>
            </a:r>
            <a:r>
              <a:rPr lang="en-US" dirty="0" smtClean="0"/>
              <a:t>Dr.</a:t>
            </a:r>
            <a:r>
              <a:rPr lang="en-US" baseline="0" dirty="0" smtClean="0"/>
              <a:t> </a:t>
            </a:r>
            <a:r>
              <a:rPr lang="en-US" dirty="0" err="1" smtClean="0"/>
              <a:t>Yifan</a:t>
            </a:r>
            <a:r>
              <a:rPr lang="en-US" dirty="0" smtClean="0"/>
              <a:t> </a:t>
            </a:r>
            <a:r>
              <a:rPr lang="en-US" dirty="0" err="1" smtClean="0"/>
              <a:t>Hu</a:t>
            </a:r>
            <a:r>
              <a:rPr lang="en-US" dirty="0" smtClean="0"/>
              <a:t> at AT&amp;T Research.</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nonzeros</a:t>
            </a:r>
            <a:r>
              <a:rPr lang="en-US" dirty="0" smtClean="0"/>
              <a:t> are now replaced by dots, and the diagonal is numbered</a:t>
            </a:r>
            <a:r>
              <a:rPr lang="en-US" baseline="0" dirty="0" smtClean="0"/>
              <a:t> </a:t>
            </a:r>
            <a:r>
              <a:rPr lang="en-US" dirty="0" smtClean="0"/>
              <a:t>1 to 4 for reference.</a:t>
            </a:r>
            <a:r>
              <a:rPr lang="en-US" baseline="0" dirty="0" smtClean="0"/>
              <a:t>   </a:t>
            </a:r>
            <a:r>
              <a:rPr lang="en-US" dirty="0" smtClean="0"/>
              <a:t>A graph (on the</a:t>
            </a:r>
            <a:r>
              <a:rPr lang="en-US" baseline="0" dirty="0" smtClean="0"/>
              <a:t> top) </a:t>
            </a:r>
            <a:r>
              <a:rPr lang="en-US" dirty="0" smtClean="0"/>
              <a:t>can illustrate how the 4 equations and unknowns are related.</a:t>
            </a:r>
            <a:r>
              <a:rPr lang="en-US" baseline="0" dirty="0" smtClean="0"/>
              <a:t>  </a:t>
            </a:r>
            <a:r>
              <a:rPr lang="en-US" dirty="0" smtClean="0"/>
              <a:t>1 and 3 are related, but 1 and 2 are not.  So, draw a circle (a node) for</a:t>
            </a:r>
            <a:r>
              <a:rPr lang="en-US" baseline="0" dirty="0" smtClean="0"/>
              <a:t> </a:t>
            </a:r>
            <a:r>
              <a:rPr lang="en-US" dirty="0" smtClean="0"/>
              <a:t>each equation, and draw an edge between related nodes.</a:t>
            </a:r>
            <a:r>
              <a:rPr lang="en-US" baseline="0" dirty="0" smtClean="0"/>
              <a:t>  </a:t>
            </a:r>
            <a:r>
              <a:rPr lang="en-US" dirty="0" smtClean="0"/>
              <a:t>The result is the graph at the top of the slide, with nodes 1 to 4 and</a:t>
            </a:r>
            <a:r>
              <a:rPr lang="en-US" baseline="0" dirty="0" smtClean="0"/>
              <a:t> </a:t>
            </a:r>
            <a:r>
              <a:rPr lang="en-US" dirty="0" smtClean="0"/>
              <a:t>the edges between them.</a:t>
            </a:r>
            <a:r>
              <a:rPr lang="en-US" baseline="0" dirty="0" smtClean="0"/>
              <a:t>  </a:t>
            </a:r>
            <a:r>
              <a:rPr lang="en-US" dirty="0" smtClean="0"/>
              <a:t>But is it beautiful?  Is this the right way to draw the graph?</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All these are pictures of the same graph.  They differ only by where the</a:t>
            </a:r>
            <a:r>
              <a:rPr lang="en-US" sz="1200" baseline="0" dirty="0" smtClean="0"/>
              <a:t> </a:t>
            </a:r>
            <a:r>
              <a:rPr lang="en-US" sz="1200" dirty="0" smtClean="0"/>
              <a:t>nodes are drawn.    So where is node 1?  Where do we draw 2?  Is the number</a:t>
            </a:r>
            <a:r>
              <a:rPr lang="en-US" sz="1200" baseline="0" dirty="0" smtClean="0"/>
              <a:t> </a:t>
            </a:r>
            <a:r>
              <a:rPr lang="en-US" sz="1200" dirty="0" smtClean="0"/>
              <a:t>3 here, or there, anywhere, or nowhere?</a:t>
            </a:r>
            <a:r>
              <a:rPr lang="en-US" sz="1200" baseline="0" dirty="0" smtClean="0"/>
              <a:t>  </a:t>
            </a:r>
            <a:r>
              <a:rPr lang="en-US" sz="1200" dirty="0" smtClean="0"/>
              <a:t>For a 4-node graph, just about any node positions will do.  We can still</a:t>
            </a:r>
            <a:r>
              <a:rPr lang="en-US" sz="1200" baseline="0" dirty="0" smtClean="0"/>
              <a:t> </a:t>
            </a:r>
            <a:r>
              <a:rPr lang="en-US" sz="1200" dirty="0" smtClean="0"/>
              <a:t>see the relationships between the 4 nodes in any of the 3 graphs.</a:t>
            </a:r>
            <a:r>
              <a:rPr lang="en-US" sz="1200" baseline="0" dirty="0" smtClean="0"/>
              <a:t>  </a:t>
            </a:r>
            <a:r>
              <a:rPr lang="en-US" sz="1200" dirty="0" smtClean="0"/>
              <a:t>The graph on the bottom right is best, in one sense.  Nodes that are</a:t>
            </a:r>
            <a:r>
              <a:rPr lang="en-US" sz="1200" baseline="0" dirty="0" smtClean="0"/>
              <a:t> </a:t>
            </a:r>
            <a:r>
              <a:rPr lang="en-US" sz="1200" dirty="0" smtClean="0"/>
              <a:t>related to each other are close to each other, and the graph is symmetric.</a:t>
            </a:r>
            <a:r>
              <a:rPr lang="en-US" sz="1200" baseline="0" dirty="0" smtClean="0"/>
              <a:t>  </a:t>
            </a:r>
            <a:r>
              <a:rPr lang="en-US" sz="1200" dirty="0" smtClean="0"/>
              <a:t>Nodes 2 and 4 look just the same (only flipped).  This is a better</a:t>
            </a:r>
            <a:r>
              <a:rPr lang="en-US" sz="1200" baseline="0" dirty="0" smtClean="0"/>
              <a:t> </a:t>
            </a:r>
            <a:r>
              <a:rPr lang="en-US" sz="1200" dirty="0" smtClean="0"/>
              <a:t>depiction of the structure, as compared with the other two graphs which</a:t>
            </a:r>
            <a:r>
              <a:rPr lang="en-US" sz="1200" baseline="0" dirty="0" smtClean="0"/>
              <a:t> </a:t>
            </a:r>
            <a:r>
              <a:rPr lang="en-US" sz="1200" dirty="0" smtClean="0"/>
              <a:t>treat nodes 2 and 4 differently.</a:t>
            </a:r>
          </a:p>
        </p:txBody>
      </p:sp>
      <p:sp>
        <p:nvSpPr>
          <p:cNvPr id="4" name="Slide Number Placeholder 3"/>
          <p:cNvSpPr>
            <a:spLocks noGrp="1"/>
          </p:cNvSpPr>
          <p:nvPr>
            <p:ph type="sldNum" sz="quarter" idx="10"/>
          </p:nvPr>
        </p:nvSpPr>
        <p:spPr/>
        <p:txBody>
          <a:bodyPr/>
          <a:lstStyle/>
          <a:p>
            <a:fld id="{69926629-E817-5643-A241-0FC79DDE5AF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if we dropped them randomly on the page?</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what if the matrix is bigger?</a:t>
            </a:r>
            <a:r>
              <a:rPr lang="en-US" baseline="0" dirty="0" smtClean="0"/>
              <a:t>  </a:t>
            </a:r>
            <a:r>
              <a:rPr lang="en-US" dirty="0" smtClean="0"/>
              <a:t>Can we just drop them randomly on the page and hope to get a good picture</a:t>
            </a:r>
            <a:r>
              <a:rPr lang="en-US" baseline="0" dirty="0" smtClean="0"/>
              <a:t> </a:t>
            </a:r>
            <a:r>
              <a:rPr lang="en-US" dirty="0" smtClean="0"/>
              <a:t>of the structure of the graph?  Ouch.  This is not beautiful.  Perhaps in</a:t>
            </a:r>
            <a:r>
              <a:rPr lang="en-US" baseline="0" dirty="0" smtClean="0"/>
              <a:t> </a:t>
            </a:r>
            <a:r>
              <a:rPr lang="en-US" dirty="0" smtClean="0"/>
              <a:t>an abstract sense, but this picture does not reveal the structure of this</a:t>
            </a:r>
            <a:r>
              <a:rPr lang="en-US" baseline="0" dirty="0" smtClean="0"/>
              <a:t> </a:t>
            </a:r>
            <a:r>
              <a:rPr lang="en-US" dirty="0" smtClean="0"/>
              <a:t>problem.  It's hidden in the random jumbling of the node positions.</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compute aesthetically pleasing positions for the nodes, we use a</a:t>
            </a:r>
            <a:r>
              <a:rPr lang="en-US" baseline="0" dirty="0" smtClean="0"/>
              <a:t> </a:t>
            </a:r>
            <a:r>
              <a:rPr lang="en-US" dirty="0" smtClean="0"/>
              <a:t>physics-based computational rule:</a:t>
            </a:r>
            <a:r>
              <a:rPr lang="en-US" baseline="0" dirty="0" smtClean="0"/>
              <a:t>  </a:t>
            </a:r>
            <a:r>
              <a:rPr lang="en-US" dirty="0" smtClean="0"/>
              <a:t>Give each node an electrical charge.  Make each edge a spring.  Drop it on</a:t>
            </a:r>
            <a:r>
              <a:rPr lang="en-US" baseline="0" dirty="0" smtClean="0"/>
              <a:t> </a:t>
            </a:r>
            <a:r>
              <a:rPr lang="en-US" dirty="0" smtClean="0"/>
              <a:t>the floor and let it wobble until it reaches a minimum energy state.</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graph wobbles into a low-energy state.</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it reveals the elegant structure of the graph that was previously</a:t>
            </a:r>
            <a:r>
              <a:rPr lang="en-US" baseline="0" dirty="0" smtClean="0"/>
              <a:t> </a:t>
            </a:r>
            <a:r>
              <a:rPr lang="en-US" dirty="0" smtClean="0"/>
              <a:t>hidden when the nodes were jumbled randomly on the page.</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17</a:t>
            </a:fld>
            <a:endParaRPr lang="en-US"/>
          </a:p>
        </p:txBody>
      </p:sp>
    </p:spTree>
    <p:extLst>
      <p:ext uri="{BB962C8B-B14F-4D97-AF65-F5344CB8AC3E}">
        <p14:creationId xmlns:p14="http://schemas.microsoft.com/office/powerpoint/2010/main" val="681915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Some matrices come from the mathematical modeling of a real object.</a:t>
            </a:r>
            <a:r>
              <a:rPr lang="en-US" sz="1200" baseline="0" dirty="0" smtClean="0"/>
              <a:t>  </a:t>
            </a:r>
            <a:r>
              <a:rPr lang="en-US" sz="1200" dirty="0" smtClean="0"/>
              <a:t>So we know where the nodes are supposed to be.  Consider this</a:t>
            </a:r>
            <a:r>
              <a:rPr lang="en-US" sz="1200" baseline="0" dirty="0" smtClean="0"/>
              <a:t> </a:t>
            </a:r>
            <a:r>
              <a:rPr lang="en-US" sz="1200" dirty="0" smtClean="0"/>
              <a:t>Comanche helicopter.</a:t>
            </a:r>
            <a:r>
              <a:rPr lang="en-US" sz="1200" baseline="0" dirty="0" smtClean="0"/>
              <a:t>  </a:t>
            </a:r>
            <a:r>
              <a:rPr lang="en-US" sz="1200" dirty="0" smtClean="0"/>
              <a:t>The equations represent the structure of the surface of the helicopter.</a:t>
            </a:r>
            <a:r>
              <a:rPr lang="en-US" sz="1200" baseline="0" dirty="0" smtClean="0"/>
              <a:t>  </a:t>
            </a:r>
            <a:r>
              <a:rPr lang="en-US" sz="1200" dirty="0" smtClean="0"/>
              <a:t>They are written to determine how external forces will affect the aircraft</a:t>
            </a:r>
            <a:r>
              <a:rPr lang="en-US" sz="1200" baseline="0" dirty="0" smtClean="0"/>
              <a:t> </a:t>
            </a:r>
            <a:r>
              <a:rPr lang="en-US" sz="1200" dirty="0" smtClean="0"/>
              <a:t>while in flight.  How will it fly?  We don't want to build it first to find</a:t>
            </a:r>
            <a:r>
              <a:rPr lang="en-US" sz="1200" baseline="0" dirty="0" smtClean="0"/>
              <a:t> </a:t>
            </a:r>
            <a:r>
              <a:rPr lang="en-US" sz="1200" dirty="0" smtClean="0"/>
              <a:t>out, so a computational simulation is used, such as the one you see here.</a:t>
            </a:r>
          </a:p>
        </p:txBody>
      </p:sp>
      <p:sp>
        <p:nvSpPr>
          <p:cNvPr id="4" name="Slide Number Placeholder 3"/>
          <p:cNvSpPr>
            <a:spLocks noGrp="1"/>
          </p:cNvSpPr>
          <p:nvPr>
            <p:ph type="sldNum" sz="quarter" idx="10"/>
          </p:nvPr>
        </p:nvSpPr>
        <p:spPr/>
        <p:txBody>
          <a:bodyPr/>
          <a:lstStyle/>
          <a:p>
            <a:fld id="{69926629-E817-5643-A241-0FC79DDE5AF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19</a:t>
            </a:fld>
            <a:endParaRPr lang="en-US"/>
          </a:p>
        </p:txBody>
      </p:sp>
    </p:spTree>
    <p:extLst>
      <p:ext uri="{BB962C8B-B14F-4D97-AF65-F5344CB8AC3E}">
        <p14:creationId xmlns:p14="http://schemas.microsoft.com/office/powerpoint/2010/main" val="2638017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Erdos</a:t>
            </a:r>
            <a:r>
              <a:rPr lang="en-US" dirty="0" smtClean="0"/>
              <a:t> </a:t>
            </a:r>
            <a:r>
              <a:rPr lang="en-US" baseline="0" dirty="0" smtClean="0"/>
              <a:t>was a brilliant mathematician of legendary eccentricity, who had many collaborators at the University of Florida.</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We can also let the physics-based rule compute the positions of the</a:t>
            </a:r>
            <a:r>
              <a:rPr lang="en-US" sz="1200" baseline="0" dirty="0" smtClean="0"/>
              <a:t> </a:t>
            </a:r>
            <a:r>
              <a:rPr lang="en-US" sz="1200" dirty="0" smtClean="0"/>
              <a:t>nodes, just for comparison.</a:t>
            </a:r>
            <a:r>
              <a:rPr lang="en-US" sz="1200" baseline="0" dirty="0" smtClean="0"/>
              <a:t>  </a:t>
            </a:r>
            <a:r>
              <a:rPr lang="en-US" sz="1200" dirty="0" smtClean="0"/>
              <a:t>Next, to show more relationships in the structure of the graph, we can</a:t>
            </a:r>
            <a:r>
              <a:rPr lang="en-US" sz="1200" baseline="0" dirty="0" smtClean="0"/>
              <a:t> </a:t>
            </a:r>
            <a:r>
              <a:rPr lang="en-US" sz="1200" dirty="0" smtClean="0"/>
              <a:t>color the edges.  Short edges are red, medium ones are green, and long ones</a:t>
            </a:r>
            <a:r>
              <a:rPr lang="en-US" sz="1200" baseline="0" dirty="0" smtClean="0"/>
              <a:t> </a:t>
            </a:r>
            <a:r>
              <a:rPr lang="en-US" sz="1200" dirty="0" smtClean="0"/>
              <a:t>are blue.</a:t>
            </a:r>
          </a:p>
        </p:txBody>
      </p:sp>
      <p:sp>
        <p:nvSpPr>
          <p:cNvPr id="4" name="Slide Number Placeholder 3"/>
          <p:cNvSpPr>
            <a:spLocks noGrp="1"/>
          </p:cNvSpPr>
          <p:nvPr>
            <p:ph type="sldNum" sz="quarter" idx="10"/>
          </p:nvPr>
        </p:nvSpPr>
        <p:spPr/>
        <p:txBody>
          <a:bodyPr/>
          <a:lstStyle/>
          <a:p>
            <a:fld id="{69926629-E817-5643-A241-0FC79DDE5AF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In</a:t>
            </a:r>
            <a:r>
              <a:rPr lang="en-US" sz="1200" baseline="0" dirty="0" smtClean="0"/>
              <a:t> </a:t>
            </a:r>
            <a:r>
              <a:rPr lang="en-US" sz="1200" dirty="0" smtClean="0"/>
              <a:t>this close-up, you can see shorter edges colored orange or yellow, and</a:t>
            </a:r>
            <a:r>
              <a:rPr lang="en-US" sz="1200" baseline="0" dirty="0" smtClean="0"/>
              <a:t> </a:t>
            </a:r>
            <a:r>
              <a:rPr lang="en-US" sz="1200" dirty="0" smtClean="0"/>
              <a:t>some longer edges in shades of blue.  Typical edges are in green.</a:t>
            </a:r>
            <a:r>
              <a:rPr lang="en-US" sz="1200" baseline="0" dirty="0" smtClean="0"/>
              <a:t>  </a:t>
            </a:r>
            <a:r>
              <a:rPr lang="en-US" sz="1200" dirty="0" smtClean="0"/>
              <a:t>Many mathematical problems have no natural node positions, but we can use</a:t>
            </a:r>
            <a:r>
              <a:rPr lang="en-US" sz="1200" baseline="0" dirty="0" smtClean="0"/>
              <a:t> </a:t>
            </a:r>
            <a:r>
              <a:rPr lang="en-US" sz="1200" dirty="0" smtClean="0"/>
              <a:t>the physics-based rule to view them anyway.</a:t>
            </a:r>
          </a:p>
        </p:txBody>
      </p:sp>
      <p:sp>
        <p:nvSpPr>
          <p:cNvPr id="4" name="Slide Number Placeholder 3"/>
          <p:cNvSpPr>
            <a:spLocks noGrp="1"/>
          </p:cNvSpPr>
          <p:nvPr>
            <p:ph type="sldNum" sz="quarter" idx="10"/>
          </p:nvPr>
        </p:nvSpPr>
        <p:spPr/>
        <p:txBody>
          <a:bodyPr/>
          <a:lstStyle/>
          <a:p>
            <a:fld id="{69926629-E817-5643-A241-0FC79DDE5AF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22</a:t>
            </a:fld>
            <a:endParaRPr lang="en-US"/>
          </a:p>
        </p:txBody>
      </p:sp>
    </p:spTree>
    <p:extLst>
      <p:ext uri="{BB962C8B-B14F-4D97-AF65-F5344CB8AC3E}">
        <p14:creationId xmlns:p14="http://schemas.microsoft.com/office/powerpoint/2010/main" val="4123755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Sparse matrices arise in ...  many applications -- far too many to list here.  Some have natural 2D or 3D node positions, such as problems in</a:t>
            </a:r>
            <a:r>
              <a:rPr lang="en-US" baseline="0" dirty="0" smtClean="0"/>
              <a:t> </a:t>
            </a:r>
            <a:r>
              <a:rPr lang="en-US" dirty="0" smtClean="0"/>
              <a:t>computational fluid dynamics, structural mechanics, heat transfer,</a:t>
            </a:r>
            <a:r>
              <a:rPr lang="en-US" baseline="0" dirty="0" smtClean="0"/>
              <a:t> </a:t>
            </a:r>
            <a:r>
              <a:rPr lang="en-US" dirty="0" smtClean="0"/>
              <a:t>semiconductor simulation, and any other problem that comes from the</a:t>
            </a:r>
            <a:r>
              <a:rPr lang="en-US" baseline="0" dirty="0" smtClean="0"/>
              <a:t> </a:t>
            </a:r>
            <a:r>
              <a:rPr lang="en-US" dirty="0" smtClean="0"/>
              <a:t>discretization of a 2D or 3D object or space.</a:t>
            </a:r>
            <a:r>
              <a:rPr lang="en-US" baseline="0" dirty="0" smtClean="0"/>
              <a:t>  </a:t>
            </a:r>
            <a:r>
              <a:rPr lang="en-US" dirty="0" smtClean="0"/>
              <a:t>Some have no natural node positions.  For example, computing the Google</a:t>
            </a:r>
            <a:r>
              <a:rPr lang="en-US" baseline="0" dirty="0" smtClean="0"/>
              <a:t> </a:t>
            </a:r>
            <a:r>
              <a:rPr lang="en-US" dirty="0" smtClean="0"/>
              <a:t>Page rank leads to a matrix equation, but without any natural positions of</a:t>
            </a:r>
            <a:r>
              <a:rPr lang="en-US" baseline="0" dirty="0" smtClean="0"/>
              <a:t> </a:t>
            </a:r>
            <a:r>
              <a:rPr lang="en-US" dirty="0" smtClean="0"/>
              <a:t>the nodes.  Where is a web page?  Here, or there?  What is important is what pages it links to not ``where'' it is.</a:t>
            </a:r>
            <a:r>
              <a:rPr lang="en-US" baseline="0" dirty="0" smtClean="0"/>
              <a:t>  </a:t>
            </a:r>
            <a:r>
              <a:rPr lang="en-US" dirty="0" smtClean="0"/>
              <a:t>Likewise example, a system of equations can be written to optimize your financial portfolio.</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one.  The equations are based on probabilities of different outcomes</a:t>
            </a:r>
            <a:r>
              <a:rPr lang="en-US" baseline="0" dirty="0" smtClean="0"/>
              <a:t> </a:t>
            </a:r>
            <a:r>
              <a:rPr lang="en-US" dirty="0" smtClean="0"/>
              <a:t>of future economic events: What if interest rates go up?  Or down?   In</a:t>
            </a:r>
            <a:r>
              <a:rPr lang="en-US" baseline="0" dirty="0" smtClean="0"/>
              <a:t> </a:t>
            </a:r>
            <a:r>
              <a:rPr lang="en-US" dirty="0" smtClean="0"/>
              <a:t>this graph, a stock or bond in each possible future outcome is a node.  So where is a stock?  Or bond?  They have no natural position on a 2-dimensional piece of paper.</a:t>
            </a:r>
            <a:r>
              <a:rPr lang="en-US" baseline="0" dirty="0" smtClean="0"/>
              <a:t>  </a:t>
            </a:r>
            <a:r>
              <a:rPr lang="en-US" dirty="0" smtClean="0"/>
              <a:t>The different branches of this graph reflect different possible outcomes of</a:t>
            </a:r>
            <a:r>
              <a:rPr lang="en-US" baseline="0" dirty="0" smtClean="0"/>
              <a:t> </a:t>
            </a:r>
            <a:r>
              <a:rPr lang="en-US" dirty="0" smtClean="0"/>
              <a:t>future economic events.  It's a matrix with over 37,000 equations and</a:t>
            </a:r>
            <a:r>
              <a:rPr lang="en-US" baseline="0" dirty="0" smtClean="0"/>
              <a:t> </a:t>
            </a:r>
            <a:r>
              <a:rPr lang="en-US" dirty="0" smtClean="0"/>
              <a:t>37,000 unknowns -- fairly small as matrices go.</a:t>
            </a:r>
            <a:r>
              <a:rPr lang="en-US" baseline="0" dirty="0" smtClean="0"/>
              <a:t>  </a:t>
            </a:r>
            <a:r>
              <a:rPr lang="en-US" dirty="0" smtClean="0"/>
              <a:t>So a physics-based rule is essential if we have a graph like this one that we want to visualize.</a:t>
            </a:r>
            <a:r>
              <a:rPr lang="en-US" baseline="0" dirty="0" smtClean="0"/>
              <a:t>  </a:t>
            </a:r>
            <a:r>
              <a:rPr lang="en-US" dirty="0" smtClean="0"/>
              <a:t>But it's also beautiful.</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close-up of the different financial scenarios.</a:t>
            </a:r>
            <a:r>
              <a:rPr lang="en-US" baseline="0" dirty="0" smtClean="0"/>
              <a:t>  </a:t>
            </a:r>
            <a:r>
              <a:rPr lang="en-US" dirty="0" smtClean="0"/>
              <a:t>What I'd like to do next is to give you a tour of a few of the most</a:t>
            </a:r>
            <a:r>
              <a:rPr lang="en-US" baseline="0" dirty="0" smtClean="0"/>
              <a:t> </a:t>
            </a:r>
            <a:r>
              <a:rPr lang="en-US" dirty="0" smtClean="0"/>
              <a:t>beautiful images in the University of Florida Sparse Matrix Collection.</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is to compute the best solution to an optimization problem.</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27</a:t>
            </a:fld>
            <a:endParaRPr lang="en-US"/>
          </a:p>
        </p:txBody>
      </p:sp>
    </p:spTree>
    <p:extLst>
      <p:ext uri="{BB962C8B-B14F-4D97-AF65-F5344CB8AC3E}">
        <p14:creationId xmlns:p14="http://schemas.microsoft.com/office/powerpoint/2010/main" val="3437986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matrix comes from the frequency-domain simulation of a complex</a:t>
            </a:r>
            <a:r>
              <a:rPr lang="en-US" baseline="0" dirty="0" smtClean="0"/>
              <a:t> </a:t>
            </a:r>
            <a:r>
              <a:rPr lang="en-US" dirty="0" smtClean="0"/>
              <a:t>semiconductor circuit.  The green lines underneath the fuzz are the</a:t>
            </a:r>
            <a:r>
              <a:rPr lang="en-US" baseline="0" dirty="0" smtClean="0"/>
              <a:t> </a:t>
            </a:r>
            <a:r>
              <a:rPr lang="en-US" dirty="0" smtClean="0"/>
              <a:t>circuit, and the fuzz coming off that describes what happens to the circuit at different frequencies.</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is larger, with about 660,000 nodes.</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Proclus was a Greek mathematician and philosopher of the 5th century AD.</a:t>
            </a:r>
            <a:r>
              <a:rPr lang="en-US" baseline="0" dirty="0" smtClean="0"/>
              <a:t>  </a:t>
            </a:r>
            <a:r>
              <a:rPr lang="en-US" dirty="0" smtClean="0"/>
              <a:t>Math is true ... do you know it?  Math</a:t>
            </a:r>
            <a:r>
              <a:rPr lang="en-US" baseline="0" dirty="0" smtClean="0"/>
              <a:t> is beautiful ... can you see it?  Let me illustrate it for you.</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another linear programming problem.</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 close-up.</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elegant mesh represents the fluid flow in a shallow bay of water.</a:t>
            </a:r>
            <a:r>
              <a:rPr lang="en-US" baseline="0" dirty="0" smtClean="0"/>
              <a:t>  </a:t>
            </a:r>
            <a:r>
              <a:rPr lang="en-US" dirty="0" smtClean="0"/>
              <a:t>It could be used to simulate where pollutants would flow.</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a:t>
            </a:r>
            <a:r>
              <a:rPr lang="en-US" dirty="0" err="1" smtClean="0"/>
              <a:t>closeup</a:t>
            </a:r>
            <a:r>
              <a:rPr lang="en-US" dirty="0" smtClean="0"/>
              <a:t>, you can see the underlying hexagonal mesh.  The shallow bay</a:t>
            </a:r>
            <a:r>
              <a:rPr lang="en-US" baseline="0" dirty="0" smtClean="0"/>
              <a:t> </a:t>
            </a:r>
            <a:r>
              <a:rPr lang="en-US" dirty="0" smtClean="0"/>
              <a:t>is divided into small triangular wedges, and the relationship between</a:t>
            </a:r>
            <a:r>
              <a:rPr lang="en-US" baseline="0" dirty="0" smtClean="0"/>
              <a:t> </a:t>
            </a:r>
            <a:r>
              <a:rPr lang="en-US" dirty="0" smtClean="0"/>
              <a:t>adjacent wedges gives a hexagonal mesh.  The mesh is regular because the problem being modeled has a natural 2D or 3D structure.</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lines are so close together they seem to form a solid surface.</a:t>
            </a:r>
            <a:r>
              <a:rPr lang="en-US" baseline="0" dirty="0" smtClean="0"/>
              <a:t>  </a:t>
            </a:r>
            <a:r>
              <a:rPr lang="en-US" dirty="0" smtClean="0"/>
              <a:t>But it's just a set of lines that connect the many equations.</a:t>
            </a:r>
            <a:r>
              <a:rPr lang="en-US" baseline="0" dirty="0" smtClean="0"/>
              <a:t>  </a:t>
            </a:r>
            <a:r>
              <a:rPr lang="en-US" dirty="0" smtClean="0"/>
              <a:t>It's not a surface.</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graph reveals that the matrix comes from the discretization</a:t>
            </a:r>
            <a:r>
              <a:rPr lang="en-US" baseline="0" dirty="0" smtClean="0"/>
              <a:t> </a:t>
            </a:r>
            <a:r>
              <a:rPr lang="en-US" dirty="0" smtClean="0"/>
              <a:t>of a 2D or 3D object, just like the Comanche helicopter.</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close-up, you can see the regular 3D mesh.</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a:t>
            </a:fld>
            <a:endParaRPr lang="en-US"/>
          </a:p>
        </p:txBody>
      </p:sp>
    </p:spTree>
    <p:extLst>
      <p:ext uri="{BB962C8B-B14F-4D97-AF65-F5344CB8AC3E}">
        <p14:creationId xmlns:p14="http://schemas.microsoft.com/office/powerpoint/2010/main" val="2008547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is from a student of mine who now works at </a:t>
            </a:r>
            <a:r>
              <a:rPr lang="en-US" dirty="0" err="1" smtClean="0"/>
              <a:t>Amazon.com</a:t>
            </a:r>
            <a:r>
              <a:rPr lang="en-US" dirty="0" smtClean="0"/>
              <a:t>.</a:t>
            </a:r>
            <a:r>
              <a:rPr lang="en-US" baseline="0" dirty="0" smtClean="0"/>
              <a:t>  </a:t>
            </a:r>
            <a:r>
              <a:rPr lang="en-US" dirty="0" smtClean="0"/>
              <a:t>It's a social network, where each node is either a person or a web</a:t>
            </a:r>
            <a:r>
              <a:rPr lang="en-US" baseline="0" dirty="0" smtClean="0"/>
              <a:t> </a:t>
            </a:r>
            <a:r>
              <a:rPr lang="en-US" dirty="0" smtClean="0"/>
              <a:t>page, and an edge is drawn between a person and each web page they like.  Not surprisingly, the graph is very irregular.</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2D problem that represents England, Scotland and Wales.  Scotland is to the left ... the physics-based rule knows nothing about north or south.</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Scotland.</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represents an airline crew scheduling problem, mapping 100's of</a:t>
            </a:r>
            <a:r>
              <a:rPr lang="en-US" baseline="0" dirty="0" smtClean="0"/>
              <a:t> </a:t>
            </a:r>
            <a:r>
              <a:rPr lang="en-US" dirty="0" smtClean="0"/>
              <a:t>crew to 1000's of commercial airline flights.  You're and</a:t>
            </a:r>
            <a:r>
              <a:rPr lang="en-US" baseline="0" dirty="0" smtClean="0"/>
              <a:t> </a:t>
            </a:r>
            <a:r>
              <a:rPr lang="en-US" dirty="0" smtClean="0"/>
              <a:t>Airline, and you need to come up with a crew schedule that maximizes profits while</a:t>
            </a:r>
            <a:r>
              <a:rPr lang="en-US" baseline="0" dirty="0" smtClean="0"/>
              <a:t> </a:t>
            </a:r>
            <a:r>
              <a:rPr lang="en-US" dirty="0" smtClean="0"/>
              <a:t>meeting specific constraints.  For example, a pilot has a limit of the</a:t>
            </a:r>
            <a:r>
              <a:rPr lang="en-US" baseline="0" dirty="0" smtClean="0"/>
              <a:t> </a:t>
            </a:r>
            <a:r>
              <a:rPr lang="en-US" dirty="0" smtClean="0"/>
              <a:t>number of hours per week spent in the cockpit.  Also, a pilot is normally not permitted to fly two airplanes at the same time.</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problem comes from a simulation of quantum theory.</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comes from a matrix that simulates the forces and stresses on a human</a:t>
            </a:r>
            <a:r>
              <a:rPr lang="en-US" baseline="0" dirty="0" smtClean="0"/>
              <a:t> </a:t>
            </a:r>
            <a:r>
              <a:rPr lang="en-US" dirty="0" smtClean="0"/>
              <a:t>bone.  Not surprisingly, the graph looks like a bone.  This graph has about</a:t>
            </a:r>
            <a:r>
              <a:rPr lang="en-US" baseline="0" dirty="0" smtClean="0"/>
              <a:t> </a:t>
            </a:r>
            <a:r>
              <a:rPr lang="en-US" dirty="0" smtClean="0"/>
              <a:t>a million nodes and 20 million edges between them.</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Say we have 4 equations and 4 unknowns, w,</a:t>
            </a:r>
            <a:r>
              <a:rPr lang="en-US" baseline="0" dirty="0" smtClean="0"/>
              <a:t> x, y, z.  </a:t>
            </a:r>
            <a:r>
              <a:rPr lang="en-US" dirty="0" smtClean="0"/>
              <a:t>Not every equation involves every unknown, and this gives the set of</a:t>
            </a:r>
            <a:r>
              <a:rPr lang="en-US" baseline="0" dirty="0" smtClean="0"/>
              <a:t> </a:t>
            </a:r>
            <a:r>
              <a:rPr lang="en-US" dirty="0" smtClean="0"/>
              <a:t>equations an interesting structure.  A mathematician would see it and</a:t>
            </a:r>
            <a:r>
              <a:rPr lang="en-US" baseline="0" dirty="0" smtClean="0"/>
              <a:t> </a:t>
            </a:r>
            <a:r>
              <a:rPr lang="en-US" dirty="0" smtClean="0"/>
              <a:t>might call it beautiful -- but can you see it?</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helicopter rotor has 4 blades, connected by a complex control</a:t>
            </a:r>
            <a:r>
              <a:rPr lang="en-US" baseline="0" dirty="0" smtClean="0"/>
              <a:t> </a:t>
            </a:r>
            <a:r>
              <a:rPr lang="en-US" dirty="0" smtClean="0"/>
              <a:t>structure in the center.  Looks like a spider with fuzzy legs, too.</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a slice of an airplane wing.  This gives a 2D model.  The hole in th</a:t>
            </a:r>
            <a:r>
              <a:rPr lang="en-US" baseline="0" dirty="0" smtClean="0"/>
              <a:t>e</a:t>
            </a:r>
            <a:r>
              <a:rPr lang="en-US" dirty="0" smtClean="0"/>
              <a:t> middle is the wing itself, which is distorted into a near-circle.  The</a:t>
            </a:r>
            <a:r>
              <a:rPr lang="en-US" baseline="0" dirty="0" smtClean="0"/>
              <a:t> </a:t>
            </a:r>
            <a:r>
              <a:rPr lang="en-US" dirty="0" smtClean="0"/>
              <a:t>nodes represent the airflow around the wing.</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TOKOMAK is a device that creates an intensely strong magnetic field to constrain high-temperate plasma in a torus (or doughnut), to harness</a:t>
            </a:r>
            <a:r>
              <a:rPr lang="en-US" baseline="0" dirty="0" smtClean="0"/>
              <a:t> </a:t>
            </a:r>
            <a:r>
              <a:rPr lang="en-US" dirty="0" smtClean="0"/>
              <a:t>fusion power.</a:t>
            </a:r>
          </a:p>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problem represents fluid flow around an fixed object placed</a:t>
            </a:r>
            <a:r>
              <a:rPr lang="en-US" baseline="0" dirty="0" smtClean="0"/>
              <a:t> </a:t>
            </a:r>
            <a:r>
              <a:rPr lang="en-US" dirty="0" smtClean="0"/>
              <a:t>inside a cylinder.  The object is in the middle, and the boundary conditions (the cylinder wall) are the hair-like follicles all around</a:t>
            </a:r>
            <a:r>
              <a:rPr lang="en-US" baseline="0" dirty="0" smtClean="0"/>
              <a:t> </a:t>
            </a:r>
            <a:r>
              <a:rPr lang="en-US" dirty="0" smtClean="0"/>
              <a:t>the edge of the graph. This picture appears in the October 2010</a:t>
            </a:r>
            <a:r>
              <a:rPr lang="en-US" baseline="0" dirty="0" smtClean="0"/>
              <a:t> </a:t>
            </a:r>
            <a:r>
              <a:rPr lang="en-US" dirty="0" smtClean="0"/>
              <a:t>issue of IEEE Spectrum.</a:t>
            </a:r>
          </a:p>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Math is both true, and amazingly beautiful.  Can you see it?</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You’ve seen math translated into art, now I’d like to translate art into mathematical poetry.  </a:t>
            </a:r>
            <a:r>
              <a:rPr lang="en-US" sz="1200" dirty="0" smtClean="0"/>
              <a:t>Erdös</a:t>
            </a:r>
            <a:r>
              <a:rPr lang="en-US" sz="1200" baseline="0" dirty="0" smtClean="0"/>
              <a:t> was fond of quoting his mathematician friend and colleague, Alfred </a:t>
            </a:r>
            <a:r>
              <a:rPr lang="en-US" sz="1200" baseline="0" dirty="0" err="1" smtClean="0"/>
              <a:t>Renyi</a:t>
            </a:r>
            <a:r>
              <a:rPr lang="en-US" sz="1200" baseline="0" dirty="0" smtClean="0"/>
              <a:t> who said a mathematician is a device for turning coffee into theorems.  Thus, from caf to math ...</a:t>
            </a:r>
          </a:p>
        </p:txBody>
      </p:sp>
      <p:sp>
        <p:nvSpPr>
          <p:cNvPr id="4" name="Slide Number Placeholder 3"/>
          <p:cNvSpPr>
            <a:spLocks noGrp="1"/>
          </p:cNvSpPr>
          <p:nvPr>
            <p:ph type="sldNum" sz="quarter" idx="10"/>
          </p:nvPr>
        </p:nvSpPr>
        <p:spPr/>
        <p:txBody>
          <a:bodyPr/>
          <a:lstStyle/>
          <a:p>
            <a:fld id="{69926629-E817-5643-A241-0FC79DDE5AF4}"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coefficients of each equation can be placed in a 4-by-4 matrix,</a:t>
            </a:r>
            <a:r>
              <a:rPr lang="en-US" baseline="0" dirty="0" smtClean="0"/>
              <a:t> </a:t>
            </a:r>
            <a:r>
              <a:rPr lang="en-US" dirty="0" smtClean="0"/>
              <a:t>and the 4 equations can be written as the single matrix equation</a:t>
            </a:r>
            <a:r>
              <a:rPr lang="en-US" baseline="0" dirty="0" smtClean="0"/>
              <a:t> </a:t>
            </a:r>
            <a:r>
              <a:rPr lang="en-US" dirty="0" smtClean="0"/>
              <a:t>Ax=b.</a:t>
            </a:r>
            <a:r>
              <a:rPr lang="en-US" baseline="0" dirty="0" smtClean="0"/>
              <a:t>  </a:t>
            </a:r>
            <a:r>
              <a:rPr lang="en-US" dirty="0" smtClean="0"/>
              <a:t>Consider the matrix structure -- just the position of the </a:t>
            </a:r>
            <a:r>
              <a:rPr lang="en-US" dirty="0" err="1" smtClean="0"/>
              <a:t>nonzeros</a:t>
            </a:r>
            <a:r>
              <a:rPr lang="en-US" dirty="0" smtClean="0"/>
              <a:t>.</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I’d like to share with you a translation of a deep and passionate, yet inaccessible, poem.  Robert Burn’s poem is the origin of the phrase “the best laid schemes of mice and men go oft astray”.  Just like pure mathematics, the Scots dialect of Burns can be hard to understand.  As I read his original poem, you can listen to the Scots dialect and follow along with English subtitles. </a:t>
            </a:r>
            <a:r>
              <a:rPr lang="en-US" dirty="0" smtClean="0"/>
              <a:t>The</a:t>
            </a:r>
            <a:r>
              <a:rPr lang="en-US" baseline="0" dirty="0" smtClean="0"/>
              <a:t> original will be on the top left of each slide, and the English paraphrase will be on the bottom right.  To a Mouse, by Robert Burns...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9926629-E817-5643-A241-0FC79DDE5AF4}"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62</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63</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64</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65</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66</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67</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68</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69</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a:t>
            </a:r>
            <a:r>
              <a:rPr lang="en-US" baseline="0" dirty="0" smtClean="0"/>
              <a:t> to understand, wasn’t it?  You probably would not have followed without the English subtitles.  To better understand the deep thoughts and passions of Robert Burns, follow along with me as I read a translation that describes the effect of budget cuts on the Gator Nation. </a:t>
            </a:r>
            <a:r>
              <a:rPr lang="en-US" baseline="0" dirty="0" smtClean="0"/>
              <a:t>Burns’ poem will be in the top left as before, and I’ll read the Gator translation on the bottom right.  So, From A Mouse, on Turning Her Up in Her Nest with a Plough, </a:t>
            </a:r>
            <a:r>
              <a:rPr lang="en-US" baseline="0" dirty="0" smtClean="0"/>
              <a:t>To a Gator, on Cutting Him Up in His Swamp, and How.</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70</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71</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72</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73</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74</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75</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76</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77</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78</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Thank you.  Can I entertain any questions?</a:t>
            </a:r>
          </a:p>
        </p:txBody>
      </p:sp>
      <p:sp>
        <p:nvSpPr>
          <p:cNvPr id="4" name="Slide Number Placeholder 3"/>
          <p:cNvSpPr>
            <a:spLocks noGrp="1"/>
          </p:cNvSpPr>
          <p:nvPr>
            <p:ph type="sldNum" sz="quarter" idx="10"/>
          </p:nvPr>
        </p:nvSpPr>
        <p:spPr/>
        <p:txBody>
          <a:bodyPr/>
          <a:lstStyle/>
          <a:p>
            <a:fld id="{69926629-E817-5643-A241-0FC79DDE5AF4}"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8</a:t>
            </a:fld>
            <a:endParaRPr lang="en-US"/>
          </a:p>
        </p:txBody>
      </p:sp>
    </p:spTree>
    <p:extLst>
      <p:ext uri="{BB962C8B-B14F-4D97-AF65-F5344CB8AC3E}">
        <p14:creationId xmlns:p14="http://schemas.microsoft.com/office/powerpoint/2010/main" val="18014968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Can I entertain any questions?</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80</a:t>
            </a:fld>
            <a:endParaRPr lang="en-US"/>
          </a:p>
        </p:txBody>
      </p:sp>
    </p:spTree>
    <p:extLst>
      <p:ext uri="{BB962C8B-B14F-4D97-AF65-F5344CB8AC3E}">
        <p14:creationId xmlns:p14="http://schemas.microsoft.com/office/powerpoint/2010/main" val="71626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9926629-E817-5643-A241-0FC79DDE5AF4}" type="slidenum">
              <a:rPr lang="en-US" smtClean="0"/>
              <a:pPr/>
              <a:t>9</a:t>
            </a:fld>
            <a:endParaRPr lang="en-US"/>
          </a:p>
        </p:txBody>
      </p:sp>
    </p:spTree>
    <p:extLst>
      <p:ext uri="{BB962C8B-B14F-4D97-AF65-F5344CB8AC3E}">
        <p14:creationId xmlns:p14="http://schemas.microsoft.com/office/powerpoint/2010/main" val="137532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10/7/11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10/7/11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10/7/11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10/7/11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10/7/11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10/7/11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10/7/11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6.png"/><Relationship Id="rId1" Type="http://schemas.microsoft.com/office/2007/relationships/media" Target="../media/media1.m4v"/><Relationship Id="rId2" Type="http://schemas.openxmlformats.org/officeDocument/2006/relationships/video" Target="../media/media1.m4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_psdefcvxbqp1_cropped.png"/>
          <p:cNvPicPr>
            <a:picLocks noChangeAspect="1"/>
          </p:cNvPicPr>
          <p:nvPr/>
        </p:nvPicPr>
        <p:blipFill>
          <a:blip r:embed="rId3" cstate="print">
            <a:alphaModFix amt="55000"/>
            <a:extLst>
              <a:ext uri="{28A0092B-C50C-407E-A947-70E740481C1C}">
                <a14:useLocalDpi xmlns:a14="http://schemas.microsoft.com/office/drawing/2010/main" val="0"/>
              </a:ext>
            </a:extLst>
          </a:blip>
          <a:stretch>
            <a:fillRect/>
          </a:stretch>
        </p:blipFill>
        <p:spPr>
          <a:xfrm>
            <a:off x="0" y="9611"/>
            <a:ext cx="8996732" cy="6848389"/>
          </a:xfrm>
          <a:prstGeom prst="rect">
            <a:avLst/>
          </a:prstGeom>
        </p:spPr>
      </p:pic>
      <p:sp>
        <p:nvSpPr>
          <p:cNvPr id="2" name="Title 1"/>
          <p:cNvSpPr>
            <a:spLocks noGrp="1"/>
          </p:cNvSpPr>
          <p:nvPr>
            <p:ph type="ctrTitle"/>
          </p:nvPr>
        </p:nvSpPr>
        <p:spPr>
          <a:xfrm>
            <a:off x="685800" y="882317"/>
            <a:ext cx="7772400" cy="2464134"/>
          </a:xfrm>
        </p:spPr>
        <p:txBody>
          <a:bodyPr>
            <a:norm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The Beauty of Mathematics :</a:t>
            </a:r>
            <a:br>
              <a:rPr lang="en-US" b="1" spc="150" dirty="0" smtClean="0">
                <a:ln w="11430"/>
                <a:solidFill>
                  <a:srgbClr val="F8F8F8"/>
                </a:solidFill>
                <a:effectLst>
                  <a:outerShdw blurRad="25400" algn="tl" rotWithShape="0">
                    <a:srgbClr val="000000">
                      <a:alpha val="43000"/>
                    </a:srgbClr>
                  </a:outerShdw>
                </a:effectLst>
              </a:rPr>
            </a:br>
            <a:r>
              <a:rPr lang="en-US" sz="3200" b="1" i="1" spc="150" dirty="0" smtClean="0">
                <a:ln w="11430"/>
                <a:solidFill>
                  <a:srgbClr val="F8F8F8"/>
                </a:solidFill>
                <a:effectLst>
                  <a:outerShdw blurRad="25400" algn="tl" rotWithShape="0">
                    <a:srgbClr val="000000">
                      <a:alpha val="43000"/>
                    </a:srgbClr>
                  </a:outerShdw>
                </a:effectLst>
              </a:rPr>
              <a:t>As Illustrated by the University of Florida Sparse Matrix Collection</a:t>
            </a:r>
            <a:endParaRPr lang="en-US" sz="3200" b="1" i="1" spc="150" dirty="0">
              <a:ln w="11430"/>
              <a:solidFill>
                <a:srgbClr val="F8F8F8"/>
              </a:solidFill>
              <a:effectLst>
                <a:outerShdw blurRad="25400" algn="tl" rotWithShape="0">
                  <a:srgbClr val="000000">
                    <a:alpha val="43000"/>
                  </a:srgbClr>
                </a:outerShdw>
              </a:effectLst>
            </a:endParaRPr>
          </a:p>
        </p:txBody>
      </p:sp>
      <p:sp>
        <p:nvSpPr>
          <p:cNvPr id="3" name="Subtitle 2"/>
          <p:cNvSpPr>
            <a:spLocks noGrp="1"/>
          </p:cNvSpPr>
          <p:nvPr>
            <p:ph type="subTitle" idx="1"/>
          </p:nvPr>
        </p:nvSpPr>
        <p:spPr>
          <a:xfrm>
            <a:off x="1371600" y="3632199"/>
            <a:ext cx="6400800" cy="2383589"/>
          </a:xfrm>
        </p:spPr>
        <p:txBody>
          <a:bodyPr>
            <a:normAutofit fontScale="92500" lnSpcReduction="20000"/>
          </a:bodyPr>
          <a:lstStyle/>
          <a:p>
            <a:r>
              <a:rPr lang="en-US" dirty="0" smtClean="0"/>
              <a:t>Tim Davis, CISE</a:t>
            </a:r>
          </a:p>
          <a:p>
            <a:r>
              <a:rPr lang="en-US" dirty="0" smtClean="0"/>
              <a:t>Yifan Hu, AT&amp;T Research</a:t>
            </a:r>
          </a:p>
          <a:p>
            <a:endParaRPr lang="en-US" dirty="0"/>
          </a:p>
          <a:p>
            <a:r>
              <a:rPr lang="en-US" dirty="0" smtClean="0"/>
              <a:t>Art in Engineering, Harn Museum</a:t>
            </a:r>
          </a:p>
          <a:p>
            <a:r>
              <a:rPr lang="en-US" dirty="0" smtClean="0"/>
              <a:t>October 13, 2011</a:t>
            </a:r>
            <a:endParaRPr lang="en-US" dirty="0"/>
          </a:p>
        </p:txBody>
      </p:sp>
    </p:spTree>
    <p:extLst>
      <p:ext uri="{BB962C8B-B14F-4D97-AF65-F5344CB8AC3E}">
        <p14:creationId xmlns:p14="http://schemas.microsoft.com/office/powerpoint/2010/main" val="25838433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884" y="739707"/>
            <a:ext cx="8488116" cy="4708982"/>
          </a:xfrm>
          <a:prstGeom prst="rect">
            <a:avLst/>
          </a:prstGeom>
          <a:noFill/>
        </p:spPr>
        <p:txBody>
          <a:bodyPr wrap="square" rtlCol="0">
            <a:spAutoFit/>
          </a:bodyPr>
          <a:lstStyle/>
          <a:p>
            <a:endParaRPr lang="en-US" sz="4000" dirty="0" smtClean="0"/>
          </a:p>
          <a:p>
            <a:endParaRPr lang="en-US" sz="4000" dirty="0"/>
          </a:p>
          <a:p>
            <a:endParaRPr lang="en-US" sz="4000" dirty="0" smtClean="0"/>
          </a:p>
          <a:p>
            <a:r>
              <a:rPr lang="en-US" sz="3600" dirty="0" smtClean="0">
                <a:latin typeface="Lucida Console"/>
              </a:rPr>
              <a:t> 1               </a:t>
            </a:r>
          </a:p>
          <a:p>
            <a:r>
              <a:rPr lang="en-US" sz="3600" dirty="0" smtClean="0">
                <a:latin typeface="Lucida Console"/>
              </a:rPr>
              <a:t>      2       </a:t>
            </a:r>
          </a:p>
          <a:p>
            <a:r>
              <a:rPr lang="en-US" sz="3600" dirty="0" smtClean="0">
                <a:latin typeface="Lucida Console"/>
              </a:rPr>
              <a:t> 4          3    </a:t>
            </a:r>
          </a:p>
          <a:p>
            <a:r>
              <a:rPr lang="en-US" sz="3600" dirty="0" smtClean="0">
                <a:latin typeface="Lucida Console"/>
              </a:rPr>
              <a:t>      1     1     4   </a:t>
            </a:r>
          </a:p>
          <a:p>
            <a:endParaRPr lang="en-US" sz="3600" dirty="0">
              <a:latin typeface="Lucida Console"/>
            </a:endParaRPr>
          </a:p>
        </p:txBody>
      </p:sp>
      <p:sp>
        <p:nvSpPr>
          <p:cNvPr id="7" name="Double Bracket 6"/>
          <p:cNvSpPr/>
          <p:nvPr/>
        </p:nvSpPr>
        <p:spPr>
          <a:xfrm>
            <a:off x="786877" y="2388391"/>
            <a:ext cx="5577168" cy="2802564"/>
          </a:xfrm>
          <a:prstGeom prst="bracketPair">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a:off x="3954906" y="2718276"/>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3973622" y="325836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5631306" y="324499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3973622" y="4341202"/>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2307916" y="4359918"/>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286527" y="3790424"/>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955032" y="379577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5650022" y="3798445"/>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graph1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42" y="668421"/>
            <a:ext cx="5080000" cy="1270000"/>
          </a:xfrm>
          <a:prstGeom prst="rect">
            <a:avLst/>
          </a:prstGeom>
        </p:spPr>
      </p:pic>
      <p:sp>
        <p:nvSpPr>
          <p:cNvPr id="5" name="TextBox 4"/>
          <p:cNvSpPr txBox="1"/>
          <p:nvPr/>
        </p:nvSpPr>
        <p:spPr>
          <a:xfrm>
            <a:off x="1697790" y="5614737"/>
            <a:ext cx="3968003" cy="707886"/>
          </a:xfrm>
          <a:prstGeom prst="rect">
            <a:avLst/>
          </a:prstGeom>
          <a:noFill/>
        </p:spPr>
        <p:txBody>
          <a:bodyPr wrap="none" rtlCol="0">
            <a:spAutoFit/>
          </a:bodyPr>
          <a:lstStyle/>
          <a:p>
            <a:r>
              <a:rPr lang="en-US" sz="4000" dirty="0" smtClean="0"/>
              <a:t>But is it beautiful?</a:t>
            </a:r>
            <a:endParaRPr lang="en-US" sz="4000" dirty="0"/>
          </a:p>
        </p:txBody>
      </p:sp>
    </p:spTree>
    <p:extLst>
      <p:ext uri="{BB962C8B-B14F-4D97-AF65-F5344CB8AC3E}">
        <p14:creationId xmlns:p14="http://schemas.microsoft.com/office/powerpoint/2010/main" val="35552758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1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42" y="668421"/>
            <a:ext cx="5080000" cy="1270000"/>
          </a:xfrm>
          <a:prstGeom prst="rect">
            <a:avLst/>
          </a:prstGeom>
        </p:spPr>
      </p:pic>
      <p:sp>
        <p:nvSpPr>
          <p:cNvPr id="5" name="TextBox 4"/>
          <p:cNvSpPr txBox="1"/>
          <p:nvPr/>
        </p:nvSpPr>
        <p:spPr>
          <a:xfrm>
            <a:off x="481264" y="4839369"/>
            <a:ext cx="5329304" cy="1323439"/>
          </a:xfrm>
          <a:prstGeom prst="rect">
            <a:avLst/>
          </a:prstGeom>
          <a:noFill/>
        </p:spPr>
        <p:txBody>
          <a:bodyPr wrap="none" rtlCol="0">
            <a:spAutoFit/>
          </a:bodyPr>
          <a:lstStyle/>
          <a:p>
            <a:r>
              <a:rPr lang="en-US" sz="4000" dirty="0" smtClean="0"/>
              <a:t>Where is “1”?</a:t>
            </a:r>
          </a:p>
          <a:p>
            <a:r>
              <a:rPr lang="en-US" sz="4000" dirty="0" smtClean="0"/>
              <a:t>Where do we draw “2” ?</a:t>
            </a:r>
          </a:p>
        </p:txBody>
      </p:sp>
      <p:pic>
        <p:nvPicPr>
          <p:cNvPr id="4" name="Picture 3" descr="graph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84" y="2409658"/>
            <a:ext cx="3492500" cy="1905000"/>
          </a:xfrm>
          <a:prstGeom prst="rect">
            <a:avLst/>
          </a:prstGeom>
        </p:spPr>
      </p:pic>
      <p:pic>
        <p:nvPicPr>
          <p:cNvPr id="6" name="Picture 5" descr="graph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843" y="2572084"/>
            <a:ext cx="3556000" cy="2489200"/>
          </a:xfrm>
          <a:prstGeom prst="rect">
            <a:avLst/>
          </a:prstGeom>
        </p:spPr>
      </p:pic>
    </p:spTree>
    <p:extLst>
      <p:ext uri="{BB962C8B-B14F-4D97-AF65-F5344CB8AC3E}">
        <p14:creationId xmlns:p14="http://schemas.microsoft.com/office/powerpoint/2010/main" val="371571710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775369" y="909052"/>
            <a:ext cx="6965118" cy="3170099"/>
          </a:xfrm>
          <a:prstGeom prst="rect">
            <a:avLst/>
          </a:prstGeom>
          <a:noFill/>
        </p:spPr>
        <p:txBody>
          <a:bodyPr wrap="none" rtlCol="0">
            <a:spAutoFit/>
          </a:bodyPr>
          <a:lstStyle/>
          <a:p>
            <a:endParaRPr lang="en-US" sz="4000" dirty="0" smtClean="0"/>
          </a:p>
          <a:p>
            <a:r>
              <a:rPr lang="en-US" sz="4000" dirty="0" smtClean="0"/>
              <a:t>But what if the matrix is bigger?</a:t>
            </a:r>
          </a:p>
          <a:p>
            <a:endParaRPr lang="en-US" sz="4000" dirty="0"/>
          </a:p>
          <a:p>
            <a:r>
              <a:rPr lang="en-US" sz="4000" dirty="0"/>
              <a:t> </a:t>
            </a:r>
            <a:r>
              <a:rPr lang="en-US" sz="4000" dirty="0" smtClean="0"/>
              <a:t>... what if we just dropped them</a:t>
            </a:r>
          </a:p>
          <a:p>
            <a:r>
              <a:rPr lang="en-US" sz="4000" dirty="0" smtClean="0"/>
              <a:t>randomly on the page?</a:t>
            </a:r>
            <a:endParaRPr lang="en-US" sz="4000" dirty="0"/>
          </a:p>
        </p:txBody>
      </p:sp>
    </p:spTree>
    <p:extLst>
      <p:ext uri="{BB962C8B-B14F-4D97-AF65-F5344CB8AC3E}">
        <p14:creationId xmlns:p14="http://schemas.microsoft.com/office/powerpoint/2010/main" val="27158724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gl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104" y="624305"/>
            <a:ext cx="6095399" cy="5404853"/>
          </a:xfrm>
          <a:prstGeom prst="rect">
            <a:avLst/>
          </a:prstGeom>
        </p:spPr>
      </p:pic>
      <p:sp>
        <p:nvSpPr>
          <p:cNvPr id="3" name="TextBox 2"/>
          <p:cNvSpPr txBox="1"/>
          <p:nvPr/>
        </p:nvSpPr>
        <p:spPr>
          <a:xfrm>
            <a:off x="1182686" y="5545539"/>
            <a:ext cx="6822601" cy="984885"/>
          </a:xfrm>
          <a:prstGeom prst="rect">
            <a:avLst/>
          </a:prstGeom>
          <a:noFill/>
        </p:spPr>
        <p:txBody>
          <a:bodyPr wrap="none" rtlCol="0">
            <a:spAutoFit/>
          </a:bodyPr>
          <a:lstStyle/>
          <a:p>
            <a:r>
              <a:rPr lang="en-US" sz="4000" dirty="0" smtClean="0"/>
              <a:t>But what if the matrix is bigger?</a:t>
            </a:r>
          </a:p>
          <a:p>
            <a:endParaRPr lang="en-US" dirty="0"/>
          </a:p>
        </p:txBody>
      </p:sp>
    </p:spTree>
    <p:extLst>
      <p:ext uri="{BB962C8B-B14F-4D97-AF65-F5344CB8AC3E}">
        <p14:creationId xmlns:p14="http://schemas.microsoft.com/office/powerpoint/2010/main" val="21135395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8436" y="621186"/>
            <a:ext cx="7670439" cy="5016758"/>
          </a:xfrm>
          <a:prstGeom prst="rect">
            <a:avLst/>
          </a:prstGeom>
          <a:noFill/>
        </p:spPr>
        <p:txBody>
          <a:bodyPr wrap="none" rtlCol="0">
            <a:spAutoFit/>
          </a:bodyPr>
          <a:lstStyle/>
          <a:p>
            <a:r>
              <a:rPr lang="en-US" sz="4000" dirty="0" smtClean="0"/>
              <a:t>To compute aesthetically pleasing</a:t>
            </a:r>
          </a:p>
          <a:p>
            <a:r>
              <a:rPr lang="en-US" sz="4000" dirty="0" smtClean="0"/>
              <a:t>positions for the nodes, we use a</a:t>
            </a:r>
          </a:p>
          <a:p>
            <a:r>
              <a:rPr lang="en-US" sz="4000" dirty="0" smtClean="0"/>
              <a:t>physics-based computational rule:</a:t>
            </a:r>
          </a:p>
          <a:p>
            <a:endParaRPr lang="en-US" sz="4000" dirty="0"/>
          </a:p>
          <a:p>
            <a:r>
              <a:rPr lang="en-US" sz="4000" dirty="0" smtClean="0"/>
              <a:t>Give each node an electrical charge.</a:t>
            </a:r>
          </a:p>
          <a:p>
            <a:r>
              <a:rPr lang="en-US" sz="4000" dirty="0" smtClean="0"/>
              <a:t>Make each edge a spring.  Drop it</a:t>
            </a:r>
          </a:p>
          <a:p>
            <a:r>
              <a:rPr lang="en-US" sz="4000" dirty="0" smtClean="0"/>
              <a:t>on the floor and let it wobble until</a:t>
            </a:r>
          </a:p>
          <a:p>
            <a:r>
              <a:rPr lang="en-US" sz="4000" dirty="0" smtClean="0"/>
              <a:t>it reaches a minimum energy state.</a:t>
            </a:r>
            <a:endParaRPr lang="en-US" sz="4000" dirty="0"/>
          </a:p>
        </p:txBody>
      </p:sp>
    </p:spTree>
    <p:extLst>
      <p:ext uri="{BB962C8B-B14F-4D97-AF65-F5344CB8AC3E}">
        <p14:creationId xmlns:p14="http://schemas.microsoft.com/office/powerpoint/2010/main" val="651518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 animation2.m4v">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86639" y="599552"/>
            <a:ext cx="7385990" cy="5539979"/>
          </a:xfrm>
        </p:spPr>
      </p:pic>
      <p:sp>
        <p:nvSpPr>
          <p:cNvPr id="7" name="Rectangle 6"/>
          <p:cNvSpPr/>
          <p:nvPr/>
        </p:nvSpPr>
        <p:spPr>
          <a:xfrm>
            <a:off x="7368229" y="446616"/>
            <a:ext cx="376784" cy="595953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0491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uty.tiff"/>
          <p:cNvPicPr>
            <a:picLocks noChangeAspect="1"/>
          </p:cNvPicPr>
          <p:nvPr/>
        </p:nvPicPr>
        <p:blipFill>
          <a:blip r:embed="rId3"/>
          <a:stretch>
            <a:fillRect/>
          </a:stretch>
        </p:blipFill>
        <p:spPr>
          <a:xfrm>
            <a:off x="1125935" y="238108"/>
            <a:ext cx="6612918" cy="5931254"/>
          </a:xfrm>
          <a:prstGeom prst="rect">
            <a:avLst/>
          </a:prstGeom>
        </p:spPr>
      </p:pic>
    </p:spTree>
    <p:extLst>
      <p:ext uri="{BB962C8B-B14F-4D97-AF65-F5344CB8AC3E}">
        <p14:creationId xmlns:p14="http://schemas.microsoft.com/office/powerpoint/2010/main" val="651518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758436" y="621186"/>
            <a:ext cx="7272193" cy="3785652"/>
          </a:xfrm>
          <a:prstGeom prst="rect">
            <a:avLst/>
          </a:prstGeom>
          <a:noFill/>
        </p:spPr>
        <p:txBody>
          <a:bodyPr wrap="none" rtlCol="0">
            <a:spAutoFit/>
          </a:bodyPr>
          <a:lstStyle/>
          <a:p>
            <a:r>
              <a:rPr lang="en-US" sz="4000" dirty="0" smtClean="0"/>
              <a:t>Some matrices come from</a:t>
            </a:r>
            <a:br>
              <a:rPr lang="en-US" sz="4000" dirty="0" smtClean="0"/>
            </a:br>
            <a:r>
              <a:rPr lang="en-US" sz="4000" dirty="0" smtClean="0"/>
              <a:t>mathematical modeling of a real</a:t>
            </a:r>
            <a:br>
              <a:rPr lang="en-US" sz="4000" dirty="0" smtClean="0"/>
            </a:br>
            <a:r>
              <a:rPr lang="en-US" sz="4000" dirty="0" smtClean="0"/>
              <a:t>object … so we know where the</a:t>
            </a:r>
          </a:p>
          <a:p>
            <a:r>
              <a:rPr lang="en-US" sz="4000" dirty="0" smtClean="0"/>
              <a:t>nodes are supposed to be.</a:t>
            </a:r>
          </a:p>
          <a:p>
            <a:endParaRPr lang="en-US" sz="4000" dirty="0" smtClean="0"/>
          </a:p>
          <a:p>
            <a:r>
              <a:rPr lang="en-US" sz="4000" dirty="0" smtClean="0"/>
              <a:t>Consider a Comanche helicopter...</a:t>
            </a:r>
          </a:p>
        </p:txBody>
      </p:sp>
    </p:spTree>
    <p:extLst>
      <p:ext uri="{BB962C8B-B14F-4D97-AF65-F5344CB8AC3E}">
        <p14:creationId xmlns:p14="http://schemas.microsoft.com/office/powerpoint/2010/main" val="651518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anche2.png"/>
          <p:cNvPicPr>
            <a:picLocks noChangeAspect="1"/>
          </p:cNvPicPr>
          <p:nvPr/>
        </p:nvPicPr>
        <p:blipFill>
          <a:blip r:embed="rId3"/>
          <a:stretch>
            <a:fillRect/>
          </a:stretch>
        </p:blipFill>
        <p:spPr>
          <a:xfrm>
            <a:off x="629189" y="203596"/>
            <a:ext cx="7804097" cy="6292054"/>
          </a:xfrm>
          <a:prstGeom prst="rect">
            <a:avLst/>
          </a:prstGeom>
        </p:spPr>
      </p:pic>
      <p:sp>
        <p:nvSpPr>
          <p:cNvPr id="3" name="TextBox 2"/>
          <p:cNvSpPr txBox="1"/>
          <p:nvPr/>
        </p:nvSpPr>
        <p:spPr>
          <a:xfrm>
            <a:off x="984921" y="699840"/>
            <a:ext cx="3562995" cy="830997"/>
          </a:xfrm>
          <a:prstGeom prst="rect">
            <a:avLst/>
          </a:prstGeom>
          <a:noFill/>
        </p:spPr>
        <p:txBody>
          <a:bodyPr wrap="none" rtlCol="0">
            <a:spAutoFit/>
          </a:bodyPr>
          <a:lstStyle/>
          <a:p>
            <a:r>
              <a:rPr lang="en-US" sz="2400" dirty="0" smtClean="0"/>
              <a:t>The Comanche helicopter:</a:t>
            </a:r>
          </a:p>
          <a:p>
            <a:r>
              <a:rPr lang="en-US" sz="2400" dirty="0" smtClean="0"/>
              <a:t>with known node positions</a:t>
            </a:r>
            <a:endParaRPr lang="en-US" sz="24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758436" y="621186"/>
            <a:ext cx="7736814" cy="3170099"/>
          </a:xfrm>
          <a:prstGeom prst="rect">
            <a:avLst/>
          </a:prstGeom>
          <a:noFill/>
        </p:spPr>
        <p:txBody>
          <a:bodyPr wrap="none" rtlCol="0">
            <a:spAutoFit/>
          </a:bodyPr>
          <a:lstStyle/>
          <a:p>
            <a:r>
              <a:rPr lang="en-US" sz="4000" dirty="0" smtClean="0"/>
              <a:t>Or, let the physics-based rule</a:t>
            </a:r>
          </a:p>
          <a:p>
            <a:r>
              <a:rPr lang="en-US" sz="4000" dirty="0" smtClean="0"/>
              <a:t>compute the positions of the nodes.</a:t>
            </a:r>
          </a:p>
          <a:p>
            <a:endParaRPr lang="en-US" sz="4000" dirty="0" smtClean="0"/>
          </a:p>
          <a:p>
            <a:r>
              <a:rPr lang="en-US" sz="4000" dirty="0" smtClean="0"/>
              <a:t>Color short edges red, medium ones</a:t>
            </a:r>
          </a:p>
          <a:p>
            <a:r>
              <a:rPr lang="en-US" sz="4000" dirty="0" smtClean="0"/>
              <a:t>green, and long ones blue.</a:t>
            </a:r>
          </a:p>
        </p:txBody>
      </p:sp>
    </p:spTree>
    <p:extLst>
      <p:ext uri="{BB962C8B-B14F-4D97-AF65-F5344CB8AC3E}">
        <p14:creationId xmlns:p14="http://schemas.microsoft.com/office/powerpoint/2010/main" val="651518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4565" y="1788136"/>
            <a:ext cx="6692719" cy="3108544"/>
          </a:xfrm>
          <a:prstGeom prst="rect">
            <a:avLst/>
          </a:prstGeom>
          <a:noFill/>
        </p:spPr>
        <p:txBody>
          <a:bodyPr wrap="square" rtlCol="0">
            <a:spAutoFit/>
          </a:bodyPr>
          <a:lstStyle/>
          <a:p>
            <a:r>
              <a:rPr lang="en-US" sz="2800" dirty="0" smtClean="0"/>
              <a:t>“Why </a:t>
            </a:r>
            <a:r>
              <a:rPr lang="en-US" sz="2800" dirty="0"/>
              <a:t>are numbers beautiful? It's like asking why is Beethoven's Ninth Symphony beautiful. </a:t>
            </a:r>
            <a:r>
              <a:rPr lang="en-US" sz="2800" dirty="0" smtClean="0"/>
              <a:t> If </a:t>
            </a:r>
            <a:r>
              <a:rPr lang="en-US" sz="2800" dirty="0"/>
              <a:t>you don't see why, someone can't tell you</a:t>
            </a:r>
            <a:r>
              <a:rPr lang="en-US" sz="2800" dirty="0" smtClean="0"/>
              <a:t>.  </a:t>
            </a:r>
            <a:r>
              <a:rPr lang="en-US" sz="2800" dirty="0"/>
              <a:t>I </a:t>
            </a:r>
            <a:r>
              <a:rPr lang="en-US" sz="2800" i="1" dirty="0"/>
              <a:t>know</a:t>
            </a:r>
            <a:r>
              <a:rPr lang="en-US" sz="2800" dirty="0"/>
              <a:t> numbers are beautiful. </a:t>
            </a:r>
            <a:r>
              <a:rPr lang="en-US" sz="2800" dirty="0" smtClean="0"/>
              <a:t> If </a:t>
            </a:r>
            <a:r>
              <a:rPr lang="en-US" sz="2800" dirty="0"/>
              <a:t>they aren't beautiful, nothing is</a:t>
            </a:r>
            <a:r>
              <a:rPr lang="en-US" sz="2800" dirty="0" smtClean="0"/>
              <a:t>.”   </a:t>
            </a:r>
          </a:p>
          <a:p>
            <a:endParaRPr lang="en-US" sz="2800" dirty="0" smtClean="0"/>
          </a:p>
          <a:p>
            <a:r>
              <a:rPr lang="en-US" sz="2800" dirty="0" smtClean="0"/>
              <a:t>		     --   </a:t>
            </a:r>
            <a:r>
              <a:rPr lang="en-US" sz="2800" i="1" dirty="0" smtClean="0"/>
              <a:t>Paul </a:t>
            </a:r>
            <a:r>
              <a:rPr lang="en-US" sz="2800" i="1" dirty="0" err="1" smtClean="0"/>
              <a:t>Erdős</a:t>
            </a:r>
            <a:r>
              <a:rPr lang="en-US" sz="2800" i="1" dirty="0" smtClean="0"/>
              <a:t> </a:t>
            </a:r>
            <a:r>
              <a:rPr lang="en-US" sz="2800" i="1" dirty="0" smtClean="0"/>
              <a:t>(1913-1996)</a:t>
            </a:r>
            <a:endParaRPr lang="en-US" sz="2800" i="1" dirty="0"/>
          </a:p>
        </p:txBody>
      </p:sp>
    </p:spTree>
    <p:extLst>
      <p:ext uri="{BB962C8B-B14F-4D97-AF65-F5344CB8AC3E}">
        <p14:creationId xmlns:p14="http://schemas.microsoft.com/office/powerpoint/2010/main" val="41090735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thencommanche_dual.png"/>
          <p:cNvPicPr>
            <a:picLocks noChangeAspect="1"/>
          </p:cNvPicPr>
          <p:nvPr/>
        </p:nvPicPr>
        <p:blipFill>
          <a:blip r:embed="rId3"/>
          <a:stretch>
            <a:fillRect/>
          </a:stretch>
        </p:blipFill>
        <p:spPr>
          <a:xfrm>
            <a:off x="1142657" y="466047"/>
            <a:ext cx="6858686" cy="5925905"/>
          </a:xfrm>
          <a:prstGeom prst="rect">
            <a:avLst/>
          </a:prstGeom>
        </p:spPr>
      </p:pic>
      <p:sp>
        <p:nvSpPr>
          <p:cNvPr id="4" name="TextBox 3"/>
          <p:cNvSpPr txBox="1"/>
          <p:nvPr/>
        </p:nvSpPr>
        <p:spPr>
          <a:xfrm>
            <a:off x="4746248" y="476855"/>
            <a:ext cx="3697647" cy="830997"/>
          </a:xfrm>
          <a:prstGeom prst="rect">
            <a:avLst/>
          </a:prstGeom>
          <a:noFill/>
        </p:spPr>
        <p:txBody>
          <a:bodyPr wrap="none" rtlCol="0">
            <a:spAutoFit/>
          </a:bodyPr>
          <a:lstStyle/>
          <a:p>
            <a:r>
              <a:rPr lang="en-US" sz="2400" dirty="0" smtClean="0"/>
              <a:t>The Comanche helicopter:</a:t>
            </a:r>
          </a:p>
          <a:p>
            <a:r>
              <a:rPr lang="en-US" sz="2400" dirty="0" smtClean="0"/>
              <a:t>using the physics-based rule</a:t>
            </a:r>
            <a:endParaRPr lang="en-US" sz="24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thencommanche_dual_cropped.png"/>
          <p:cNvPicPr>
            <a:picLocks noChangeAspect="1"/>
          </p:cNvPicPr>
          <p:nvPr/>
        </p:nvPicPr>
        <p:blipFill>
          <a:blip r:embed="rId3"/>
          <a:stretch>
            <a:fillRect/>
          </a:stretch>
        </p:blipFill>
        <p:spPr>
          <a:xfrm>
            <a:off x="-145412" y="-1"/>
            <a:ext cx="9523683"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758436" y="621186"/>
            <a:ext cx="7132932" cy="2554545"/>
          </a:xfrm>
          <a:prstGeom prst="rect">
            <a:avLst/>
          </a:prstGeom>
          <a:noFill/>
        </p:spPr>
        <p:txBody>
          <a:bodyPr wrap="none" rtlCol="0">
            <a:spAutoFit/>
          </a:bodyPr>
          <a:lstStyle/>
          <a:p>
            <a:r>
              <a:rPr lang="en-US" sz="4000" dirty="0" smtClean="0"/>
              <a:t>Many mathematical problems</a:t>
            </a:r>
          </a:p>
          <a:p>
            <a:r>
              <a:rPr lang="en-US" sz="4000" dirty="0" smtClean="0"/>
              <a:t>have no natural node positions,</a:t>
            </a:r>
          </a:p>
          <a:p>
            <a:r>
              <a:rPr lang="en-US" sz="4000" dirty="0" smtClean="0"/>
              <a:t>but we can use the physics-based</a:t>
            </a:r>
          </a:p>
          <a:p>
            <a:r>
              <a:rPr lang="en-US" sz="4000" dirty="0" smtClean="0"/>
              <a:t>rule to view them anyway.</a:t>
            </a:r>
          </a:p>
        </p:txBody>
      </p:sp>
    </p:spTree>
    <p:extLst>
      <p:ext uri="{BB962C8B-B14F-4D97-AF65-F5344CB8AC3E}">
        <p14:creationId xmlns:p14="http://schemas.microsoft.com/office/powerpoint/2010/main" val="651518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8436" y="621186"/>
            <a:ext cx="7052331" cy="5262979"/>
          </a:xfrm>
          <a:prstGeom prst="rect">
            <a:avLst/>
          </a:prstGeom>
          <a:noFill/>
        </p:spPr>
        <p:txBody>
          <a:bodyPr wrap="none" rtlCol="0">
            <a:spAutoFit/>
          </a:bodyPr>
          <a:lstStyle/>
          <a:p>
            <a:r>
              <a:rPr lang="en-US" sz="4000" dirty="0" smtClean="0"/>
              <a:t>Sparse matrices arise in ...</a:t>
            </a:r>
          </a:p>
          <a:p>
            <a:endParaRPr lang="en-US" sz="4000" dirty="0" smtClean="0"/>
          </a:p>
          <a:p>
            <a:r>
              <a:rPr lang="en-US" sz="1600" dirty="0" smtClean="0"/>
              <a:t>computational fluid dynamics, finite-element methods, statistics, time/frequency </a:t>
            </a:r>
          </a:p>
          <a:p>
            <a:r>
              <a:rPr lang="en-US" sz="1600" dirty="0" smtClean="0"/>
              <a:t>domain circuit simulation, dynamic and static modeling of chemical processes, </a:t>
            </a:r>
          </a:p>
          <a:p>
            <a:r>
              <a:rPr lang="en-US" sz="1600" dirty="0" smtClean="0"/>
              <a:t>cryptography, magneto-hydrodynamics, electrical power systems, differential</a:t>
            </a:r>
          </a:p>
          <a:p>
            <a:r>
              <a:rPr lang="en-US" sz="1600" dirty="0" smtClean="0"/>
              <a:t>equations, quantum mechanics, structural mechanics (buildings, ships, aircraft,</a:t>
            </a:r>
          </a:p>
          <a:p>
            <a:r>
              <a:rPr lang="en-US" sz="1600" dirty="0" smtClean="0"/>
              <a:t>human body parts...), heat transfer, MRI reconstructions, vibroacoustics, linear </a:t>
            </a:r>
          </a:p>
          <a:p>
            <a:r>
              <a:rPr lang="en-US" sz="1600" dirty="0" smtClean="0"/>
              <a:t>and non-linear optimization, financial portfolio optimization, semiconductor </a:t>
            </a:r>
          </a:p>
          <a:p>
            <a:r>
              <a:rPr lang="en-US" sz="1600" dirty="0" smtClean="0"/>
              <a:t>process simulation, economic modeling, oil reservoir modeling, astrophysics, </a:t>
            </a:r>
          </a:p>
          <a:p>
            <a:r>
              <a:rPr lang="en-US" sz="1600" dirty="0" smtClean="0"/>
              <a:t>crack propagation,  Google page rank, 3D computer vision, cell phone tower </a:t>
            </a:r>
          </a:p>
          <a:p>
            <a:r>
              <a:rPr lang="en-US" sz="1600" dirty="0" smtClean="0"/>
              <a:t>placement, tomography, multibody simulation, model reduction, nano-technology, </a:t>
            </a:r>
          </a:p>
          <a:p>
            <a:r>
              <a:rPr lang="en-US" sz="1600" dirty="0" smtClean="0"/>
              <a:t>acoustic radiation, density functional theory, quadratic assignment, elastic </a:t>
            </a:r>
          </a:p>
          <a:p>
            <a:r>
              <a:rPr lang="en-US" sz="1600" dirty="0" smtClean="0"/>
              <a:t>properties of crystals, natural language processing, DNA electrophoresis, ... </a:t>
            </a:r>
          </a:p>
          <a:p>
            <a:endParaRPr lang="en-US" sz="4000" dirty="0" smtClean="0"/>
          </a:p>
          <a:p>
            <a:r>
              <a:rPr lang="en-US" sz="4000" dirty="0" smtClean="0"/>
              <a:t>	... to name just a few.</a:t>
            </a:r>
          </a:p>
        </p:txBody>
      </p:sp>
    </p:spTree>
    <p:extLst>
      <p:ext uri="{BB962C8B-B14F-4D97-AF65-F5344CB8AC3E}">
        <p14:creationId xmlns:p14="http://schemas.microsoft.com/office/powerpoint/2010/main" val="651518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_psdeffinance256.png"/>
          <p:cNvPicPr>
            <a:picLocks noChangeAspect="1"/>
          </p:cNvPicPr>
          <p:nvPr/>
        </p:nvPicPr>
        <p:blipFill>
          <a:blip r:embed="rId3"/>
          <a:stretch>
            <a:fillRect/>
          </a:stretch>
        </p:blipFill>
        <p:spPr>
          <a:xfrm>
            <a:off x="1423018" y="0"/>
            <a:ext cx="6290060" cy="6359919"/>
          </a:xfrm>
          <a:prstGeom prst="rect">
            <a:avLst/>
          </a:prstGeom>
        </p:spPr>
      </p:pic>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Financial portfolio optimization</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_psdeffinance256_cropped.png"/>
          <p:cNvPicPr>
            <a:picLocks noChangeAspect="1"/>
          </p:cNvPicPr>
          <p:nvPr/>
        </p:nvPicPr>
        <p:blipFill>
          <a:blip r:embed="rId3"/>
          <a:stretch>
            <a:fillRect/>
          </a:stretch>
        </p:blipFill>
        <p:spPr>
          <a:xfrm>
            <a:off x="0" y="174510"/>
            <a:ext cx="8982614" cy="66834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4028" y="6166018"/>
            <a:ext cx="5729237" cy="369332"/>
          </a:xfrm>
          <a:prstGeom prst="rect">
            <a:avLst/>
          </a:prstGeom>
          <a:noFill/>
        </p:spPr>
        <p:txBody>
          <a:bodyPr wrap="square" rtlCol="0" anchor="t" anchorCtr="1">
            <a:spAutoFit/>
          </a:bodyPr>
          <a:lstStyle/>
          <a:p>
            <a:r>
              <a:rPr lang="en-US" dirty="0" smtClean="0"/>
              <a:t>Hessian matrix from a quadratic programming problem</a:t>
            </a:r>
            <a:endParaRPr lang="en-US" dirty="0"/>
          </a:p>
        </p:txBody>
      </p:sp>
      <p:pic>
        <p:nvPicPr>
          <p:cNvPr id="5" name="Picture 4" descr="GHS_psdefcvxbqp1.png"/>
          <p:cNvPicPr>
            <a:picLocks noChangeAspect="1"/>
          </p:cNvPicPr>
          <p:nvPr/>
        </p:nvPicPr>
        <p:blipFill>
          <a:blip r:embed="rId3"/>
          <a:stretch>
            <a:fillRect/>
          </a:stretch>
        </p:blipFill>
        <p:spPr>
          <a:xfrm>
            <a:off x="1472136" y="0"/>
            <a:ext cx="6157154" cy="624457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_psdefcvxbqp1_cropped.png"/>
          <p:cNvPicPr>
            <a:picLocks noChangeAspect="1"/>
          </p:cNvPicPr>
          <p:nvPr/>
        </p:nvPicPr>
        <p:blipFill>
          <a:blip r:embed="rId3"/>
          <a:stretch>
            <a:fillRect/>
          </a:stretch>
        </p:blipFill>
        <p:spPr>
          <a:xfrm>
            <a:off x="0" y="-51246"/>
            <a:ext cx="8937999" cy="69092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Frequency-domain circuit simulation</a:t>
            </a:r>
            <a:endParaRPr lang="en-US" dirty="0"/>
          </a:p>
        </p:txBody>
      </p:sp>
      <p:pic>
        <p:nvPicPr>
          <p:cNvPr id="3" name="Picture 2" descr="ATandTpre2.png"/>
          <p:cNvPicPr>
            <a:picLocks noChangeAspect="1"/>
          </p:cNvPicPr>
          <p:nvPr/>
        </p:nvPicPr>
        <p:blipFill>
          <a:blip r:embed="rId3"/>
          <a:stretch>
            <a:fillRect/>
          </a:stretch>
        </p:blipFill>
        <p:spPr>
          <a:xfrm>
            <a:off x="228165" y="685525"/>
            <a:ext cx="8687669" cy="54869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andTpre2_cropped.png"/>
          <p:cNvPicPr>
            <a:picLocks noChangeAspect="1"/>
          </p:cNvPicPr>
          <p:nvPr/>
        </p:nvPicPr>
        <p:blipFill>
          <a:blip r:embed="rId3"/>
          <a:stretch>
            <a:fillRect/>
          </a:stretch>
        </p:blipFill>
        <p:spPr>
          <a:xfrm>
            <a:off x="0" y="0"/>
            <a:ext cx="9144000" cy="69095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4565" y="1788136"/>
            <a:ext cx="6968448" cy="3108544"/>
          </a:xfrm>
          <a:prstGeom prst="rect">
            <a:avLst/>
          </a:prstGeom>
          <a:noFill/>
        </p:spPr>
        <p:txBody>
          <a:bodyPr wrap="square" rtlCol="0">
            <a:spAutoFit/>
          </a:bodyPr>
          <a:lstStyle/>
          <a:p>
            <a:r>
              <a:rPr lang="en-US" sz="2800" dirty="0" smtClean="0"/>
              <a:t>“Where there is number, there is beauty.”</a:t>
            </a:r>
          </a:p>
          <a:p>
            <a:endParaRPr lang="en-US" sz="2800" dirty="0" smtClean="0"/>
          </a:p>
          <a:p>
            <a:endParaRPr lang="en-US" sz="2800" dirty="0" smtClean="0"/>
          </a:p>
          <a:p>
            <a:endParaRPr lang="en-US" sz="2800" dirty="0" smtClean="0"/>
          </a:p>
          <a:p>
            <a:endParaRPr lang="en-US" sz="2800" dirty="0" smtClean="0"/>
          </a:p>
          <a:p>
            <a:endParaRPr lang="en-US" sz="2800" dirty="0" smtClean="0"/>
          </a:p>
          <a:p>
            <a:r>
              <a:rPr lang="en-US" sz="2800" dirty="0" smtClean="0"/>
              <a:t>		     </a:t>
            </a:r>
            <a:r>
              <a:rPr lang="en-US" sz="2800" i="1" dirty="0" smtClean="0"/>
              <a:t>--   Proclus (412-485)</a:t>
            </a:r>
            <a:endParaRPr lang="en-US" sz="2800" i="1" dirty="0"/>
          </a:p>
        </p:txBody>
      </p:sp>
    </p:spTree>
    <p:extLst>
      <p:ext uri="{BB962C8B-B14F-4D97-AF65-F5344CB8AC3E}">
        <p14:creationId xmlns:p14="http://schemas.microsoft.com/office/powerpoint/2010/main" val="41090735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Linear programming problem</a:t>
            </a:r>
            <a:endParaRPr lang="en-US" dirty="0"/>
          </a:p>
        </p:txBody>
      </p:sp>
      <p:pic>
        <p:nvPicPr>
          <p:cNvPr id="3" name="Picture 2" descr="Andrianovnet25.png"/>
          <p:cNvPicPr>
            <a:picLocks noChangeAspect="1"/>
          </p:cNvPicPr>
          <p:nvPr/>
        </p:nvPicPr>
        <p:blipFill>
          <a:blip r:embed="rId3"/>
          <a:stretch>
            <a:fillRect/>
          </a:stretch>
        </p:blipFill>
        <p:spPr>
          <a:xfrm>
            <a:off x="607553" y="455665"/>
            <a:ext cx="7826351" cy="57006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drianovnet25_cropped.png"/>
          <p:cNvPicPr>
            <a:picLocks noChangeAspect="1"/>
          </p:cNvPicPr>
          <p:nvPr/>
        </p:nvPicPr>
        <p:blipFill>
          <a:blip r:embed="rId3"/>
          <a:stretch>
            <a:fillRect/>
          </a:stretch>
        </p:blipFill>
        <p:spPr>
          <a:xfrm>
            <a:off x="-678589" y="-143031"/>
            <a:ext cx="9822590" cy="76742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8403" y="6049678"/>
            <a:ext cx="7018560" cy="369332"/>
          </a:xfrm>
          <a:prstGeom prst="rect">
            <a:avLst/>
          </a:prstGeom>
          <a:noFill/>
        </p:spPr>
        <p:txBody>
          <a:bodyPr wrap="square" rtlCol="0" anchor="t" anchorCtr="1">
            <a:spAutoFit/>
          </a:bodyPr>
          <a:lstStyle/>
          <a:p>
            <a:r>
              <a:rPr lang="en-US" dirty="0" smtClean="0"/>
              <a:t>Computational fluid dynamics: shallow-water equations</a:t>
            </a:r>
            <a:endParaRPr lang="en-US" dirty="0"/>
          </a:p>
        </p:txBody>
      </p:sp>
      <p:pic>
        <p:nvPicPr>
          <p:cNvPr id="5" name="Picture 4" descr="MaxPlanckshallow_water1.png"/>
          <p:cNvPicPr>
            <a:picLocks noChangeAspect="1"/>
          </p:cNvPicPr>
          <p:nvPr/>
        </p:nvPicPr>
        <p:blipFill>
          <a:blip r:embed="rId3"/>
          <a:stretch>
            <a:fillRect/>
          </a:stretch>
        </p:blipFill>
        <p:spPr>
          <a:xfrm>
            <a:off x="1452707" y="213218"/>
            <a:ext cx="6418938" cy="57770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xPlanckshallow_water1_cropped.png"/>
          <p:cNvPicPr>
            <a:picLocks noChangeAspect="1"/>
          </p:cNvPicPr>
          <p:nvPr/>
        </p:nvPicPr>
        <p:blipFill>
          <a:blip r:embed="rId3"/>
          <a:stretch>
            <a:fillRect/>
          </a:stretch>
        </p:blipFill>
        <p:spPr>
          <a:xfrm>
            <a:off x="0" y="-451990"/>
            <a:ext cx="9296683" cy="76365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Linear programming problem</a:t>
            </a:r>
            <a:endParaRPr lang="en-US" dirty="0"/>
          </a:p>
        </p:txBody>
      </p:sp>
      <p:pic>
        <p:nvPicPr>
          <p:cNvPr id="6" name="Picture 5" descr="Guptagupta3.png"/>
          <p:cNvPicPr>
            <a:picLocks noChangeAspect="1"/>
          </p:cNvPicPr>
          <p:nvPr/>
        </p:nvPicPr>
        <p:blipFill>
          <a:blip r:embed="rId3"/>
          <a:stretch>
            <a:fillRect/>
          </a:stretch>
        </p:blipFill>
        <p:spPr>
          <a:xfrm>
            <a:off x="1366874" y="271460"/>
            <a:ext cx="6396117" cy="58764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ptagupta3_cropped.png"/>
          <p:cNvPicPr>
            <a:picLocks noChangeAspect="1"/>
          </p:cNvPicPr>
          <p:nvPr/>
        </p:nvPicPr>
        <p:blipFill>
          <a:blip r:embed="rId3"/>
          <a:stretch>
            <a:fillRect/>
          </a:stretch>
        </p:blipFill>
        <p:spPr>
          <a:xfrm>
            <a:off x="-135718" y="-41090"/>
            <a:ext cx="9279718" cy="73054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7605" y="6166018"/>
            <a:ext cx="5506273" cy="369332"/>
          </a:xfrm>
          <a:prstGeom prst="rect">
            <a:avLst/>
          </a:prstGeom>
          <a:noFill/>
        </p:spPr>
        <p:txBody>
          <a:bodyPr wrap="square" rtlCol="0" anchor="t" anchorCtr="1">
            <a:spAutoFit/>
          </a:bodyPr>
          <a:lstStyle/>
          <a:p>
            <a:r>
              <a:rPr lang="en-US" dirty="0" smtClean="0"/>
              <a:t>Finite-element method applied to a physical structure</a:t>
            </a:r>
            <a:endParaRPr lang="en-US" dirty="0"/>
          </a:p>
        </p:txBody>
      </p:sp>
      <p:pic>
        <p:nvPicPr>
          <p:cNvPr id="3" name="Picture 2" descr="AlemdarAlemdar.png"/>
          <p:cNvPicPr>
            <a:picLocks noChangeAspect="1"/>
          </p:cNvPicPr>
          <p:nvPr/>
        </p:nvPicPr>
        <p:blipFill>
          <a:blip r:embed="rId3"/>
          <a:stretch>
            <a:fillRect/>
          </a:stretch>
        </p:blipFill>
        <p:spPr>
          <a:xfrm>
            <a:off x="1454121" y="273447"/>
            <a:ext cx="5748626" cy="57655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emdarAlemdar_cropped.png"/>
          <p:cNvPicPr>
            <a:picLocks noChangeAspect="1"/>
          </p:cNvPicPr>
          <p:nvPr/>
        </p:nvPicPr>
        <p:blipFill>
          <a:blip r:embed="rId3"/>
          <a:stretch>
            <a:fillRect/>
          </a:stretch>
        </p:blipFill>
        <p:spPr>
          <a:xfrm>
            <a:off x="0" y="0"/>
            <a:ext cx="9144000" cy="702547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Linear programming problem</a:t>
            </a:r>
            <a:endParaRPr lang="en-US" dirty="0"/>
          </a:p>
        </p:txBody>
      </p:sp>
      <p:pic>
        <p:nvPicPr>
          <p:cNvPr id="3" name="Picture 2" descr="Andrianovfxm4_6.png"/>
          <p:cNvPicPr>
            <a:picLocks noChangeAspect="1"/>
          </p:cNvPicPr>
          <p:nvPr/>
        </p:nvPicPr>
        <p:blipFill>
          <a:blip r:embed="rId3"/>
          <a:stretch>
            <a:fillRect/>
          </a:stretch>
        </p:blipFill>
        <p:spPr>
          <a:xfrm>
            <a:off x="1483204" y="115690"/>
            <a:ext cx="5912672" cy="59211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drianovfxm4_6_cropped.png"/>
          <p:cNvPicPr>
            <a:picLocks noChangeAspect="1"/>
          </p:cNvPicPr>
          <p:nvPr/>
        </p:nvPicPr>
        <p:blipFill>
          <a:blip r:embed="rId3"/>
          <a:stretch>
            <a:fillRect/>
          </a:stretch>
        </p:blipFill>
        <p:spPr>
          <a:xfrm>
            <a:off x="0" y="-378105"/>
            <a:ext cx="9144000" cy="76691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08000" y="1483895"/>
            <a:ext cx="7593261" cy="707886"/>
          </a:xfrm>
          <a:prstGeom prst="rect">
            <a:avLst/>
          </a:prstGeom>
          <a:noFill/>
        </p:spPr>
        <p:txBody>
          <a:bodyPr wrap="square" rtlCol="0">
            <a:spAutoFit/>
          </a:bodyPr>
          <a:lstStyle/>
          <a:p>
            <a:r>
              <a:rPr lang="en-US" sz="4000" dirty="0" smtClean="0"/>
              <a:t>Math is true ... do you </a:t>
            </a:r>
            <a:r>
              <a:rPr lang="en-US" sz="4000" i="1" dirty="0" smtClean="0"/>
              <a:t>know </a:t>
            </a:r>
            <a:r>
              <a:rPr lang="en-US" sz="4000" dirty="0" smtClean="0"/>
              <a:t>it?</a:t>
            </a:r>
            <a:endParaRPr lang="en-US" sz="4000" dirty="0"/>
          </a:p>
        </p:txBody>
      </p:sp>
      <p:sp>
        <p:nvSpPr>
          <p:cNvPr id="4" name="TextBox 3"/>
          <p:cNvSpPr txBox="1"/>
          <p:nvPr/>
        </p:nvSpPr>
        <p:spPr>
          <a:xfrm>
            <a:off x="994612" y="3106822"/>
            <a:ext cx="7593261" cy="707886"/>
          </a:xfrm>
          <a:prstGeom prst="rect">
            <a:avLst/>
          </a:prstGeom>
          <a:noFill/>
        </p:spPr>
        <p:txBody>
          <a:bodyPr wrap="square" rtlCol="0">
            <a:spAutoFit/>
          </a:bodyPr>
          <a:lstStyle/>
          <a:p>
            <a:r>
              <a:rPr lang="en-US" sz="4000" dirty="0" smtClean="0"/>
              <a:t>Math is beautiful ... can you </a:t>
            </a:r>
            <a:r>
              <a:rPr lang="en-US" sz="4000" i="1" dirty="0" smtClean="0"/>
              <a:t>see </a:t>
            </a:r>
            <a:r>
              <a:rPr lang="en-US" sz="4000" dirty="0" smtClean="0"/>
              <a:t>it?</a:t>
            </a:r>
            <a:endParaRPr lang="en-US" sz="4000" dirty="0"/>
          </a:p>
        </p:txBody>
      </p:sp>
      <p:sp>
        <p:nvSpPr>
          <p:cNvPr id="6" name="TextBox 5"/>
          <p:cNvSpPr txBox="1"/>
          <p:nvPr/>
        </p:nvSpPr>
        <p:spPr>
          <a:xfrm>
            <a:off x="1724528" y="4703012"/>
            <a:ext cx="7593261" cy="707886"/>
          </a:xfrm>
          <a:prstGeom prst="rect">
            <a:avLst/>
          </a:prstGeom>
          <a:noFill/>
        </p:spPr>
        <p:txBody>
          <a:bodyPr wrap="square" rtlCol="0">
            <a:spAutoFit/>
          </a:bodyPr>
          <a:lstStyle/>
          <a:p>
            <a:r>
              <a:rPr lang="en-US" sz="4000" dirty="0" smtClean="0"/>
              <a:t>Let me illustrate it ...</a:t>
            </a:r>
            <a:endParaRPr lang="en-US" sz="4000" dirty="0"/>
          </a:p>
        </p:txBody>
      </p:sp>
    </p:spTree>
    <p:extLst>
      <p:ext uri="{BB962C8B-B14F-4D97-AF65-F5344CB8AC3E}">
        <p14:creationId xmlns:p14="http://schemas.microsoft.com/office/powerpoint/2010/main" val="29067083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7603" y="6059374"/>
            <a:ext cx="5312392" cy="369332"/>
          </a:xfrm>
          <a:prstGeom prst="rect">
            <a:avLst/>
          </a:prstGeom>
          <a:noFill/>
        </p:spPr>
        <p:txBody>
          <a:bodyPr wrap="square" rtlCol="0" anchor="t" anchorCtr="1">
            <a:spAutoFit/>
          </a:bodyPr>
          <a:lstStyle/>
          <a:p>
            <a:r>
              <a:rPr lang="en-US" dirty="0" smtClean="0"/>
              <a:t>Social network: people and the web pages they like</a:t>
            </a:r>
            <a:endParaRPr lang="en-US" dirty="0"/>
          </a:p>
        </p:txBody>
      </p:sp>
      <p:pic>
        <p:nvPicPr>
          <p:cNvPr id="3" name="Picture 2" descr="Bussconnectus.png"/>
          <p:cNvPicPr>
            <a:picLocks noChangeAspect="1"/>
          </p:cNvPicPr>
          <p:nvPr/>
        </p:nvPicPr>
        <p:blipFill>
          <a:blip r:embed="rId3"/>
          <a:stretch>
            <a:fillRect/>
          </a:stretch>
        </p:blipFill>
        <p:spPr>
          <a:xfrm>
            <a:off x="1686781" y="155120"/>
            <a:ext cx="5661379" cy="58716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sconnectus_cropped.png"/>
          <p:cNvPicPr>
            <a:picLocks noChangeAspect="1"/>
          </p:cNvPicPr>
          <p:nvPr/>
        </p:nvPicPr>
        <p:blipFill>
          <a:blip r:embed="rId3"/>
          <a:stretch>
            <a:fillRect/>
          </a:stretch>
        </p:blipFill>
        <p:spPr>
          <a:xfrm>
            <a:off x="-155105" y="-188615"/>
            <a:ext cx="9299106" cy="74525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2310" y="6166018"/>
            <a:ext cx="4769519" cy="369332"/>
          </a:xfrm>
          <a:prstGeom prst="rect">
            <a:avLst/>
          </a:prstGeom>
          <a:noFill/>
        </p:spPr>
        <p:txBody>
          <a:bodyPr wrap="square" rtlCol="0" anchor="t" anchorCtr="1">
            <a:spAutoFit/>
          </a:bodyPr>
          <a:lstStyle/>
          <a:p>
            <a:r>
              <a:rPr lang="en-US" dirty="0" smtClean="0"/>
              <a:t>The United Kingdom (Scotland is to the left)</a:t>
            </a:r>
            <a:endParaRPr lang="en-US" dirty="0"/>
          </a:p>
        </p:txBody>
      </p:sp>
      <p:pic>
        <p:nvPicPr>
          <p:cNvPr id="3" name="Picture 2" descr="DIMACS10uk.png"/>
          <p:cNvPicPr>
            <a:picLocks noChangeAspect="1"/>
          </p:cNvPicPr>
          <p:nvPr/>
        </p:nvPicPr>
        <p:blipFill>
          <a:blip r:embed="rId3"/>
          <a:stretch>
            <a:fillRect/>
          </a:stretch>
        </p:blipFill>
        <p:spPr>
          <a:xfrm>
            <a:off x="0" y="184205"/>
            <a:ext cx="9189377" cy="57066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MACS10uk_cropped.png"/>
          <p:cNvPicPr>
            <a:picLocks noChangeAspect="1"/>
          </p:cNvPicPr>
          <p:nvPr/>
        </p:nvPicPr>
        <p:blipFill>
          <a:blip r:embed="rId3"/>
          <a:stretch>
            <a:fillRect/>
          </a:stretch>
        </p:blipFill>
        <p:spPr>
          <a:xfrm>
            <a:off x="0" y="-550866"/>
            <a:ext cx="9144000" cy="8259705"/>
          </a:xfrm>
          <a:prstGeom prst="rect">
            <a:avLst/>
          </a:prstGeom>
        </p:spPr>
      </p:pic>
      <p:sp>
        <p:nvSpPr>
          <p:cNvPr id="3" name="TextBox 2"/>
          <p:cNvSpPr txBox="1"/>
          <p:nvPr/>
        </p:nvSpPr>
        <p:spPr>
          <a:xfrm>
            <a:off x="1223588" y="604093"/>
            <a:ext cx="1802296" cy="646331"/>
          </a:xfrm>
          <a:prstGeom prst="rect">
            <a:avLst/>
          </a:prstGeom>
          <a:noFill/>
        </p:spPr>
        <p:txBody>
          <a:bodyPr wrap="none" rtlCol="0">
            <a:spAutoFit/>
          </a:bodyPr>
          <a:lstStyle/>
          <a:p>
            <a:r>
              <a:rPr lang="en-US" sz="3600" dirty="0" smtClean="0"/>
              <a:t>Scotland</a:t>
            </a:r>
            <a:endParaRPr lang="en-US" sz="36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Airline crew scheduling</a:t>
            </a:r>
            <a:endParaRPr lang="en-US" dirty="0"/>
          </a:p>
        </p:txBody>
      </p:sp>
      <p:pic>
        <p:nvPicPr>
          <p:cNvPr id="3" name="Picture 2" descr="Meszarosstoch_aircraft.png"/>
          <p:cNvPicPr>
            <a:picLocks noChangeAspect="1"/>
          </p:cNvPicPr>
          <p:nvPr/>
        </p:nvPicPr>
        <p:blipFill>
          <a:blip r:embed="rId3"/>
          <a:stretch>
            <a:fillRect/>
          </a:stretch>
        </p:blipFill>
        <p:spPr>
          <a:xfrm>
            <a:off x="775531" y="426903"/>
            <a:ext cx="7483878" cy="55713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szarosstoch_aircraft_cropped.png"/>
          <p:cNvPicPr>
            <a:picLocks noChangeAspect="1"/>
          </p:cNvPicPr>
          <p:nvPr/>
        </p:nvPicPr>
        <p:blipFill>
          <a:blip r:embed="rId3"/>
          <a:stretch>
            <a:fillRect/>
          </a:stretch>
        </p:blipFill>
        <p:spPr>
          <a:xfrm>
            <a:off x="0" y="-47890"/>
            <a:ext cx="9422707" cy="70937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Quantum chromodynamics</a:t>
            </a:r>
            <a:endParaRPr lang="en-US" dirty="0"/>
          </a:p>
        </p:txBody>
      </p:sp>
      <p:pic>
        <p:nvPicPr>
          <p:cNvPr id="3" name="Picture 2" descr="QCDconf5_4-8x8-05.png"/>
          <p:cNvPicPr>
            <a:picLocks noChangeAspect="1"/>
          </p:cNvPicPr>
          <p:nvPr/>
        </p:nvPicPr>
        <p:blipFill>
          <a:blip r:embed="rId3"/>
          <a:stretch>
            <a:fillRect/>
          </a:stretch>
        </p:blipFill>
        <p:spPr>
          <a:xfrm>
            <a:off x="1696473" y="284500"/>
            <a:ext cx="5777709" cy="58715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CDconf5_4-8x8-05_cropped.png"/>
          <p:cNvPicPr>
            <a:picLocks noChangeAspect="1"/>
          </p:cNvPicPr>
          <p:nvPr/>
        </p:nvPicPr>
        <p:blipFill>
          <a:blip r:embed="rId3"/>
          <a:stretch>
            <a:fillRect/>
          </a:stretch>
        </p:blipFill>
        <p:spPr>
          <a:xfrm>
            <a:off x="1" y="5713"/>
            <a:ext cx="9144000" cy="684657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218" y="6166018"/>
            <a:ext cx="3790410" cy="369332"/>
          </a:xfrm>
          <a:prstGeom prst="rect">
            <a:avLst/>
          </a:prstGeom>
          <a:noFill/>
        </p:spPr>
        <p:txBody>
          <a:bodyPr wrap="square" rtlCol="0" anchor="t" anchorCtr="1">
            <a:spAutoFit/>
          </a:bodyPr>
          <a:lstStyle/>
          <a:p>
            <a:r>
              <a:rPr lang="en-US" dirty="0" smtClean="0"/>
              <a:t>Inside the human bone</a:t>
            </a:r>
            <a:endParaRPr lang="en-US" dirty="0"/>
          </a:p>
        </p:txBody>
      </p:sp>
      <p:pic>
        <p:nvPicPr>
          <p:cNvPr id="5" name="Picture 4" descr="OberwolfachboneS10.png"/>
          <p:cNvPicPr>
            <a:picLocks noChangeAspect="1"/>
          </p:cNvPicPr>
          <p:nvPr/>
        </p:nvPicPr>
        <p:blipFill>
          <a:blip r:embed="rId3"/>
          <a:stretch>
            <a:fillRect/>
          </a:stretch>
        </p:blipFill>
        <p:spPr>
          <a:xfrm>
            <a:off x="1202074" y="445970"/>
            <a:ext cx="7034790" cy="572599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erwolfachboneS10_cropped.png"/>
          <p:cNvPicPr>
            <a:picLocks noChangeAspect="1"/>
          </p:cNvPicPr>
          <p:nvPr/>
        </p:nvPicPr>
        <p:blipFill>
          <a:blip r:embed="rId3"/>
          <a:stretch>
            <a:fillRect/>
          </a:stretch>
        </p:blipFill>
        <p:spPr>
          <a:xfrm>
            <a:off x="0" y="0"/>
            <a:ext cx="9144000" cy="774833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884" y="739707"/>
            <a:ext cx="7912473" cy="4154984"/>
          </a:xfrm>
          <a:prstGeom prst="rect">
            <a:avLst/>
          </a:prstGeom>
          <a:noFill/>
        </p:spPr>
        <p:txBody>
          <a:bodyPr wrap="square" rtlCol="0">
            <a:spAutoFit/>
          </a:bodyPr>
          <a:lstStyle/>
          <a:p>
            <a:r>
              <a:rPr lang="en-US" sz="4000" dirty="0" smtClean="0"/>
              <a:t>Say we have 4 equations</a:t>
            </a:r>
          </a:p>
          <a:p>
            <a:r>
              <a:rPr lang="en-US" sz="4000" dirty="0" smtClean="0"/>
              <a:t>and 4 unknowns  </a:t>
            </a:r>
            <a:r>
              <a:rPr lang="en-US" sz="4000" dirty="0" smtClean="0">
                <a:cs typeface="Lucida Console"/>
              </a:rPr>
              <a:t>(w, x, y, z)</a:t>
            </a:r>
          </a:p>
          <a:p>
            <a:endParaRPr lang="en-US" sz="4000" dirty="0" smtClean="0"/>
          </a:p>
          <a:p>
            <a:r>
              <a:rPr lang="en-US" sz="3600" dirty="0">
                <a:latin typeface="Lucida Console"/>
              </a:rPr>
              <a:t> </a:t>
            </a:r>
            <a:r>
              <a:rPr lang="en-US" sz="3600" dirty="0" smtClean="0">
                <a:latin typeface="Lucida Console"/>
              </a:rPr>
              <a:t>w       +  2y         =   7</a:t>
            </a:r>
          </a:p>
          <a:p>
            <a:r>
              <a:rPr lang="en-US" sz="3600" dirty="0">
                <a:latin typeface="Lucida Console"/>
              </a:rPr>
              <a:t> </a:t>
            </a:r>
            <a:r>
              <a:rPr lang="en-US" sz="3600" dirty="0" smtClean="0">
                <a:latin typeface="Lucida Console"/>
              </a:rPr>
              <a:t>     x  -   y  +  z   =  42</a:t>
            </a:r>
          </a:p>
          <a:p>
            <a:r>
              <a:rPr lang="en-US" sz="3600" dirty="0" smtClean="0">
                <a:latin typeface="Lucida Console"/>
              </a:rPr>
              <a:t> 4w - x  +  3y  -  z   =   4</a:t>
            </a:r>
          </a:p>
          <a:p>
            <a:r>
              <a:rPr lang="en-US" sz="3600" dirty="0">
                <a:latin typeface="Lucida Console"/>
              </a:rPr>
              <a:t> </a:t>
            </a:r>
            <a:r>
              <a:rPr lang="en-US" sz="3600" dirty="0" smtClean="0">
                <a:latin typeface="Lucida Console"/>
              </a:rPr>
              <a:t>     x  +   y  + 2z   =  -1</a:t>
            </a:r>
          </a:p>
        </p:txBody>
      </p:sp>
    </p:spTree>
    <p:extLst>
      <p:ext uri="{BB962C8B-B14F-4D97-AF65-F5344CB8AC3E}">
        <p14:creationId xmlns:p14="http://schemas.microsoft.com/office/powerpoint/2010/main" val="315747294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6195" y="6166018"/>
            <a:ext cx="4216952" cy="369332"/>
          </a:xfrm>
          <a:prstGeom prst="rect">
            <a:avLst/>
          </a:prstGeom>
          <a:noFill/>
        </p:spPr>
        <p:txBody>
          <a:bodyPr wrap="square" rtlCol="0" anchor="t" anchorCtr="1">
            <a:spAutoFit/>
          </a:bodyPr>
          <a:lstStyle/>
          <a:p>
            <a:r>
              <a:rPr lang="en-US" dirty="0" smtClean="0"/>
              <a:t>Multibody simulation of a helicopter rotor</a:t>
            </a:r>
            <a:endParaRPr lang="en-US" dirty="0"/>
          </a:p>
        </p:txBody>
      </p:sp>
      <p:pic>
        <p:nvPicPr>
          <p:cNvPr id="3" name="Picture 2" descr="Morandinirotor2.png"/>
          <p:cNvPicPr>
            <a:picLocks noChangeAspect="1"/>
          </p:cNvPicPr>
          <p:nvPr/>
        </p:nvPicPr>
        <p:blipFill>
          <a:blip r:embed="rId3"/>
          <a:stretch>
            <a:fillRect/>
          </a:stretch>
        </p:blipFill>
        <p:spPr>
          <a:xfrm>
            <a:off x="1105134" y="511850"/>
            <a:ext cx="6989475" cy="56847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randinirotor2_cropped.png"/>
          <p:cNvPicPr>
            <a:picLocks noChangeAspect="1"/>
          </p:cNvPicPr>
          <p:nvPr/>
        </p:nvPicPr>
        <p:blipFill>
          <a:blip r:embed="rId3"/>
          <a:stretch>
            <a:fillRect/>
          </a:stretch>
        </p:blipFill>
        <p:spPr>
          <a:xfrm>
            <a:off x="0" y="-515448"/>
            <a:ext cx="9286989" cy="77692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1275" y="6166018"/>
            <a:ext cx="5535356" cy="369332"/>
          </a:xfrm>
          <a:prstGeom prst="rect">
            <a:avLst/>
          </a:prstGeom>
          <a:noFill/>
        </p:spPr>
        <p:txBody>
          <a:bodyPr wrap="square" rtlCol="0" anchor="t" anchorCtr="1">
            <a:spAutoFit/>
          </a:bodyPr>
          <a:lstStyle/>
          <a:p>
            <a:r>
              <a:rPr lang="en-US" dirty="0" smtClean="0"/>
              <a:t>Computational fluid dynamics:  airflow around a wing</a:t>
            </a:r>
            <a:endParaRPr lang="en-US" dirty="0"/>
          </a:p>
        </p:txBody>
      </p:sp>
      <p:pic>
        <p:nvPicPr>
          <p:cNvPr id="3" name="Picture 2" descr="Pothenbodyy4.png"/>
          <p:cNvPicPr>
            <a:picLocks noChangeAspect="1"/>
          </p:cNvPicPr>
          <p:nvPr/>
        </p:nvPicPr>
        <p:blipFill>
          <a:blip r:embed="rId3"/>
          <a:stretch>
            <a:fillRect/>
          </a:stretch>
        </p:blipFill>
        <p:spPr>
          <a:xfrm>
            <a:off x="1793417" y="193900"/>
            <a:ext cx="5749048" cy="59143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thenbodyy4_cropped.png"/>
          <p:cNvPicPr>
            <a:picLocks noChangeAspect="1"/>
          </p:cNvPicPr>
          <p:nvPr/>
        </p:nvPicPr>
        <p:blipFill>
          <a:blip r:embed="rId3"/>
          <a:stretch>
            <a:fillRect/>
          </a:stretch>
        </p:blipFill>
        <p:spPr>
          <a:xfrm>
            <a:off x="0" y="-133598"/>
            <a:ext cx="9143999" cy="71251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696" y="6030290"/>
            <a:ext cx="7784396" cy="369332"/>
          </a:xfrm>
          <a:prstGeom prst="rect">
            <a:avLst/>
          </a:prstGeom>
          <a:noFill/>
        </p:spPr>
        <p:txBody>
          <a:bodyPr wrap="square" rtlCol="0" anchor="t" anchorCtr="1">
            <a:spAutoFit/>
          </a:bodyPr>
          <a:lstStyle/>
          <a:p>
            <a:r>
              <a:rPr lang="en-US" dirty="0" smtClean="0"/>
              <a:t>TOKOMAK (magnetic field to constrain plasma in a torus for fusion power)</a:t>
            </a:r>
            <a:endParaRPr lang="en-US" dirty="0"/>
          </a:p>
        </p:txBody>
      </p:sp>
      <p:pic>
        <p:nvPicPr>
          <p:cNvPr id="3" name="Picture 2" descr="TOKAMAKutm3060.png"/>
          <p:cNvPicPr>
            <a:picLocks noChangeAspect="1"/>
          </p:cNvPicPr>
          <p:nvPr/>
        </p:nvPicPr>
        <p:blipFill>
          <a:blip r:embed="rId3"/>
          <a:stretch>
            <a:fillRect/>
          </a:stretch>
        </p:blipFill>
        <p:spPr>
          <a:xfrm>
            <a:off x="707673" y="416886"/>
            <a:ext cx="7697150" cy="55804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KAMAKutm3060_cropped.png"/>
          <p:cNvPicPr>
            <a:picLocks noChangeAspect="1"/>
          </p:cNvPicPr>
          <p:nvPr/>
        </p:nvPicPr>
        <p:blipFill>
          <a:blip r:embed="rId3"/>
          <a:stretch>
            <a:fillRect/>
          </a:stretch>
        </p:blipFill>
        <p:spPr>
          <a:xfrm>
            <a:off x="1" y="-1"/>
            <a:ext cx="9144000" cy="729802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7061" y="6166018"/>
            <a:ext cx="7813479" cy="369332"/>
          </a:xfrm>
          <a:prstGeom prst="rect">
            <a:avLst/>
          </a:prstGeom>
          <a:noFill/>
        </p:spPr>
        <p:txBody>
          <a:bodyPr wrap="square" rtlCol="0" anchor="t" anchorCtr="1">
            <a:spAutoFit/>
          </a:bodyPr>
          <a:lstStyle/>
          <a:p>
            <a:r>
              <a:rPr lang="en-US" dirty="0" smtClean="0"/>
              <a:t>Galerkin finite-element discretization of 2-phase fluid flow</a:t>
            </a:r>
            <a:endParaRPr lang="en-US" dirty="0"/>
          </a:p>
        </p:txBody>
      </p:sp>
      <p:pic>
        <p:nvPicPr>
          <p:cNvPr id="5" name="Picture 4" descr="Grahamgraham1.png"/>
          <p:cNvPicPr>
            <a:picLocks noChangeAspect="1"/>
          </p:cNvPicPr>
          <p:nvPr/>
        </p:nvPicPr>
        <p:blipFill>
          <a:blip r:embed="rId3"/>
          <a:stretch>
            <a:fillRect/>
          </a:stretch>
        </p:blipFill>
        <p:spPr>
          <a:xfrm>
            <a:off x="983096" y="239561"/>
            <a:ext cx="6762523" cy="58495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hamgraham1_cropped.png"/>
          <p:cNvPicPr>
            <a:picLocks noChangeAspect="1"/>
          </p:cNvPicPr>
          <p:nvPr/>
        </p:nvPicPr>
        <p:blipFill>
          <a:blip r:embed="rId3"/>
          <a:stretch>
            <a:fillRect/>
          </a:stretch>
        </p:blipFill>
        <p:spPr>
          <a:xfrm>
            <a:off x="0" y="0"/>
            <a:ext cx="9213111" cy="68069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_psdeffinance256_cropped.png"/>
          <p:cNvPicPr>
            <a:picLocks noChangeAspect="1"/>
          </p:cNvPicPr>
          <p:nvPr/>
        </p:nvPicPr>
        <p:blipFill>
          <a:blip r:embed="rId3"/>
          <a:stretch>
            <a:fillRect/>
          </a:stretch>
        </p:blipFill>
        <p:spPr>
          <a:xfrm>
            <a:off x="0" y="174510"/>
            <a:ext cx="8982614" cy="6683490"/>
          </a:xfrm>
          <a:prstGeom prst="rect">
            <a:avLst/>
          </a:prstGeom>
        </p:spPr>
      </p:pic>
      <p:sp>
        <p:nvSpPr>
          <p:cNvPr id="3" name="TextBox 2"/>
          <p:cNvSpPr txBox="1"/>
          <p:nvPr/>
        </p:nvSpPr>
        <p:spPr>
          <a:xfrm>
            <a:off x="4478695" y="610785"/>
            <a:ext cx="4326826" cy="1754327"/>
          </a:xfrm>
          <a:prstGeom prst="rect">
            <a:avLst/>
          </a:prstGeom>
          <a:noFill/>
        </p:spPr>
        <p:txBody>
          <a:bodyPr wrap="none" rtlCol="0">
            <a:spAutoFit/>
          </a:bodyPr>
          <a:lstStyle/>
          <a:p>
            <a:r>
              <a:rPr lang="en-US" sz="3600" dirty="0" smtClean="0"/>
              <a:t>Math = truth + beauty</a:t>
            </a:r>
          </a:p>
          <a:p>
            <a:endParaRPr lang="en-US" sz="3600" dirty="0" smtClean="0"/>
          </a:p>
          <a:p>
            <a:r>
              <a:rPr lang="en-US" sz="3600" dirty="0" smtClean="0"/>
              <a:t>	Can you see it?</a:t>
            </a:r>
            <a:endParaRPr lang="en-US" sz="36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_psdeffinance256_cropped.png"/>
          <p:cNvPicPr>
            <a:picLocks noChangeAspect="1"/>
          </p:cNvPicPr>
          <p:nvPr/>
        </p:nvPicPr>
        <p:blipFill>
          <a:blip r:embed="rId3"/>
          <a:stretch>
            <a:fillRect/>
          </a:stretch>
        </p:blipFill>
        <p:spPr>
          <a:xfrm>
            <a:off x="0" y="174510"/>
            <a:ext cx="8982614" cy="6683490"/>
          </a:xfrm>
          <a:prstGeom prst="rect">
            <a:avLst/>
          </a:prstGeom>
        </p:spPr>
      </p:pic>
      <p:sp>
        <p:nvSpPr>
          <p:cNvPr id="2" name="TextBox 1"/>
          <p:cNvSpPr txBox="1"/>
          <p:nvPr/>
        </p:nvSpPr>
        <p:spPr>
          <a:xfrm>
            <a:off x="4595936" y="745762"/>
            <a:ext cx="3482761" cy="1200329"/>
          </a:xfrm>
          <a:prstGeom prst="rect">
            <a:avLst/>
          </a:prstGeom>
          <a:noFill/>
        </p:spPr>
        <p:txBody>
          <a:bodyPr wrap="square" rtlCol="0">
            <a:spAutoFit/>
          </a:bodyPr>
          <a:lstStyle/>
          <a:p>
            <a:r>
              <a:rPr lang="en-US" sz="3600" dirty="0"/>
              <a:t>T</a:t>
            </a:r>
            <a:r>
              <a:rPr lang="en-US" sz="3600" dirty="0" smtClean="0"/>
              <a:t>ranslating math into poetry ...</a:t>
            </a:r>
            <a:endParaRPr lang="en-US" sz="36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884" y="739707"/>
            <a:ext cx="7912473" cy="4154984"/>
          </a:xfrm>
          <a:prstGeom prst="rect">
            <a:avLst/>
          </a:prstGeom>
          <a:noFill/>
        </p:spPr>
        <p:txBody>
          <a:bodyPr wrap="square" rtlCol="0">
            <a:spAutoFit/>
          </a:bodyPr>
          <a:lstStyle/>
          <a:p>
            <a:r>
              <a:rPr lang="en-US" sz="4000" dirty="0" smtClean="0"/>
              <a:t>As a matrix equation, Ax=b</a:t>
            </a:r>
          </a:p>
          <a:p>
            <a:pPr marL="285750" indent="-285750">
              <a:buFont typeface="Arial"/>
              <a:buChar char="•"/>
            </a:pPr>
            <a:endParaRPr lang="en-US" sz="4000" dirty="0" smtClean="0">
              <a:latin typeface="Lucida Console"/>
              <a:cs typeface="Lucida Console"/>
            </a:endParaRPr>
          </a:p>
          <a:p>
            <a:endParaRPr lang="en-US" sz="4000" dirty="0" smtClean="0"/>
          </a:p>
          <a:p>
            <a:r>
              <a:rPr lang="en-US" sz="3600" dirty="0" smtClean="0">
                <a:latin typeface="Lucida Console"/>
              </a:rPr>
              <a:t> 1          2         w    7</a:t>
            </a:r>
          </a:p>
          <a:p>
            <a:r>
              <a:rPr lang="en-US" sz="3600" dirty="0" smtClean="0">
                <a:latin typeface="Lucida Console"/>
              </a:rPr>
              <a:t>      1    -1     1   x   42</a:t>
            </a:r>
          </a:p>
          <a:p>
            <a:r>
              <a:rPr lang="en-US" sz="3600" dirty="0" smtClean="0">
                <a:latin typeface="Lucida Console"/>
              </a:rPr>
              <a:t> 4   -1     3    -1   y    4</a:t>
            </a:r>
          </a:p>
          <a:p>
            <a:r>
              <a:rPr lang="en-US" sz="3600" dirty="0" smtClean="0">
                <a:latin typeface="Lucida Console"/>
              </a:rPr>
              <a:t>      1     1     2   z   -1</a:t>
            </a:r>
          </a:p>
        </p:txBody>
      </p:sp>
      <p:sp>
        <p:nvSpPr>
          <p:cNvPr id="3" name="TextBox 2"/>
          <p:cNvSpPr txBox="1"/>
          <p:nvPr/>
        </p:nvSpPr>
        <p:spPr>
          <a:xfrm flipH="1">
            <a:off x="7288351" y="3429231"/>
            <a:ext cx="1507140" cy="707886"/>
          </a:xfrm>
          <a:prstGeom prst="rect">
            <a:avLst/>
          </a:prstGeom>
          <a:noFill/>
        </p:spPr>
        <p:txBody>
          <a:bodyPr wrap="square" rtlCol="0">
            <a:spAutoFit/>
          </a:bodyPr>
          <a:lstStyle/>
          <a:p>
            <a:r>
              <a:rPr lang="en-US" sz="4000" dirty="0" smtClean="0">
                <a:latin typeface="Lucida Console"/>
              </a:rPr>
              <a:t>=</a:t>
            </a:r>
            <a:endParaRPr lang="en-US" sz="4000" dirty="0">
              <a:latin typeface="Lucida Console"/>
            </a:endParaRPr>
          </a:p>
        </p:txBody>
      </p:sp>
      <p:sp>
        <p:nvSpPr>
          <p:cNvPr id="7" name="Double Bracket 6"/>
          <p:cNvSpPr/>
          <p:nvPr/>
        </p:nvSpPr>
        <p:spPr>
          <a:xfrm>
            <a:off x="786877" y="2388391"/>
            <a:ext cx="5577168" cy="2802564"/>
          </a:xfrm>
          <a:prstGeom prst="bracketPair">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eft Bracket 7"/>
          <p:cNvSpPr/>
          <p:nvPr/>
        </p:nvSpPr>
        <p:spPr>
          <a:xfrm>
            <a:off x="6653947" y="2388391"/>
            <a:ext cx="73152" cy="2802563"/>
          </a:xfrm>
          <a:prstGeom prst="leftBracket">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ket 8"/>
          <p:cNvSpPr/>
          <p:nvPr/>
        </p:nvSpPr>
        <p:spPr>
          <a:xfrm>
            <a:off x="7242632" y="2388390"/>
            <a:ext cx="45719" cy="2802563"/>
          </a:xfrm>
          <a:prstGeom prst="rightBracket">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ket 9"/>
          <p:cNvSpPr/>
          <p:nvPr/>
        </p:nvSpPr>
        <p:spPr>
          <a:xfrm>
            <a:off x="8568357" y="2388390"/>
            <a:ext cx="45719" cy="2802563"/>
          </a:xfrm>
          <a:prstGeom prst="rightBracket">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ket 10"/>
          <p:cNvSpPr/>
          <p:nvPr/>
        </p:nvSpPr>
        <p:spPr>
          <a:xfrm>
            <a:off x="7827908" y="2388390"/>
            <a:ext cx="73152" cy="2802563"/>
          </a:xfrm>
          <a:prstGeom prst="leftBracket">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003616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6026" y="478790"/>
            <a:ext cx="6873875" cy="5693865"/>
          </a:xfrm>
          <a:prstGeom prst="rect">
            <a:avLst/>
          </a:prstGeom>
          <a:noFill/>
        </p:spPr>
        <p:txBody>
          <a:bodyPr wrap="square" rtlCol="0">
            <a:spAutoFit/>
          </a:bodyPr>
          <a:lstStyle/>
          <a:p>
            <a:r>
              <a:rPr lang="en-US" sz="2800" b="1" dirty="0" smtClean="0"/>
              <a:t>From Caf to Math</a:t>
            </a:r>
            <a:r>
              <a:rPr lang="en-US" sz="2400" dirty="0" smtClean="0"/>
              <a:t>, Tim Davis (2007)</a:t>
            </a:r>
          </a:p>
          <a:p>
            <a:endParaRPr lang="en-US" sz="2400" dirty="0"/>
          </a:p>
          <a:p>
            <a:r>
              <a:rPr lang="en-US" sz="2400" dirty="0" smtClean="0"/>
              <a:t>An </a:t>
            </a:r>
            <a:r>
              <a:rPr lang="en-US" sz="2400" dirty="0"/>
              <a:t>ode to caf I think I'll cue. </a:t>
            </a:r>
            <a:endParaRPr lang="en-US" sz="2400" dirty="0" smtClean="0"/>
          </a:p>
          <a:p>
            <a:r>
              <a:rPr lang="en-US" sz="2400" dirty="0" smtClean="0"/>
              <a:t>Espresso </a:t>
            </a:r>
            <a:r>
              <a:rPr lang="en-US" sz="2400" dirty="0"/>
              <a:t>caf, I think I'll brew. </a:t>
            </a:r>
            <a:endParaRPr lang="en-US" sz="2400" dirty="0" smtClean="0"/>
          </a:p>
          <a:p>
            <a:r>
              <a:rPr lang="en-US" sz="2400" dirty="0" smtClean="0"/>
              <a:t>Oh </a:t>
            </a:r>
            <a:r>
              <a:rPr lang="en-US" sz="2400" dirty="0"/>
              <a:t>no, decaf? A task Tim blew! </a:t>
            </a:r>
            <a:endParaRPr lang="en-US" sz="2400" dirty="0" smtClean="0"/>
          </a:p>
          <a:p>
            <a:r>
              <a:rPr lang="en-US" sz="2400" dirty="0" smtClean="0"/>
              <a:t>Alas</a:t>
            </a:r>
            <a:r>
              <a:rPr lang="en-US" sz="2400" dirty="0"/>
              <a:t>! the gaffe! You see I'm blue! </a:t>
            </a:r>
            <a:endParaRPr lang="en-US" sz="2400" dirty="0" smtClean="0"/>
          </a:p>
          <a:p>
            <a:r>
              <a:rPr lang="en-US" sz="2400" dirty="0" smtClean="0"/>
              <a:t>My </a:t>
            </a:r>
            <a:r>
              <a:rPr lang="en-US" sz="2400" dirty="0"/>
              <a:t>output math is cut in two! </a:t>
            </a:r>
            <a:endParaRPr lang="en-US" sz="2400" dirty="0" smtClean="0"/>
          </a:p>
          <a:p>
            <a:r>
              <a:rPr lang="en-US" sz="2400" dirty="0" smtClean="0"/>
              <a:t>No </a:t>
            </a:r>
            <a:r>
              <a:rPr lang="en-US" sz="2400" dirty="0"/>
              <a:t>caf I hath, no math, I'm through.   </a:t>
            </a:r>
            <a:r>
              <a:rPr lang="en-US" sz="2400" dirty="0" smtClean="0"/>
              <a:t/>
            </a:r>
            <a:br>
              <a:rPr lang="en-US" sz="2400" dirty="0" smtClean="0"/>
            </a:br>
            <a:endParaRPr lang="en-US" sz="2400" dirty="0" smtClean="0"/>
          </a:p>
          <a:p>
            <a:r>
              <a:rPr lang="en-US" sz="2400" dirty="0" smtClean="0"/>
              <a:t>Fear </a:t>
            </a:r>
            <a:r>
              <a:rPr lang="en-US" sz="2400" dirty="0"/>
              <a:t>not the wrath, no one I'll sue; </a:t>
            </a:r>
            <a:endParaRPr lang="en-US" sz="2400" dirty="0" smtClean="0"/>
          </a:p>
          <a:p>
            <a:r>
              <a:rPr lang="en-US" sz="2400" dirty="0" smtClean="0"/>
              <a:t>With </a:t>
            </a:r>
            <a:r>
              <a:rPr lang="en-US" sz="2400" dirty="0"/>
              <a:t>half and half, try two I'll do</a:t>
            </a:r>
            <a:r>
              <a:rPr lang="en-US" sz="2400" dirty="0" smtClean="0"/>
              <a:t>.</a:t>
            </a:r>
          </a:p>
          <a:p>
            <a:r>
              <a:rPr lang="en-US" sz="2400" dirty="0" smtClean="0"/>
              <a:t>A </a:t>
            </a:r>
            <a:r>
              <a:rPr lang="en-US" sz="2400" dirty="0"/>
              <a:t>cup o' caf I shall imbue</a:t>
            </a:r>
            <a:r>
              <a:rPr lang="en-US" sz="2400" dirty="0" smtClean="0"/>
              <a:t>.</a:t>
            </a:r>
          </a:p>
          <a:p>
            <a:r>
              <a:rPr lang="en-US" sz="2400" dirty="0" smtClean="0"/>
              <a:t>To </a:t>
            </a:r>
            <a:r>
              <a:rPr lang="en-US" sz="2400" dirty="0"/>
              <a:t>turn the caf, equations' glue, </a:t>
            </a:r>
            <a:endParaRPr lang="en-US" sz="2400" dirty="0" smtClean="0"/>
          </a:p>
          <a:p>
            <a:r>
              <a:rPr lang="en-US" sz="2400" dirty="0" smtClean="0"/>
              <a:t>Into </a:t>
            </a:r>
            <a:r>
              <a:rPr lang="en-US" sz="2400" dirty="0"/>
              <a:t>the math, said </a:t>
            </a:r>
            <a:r>
              <a:rPr lang="en-US" sz="2400" dirty="0" err="1" smtClean="0"/>
              <a:t>Erdős</a:t>
            </a:r>
            <a:r>
              <a:rPr lang="en-US" sz="2400" dirty="0" smtClean="0"/>
              <a:t> too</a:t>
            </a:r>
            <a:r>
              <a:rPr lang="en-US" sz="2400" dirty="0"/>
              <a:t>. </a:t>
            </a:r>
            <a:endParaRPr lang="en-US" sz="2400" dirty="0" smtClean="0"/>
          </a:p>
          <a:p>
            <a:r>
              <a:rPr lang="en-US" sz="2400" dirty="0" smtClean="0"/>
              <a:t>From </a:t>
            </a:r>
            <a:r>
              <a:rPr lang="en-US" sz="2400" dirty="0"/>
              <a:t>caf to math: the theorem's true. </a:t>
            </a:r>
          </a:p>
        </p:txBody>
      </p:sp>
    </p:spTree>
    <p:extLst>
      <p:ext uri="{BB962C8B-B14F-4D97-AF65-F5344CB8AC3E}">
        <p14:creationId xmlns:p14="http://schemas.microsoft.com/office/powerpoint/2010/main" val="34579867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57px-Robert_bur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476" y="2906904"/>
            <a:ext cx="3165774" cy="2891117"/>
          </a:xfrm>
          <a:prstGeom prst="rect">
            <a:avLst/>
          </a:prstGeom>
        </p:spPr>
      </p:pic>
      <p:pic>
        <p:nvPicPr>
          <p:cNvPr id="5" name="Picture 4" descr="Gato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141" y="2822503"/>
            <a:ext cx="4088280" cy="3066210"/>
          </a:xfrm>
          <a:prstGeom prst="rect">
            <a:avLst/>
          </a:prstGeom>
        </p:spPr>
      </p:pic>
      <p:sp>
        <p:nvSpPr>
          <p:cNvPr id="6" name="TextBox 5"/>
          <p:cNvSpPr txBox="1"/>
          <p:nvPr/>
        </p:nvSpPr>
        <p:spPr>
          <a:xfrm>
            <a:off x="566122" y="428385"/>
            <a:ext cx="8109299" cy="1077218"/>
          </a:xfrm>
          <a:prstGeom prst="rect">
            <a:avLst/>
          </a:prstGeom>
          <a:noFill/>
        </p:spPr>
        <p:txBody>
          <a:bodyPr wrap="square" rtlCol="0">
            <a:spAutoFit/>
          </a:bodyPr>
          <a:lstStyle/>
          <a:p>
            <a:pPr algn="ctr"/>
            <a:r>
              <a:rPr lang="en-US" sz="3200" dirty="0" smtClean="0"/>
              <a:t>A Translation of Robert </a:t>
            </a:r>
            <a:r>
              <a:rPr lang="en-US" sz="3200" dirty="0"/>
              <a:t>Burns </a:t>
            </a:r>
            <a:endParaRPr lang="en-US" sz="3200" dirty="0" smtClean="0"/>
          </a:p>
          <a:p>
            <a:pPr algn="ctr"/>
            <a:r>
              <a:rPr lang="en-US" sz="3200" dirty="0" smtClean="0"/>
              <a:t>for </a:t>
            </a:r>
            <a:r>
              <a:rPr lang="en-US" sz="3200" dirty="0"/>
              <a:t>the Gator </a:t>
            </a:r>
            <a:r>
              <a:rPr lang="en-US" sz="3200" dirty="0" smtClean="0"/>
              <a:t>Nation</a:t>
            </a:r>
            <a:endParaRPr lang="en-US" sz="3200" dirty="0"/>
          </a:p>
        </p:txBody>
      </p:sp>
      <p:sp>
        <p:nvSpPr>
          <p:cNvPr id="7" name="TextBox 6"/>
          <p:cNvSpPr txBox="1"/>
          <p:nvPr/>
        </p:nvSpPr>
        <p:spPr>
          <a:xfrm>
            <a:off x="856832" y="1820640"/>
            <a:ext cx="3304310" cy="584776"/>
          </a:xfrm>
          <a:prstGeom prst="rect">
            <a:avLst/>
          </a:prstGeom>
          <a:noFill/>
        </p:spPr>
        <p:txBody>
          <a:bodyPr wrap="none" rtlCol="0">
            <a:spAutoFit/>
          </a:bodyPr>
          <a:lstStyle/>
          <a:p>
            <a:r>
              <a:rPr lang="en-US" sz="3200" dirty="0" smtClean="0"/>
              <a:t>To a Mouse (1785)</a:t>
            </a:r>
            <a:endParaRPr lang="en-US" sz="3200" dirty="0"/>
          </a:p>
        </p:txBody>
      </p:sp>
      <p:sp>
        <p:nvSpPr>
          <p:cNvPr id="8" name="TextBox 7"/>
          <p:cNvSpPr txBox="1"/>
          <p:nvPr/>
        </p:nvSpPr>
        <p:spPr>
          <a:xfrm>
            <a:off x="5049186" y="1820640"/>
            <a:ext cx="3109144" cy="584776"/>
          </a:xfrm>
          <a:prstGeom prst="rect">
            <a:avLst/>
          </a:prstGeom>
          <a:noFill/>
        </p:spPr>
        <p:txBody>
          <a:bodyPr wrap="none" rtlCol="0">
            <a:spAutoFit/>
          </a:bodyPr>
          <a:lstStyle/>
          <a:p>
            <a:r>
              <a:rPr lang="en-US" sz="3200" dirty="0" smtClean="0"/>
              <a:t>To a Gator (2008)</a:t>
            </a:r>
            <a:endParaRPr lang="en-US" sz="3200" dirty="0"/>
          </a:p>
        </p:txBody>
      </p:sp>
    </p:spTree>
    <p:extLst>
      <p:ext uri="{BB962C8B-B14F-4D97-AF65-F5344CB8AC3E}">
        <p14:creationId xmlns:p14="http://schemas.microsoft.com/office/powerpoint/2010/main" val="19001868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15" y="382485"/>
            <a:ext cx="7925693" cy="2677656"/>
          </a:xfrm>
          <a:prstGeom prst="rect">
            <a:avLst/>
          </a:prstGeom>
          <a:noFill/>
        </p:spPr>
        <p:txBody>
          <a:bodyPr wrap="square" rtlCol="0">
            <a:spAutoFit/>
          </a:bodyPr>
          <a:lstStyle/>
          <a:p>
            <a:r>
              <a:rPr lang="en-US" sz="2800" dirty="0"/>
              <a:t>Wee, </a:t>
            </a:r>
            <a:r>
              <a:rPr lang="en-US" sz="2800" dirty="0" err="1"/>
              <a:t>sleekit</a:t>
            </a:r>
            <a:r>
              <a:rPr lang="en-US" sz="2800" dirty="0"/>
              <a:t>, </a:t>
            </a:r>
            <a:r>
              <a:rPr lang="en-US" sz="2800" dirty="0" err="1"/>
              <a:t>cowrin</a:t>
            </a:r>
            <a:r>
              <a:rPr lang="en-US" sz="2800" dirty="0"/>
              <a:t>, </a:t>
            </a:r>
            <a:r>
              <a:rPr lang="en-US" sz="2800" dirty="0" err="1"/>
              <a:t>tim’rous</a:t>
            </a:r>
            <a:r>
              <a:rPr lang="en-US" sz="2800" dirty="0"/>
              <a:t> beastie, </a:t>
            </a:r>
            <a:endParaRPr lang="en-US" sz="2800" dirty="0" smtClean="0"/>
          </a:p>
          <a:p>
            <a:r>
              <a:rPr lang="en-US" sz="2800" dirty="0" smtClean="0"/>
              <a:t>O</a:t>
            </a:r>
            <a:r>
              <a:rPr lang="en-US" sz="2800" dirty="0"/>
              <a:t>, what a panic’s in thy </a:t>
            </a:r>
            <a:r>
              <a:rPr lang="en-US" sz="2800" dirty="0" err="1"/>
              <a:t>breastie</a:t>
            </a:r>
            <a:r>
              <a:rPr lang="en-US" sz="2800" dirty="0"/>
              <a:t>! </a:t>
            </a:r>
            <a:endParaRPr lang="en-US" sz="2800" dirty="0" smtClean="0"/>
          </a:p>
          <a:p>
            <a:r>
              <a:rPr lang="en-US" sz="2800" dirty="0" smtClean="0"/>
              <a:t>Thou </a:t>
            </a:r>
            <a:r>
              <a:rPr lang="en-US" sz="2800" dirty="0"/>
              <a:t>need </a:t>
            </a:r>
            <a:r>
              <a:rPr lang="en-US" sz="2800" dirty="0" err="1"/>
              <a:t>na</a:t>
            </a:r>
            <a:r>
              <a:rPr lang="en-US" sz="2800" dirty="0"/>
              <a:t> start </a:t>
            </a:r>
            <a:r>
              <a:rPr lang="en-US" sz="2800" dirty="0" err="1"/>
              <a:t>awa</a:t>
            </a:r>
            <a:r>
              <a:rPr lang="en-US" sz="2800" dirty="0"/>
              <a:t> </a:t>
            </a:r>
            <a:r>
              <a:rPr lang="en-US" sz="2800" dirty="0" err="1"/>
              <a:t>sae</a:t>
            </a:r>
            <a:r>
              <a:rPr lang="en-US" sz="2800" dirty="0"/>
              <a:t> hasty,</a:t>
            </a:r>
          </a:p>
          <a:p>
            <a:r>
              <a:rPr lang="en-US" sz="2800" dirty="0" smtClean="0"/>
              <a:t>	Wi</a:t>
            </a:r>
            <a:r>
              <a:rPr lang="en-US" sz="2800" dirty="0"/>
              <a:t>’ bickering brattle! </a:t>
            </a:r>
            <a:endParaRPr lang="en-US" sz="2800" dirty="0" smtClean="0"/>
          </a:p>
          <a:p>
            <a:r>
              <a:rPr lang="en-US" sz="2800" dirty="0" smtClean="0"/>
              <a:t>I </a:t>
            </a:r>
            <a:r>
              <a:rPr lang="en-US" sz="2800" dirty="0"/>
              <a:t>wad be </a:t>
            </a:r>
            <a:r>
              <a:rPr lang="en-US" sz="2800" dirty="0" err="1"/>
              <a:t>laith</a:t>
            </a:r>
            <a:r>
              <a:rPr lang="en-US" sz="2800" dirty="0"/>
              <a:t> to </a:t>
            </a:r>
            <a:r>
              <a:rPr lang="en-US" sz="2800" dirty="0" err="1"/>
              <a:t>rin</a:t>
            </a:r>
            <a:r>
              <a:rPr lang="en-US" sz="2800" dirty="0"/>
              <a:t> an’ chase thee,</a:t>
            </a:r>
          </a:p>
          <a:p>
            <a:r>
              <a:rPr lang="en-US" sz="2800" dirty="0" smtClean="0"/>
              <a:t>	Wi</a:t>
            </a:r>
            <a:r>
              <a:rPr lang="en-US" sz="2800" dirty="0"/>
              <a:t>’ </a:t>
            </a:r>
            <a:r>
              <a:rPr lang="en-US" sz="2800" dirty="0" err="1"/>
              <a:t>murd’ring</a:t>
            </a:r>
            <a:r>
              <a:rPr lang="en-US" sz="2800" dirty="0"/>
              <a:t> </a:t>
            </a:r>
            <a:r>
              <a:rPr lang="en-US" sz="2800" dirty="0" err="1"/>
              <a:t>pattle</a:t>
            </a:r>
            <a:r>
              <a:rPr lang="en-US" sz="2800" dirty="0" smtClean="0"/>
              <a:t>!</a:t>
            </a:r>
          </a:p>
        </p:txBody>
      </p:sp>
      <p:sp>
        <p:nvSpPr>
          <p:cNvPr id="5" name="TextBox 4"/>
          <p:cNvSpPr txBox="1"/>
          <p:nvPr/>
        </p:nvSpPr>
        <p:spPr>
          <a:xfrm>
            <a:off x="2708201" y="3625981"/>
            <a:ext cx="5818933" cy="2677656"/>
          </a:xfrm>
          <a:prstGeom prst="rect">
            <a:avLst/>
          </a:prstGeom>
          <a:noFill/>
        </p:spPr>
        <p:txBody>
          <a:bodyPr wrap="none" rtlCol="0">
            <a:spAutoFit/>
          </a:bodyPr>
          <a:lstStyle/>
          <a:p>
            <a:r>
              <a:rPr lang="en-US" sz="2800" i="1" dirty="0" smtClean="0"/>
              <a:t>Little </a:t>
            </a:r>
            <a:r>
              <a:rPr lang="en-US" sz="2800" i="1" dirty="0"/>
              <a:t>sleek cowering timorous beast, </a:t>
            </a:r>
          </a:p>
          <a:p>
            <a:r>
              <a:rPr lang="en-US" sz="2800" i="1" dirty="0"/>
              <a:t>Oh what a panic is in your breast! </a:t>
            </a:r>
          </a:p>
          <a:p>
            <a:r>
              <a:rPr lang="en-US" sz="2800" i="1" dirty="0" smtClean="0"/>
              <a:t>You need not </a:t>
            </a:r>
            <a:r>
              <a:rPr lang="en-US" sz="2800" i="1" dirty="0"/>
              <a:t>start away so </a:t>
            </a:r>
            <a:r>
              <a:rPr lang="en-US" sz="2800" i="1" dirty="0" smtClean="0"/>
              <a:t>hasty</a:t>
            </a:r>
            <a:endParaRPr lang="en-US" sz="2800" i="1" dirty="0"/>
          </a:p>
          <a:p>
            <a:r>
              <a:rPr lang="en-US" sz="2800" i="1" dirty="0" smtClean="0"/>
              <a:t>	With </a:t>
            </a:r>
            <a:r>
              <a:rPr lang="en-US" sz="2800" i="1" dirty="0"/>
              <a:t>bickering noises! </a:t>
            </a:r>
          </a:p>
          <a:p>
            <a:r>
              <a:rPr lang="en-US" sz="2800" i="1" dirty="0"/>
              <a:t>I would be loath to run and chase you,</a:t>
            </a:r>
          </a:p>
          <a:p>
            <a:r>
              <a:rPr lang="en-US" sz="2800" i="1" dirty="0" smtClean="0"/>
              <a:t>	With </a:t>
            </a:r>
            <a:r>
              <a:rPr lang="en-US" sz="2800" i="1" dirty="0"/>
              <a:t>murdering paddle</a:t>
            </a:r>
            <a:r>
              <a:rPr lang="en-US" sz="2800" i="1" dirty="0" smtClean="0"/>
              <a:t>!</a:t>
            </a:r>
            <a:endParaRPr lang="en-US" sz="2800" i="1" dirty="0"/>
          </a:p>
        </p:txBody>
      </p:sp>
    </p:spTree>
    <p:extLst>
      <p:ext uri="{BB962C8B-B14F-4D97-AF65-F5344CB8AC3E}">
        <p14:creationId xmlns:p14="http://schemas.microsoft.com/office/powerpoint/2010/main" val="17116571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415" y="413085"/>
            <a:ext cx="7925693" cy="2677656"/>
          </a:xfrm>
          <a:prstGeom prst="rect">
            <a:avLst/>
          </a:prstGeom>
          <a:noFill/>
        </p:spPr>
        <p:txBody>
          <a:bodyPr wrap="square" rtlCol="0">
            <a:spAutoFit/>
          </a:bodyPr>
          <a:lstStyle/>
          <a:p>
            <a:r>
              <a:rPr lang="en-US" sz="2800" dirty="0"/>
              <a:t>I’m truly sorry man’s dominion </a:t>
            </a:r>
            <a:endParaRPr lang="en-US" sz="2800" dirty="0" smtClean="0"/>
          </a:p>
          <a:p>
            <a:r>
              <a:rPr lang="en-US" sz="2800" dirty="0" smtClean="0"/>
              <a:t>Has </a:t>
            </a:r>
            <a:r>
              <a:rPr lang="en-US" sz="2800" dirty="0"/>
              <a:t>broken nature’s social union, </a:t>
            </a:r>
            <a:endParaRPr lang="en-US" sz="2800" dirty="0" smtClean="0"/>
          </a:p>
          <a:p>
            <a:r>
              <a:rPr lang="en-US" sz="2800" dirty="0" smtClean="0"/>
              <a:t>An</a:t>
            </a:r>
            <a:r>
              <a:rPr lang="en-US" sz="2800" dirty="0"/>
              <a:t>’ justifies that ill opinion,</a:t>
            </a:r>
          </a:p>
          <a:p>
            <a:r>
              <a:rPr lang="en-US" sz="2800" dirty="0" smtClean="0"/>
              <a:t>	Which </a:t>
            </a:r>
            <a:r>
              <a:rPr lang="en-US" sz="2800" dirty="0"/>
              <a:t>makes thee </a:t>
            </a:r>
            <a:r>
              <a:rPr lang="en-US" sz="2800" dirty="0" smtClean="0"/>
              <a:t>startle	</a:t>
            </a:r>
          </a:p>
          <a:p>
            <a:r>
              <a:rPr lang="en-US" sz="2800" dirty="0" smtClean="0"/>
              <a:t>At </a:t>
            </a:r>
            <a:r>
              <a:rPr lang="en-US" sz="2800" dirty="0"/>
              <a:t>me, thy poor, earth-born companion,</a:t>
            </a:r>
          </a:p>
          <a:p>
            <a:r>
              <a:rPr lang="en-US" sz="2800" dirty="0" smtClean="0"/>
              <a:t>	An</a:t>
            </a:r>
            <a:r>
              <a:rPr lang="en-US" sz="2800" dirty="0"/>
              <a:t>’ fellow mortal!</a:t>
            </a:r>
            <a:endParaRPr lang="en-US" sz="2800" dirty="0" smtClean="0"/>
          </a:p>
        </p:txBody>
      </p:sp>
      <p:sp>
        <p:nvSpPr>
          <p:cNvPr id="6" name="TextBox 5"/>
          <p:cNvSpPr txBox="1"/>
          <p:nvPr/>
        </p:nvSpPr>
        <p:spPr>
          <a:xfrm>
            <a:off x="2646390" y="3625386"/>
            <a:ext cx="7925693" cy="2677656"/>
          </a:xfrm>
          <a:prstGeom prst="rect">
            <a:avLst/>
          </a:prstGeom>
          <a:noFill/>
        </p:spPr>
        <p:txBody>
          <a:bodyPr wrap="square" rtlCol="0">
            <a:spAutoFit/>
          </a:bodyPr>
          <a:lstStyle/>
          <a:p>
            <a:r>
              <a:rPr lang="en-US" sz="2800" i="1" dirty="0"/>
              <a:t>I’m truly sorry man’s dominion </a:t>
            </a:r>
            <a:endParaRPr lang="en-US" sz="2800" i="1" dirty="0" smtClean="0"/>
          </a:p>
          <a:p>
            <a:r>
              <a:rPr lang="en-US" sz="2800" i="1" dirty="0" smtClean="0"/>
              <a:t>Has </a:t>
            </a:r>
            <a:r>
              <a:rPr lang="en-US" sz="2800" i="1" dirty="0"/>
              <a:t>broken nature’s social union, </a:t>
            </a:r>
            <a:endParaRPr lang="en-US" sz="2800" i="1" dirty="0" smtClean="0"/>
          </a:p>
          <a:p>
            <a:r>
              <a:rPr lang="en-US" sz="2800" i="1" dirty="0" smtClean="0"/>
              <a:t>An</a:t>
            </a:r>
            <a:r>
              <a:rPr lang="en-US" sz="2800" i="1" dirty="0"/>
              <a:t>’ justifies that ill opinion,</a:t>
            </a:r>
          </a:p>
          <a:p>
            <a:r>
              <a:rPr lang="en-US" sz="2800" i="1" dirty="0" smtClean="0"/>
              <a:t>	Which </a:t>
            </a:r>
            <a:r>
              <a:rPr lang="en-US" sz="2800" i="1" dirty="0"/>
              <a:t>makes </a:t>
            </a:r>
            <a:r>
              <a:rPr lang="en-US" sz="2800" i="1" dirty="0" smtClean="0"/>
              <a:t>you startle	</a:t>
            </a:r>
          </a:p>
          <a:p>
            <a:r>
              <a:rPr lang="en-US" sz="2800" i="1" dirty="0" smtClean="0"/>
              <a:t>At </a:t>
            </a:r>
            <a:r>
              <a:rPr lang="en-US" sz="2800" i="1" dirty="0"/>
              <a:t>me, thy poor, earth-born companion,</a:t>
            </a:r>
          </a:p>
          <a:p>
            <a:r>
              <a:rPr lang="en-US" sz="2800" i="1" dirty="0" smtClean="0"/>
              <a:t>	An</a:t>
            </a:r>
            <a:r>
              <a:rPr lang="en-US" sz="2800" i="1" dirty="0"/>
              <a:t>’ fellow mortal!</a:t>
            </a:r>
            <a:endParaRPr lang="en-US" sz="2800" i="1" dirty="0" smtClean="0"/>
          </a:p>
        </p:txBody>
      </p:sp>
    </p:spTree>
    <p:extLst>
      <p:ext uri="{BB962C8B-B14F-4D97-AF65-F5344CB8AC3E}">
        <p14:creationId xmlns:p14="http://schemas.microsoft.com/office/powerpoint/2010/main" val="6288340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715" y="428385"/>
            <a:ext cx="7925693" cy="2677656"/>
          </a:xfrm>
          <a:prstGeom prst="rect">
            <a:avLst/>
          </a:prstGeom>
          <a:noFill/>
        </p:spPr>
        <p:txBody>
          <a:bodyPr wrap="square" rtlCol="0">
            <a:spAutoFit/>
          </a:bodyPr>
          <a:lstStyle/>
          <a:p>
            <a:r>
              <a:rPr lang="en-US" sz="2800" dirty="0"/>
              <a:t>I doubt </a:t>
            </a:r>
            <a:r>
              <a:rPr lang="en-US" sz="2800" dirty="0" err="1"/>
              <a:t>na</a:t>
            </a:r>
            <a:r>
              <a:rPr lang="en-US" sz="2800" dirty="0"/>
              <a:t>, whiles, but thou may thieve</a:t>
            </a:r>
            <a:r>
              <a:rPr lang="en-US" sz="2800" dirty="0" smtClean="0"/>
              <a:t>;</a:t>
            </a:r>
          </a:p>
          <a:p>
            <a:r>
              <a:rPr lang="en-US" sz="2800" dirty="0" smtClean="0"/>
              <a:t>What </a:t>
            </a:r>
            <a:r>
              <a:rPr lang="en-US" sz="2800" dirty="0"/>
              <a:t>then? poor beastie, thou </a:t>
            </a:r>
            <a:r>
              <a:rPr lang="en-US" sz="2800" dirty="0" err="1"/>
              <a:t>maun</a:t>
            </a:r>
            <a:r>
              <a:rPr lang="en-US" sz="2800" dirty="0"/>
              <a:t> live</a:t>
            </a:r>
            <a:r>
              <a:rPr lang="en-US" sz="2800" dirty="0" smtClean="0"/>
              <a:t>!</a:t>
            </a:r>
          </a:p>
          <a:p>
            <a:r>
              <a:rPr lang="en-US" sz="2800" dirty="0" smtClean="0"/>
              <a:t>A </a:t>
            </a:r>
            <a:r>
              <a:rPr lang="en-US" sz="2800" dirty="0" err="1"/>
              <a:t>daimen-icker</a:t>
            </a:r>
            <a:r>
              <a:rPr lang="en-US" sz="2800" dirty="0"/>
              <a:t> in a </a:t>
            </a:r>
            <a:r>
              <a:rPr lang="en-US" sz="2800" dirty="0" err="1"/>
              <a:t>thrave</a:t>
            </a:r>
            <a:endParaRPr lang="en-US" sz="2800" dirty="0"/>
          </a:p>
          <a:p>
            <a:r>
              <a:rPr lang="en-US" sz="2800" dirty="0" smtClean="0"/>
              <a:t>	’</a:t>
            </a:r>
            <a:r>
              <a:rPr lang="en-US" sz="2800" dirty="0"/>
              <a:t>S a </a:t>
            </a:r>
            <a:r>
              <a:rPr lang="en-US" sz="2800" dirty="0" err="1"/>
              <a:t>sma</a:t>
            </a:r>
            <a:r>
              <a:rPr lang="en-US" sz="2800" dirty="0"/>
              <a:t>’ request; </a:t>
            </a:r>
            <a:endParaRPr lang="en-US" sz="2800" dirty="0" smtClean="0"/>
          </a:p>
          <a:p>
            <a:r>
              <a:rPr lang="en-US" sz="2800" dirty="0" smtClean="0"/>
              <a:t>I’ll </a:t>
            </a:r>
            <a:r>
              <a:rPr lang="en-US" sz="2800" dirty="0"/>
              <a:t>get a </a:t>
            </a:r>
            <a:r>
              <a:rPr lang="en-US" sz="2800" dirty="0" err="1"/>
              <a:t>blessin</a:t>
            </a:r>
            <a:r>
              <a:rPr lang="en-US" sz="2800" dirty="0"/>
              <a:t> </a:t>
            </a:r>
            <a:r>
              <a:rPr lang="en-US" sz="2800" dirty="0" err="1"/>
              <a:t>wi</a:t>
            </a:r>
            <a:r>
              <a:rPr lang="en-US" sz="2800" dirty="0"/>
              <a:t>’ the lave,</a:t>
            </a:r>
          </a:p>
          <a:p>
            <a:r>
              <a:rPr lang="en-US" sz="2800" dirty="0" smtClean="0"/>
              <a:t>	An</a:t>
            </a:r>
            <a:r>
              <a:rPr lang="en-US" sz="2800" dirty="0"/>
              <a:t>’ never </a:t>
            </a:r>
            <a:r>
              <a:rPr lang="en-US" sz="2800" dirty="0" err="1"/>
              <a:t>miss’t</a:t>
            </a:r>
            <a:r>
              <a:rPr lang="en-US" sz="2800" dirty="0"/>
              <a:t>!</a:t>
            </a:r>
            <a:endParaRPr lang="en-US" sz="2800" dirty="0" smtClean="0"/>
          </a:p>
        </p:txBody>
      </p:sp>
      <p:sp>
        <p:nvSpPr>
          <p:cNvPr id="5" name="TextBox 4"/>
          <p:cNvSpPr txBox="1"/>
          <p:nvPr/>
        </p:nvSpPr>
        <p:spPr>
          <a:xfrm>
            <a:off x="2708200" y="3641280"/>
            <a:ext cx="6038795" cy="2677656"/>
          </a:xfrm>
          <a:prstGeom prst="rect">
            <a:avLst/>
          </a:prstGeom>
          <a:noFill/>
        </p:spPr>
        <p:txBody>
          <a:bodyPr wrap="none" rtlCol="0">
            <a:spAutoFit/>
          </a:bodyPr>
          <a:lstStyle/>
          <a:p>
            <a:r>
              <a:rPr lang="en-US" sz="2800" i="1" dirty="0"/>
              <a:t>I </a:t>
            </a:r>
            <a:r>
              <a:rPr lang="en-US" sz="2800" i="1" dirty="0" smtClean="0"/>
              <a:t>do not </a:t>
            </a:r>
            <a:r>
              <a:rPr lang="en-US" sz="2800" i="1" dirty="0"/>
              <a:t>doubt that you </a:t>
            </a:r>
            <a:r>
              <a:rPr lang="en-US" sz="2800" i="1" dirty="0" smtClean="0"/>
              <a:t>may steal</a:t>
            </a:r>
            <a:r>
              <a:rPr lang="en-US" sz="2800" i="1" dirty="0"/>
              <a:t>; </a:t>
            </a:r>
            <a:endParaRPr lang="en-US" sz="2800" i="1" dirty="0" smtClean="0"/>
          </a:p>
          <a:p>
            <a:r>
              <a:rPr lang="en-US" sz="2800" i="1" dirty="0" smtClean="0"/>
              <a:t>What then? poor beastie, </a:t>
            </a:r>
            <a:r>
              <a:rPr lang="en-US" sz="2800" i="1" dirty="0"/>
              <a:t>you must live! </a:t>
            </a:r>
            <a:endParaRPr lang="en-US" sz="2800" i="1" dirty="0" smtClean="0"/>
          </a:p>
          <a:p>
            <a:r>
              <a:rPr lang="en-US" sz="2800" i="1" dirty="0" smtClean="0"/>
              <a:t>A bit </a:t>
            </a:r>
            <a:r>
              <a:rPr lang="en-US" sz="2800" i="1" dirty="0"/>
              <a:t>of grain in all the heaps</a:t>
            </a:r>
          </a:p>
          <a:p>
            <a:r>
              <a:rPr lang="en-US" sz="2800" i="1" dirty="0" smtClean="0"/>
              <a:t>	Is </a:t>
            </a:r>
            <a:r>
              <a:rPr lang="en-US" sz="2800" i="1" dirty="0"/>
              <a:t>a small request; </a:t>
            </a:r>
            <a:endParaRPr lang="en-US" sz="2800" i="1" dirty="0" smtClean="0"/>
          </a:p>
          <a:p>
            <a:r>
              <a:rPr lang="en-US" sz="2800" i="1" dirty="0" smtClean="0"/>
              <a:t>I’ll </a:t>
            </a:r>
            <a:r>
              <a:rPr lang="en-US" sz="2800" i="1" dirty="0"/>
              <a:t>get a blessing with the rest,</a:t>
            </a:r>
          </a:p>
          <a:p>
            <a:r>
              <a:rPr lang="en-US" sz="2800" i="1" dirty="0" smtClean="0"/>
              <a:t>	And </a:t>
            </a:r>
            <a:r>
              <a:rPr lang="en-US" sz="2800" i="1" dirty="0"/>
              <a:t>never miss it!</a:t>
            </a:r>
            <a:endParaRPr lang="en-US" sz="2800" i="1" dirty="0"/>
          </a:p>
        </p:txBody>
      </p:sp>
    </p:spTree>
    <p:extLst>
      <p:ext uri="{BB962C8B-B14F-4D97-AF65-F5344CB8AC3E}">
        <p14:creationId xmlns:p14="http://schemas.microsoft.com/office/powerpoint/2010/main" val="33825240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15" y="413085"/>
            <a:ext cx="7925693" cy="2677656"/>
          </a:xfrm>
          <a:prstGeom prst="rect">
            <a:avLst/>
          </a:prstGeom>
          <a:noFill/>
        </p:spPr>
        <p:txBody>
          <a:bodyPr wrap="square" rtlCol="0">
            <a:spAutoFit/>
          </a:bodyPr>
          <a:lstStyle/>
          <a:p>
            <a:r>
              <a:rPr lang="en-US" sz="2800" dirty="0"/>
              <a:t>Thy wee bit housie, too, in ruin! </a:t>
            </a:r>
            <a:endParaRPr lang="en-US" sz="2800" dirty="0" smtClean="0"/>
          </a:p>
          <a:p>
            <a:r>
              <a:rPr lang="en-US" sz="2800" dirty="0" smtClean="0"/>
              <a:t>Its </a:t>
            </a:r>
            <a:r>
              <a:rPr lang="en-US" sz="2800" dirty="0"/>
              <a:t>silly </a:t>
            </a:r>
            <a:r>
              <a:rPr lang="en-US" sz="2800" dirty="0" err="1"/>
              <a:t>wa’s</a:t>
            </a:r>
            <a:r>
              <a:rPr lang="en-US" sz="2800" dirty="0"/>
              <a:t> the win’s are </a:t>
            </a:r>
            <a:r>
              <a:rPr lang="en-US" sz="2800" dirty="0" err="1"/>
              <a:t>strewin</a:t>
            </a:r>
            <a:r>
              <a:rPr lang="en-US" sz="2800" dirty="0"/>
              <a:t>! </a:t>
            </a:r>
            <a:endParaRPr lang="en-US" sz="2800" dirty="0" smtClean="0"/>
          </a:p>
          <a:p>
            <a:r>
              <a:rPr lang="en-US" sz="2800" dirty="0" smtClean="0"/>
              <a:t>An</a:t>
            </a:r>
            <a:r>
              <a:rPr lang="en-US" sz="2800" dirty="0"/>
              <a:t>’ </a:t>
            </a:r>
            <a:r>
              <a:rPr lang="en-US" sz="2800" dirty="0" err="1"/>
              <a:t>naething</a:t>
            </a:r>
            <a:r>
              <a:rPr lang="en-US" sz="2800" dirty="0"/>
              <a:t>, now, to big a new </a:t>
            </a:r>
            <a:r>
              <a:rPr lang="en-US" sz="2800" dirty="0" err="1"/>
              <a:t>ane</a:t>
            </a:r>
            <a:r>
              <a:rPr lang="en-US" sz="2800" dirty="0"/>
              <a:t>,</a:t>
            </a:r>
          </a:p>
          <a:p>
            <a:r>
              <a:rPr lang="en-US" sz="2800" dirty="0" smtClean="0"/>
              <a:t>	O</a:t>
            </a:r>
            <a:r>
              <a:rPr lang="en-US" sz="2800" dirty="0"/>
              <a:t>’ </a:t>
            </a:r>
            <a:r>
              <a:rPr lang="en-US" sz="2800" dirty="0" err="1"/>
              <a:t>foggage</a:t>
            </a:r>
            <a:r>
              <a:rPr lang="en-US" sz="2800" dirty="0"/>
              <a:t> green! </a:t>
            </a:r>
            <a:endParaRPr lang="en-US" sz="2800" dirty="0" smtClean="0"/>
          </a:p>
          <a:p>
            <a:r>
              <a:rPr lang="en-US" sz="2800" dirty="0" smtClean="0"/>
              <a:t>An</a:t>
            </a:r>
            <a:r>
              <a:rPr lang="en-US" sz="2800" dirty="0"/>
              <a:t>’ bleak December’s winds </a:t>
            </a:r>
            <a:r>
              <a:rPr lang="en-US" sz="2800" dirty="0" err="1"/>
              <a:t>ensuin</a:t>
            </a:r>
            <a:r>
              <a:rPr lang="en-US" sz="2800" dirty="0"/>
              <a:t>,</a:t>
            </a:r>
          </a:p>
          <a:p>
            <a:r>
              <a:rPr lang="en-US" sz="2800" dirty="0" smtClean="0"/>
              <a:t>	</a:t>
            </a:r>
            <a:r>
              <a:rPr lang="en-US" sz="2800" dirty="0" err="1" smtClean="0"/>
              <a:t>Baith</a:t>
            </a:r>
            <a:r>
              <a:rPr lang="en-US" sz="2800" dirty="0" smtClean="0"/>
              <a:t> </a:t>
            </a:r>
            <a:r>
              <a:rPr lang="en-US" sz="2800" dirty="0" err="1"/>
              <a:t>snell</a:t>
            </a:r>
            <a:r>
              <a:rPr lang="en-US" sz="2800" dirty="0"/>
              <a:t> an’ keen!</a:t>
            </a:r>
            <a:endParaRPr lang="en-US" sz="2800" dirty="0" smtClean="0"/>
          </a:p>
        </p:txBody>
      </p:sp>
      <p:sp>
        <p:nvSpPr>
          <p:cNvPr id="5" name="TextBox 4"/>
          <p:cNvSpPr txBox="1"/>
          <p:nvPr/>
        </p:nvSpPr>
        <p:spPr>
          <a:xfrm>
            <a:off x="2662299" y="3641280"/>
            <a:ext cx="5738107" cy="2677656"/>
          </a:xfrm>
          <a:prstGeom prst="rect">
            <a:avLst/>
          </a:prstGeom>
          <a:noFill/>
        </p:spPr>
        <p:txBody>
          <a:bodyPr wrap="none" rtlCol="0">
            <a:spAutoFit/>
          </a:bodyPr>
          <a:lstStyle/>
          <a:p>
            <a:r>
              <a:rPr lang="en-US" sz="2800" i="1" dirty="0"/>
              <a:t>Your tiny </a:t>
            </a:r>
            <a:r>
              <a:rPr lang="en-US" sz="2800" i="1" dirty="0" smtClean="0"/>
              <a:t>household, too, </a:t>
            </a:r>
            <a:r>
              <a:rPr lang="en-US" sz="2800" i="1" dirty="0"/>
              <a:t>in ruin</a:t>
            </a:r>
            <a:r>
              <a:rPr lang="en-US" sz="2800" i="1" dirty="0" smtClean="0"/>
              <a:t>!</a:t>
            </a:r>
          </a:p>
          <a:p>
            <a:r>
              <a:rPr lang="en-US" sz="2800" i="1" dirty="0" smtClean="0"/>
              <a:t>Its </a:t>
            </a:r>
            <a:r>
              <a:rPr lang="en-US" sz="2800" i="1" dirty="0"/>
              <a:t>silly walls the winds are strewing! </a:t>
            </a:r>
            <a:endParaRPr lang="en-US" sz="2800" i="1" dirty="0" smtClean="0"/>
          </a:p>
          <a:p>
            <a:r>
              <a:rPr lang="en-US" sz="2800" i="1" dirty="0" smtClean="0"/>
              <a:t>And </a:t>
            </a:r>
            <a:r>
              <a:rPr lang="en-US" sz="2800" i="1" dirty="0"/>
              <a:t>nothing, now, to build a new one</a:t>
            </a:r>
          </a:p>
          <a:p>
            <a:r>
              <a:rPr lang="en-US" sz="2800" i="1" dirty="0" smtClean="0"/>
              <a:t>	Of stubble green! </a:t>
            </a:r>
          </a:p>
          <a:p>
            <a:r>
              <a:rPr lang="en-US" sz="2800" i="1" dirty="0" smtClean="0"/>
              <a:t>And </a:t>
            </a:r>
            <a:r>
              <a:rPr lang="en-US" sz="2800" i="1" dirty="0"/>
              <a:t>bleak December’s winds ensuing,</a:t>
            </a:r>
          </a:p>
          <a:p>
            <a:r>
              <a:rPr lang="en-US" sz="2800" i="1" dirty="0" smtClean="0"/>
              <a:t>	Both </a:t>
            </a:r>
            <a:r>
              <a:rPr lang="en-US" sz="2800" i="1" dirty="0"/>
              <a:t>sharp and keen!</a:t>
            </a:r>
            <a:endParaRPr lang="en-US" sz="2800" i="1" dirty="0"/>
          </a:p>
        </p:txBody>
      </p:sp>
    </p:spTree>
    <p:extLst>
      <p:ext uri="{BB962C8B-B14F-4D97-AF65-F5344CB8AC3E}">
        <p14:creationId xmlns:p14="http://schemas.microsoft.com/office/powerpoint/2010/main" val="12204504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15" y="413085"/>
            <a:ext cx="7925693" cy="2677656"/>
          </a:xfrm>
          <a:prstGeom prst="rect">
            <a:avLst/>
          </a:prstGeom>
          <a:noFill/>
        </p:spPr>
        <p:txBody>
          <a:bodyPr wrap="square" rtlCol="0">
            <a:spAutoFit/>
          </a:bodyPr>
          <a:lstStyle/>
          <a:p>
            <a:r>
              <a:rPr lang="en-US" sz="2800" dirty="0"/>
              <a:t>Thou saw the fields laid bare an’ waste, </a:t>
            </a:r>
            <a:endParaRPr lang="en-US" sz="2800" dirty="0" smtClean="0"/>
          </a:p>
          <a:p>
            <a:r>
              <a:rPr lang="en-US" sz="2800" dirty="0" smtClean="0"/>
              <a:t>An</a:t>
            </a:r>
            <a:r>
              <a:rPr lang="en-US" sz="2800" dirty="0"/>
              <a:t>’ weary winter </a:t>
            </a:r>
            <a:r>
              <a:rPr lang="en-US" sz="2800" dirty="0" err="1"/>
              <a:t>comin</a:t>
            </a:r>
            <a:r>
              <a:rPr lang="en-US" sz="2800" dirty="0"/>
              <a:t> fast, </a:t>
            </a:r>
            <a:endParaRPr lang="en-US" sz="2800" dirty="0" smtClean="0"/>
          </a:p>
          <a:p>
            <a:r>
              <a:rPr lang="en-US" sz="2800" dirty="0" smtClean="0"/>
              <a:t>An</a:t>
            </a:r>
            <a:r>
              <a:rPr lang="en-US" sz="2800" dirty="0"/>
              <a:t>’ </a:t>
            </a:r>
            <a:r>
              <a:rPr lang="en-US" sz="2800" dirty="0" err="1"/>
              <a:t>cozie</a:t>
            </a:r>
            <a:r>
              <a:rPr lang="en-US" sz="2800" dirty="0"/>
              <a:t> here, beneath the blast,</a:t>
            </a:r>
          </a:p>
          <a:p>
            <a:r>
              <a:rPr lang="en-US" sz="2800" dirty="0" smtClean="0"/>
              <a:t>	Thou </a:t>
            </a:r>
            <a:r>
              <a:rPr lang="en-US" sz="2800" dirty="0"/>
              <a:t>thought to dwell– </a:t>
            </a:r>
            <a:endParaRPr lang="en-US" sz="2800" dirty="0" smtClean="0"/>
          </a:p>
          <a:p>
            <a:r>
              <a:rPr lang="en-US" sz="2800" dirty="0" smtClean="0"/>
              <a:t>Till </a:t>
            </a:r>
            <a:r>
              <a:rPr lang="en-US" sz="2800" dirty="0"/>
              <a:t>crash! the cruel coulter past</a:t>
            </a:r>
          </a:p>
          <a:p>
            <a:r>
              <a:rPr lang="en-US" sz="2800" dirty="0" smtClean="0"/>
              <a:t>	Out </a:t>
            </a:r>
            <a:r>
              <a:rPr lang="en-US" sz="2800" dirty="0"/>
              <a:t>thro’ thy cell.</a:t>
            </a:r>
            <a:endParaRPr lang="en-US" sz="2800" dirty="0" smtClean="0"/>
          </a:p>
        </p:txBody>
      </p:sp>
      <p:sp>
        <p:nvSpPr>
          <p:cNvPr id="5" name="TextBox 4"/>
          <p:cNvSpPr txBox="1"/>
          <p:nvPr/>
        </p:nvSpPr>
        <p:spPr>
          <a:xfrm>
            <a:off x="2692900" y="3656580"/>
            <a:ext cx="5926409" cy="2677656"/>
          </a:xfrm>
          <a:prstGeom prst="rect">
            <a:avLst/>
          </a:prstGeom>
          <a:noFill/>
        </p:spPr>
        <p:txBody>
          <a:bodyPr wrap="none" rtlCol="0">
            <a:spAutoFit/>
          </a:bodyPr>
          <a:lstStyle/>
          <a:p>
            <a:r>
              <a:rPr lang="en-US" sz="2800" i="1" dirty="0"/>
              <a:t>You saw the fields laid bare and waste, </a:t>
            </a:r>
            <a:endParaRPr lang="en-US" sz="2800" i="1" dirty="0" smtClean="0"/>
          </a:p>
          <a:p>
            <a:r>
              <a:rPr lang="en-US" sz="2800" i="1" dirty="0" smtClean="0"/>
              <a:t>And </a:t>
            </a:r>
            <a:r>
              <a:rPr lang="en-US" sz="2800" i="1" dirty="0"/>
              <a:t>weary winter coming fast, </a:t>
            </a:r>
            <a:endParaRPr lang="en-US" sz="2800" i="1" dirty="0" smtClean="0"/>
          </a:p>
          <a:p>
            <a:r>
              <a:rPr lang="en-US" sz="2800" i="1" dirty="0" smtClean="0"/>
              <a:t>And </a:t>
            </a:r>
            <a:r>
              <a:rPr lang="en-US" sz="2800" i="1" dirty="0"/>
              <a:t>cozy here, beneath the blast,</a:t>
            </a:r>
          </a:p>
          <a:p>
            <a:r>
              <a:rPr lang="en-US" sz="2800" i="1" dirty="0" smtClean="0"/>
              <a:t>	You </a:t>
            </a:r>
            <a:r>
              <a:rPr lang="en-US" sz="2800" i="1" dirty="0"/>
              <a:t>thought to dwell– </a:t>
            </a:r>
            <a:endParaRPr lang="en-US" sz="2800" i="1" dirty="0" smtClean="0"/>
          </a:p>
          <a:p>
            <a:r>
              <a:rPr lang="en-US" sz="2800" i="1" dirty="0" smtClean="0"/>
              <a:t>Till crash</a:t>
            </a:r>
            <a:r>
              <a:rPr lang="en-US" sz="2800" i="1" dirty="0"/>
              <a:t>! the cruel plowshare past</a:t>
            </a:r>
          </a:p>
          <a:p>
            <a:r>
              <a:rPr lang="en-US" sz="2800" i="1" dirty="0" smtClean="0"/>
              <a:t>	Threw </a:t>
            </a:r>
            <a:r>
              <a:rPr lang="en-US" sz="2800" i="1" dirty="0"/>
              <a:t>out your cell.</a:t>
            </a:r>
            <a:endParaRPr lang="en-US" sz="2800" i="1" dirty="0"/>
          </a:p>
        </p:txBody>
      </p:sp>
    </p:spTree>
    <p:extLst>
      <p:ext uri="{BB962C8B-B14F-4D97-AF65-F5344CB8AC3E}">
        <p14:creationId xmlns:p14="http://schemas.microsoft.com/office/powerpoint/2010/main" val="167306280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815" y="382486"/>
            <a:ext cx="7925693" cy="2677656"/>
          </a:xfrm>
          <a:prstGeom prst="rect">
            <a:avLst/>
          </a:prstGeom>
          <a:noFill/>
        </p:spPr>
        <p:txBody>
          <a:bodyPr wrap="square" rtlCol="0">
            <a:spAutoFit/>
          </a:bodyPr>
          <a:lstStyle/>
          <a:p>
            <a:r>
              <a:rPr lang="en-US" sz="2800" dirty="0"/>
              <a:t>That wee bit heap o’ leaves an’ </a:t>
            </a:r>
            <a:r>
              <a:rPr lang="en-US" sz="2800" dirty="0" err="1"/>
              <a:t>stibble</a:t>
            </a:r>
            <a:r>
              <a:rPr lang="en-US" sz="2800" dirty="0"/>
              <a:t>, </a:t>
            </a:r>
            <a:endParaRPr lang="en-US" sz="2800" dirty="0" smtClean="0"/>
          </a:p>
          <a:p>
            <a:r>
              <a:rPr lang="en-US" sz="2800" dirty="0" smtClean="0"/>
              <a:t>Has </a:t>
            </a:r>
            <a:r>
              <a:rPr lang="en-US" sz="2800" dirty="0"/>
              <a:t>cost thee </a:t>
            </a:r>
            <a:r>
              <a:rPr lang="en-US" sz="2800" dirty="0" err="1"/>
              <a:t>mony</a:t>
            </a:r>
            <a:r>
              <a:rPr lang="en-US" sz="2800" dirty="0"/>
              <a:t> a weary nibble! </a:t>
            </a:r>
            <a:endParaRPr lang="en-US" sz="2800" dirty="0" smtClean="0"/>
          </a:p>
          <a:p>
            <a:r>
              <a:rPr lang="en-US" sz="2800" dirty="0" smtClean="0"/>
              <a:t>Now </a:t>
            </a:r>
            <a:r>
              <a:rPr lang="en-US" sz="2800" dirty="0" err="1"/>
              <a:t>thou’s</a:t>
            </a:r>
            <a:r>
              <a:rPr lang="en-US" sz="2800" dirty="0"/>
              <a:t> </a:t>
            </a:r>
            <a:r>
              <a:rPr lang="en-US" sz="2800" dirty="0" err="1"/>
              <a:t>turn’d</a:t>
            </a:r>
            <a:r>
              <a:rPr lang="en-US" sz="2800" dirty="0"/>
              <a:t> out, for a’ thy trouble,</a:t>
            </a:r>
          </a:p>
          <a:p>
            <a:r>
              <a:rPr lang="en-US" sz="2800" dirty="0" smtClean="0"/>
              <a:t>	But </a:t>
            </a:r>
            <a:r>
              <a:rPr lang="en-US" sz="2800" dirty="0"/>
              <a:t>house or </a:t>
            </a:r>
            <a:r>
              <a:rPr lang="en-US" sz="2800" dirty="0" err="1"/>
              <a:t>hald</a:t>
            </a:r>
            <a:r>
              <a:rPr lang="en-US" sz="2800" dirty="0"/>
              <a:t>, </a:t>
            </a:r>
            <a:endParaRPr lang="en-US" sz="2800" dirty="0" smtClean="0"/>
          </a:p>
          <a:p>
            <a:r>
              <a:rPr lang="en-US" sz="2800" dirty="0" smtClean="0"/>
              <a:t>To </a:t>
            </a:r>
            <a:r>
              <a:rPr lang="en-US" sz="2800" dirty="0" err="1"/>
              <a:t>thole</a:t>
            </a:r>
            <a:r>
              <a:rPr lang="en-US" sz="2800" dirty="0"/>
              <a:t> the winter’s sleety dribble,</a:t>
            </a:r>
          </a:p>
          <a:p>
            <a:r>
              <a:rPr lang="en-US" sz="2800" dirty="0" smtClean="0"/>
              <a:t>	An</a:t>
            </a:r>
            <a:r>
              <a:rPr lang="en-US" sz="2800" dirty="0"/>
              <a:t>’ </a:t>
            </a:r>
            <a:r>
              <a:rPr lang="en-US" sz="2800" dirty="0" err="1"/>
              <a:t>cranreuch</a:t>
            </a:r>
            <a:r>
              <a:rPr lang="en-US" sz="2800" dirty="0"/>
              <a:t> </a:t>
            </a:r>
            <a:r>
              <a:rPr lang="en-US" sz="2800" dirty="0" err="1"/>
              <a:t>cauld</a:t>
            </a:r>
            <a:r>
              <a:rPr lang="en-US" sz="2800" dirty="0"/>
              <a:t>!</a:t>
            </a:r>
            <a:endParaRPr lang="en-US" sz="2800" dirty="0" smtClean="0"/>
          </a:p>
        </p:txBody>
      </p:sp>
      <p:sp>
        <p:nvSpPr>
          <p:cNvPr id="5" name="TextBox 4"/>
          <p:cNvSpPr txBox="1"/>
          <p:nvPr/>
        </p:nvSpPr>
        <p:spPr>
          <a:xfrm>
            <a:off x="2646998" y="3641280"/>
            <a:ext cx="6535500" cy="2677656"/>
          </a:xfrm>
          <a:prstGeom prst="rect">
            <a:avLst/>
          </a:prstGeom>
          <a:noFill/>
        </p:spPr>
        <p:txBody>
          <a:bodyPr wrap="none" rtlCol="0">
            <a:spAutoFit/>
          </a:bodyPr>
          <a:lstStyle/>
          <a:p>
            <a:r>
              <a:rPr lang="en-US" sz="2800" i="1" dirty="0" smtClean="0"/>
              <a:t>That little </a:t>
            </a:r>
            <a:r>
              <a:rPr lang="en-US" sz="2800" i="1" dirty="0"/>
              <a:t>heap of leaves and stubble, </a:t>
            </a:r>
            <a:endParaRPr lang="en-US" sz="2800" i="1" dirty="0" smtClean="0"/>
          </a:p>
          <a:p>
            <a:r>
              <a:rPr lang="en-US" sz="2800" i="1" dirty="0" smtClean="0"/>
              <a:t>Has </a:t>
            </a:r>
            <a:r>
              <a:rPr lang="en-US" sz="2800" i="1" dirty="0"/>
              <a:t>cost you many a weary nibble! </a:t>
            </a:r>
            <a:endParaRPr lang="en-US" sz="2800" i="1" dirty="0" smtClean="0"/>
          </a:p>
          <a:p>
            <a:r>
              <a:rPr lang="en-US" sz="2800" i="1" dirty="0" smtClean="0"/>
              <a:t>Now </a:t>
            </a:r>
            <a:r>
              <a:rPr lang="en-US" sz="2800" i="1" dirty="0"/>
              <a:t>you’re </a:t>
            </a:r>
            <a:r>
              <a:rPr lang="en-US" sz="2800" i="1" dirty="0" smtClean="0"/>
              <a:t>turned </a:t>
            </a:r>
            <a:r>
              <a:rPr lang="en-US" sz="2800" i="1" dirty="0"/>
              <a:t>out, for all your trouble,</a:t>
            </a:r>
          </a:p>
          <a:p>
            <a:r>
              <a:rPr lang="en-US" sz="2800" i="1" dirty="0" smtClean="0"/>
              <a:t>	From </a:t>
            </a:r>
            <a:r>
              <a:rPr lang="en-US" sz="2800" i="1" dirty="0"/>
              <a:t>house and hold, </a:t>
            </a:r>
            <a:endParaRPr lang="en-US" sz="2800" i="1" dirty="0" smtClean="0"/>
          </a:p>
          <a:p>
            <a:r>
              <a:rPr lang="en-US" sz="2800" i="1" dirty="0" smtClean="0"/>
              <a:t>To </a:t>
            </a:r>
            <a:r>
              <a:rPr lang="en-US" sz="2800" i="1" dirty="0"/>
              <a:t>suffer </a:t>
            </a:r>
            <a:r>
              <a:rPr lang="en-US" sz="2800" i="1" dirty="0"/>
              <a:t>W</a:t>
            </a:r>
            <a:r>
              <a:rPr lang="en-US" sz="2800" i="1" dirty="0" smtClean="0"/>
              <a:t>inter’s </a:t>
            </a:r>
            <a:r>
              <a:rPr lang="en-US" sz="2800" i="1" dirty="0"/>
              <a:t>sleety drizzle,</a:t>
            </a:r>
          </a:p>
          <a:p>
            <a:r>
              <a:rPr lang="en-US" sz="2800" i="1" dirty="0" smtClean="0"/>
              <a:t>	And </a:t>
            </a:r>
            <a:r>
              <a:rPr lang="en-US" sz="2800" i="1" dirty="0"/>
              <a:t>hoar-frost cold!</a:t>
            </a:r>
            <a:endParaRPr lang="en-US" sz="2800" i="1" dirty="0"/>
          </a:p>
        </p:txBody>
      </p:sp>
    </p:spTree>
    <p:extLst>
      <p:ext uri="{BB962C8B-B14F-4D97-AF65-F5344CB8AC3E}">
        <p14:creationId xmlns:p14="http://schemas.microsoft.com/office/powerpoint/2010/main" val="14695604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716" y="413085"/>
            <a:ext cx="7925693" cy="2677656"/>
          </a:xfrm>
          <a:prstGeom prst="rect">
            <a:avLst/>
          </a:prstGeom>
          <a:noFill/>
        </p:spPr>
        <p:txBody>
          <a:bodyPr wrap="square" rtlCol="0">
            <a:spAutoFit/>
          </a:bodyPr>
          <a:lstStyle/>
          <a:p>
            <a:r>
              <a:rPr lang="en-US" sz="2800" dirty="0"/>
              <a:t>But </a:t>
            </a:r>
            <a:r>
              <a:rPr lang="en-US" sz="2800" dirty="0" err="1"/>
              <a:t>Mousie</a:t>
            </a:r>
            <a:r>
              <a:rPr lang="en-US" sz="2800" dirty="0"/>
              <a:t>, thou are no thy-lane, </a:t>
            </a:r>
            <a:endParaRPr lang="en-US" sz="2800" dirty="0" smtClean="0"/>
          </a:p>
          <a:p>
            <a:r>
              <a:rPr lang="en-US" sz="2800" dirty="0" smtClean="0"/>
              <a:t>In </a:t>
            </a:r>
            <a:r>
              <a:rPr lang="en-US" sz="2800" dirty="0"/>
              <a:t>proving foresight may be vain; </a:t>
            </a:r>
            <a:endParaRPr lang="en-US" sz="2800" dirty="0" smtClean="0"/>
          </a:p>
          <a:p>
            <a:r>
              <a:rPr lang="en-US" sz="2800" dirty="0" smtClean="0"/>
              <a:t>The </a:t>
            </a:r>
            <a:r>
              <a:rPr lang="en-US" sz="2800" dirty="0"/>
              <a:t>best-laid schemes o’ mice an’ men</a:t>
            </a:r>
          </a:p>
          <a:p>
            <a:r>
              <a:rPr lang="en-US" sz="2800" dirty="0" smtClean="0"/>
              <a:t>	Gang </a:t>
            </a:r>
            <a:r>
              <a:rPr lang="en-US" sz="2800" dirty="0"/>
              <a:t>aft agley, </a:t>
            </a:r>
            <a:endParaRPr lang="en-US" sz="2800" dirty="0" smtClean="0"/>
          </a:p>
          <a:p>
            <a:r>
              <a:rPr lang="en-US" sz="2800" dirty="0" smtClean="0"/>
              <a:t>An</a:t>
            </a:r>
            <a:r>
              <a:rPr lang="en-US" sz="2800" dirty="0"/>
              <a:t>’ </a:t>
            </a:r>
            <a:r>
              <a:rPr lang="en-US" sz="2800" dirty="0" err="1"/>
              <a:t>lea’e</a:t>
            </a:r>
            <a:r>
              <a:rPr lang="en-US" sz="2800" dirty="0"/>
              <a:t> us </a:t>
            </a:r>
            <a:r>
              <a:rPr lang="en-US" sz="2800" dirty="0" err="1"/>
              <a:t>nought</a:t>
            </a:r>
            <a:r>
              <a:rPr lang="en-US" sz="2800" dirty="0"/>
              <a:t> but grief an’ pain,</a:t>
            </a:r>
          </a:p>
          <a:p>
            <a:r>
              <a:rPr lang="en-US" sz="2800" dirty="0" smtClean="0"/>
              <a:t>	For </a:t>
            </a:r>
            <a:r>
              <a:rPr lang="en-US" sz="2800" dirty="0" err="1"/>
              <a:t>promis’d</a:t>
            </a:r>
            <a:r>
              <a:rPr lang="en-US" sz="2800" dirty="0"/>
              <a:t> joy!</a:t>
            </a:r>
            <a:endParaRPr lang="en-US" sz="2800" dirty="0" smtClean="0"/>
          </a:p>
        </p:txBody>
      </p:sp>
      <p:sp>
        <p:nvSpPr>
          <p:cNvPr id="5" name="TextBox 4"/>
          <p:cNvSpPr txBox="1"/>
          <p:nvPr/>
        </p:nvSpPr>
        <p:spPr>
          <a:xfrm>
            <a:off x="2677598" y="3656579"/>
            <a:ext cx="6079997" cy="2677656"/>
          </a:xfrm>
          <a:prstGeom prst="rect">
            <a:avLst/>
          </a:prstGeom>
          <a:noFill/>
        </p:spPr>
        <p:txBody>
          <a:bodyPr wrap="none" rtlCol="0">
            <a:spAutoFit/>
          </a:bodyPr>
          <a:lstStyle/>
          <a:p>
            <a:r>
              <a:rPr lang="en-US" sz="2800" i="1" dirty="0"/>
              <a:t>But </a:t>
            </a:r>
            <a:r>
              <a:rPr lang="en-US" sz="2800" i="1" dirty="0" err="1" smtClean="0"/>
              <a:t>Mousie</a:t>
            </a:r>
            <a:r>
              <a:rPr lang="en-US" sz="2800" i="1" dirty="0"/>
              <a:t>, you are not alone, </a:t>
            </a:r>
            <a:endParaRPr lang="en-US" sz="2800" i="1" dirty="0"/>
          </a:p>
          <a:p>
            <a:r>
              <a:rPr lang="en-US" sz="2800" i="1" dirty="0" smtClean="0"/>
              <a:t>In </a:t>
            </a:r>
            <a:r>
              <a:rPr lang="en-US" sz="2800" i="1" dirty="0"/>
              <a:t>proving foresight may be vain</a:t>
            </a:r>
            <a:r>
              <a:rPr lang="en-US" sz="2800" i="1" dirty="0" smtClean="0"/>
              <a:t>;</a:t>
            </a:r>
          </a:p>
          <a:p>
            <a:r>
              <a:rPr lang="en-US" sz="2800" i="1" dirty="0" smtClean="0"/>
              <a:t>The </a:t>
            </a:r>
            <a:r>
              <a:rPr lang="en-US" sz="2800" i="1" dirty="0"/>
              <a:t>best-laid schemes of mice and men</a:t>
            </a:r>
          </a:p>
          <a:p>
            <a:r>
              <a:rPr lang="en-US" sz="2800" i="1" dirty="0" smtClean="0"/>
              <a:t>	Go </a:t>
            </a:r>
            <a:r>
              <a:rPr lang="en-US" sz="2800" i="1" dirty="0"/>
              <a:t>oft astray, </a:t>
            </a:r>
            <a:endParaRPr lang="en-US" sz="2800" i="1" dirty="0" smtClean="0"/>
          </a:p>
          <a:p>
            <a:r>
              <a:rPr lang="en-US" sz="2800" i="1" dirty="0" smtClean="0"/>
              <a:t>And </a:t>
            </a:r>
            <a:r>
              <a:rPr lang="en-US" sz="2800" i="1" dirty="0"/>
              <a:t>leave us nothing but grief and pain,</a:t>
            </a:r>
          </a:p>
          <a:p>
            <a:r>
              <a:rPr lang="en-US" sz="2800" i="1" dirty="0" smtClean="0"/>
              <a:t>	For </a:t>
            </a:r>
            <a:r>
              <a:rPr lang="en-US" sz="2800" i="1" dirty="0"/>
              <a:t>promised joy!</a:t>
            </a:r>
            <a:endParaRPr lang="en-US" sz="2800" i="1" dirty="0"/>
          </a:p>
        </p:txBody>
      </p:sp>
    </p:spTree>
    <p:extLst>
      <p:ext uri="{BB962C8B-B14F-4D97-AF65-F5344CB8AC3E}">
        <p14:creationId xmlns:p14="http://schemas.microsoft.com/office/powerpoint/2010/main" val="17569460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016" y="443684"/>
            <a:ext cx="7925693" cy="2677656"/>
          </a:xfrm>
          <a:prstGeom prst="rect">
            <a:avLst/>
          </a:prstGeom>
          <a:noFill/>
        </p:spPr>
        <p:txBody>
          <a:bodyPr wrap="square" rtlCol="0">
            <a:spAutoFit/>
          </a:bodyPr>
          <a:lstStyle/>
          <a:p>
            <a:r>
              <a:rPr lang="en-US" sz="2800" dirty="0"/>
              <a:t>Still thou art blest, compared </a:t>
            </a:r>
            <a:r>
              <a:rPr lang="en-US" sz="2800" dirty="0" err="1"/>
              <a:t>wi</a:t>
            </a:r>
            <a:r>
              <a:rPr lang="en-US" sz="2800" dirty="0"/>
              <a:t>’ me. </a:t>
            </a:r>
            <a:endParaRPr lang="en-US" sz="2800" dirty="0" smtClean="0"/>
          </a:p>
          <a:p>
            <a:r>
              <a:rPr lang="en-US" sz="2800" dirty="0" smtClean="0"/>
              <a:t>The </a:t>
            </a:r>
            <a:r>
              <a:rPr lang="en-US" sz="2800" dirty="0"/>
              <a:t>present only </a:t>
            </a:r>
            <a:r>
              <a:rPr lang="en-US" sz="2800" dirty="0" err="1"/>
              <a:t>toucheth</a:t>
            </a:r>
            <a:r>
              <a:rPr lang="en-US" sz="2800" dirty="0"/>
              <a:t> thee: </a:t>
            </a:r>
            <a:endParaRPr lang="en-US" sz="2800" dirty="0" smtClean="0"/>
          </a:p>
          <a:p>
            <a:r>
              <a:rPr lang="en-US" sz="2800" dirty="0" smtClean="0"/>
              <a:t>But </a:t>
            </a:r>
            <a:r>
              <a:rPr lang="en-US" sz="2800" dirty="0" err="1"/>
              <a:t>och</a:t>
            </a:r>
            <a:r>
              <a:rPr lang="en-US" sz="2800" dirty="0"/>
              <a:t>! I backward cast my </a:t>
            </a:r>
            <a:r>
              <a:rPr lang="en-US" sz="2800" dirty="0" err="1"/>
              <a:t>e’e</a:t>
            </a:r>
            <a:r>
              <a:rPr lang="en-US" sz="2800" dirty="0"/>
              <a:t>,</a:t>
            </a:r>
          </a:p>
          <a:p>
            <a:r>
              <a:rPr lang="en-US" sz="2800" dirty="0" smtClean="0"/>
              <a:t>	On </a:t>
            </a:r>
            <a:r>
              <a:rPr lang="en-US" sz="2800" dirty="0"/>
              <a:t>prospects drear! </a:t>
            </a:r>
            <a:endParaRPr lang="en-US" sz="2800" dirty="0" smtClean="0"/>
          </a:p>
          <a:p>
            <a:r>
              <a:rPr lang="en-US" sz="2800" dirty="0" smtClean="0"/>
              <a:t>An </a:t>
            </a:r>
            <a:r>
              <a:rPr lang="en-US" sz="2800" dirty="0"/>
              <a:t>forward, </a:t>
            </a:r>
            <a:r>
              <a:rPr lang="en-US" sz="2800" dirty="0" err="1"/>
              <a:t>tho</a:t>
            </a:r>
            <a:r>
              <a:rPr lang="en-US" sz="2800" dirty="0"/>
              <a:t>’ I canna see,</a:t>
            </a:r>
          </a:p>
          <a:p>
            <a:r>
              <a:rPr lang="en-US" sz="2800" dirty="0" smtClean="0"/>
              <a:t>	I </a:t>
            </a:r>
            <a:r>
              <a:rPr lang="en-US" sz="2800" dirty="0"/>
              <a:t>guess an’ fear!</a:t>
            </a:r>
            <a:endParaRPr lang="en-US" sz="2800" dirty="0" smtClean="0"/>
          </a:p>
        </p:txBody>
      </p:sp>
      <p:sp>
        <p:nvSpPr>
          <p:cNvPr id="5" name="TextBox 4"/>
          <p:cNvSpPr txBox="1"/>
          <p:nvPr/>
        </p:nvSpPr>
        <p:spPr>
          <a:xfrm>
            <a:off x="2692899" y="3702478"/>
            <a:ext cx="6206935" cy="2677656"/>
          </a:xfrm>
          <a:prstGeom prst="rect">
            <a:avLst/>
          </a:prstGeom>
          <a:noFill/>
        </p:spPr>
        <p:txBody>
          <a:bodyPr wrap="none" rtlCol="0">
            <a:spAutoFit/>
          </a:bodyPr>
          <a:lstStyle/>
          <a:p>
            <a:r>
              <a:rPr lang="en-US" sz="2800" i="1" dirty="0"/>
              <a:t>Still, you are blessed, compared with me. </a:t>
            </a:r>
            <a:endParaRPr lang="en-US" sz="2800" i="1" dirty="0" smtClean="0"/>
          </a:p>
          <a:p>
            <a:r>
              <a:rPr lang="en-US" sz="2800" i="1" dirty="0"/>
              <a:t>T</a:t>
            </a:r>
            <a:r>
              <a:rPr lang="en-US" sz="2800" i="1" dirty="0" smtClean="0"/>
              <a:t>he </a:t>
            </a:r>
            <a:r>
              <a:rPr lang="en-US" sz="2800" i="1" dirty="0"/>
              <a:t>present </a:t>
            </a:r>
            <a:r>
              <a:rPr lang="en-US" sz="2800" i="1" dirty="0" smtClean="0"/>
              <a:t>only touches </a:t>
            </a:r>
            <a:r>
              <a:rPr lang="en-US" sz="2800" i="1" dirty="0"/>
              <a:t>you: </a:t>
            </a:r>
            <a:endParaRPr lang="en-US" sz="2800" i="1" dirty="0" smtClean="0"/>
          </a:p>
          <a:p>
            <a:r>
              <a:rPr lang="en-US" sz="2800" i="1" dirty="0" smtClean="0"/>
              <a:t>Alas</a:t>
            </a:r>
            <a:r>
              <a:rPr lang="en-US" sz="2800" i="1" dirty="0"/>
              <a:t>! I backward cast my eye,</a:t>
            </a:r>
          </a:p>
          <a:p>
            <a:r>
              <a:rPr lang="en-US" sz="2800" i="1" dirty="0" smtClean="0"/>
              <a:t>	On prospects drear! </a:t>
            </a:r>
          </a:p>
          <a:p>
            <a:r>
              <a:rPr lang="en-US" sz="2800" i="1" dirty="0" smtClean="0"/>
              <a:t>And </a:t>
            </a:r>
            <a:r>
              <a:rPr lang="en-US" sz="2800" i="1" dirty="0"/>
              <a:t>forward, though I cannot see,</a:t>
            </a:r>
          </a:p>
          <a:p>
            <a:r>
              <a:rPr lang="en-US" sz="2800" i="1" dirty="0" smtClean="0"/>
              <a:t>	I </a:t>
            </a:r>
            <a:r>
              <a:rPr lang="en-US" sz="2800" i="1" dirty="0"/>
              <a:t>guess and fear!</a:t>
            </a:r>
            <a:endParaRPr lang="en-US" sz="2800" i="1" dirty="0"/>
          </a:p>
        </p:txBody>
      </p:sp>
    </p:spTree>
    <p:extLst>
      <p:ext uri="{BB962C8B-B14F-4D97-AF65-F5344CB8AC3E}">
        <p14:creationId xmlns:p14="http://schemas.microsoft.com/office/powerpoint/2010/main" val="300511021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55884" y="739707"/>
            <a:ext cx="8488116" cy="4154984"/>
          </a:xfrm>
          <a:prstGeom prst="rect">
            <a:avLst/>
          </a:prstGeom>
          <a:noFill/>
        </p:spPr>
        <p:txBody>
          <a:bodyPr wrap="square" rtlCol="0">
            <a:spAutoFit/>
          </a:bodyPr>
          <a:lstStyle/>
          <a:p>
            <a:r>
              <a:rPr lang="en-US" sz="4000" dirty="0" smtClean="0"/>
              <a:t>Now consider the matrix structure:</a:t>
            </a:r>
          </a:p>
          <a:p>
            <a:r>
              <a:rPr lang="en-US" sz="4000" dirty="0" smtClean="0"/>
              <a:t>nonzeros</a:t>
            </a:r>
            <a:r>
              <a:rPr lang="en-US" sz="4000" dirty="0"/>
              <a:t> </a:t>
            </a:r>
            <a:r>
              <a:rPr lang="en-US" sz="4000" dirty="0" smtClean="0"/>
              <a:t>as “     ” and diagonals 1 to 4</a:t>
            </a:r>
            <a:endParaRPr lang="en-US" sz="4000" dirty="0" smtClean="0">
              <a:latin typeface="Lucida Console"/>
              <a:cs typeface="Lucida Console"/>
            </a:endParaRPr>
          </a:p>
          <a:p>
            <a:endParaRPr lang="en-US" sz="4000" dirty="0" smtClean="0"/>
          </a:p>
          <a:p>
            <a:r>
              <a:rPr lang="en-US" sz="3600" dirty="0" smtClean="0">
                <a:latin typeface="Lucida Console"/>
              </a:rPr>
              <a:t> 1               </a:t>
            </a:r>
          </a:p>
          <a:p>
            <a:r>
              <a:rPr lang="en-US" sz="3600" dirty="0" smtClean="0">
                <a:latin typeface="Lucida Console"/>
              </a:rPr>
              <a:t>      2       </a:t>
            </a:r>
          </a:p>
          <a:p>
            <a:r>
              <a:rPr lang="en-US" sz="3600" dirty="0" smtClean="0">
                <a:latin typeface="Lucida Console"/>
              </a:rPr>
              <a:t> 4          3    </a:t>
            </a:r>
          </a:p>
          <a:p>
            <a:r>
              <a:rPr lang="en-US" sz="3600" dirty="0" smtClean="0">
                <a:latin typeface="Lucida Console"/>
              </a:rPr>
              <a:t>      1     1     4   </a:t>
            </a:r>
          </a:p>
        </p:txBody>
      </p:sp>
      <p:sp>
        <p:nvSpPr>
          <p:cNvPr id="7" name="Double Bracket 6"/>
          <p:cNvSpPr/>
          <p:nvPr/>
        </p:nvSpPr>
        <p:spPr>
          <a:xfrm>
            <a:off x="786877" y="2388391"/>
            <a:ext cx="5577168" cy="2802564"/>
          </a:xfrm>
          <a:prstGeom prst="bracketPair">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a:off x="3954906" y="2718276"/>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3973622" y="325836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5631306" y="324499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3973622" y="4341202"/>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2307916" y="4359918"/>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286527" y="3790424"/>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955032" y="379577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5650022" y="3798445"/>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3612675" y="1573939"/>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899778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016" y="443684"/>
            <a:ext cx="7925693" cy="2554545"/>
          </a:xfrm>
          <a:prstGeom prst="rect">
            <a:avLst/>
          </a:prstGeom>
          <a:noFill/>
        </p:spPr>
        <p:txBody>
          <a:bodyPr wrap="square" rtlCol="0">
            <a:spAutoFit/>
          </a:bodyPr>
          <a:lstStyle/>
          <a:p>
            <a:r>
              <a:rPr lang="en-US" sz="4000" i="1" dirty="0" smtClean="0"/>
              <a:t>To a Mouse, </a:t>
            </a:r>
          </a:p>
          <a:p>
            <a:r>
              <a:rPr lang="en-US" sz="4000" i="1" dirty="0" smtClean="0"/>
              <a:t>on Turning Her </a:t>
            </a:r>
            <a:r>
              <a:rPr lang="en-US" sz="4000" i="1" dirty="0"/>
              <a:t>U</a:t>
            </a:r>
            <a:r>
              <a:rPr lang="en-US" sz="4000" i="1" dirty="0" smtClean="0"/>
              <a:t>p </a:t>
            </a:r>
          </a:p>
          <a:p>
            <a:r>
              <a:rPr lang="en-US" sz="4000" i="1" dirty="0" smtClean="0"/>
              <a:t>in Her Nest with a Plough </a:t>
            </a:r>
          </a:p>
          <a:p>
            <a:r>
              <a:rPr lang="en-US" sz="4000" i="1" dirty="0" smtClean="0"/>
              <a:t>(Burns, 1785) </a:t>
            </a:r>
          </a:p>
        </p:txBody>
      </p:sp>
      <p:sp>
        <p:nvSpPr>
          <p:cNvPr id="5" name="TextBox 4"/>
          <p:cNvSpPr txBox="1"/>
          <p:nvPr/>
        </p:nvSpPr>
        <p:spPr>
          <a:xfrm>
            <a:off x="2692899" y="3702478"/>
            <a:ext cx="5070569" cy="2554545"/>
          </a:xfrm>
          <a:prstGeom prst="rect">
            <a:avLst/>
          </a:prstGeom>
          <a:noFill/>
        </p:spPr>
        <p:txBody>
          <a:bodyPr wrap="none" rtlCol="0">
            <a:spAutoFit/>
          </a:bodyPr>
          <a:lstStyle/>
          <a:p>
            <a:r>
              <a:rPr lang="en-US" sz="4000" dirty="0" smtClean="0"/>
              <a:t>To a Gator, </a:t>
            </a:r>
          </a:p>
          <a:p>
            <a:r>
              <a:rPr lang="en-US" sz="4000" dirty="0" smtClean="0"/>
              <a:t>on Cutting Him Up</a:t>
            </a:r>
          </a:p>
          <a:p>
            <a:r>
              <a:rPr lang="en-US" sz="4000" dirty="0" smtClean="0"/>
              <a:t>in His Swamp, and How</a:t>
            </a:r>
          </a:p>
          <a:p>
            <a:r>
              <a:rPr lang="en-US" sz="4000" dirty="0" smtClean="0"/>
              <a:t>(Davis, 2008)</a:t>
            </a:r>
            <a:endParaRPr lang="en-US" sz="4000" dirty="0"/>
          </a:p>
        </p:txBody>
      </p:sp>
    </p:spTree>
    <p:extLst>
      <p:ext uri="{BB962C8B-B14F-4D97-AF65-F5344CB8AC3E}">
        <p14:creationId xmlns:p14="http://schemas.microsoft.com/office/powerpoint/2010/main" val="1174136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15" y="382485"/>
            <a:ext cx="7925693" cy="2677656"/>
          </a:xfrm>
          <a:prstGeom prst="rect">
            <a:avLst/>
          </a:prstGeom>
          <a:noFill/>
        </p:spPr>
        <p:txBody>
          <a:bodyPr wrap="square" rtlCol="0">
            <a:spAutoFit/>
          </a:bodyPr>
          <a:lstStyle/>
          <a:p>
            <a:r>
              <a:rPr lang="en-US" sz="2800" i="1" dirty="0"/>
              <a:t>Wee, </a:t>
            </a:r>
            <a:r>
              <a:rPr lang="en-US" sz="2800" i="1" dirty="0" err="1"/>
              <a:t>sleekit</a:t>
            </a:r>
            <a:r>
              <a:rPr lang="en-US" sz="2800" i="1" dirty="0"/>
              <a:t>, </a:t>
            </a:r>
            <a:r>
              <a:rPr lang="en-US" sz="2800" i="1" dirty="0" err="1"/>
              <a:t>cowrin</a:t>
            </a:r>
            <a:r>
              <a:rPr lang="en-US" sz="2800" i="1" dirty="0"/>
              <a:t>, </a:t>
            </a:r>
            <a:r>
              <a:rPr lang="en-US" sz="2800" i="1" dirty="0" err="1"/>
              <a:t>tim’rous</a:t>
            </a:r>
            <a:r>
              <a:rPr lang="en-US" sz="2800" i="1" dirty="0"/>
              <a:t> beastie, </a:t>
            </a:r>
            <a:endParaRPr lang="en-US" sz="2800" i="1" dirty="0" smtClean="0"/>
          </a:p>
          <a:p>
            <a:r>
              <a:rPr lang="en-US" sz="2800" i="1" dirty="0" smtClean="0"/>
              <a:t>O</a:t>
            </a:r>
            <a:r>
              <a:rPr lang="en-US" sz="2800" i="1" dirty="0"/>
              <a:t>, what a panic’s in thy </a:t>
            </a:r>
            <a:r>
              <a:rPr lang="en-US" sz="2800" i="1" dirty="0" err="1"/>
              <a:t>breastie</a:t>
            </a:r>
            <a:r>
              <a:rPr lang="en-US" sz="2800" i="1" dirty="0"/>
              <a:t>! </a:t>
            </a:r>
            <a:endParaRPr lang="en-US" sz="2800" i="1" dirty="0" smtClean="0"/>
          </a:p>
          <a:p>
            <a:r>
              <a:rPr lang="en-US" sz="2800" i="1" dirty="0" smtClean="0"/>
              <a:t>Thou </a:t>
            </a:r>
            <a:r>
              <a:rPr lang="en-US" sz="2800" i="1" dirty="0"/>
              <a:t>need </a:t>
            </a:r>
            <a:r>
              <a:rPr lang="en-US" sz="2800" i="1" dirty="0" err="1"/>
              <a:t>na</a:t>
            </a:r>
            <a:r>
              <a:rPr lang="en-US" sz="2800" i="1" dirty="0"/>
              <a:t> start </a:t>
            </a:r>
            <a:r>
              <a:rPr lang="en-US" sz="2800" i="1" dirty="0" err="1"/>
              <a:t>awa</a:t>
            </a:r>
            <a:r>
              <a:rPr lang="en-US" sz="2800" i="1" dirty="0"/>
              <a:t> </a:t>
            </a:r>
            <a:r>
              <a:rPr lang="en-US" sz="2800" i="1" dirty="0" err="1"/>
              <a:t>sae</a:t>
            </a:r>
            <a:r>
              <a:rPr lang="en-US" sz="2800" i="1" dirty="0"/>
              <a:t> hasty,</a:t>
            </a:r>
          </a:p>
          <a:p>
            <a:r>
              <a:rPr lang="en-US" sz="2800" i="1" dirty="0" smtClean="0"/>
              <a:t>	Wi</a:t>
            </a:r>
            <a:r>
              <a:rPr lang="en-US" sz="2800" i="1" dirty="0"/>
              <a:t>’ bickering brattle! </a:t>
            </a:r>
            <a:endParaRPr lang="en-US" sz="2800" i="1" dirty="0" smtClean="0"/>
          </a:p>
          <a:p>
            <a:r>
              <a:rPr lang="en-US" sz="2800" i="1" dirty="0" smtClean="0"/>
              <a:t>I </a:t>
            </a:r>
            <a:r>
              <a:rPr lang="en-US" sz="2800" i="1" dirty="0"/>
              <a:t>wad be </a:t>
            </a:r>
            <a:r>
              <a:rPr lang="en-US" sz="2800" i="1" dirty="0" err="1"/>
              <a:t>laith</a:t>
            </a:r>
            <a:r>
              <a:rPr lang="en-US" sz="2800" i="1" dirty="0"/>
              <a:t> to </a:t>
            </a:r>
            <a:r>
              <a:rPr lang="en-US" sz="2800" i="1" dirty="0" err="1"/>
              <a:t>rin</a:t>
            </a:r>
            <a:r>
              <a:rPr lang="en-US" sz="2800" i="1" dirty="0"/>
              <a:t> an’ chase thee,</a:t>
            </a:r>
          </a:p>
          <a:p>
            <a:r>
              <a:rPr lang="en-US" sz="2800" i="1" dirty="0" smtClean="0"/>
              <a:t>	Wi</a:t>
            </a:r>
            <a:r>
              <a:rPr lang="en-US" sz="2800" i="1" dirty="0"/>
              <a:t>’ </a:t>
            </a:r>
            <a:r>
              <a:rPr lang="en-US" sz="2800" i="1" dirty="0" err="1"/>
              <a:t>murd’ring</a:t>
            </a:r>
            <a:r>
              <a:rPr lang="en-US" sz="2800" i="1" dirty="0"/>
              <a:t> </a:t>
            </a:r>
            <a:r>
              <a:rPr lang="en-US" sz="2800" i="1" dirty="0" err="1"/>
              <a:t>pattle</a:t>
            </a:r>
            <a:r>
              <a:rPr lang="en-US" sz="2800" i="1" dirty="0" smtClean="0"/>
              <a:t>!</a:t>
            </a:r>
          </a:p>
        </p:txBody>
      </p:sp>
      <p:sp>
        <p:nvSpPr>
          <p:cNvPr id="5" name="TextBox 4"/>
          <p:cNvSpPr txBox="1"/>
          <p:nvPr/>
        </p:nvSpPr>
        <p:spPr>
          <a:xfrm>
            <a:off x="2708201" y="3625981"/>
            <a:ext cx="5806397" cy="2677656"/>
          </a:xfrm>
          <a:prstGeom prst="rect">
            <a:avLst/>
          </a:prstGeom>
          <a:noFill/>
        </p:spPr>
        <p:txBody>
          <a:bodyPr wrap="none" rtlCol="0">
            <a:spAutoFit/>
          </a:bodyPr>
          <a:lstStyle/>
          <a:p>
            <a:r>
              <a:rPr lang="en-US" sz="2800" dirty="0"/>
              <a:t>Wee, </a:t>
            </a:r>
            <a:r>
              <a:rPr lang="en-US" sz="2800" dirty="0" err="1"/>
              <a:t>sleekit</a:t>
            </a:r>
            <a:r>
              <a:rPr lang="en-US" sz="2800" dirty="0"/>
              <a:t>, </a:t>
            </a:r>
            <a:r>
              <a:rPr lang="en-US" sz="2800" dirty="0" err="1"/>
              <a:t>cowerin</a:t>
            </a:r>
            <a:r>
              <a:rPr lang="en-US" sz="2800" dirty="0"/>
              <a:t>’, </a:t>
            </a:r>
            <a:r>
              <a:rPr lang="en-US" sz="2800" dirty="0" err="1"/>
              <a:t>tim’rous</a:t>
            </a:r>
            <a:r>
              <a:rPr lang="en-US" sz="2800" dirty="0"/>
              <a:t> Gator, </a:t>
            </a:r>
            <a:endParaRPr lang="en-US" sz="2800" dirty="0" smtClean="0"/>
          </a:p>
          <a:p>
            <a:r>
              <a:rPr lang="en-US" sz="2800" dirty="0" smtClean="0"/>
              <a:t>O</a:t>
            </a:r>
            <a:r>
              <a:rPr lang="en-US" sz="2800" dirty="0"/>
              <a:t>, what a panic, soon or later, </a:t>
            </a:r>
            <a:endParaRPr lang="en-US" sz="2800" dirty="0" smtClean="0"/>
          </a:p>
          <a:p>
            <a:r>
              <a:rPr lang="en-US" sz="2800" dirty="0" smtClean="0"/>
              <a:t>When </a:t>
            </a:r>
            <a:r>
              <a:rPr lang="en-US" sz="2800" dirty="0"/>
              <a:t>Tallahassee’s </a:t>
            </a:r>
            <a:r>
              <a:rPr lang="en-US" sz="2800" dirty="0" err="1"/>
              <a:t>comin</a:t>
            </a:r>
            <a:r>
              <a:rPr lang="en-US" sz="2800" dirty="0"/>
              <a:t>’ at </a:t>
            </a:r>
            <a:r>
              <a:rPr lang="en-US" sz="2800" dirty="0" err="1"/>
              <a:t>yer</a:t>
            </a:r>
            <a:r>
              <a:rPr lang="en-US" sz="2800" dirty="0"/>
              <a:t>,</a:t>
            </a:r>
          </a:p>
          <a:p>
            <a:r>
              <a:rPr lang="en-US" sz="2800" dirty="0" smtClean="0"/>
              <a:t>	To </a:t>
            </a:r>
            <a:r>
              <a:rPr lang="en-US" sz="2800" dirty="0"/>
              <a:t>axe thy budget! </a:t>
            </a:r>
            <a:endParaRPr lang="en-US" sz="2800" dirty="0" smtClean="0"/>
          </a:p>
          <a:p>
            <a:r>
              <a:rPr lang="en-US" sz="2800" dirty="0" smtClean="0"/>
              <a:t>Oh </a:t>
            </a:r>
            <a:r>
              <a:rPr lang="en-US" sz="2800" dirty="0"/>
              <a:t>what departments, Legislature,</a:t>
            </a:r>
          </a:p>
          <a:p>
            <a:r>
              <a:rPr lang="en-US" sz="2800" dirty="0" smtClean="0"/>
              <a:t>	You’ll tell ‘Go budge it!’ ?</a:t>
            </a:r>
            <a:endParaRPr lang="en-US" sz="2800" i="1" dirty="0"/>
          </a:p>
        </p:txBody>
      </p:sp>
    </p:spTree>
    <p:extLst>
      <p:ext uri="{BB962C8B-B14F-4D97-AF65-F5344CB8AC3E}">
        <p14:creationId xmlns:p14="http://schemas.microsoft.com/office/powerpoint/2010/main" val="1700022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415" y="413085"/>
            <a:ext cx="7925693" cy="2677656"/>
          </a:xfrm>
          <a:prstGeom prst="rect">
            <a:avLst/>
          </a:prstGeom>
          <a:noFill/>
        </p:spPr>
        <p:txBody>
          <a:bodyPr wrap="square" rtlCol="0">
            <a:spAutoFit/>
          </a:bodyPr>
          <a:lstStyle/>
          <a:p>
            <a:r>
              <a:rPr lang="en-US" sz="2800" i="1" dirty="0"/>
              <a:t>I’m truly sorry man’s dominion </a:t>
            </a:r>
            <a:endParaRPr lang="en-US" sz="2800" i="1" dirty="0" smtClean="0"/>
          </a:p>
          <a:p>
            <a:r>
              <a:rPr lang="en-US" sz="2800" i="1" dirty="0" smtClean="0"/>
              <a:t>Has </a:t>
            </a:r>
            <a:r>
              <a:rPr lang="en-US" sz="2800" i="1" dirty="0"/>
              <a:t>broken nature’s social union, </a:t>
            </a:r>
            <a:endParaRPr lang="en-US" sz="2800" i="1" dirty="0" smtClean="0"/>
          </a:p>
          <a:p>
            <a:r>
              <a:rPr lang="en-US" sz="2800" i="1" dirty="0" smtClean="0"/>
              <a:t>An</a:t>
            </a:r>
            <a:r>
              <a:rPr lang="en-US" sz="2800" i="1" dirty="0"/>
              <a:t>’ justifies that ill opinion,</a:t>
            </a:r>
          </a:p>
          <a:p>
            <a:r>
              <a:rPr lang="en-US" sz="2800" i="1" dirty="0" smtClean="0"/>
              <a:t>	Which </a:t>
            </a:r>
            <a:r>
              <a:rPr lang="en-US" sz="2800" i="1" dirty="0"/>
              <a:t>makes thee </a:t>
            </a:r>
            <a:r>
              <a:rPr lang="en-US" sz="2800" i="1" dirty="0" smtClean="0"/>
              <a:t>startle	</a:t>
            </a:r>
          </a:p>
          <a:p>
            <a:r>
              <a:rPr lang="en-US" sz="2800" i="1" dirty="0" smtClean="0"/>
              <a:t>At </a:t>
            </a:r>
            <a:r>
              <a:rPr lang="en-US" sz="2800" i="1" dirty="0"/>
              <a:t>me, thy poor, earth-born companion,</a:t>
            </a:r>
          </a:p>
          <a:p>
            <a:r>
              <a:rPr lang="en-US" sz="2800" i="1" dirty="0" smtClean="0"/>
              <a:t>	An</a:t>
            </a:r>
            <a:r>
              <a:rPr lang="en-US" sz="2800" i="1" dirty="0"/>
              <a:t>’ fellow mortal!</a:t>
            </a:r>
            <a:endParaRPr lang="en-US" sz="2800" i="1" dirty="0" smtClean="0"/>
          </a:p>
        </p:txBody>
      </p:sp>
      <p:sp>
        <p:nvSpPr>
          <p:cNvPr id="3" name="TextBox 2"/>
          <p:cNvSpPr txBox="1"/>
          <p:nvPr/>
        </p:nvSpPr>
        <p:spPr>
          <a:xfrm>
            <a:off x="2722894" y="3594787"/>
            <a:ext cx="7925693" cy="2677656"/>
          </a:xfrm>
          <a:prstGeom prst="rect">
            <a:avLst/>
          </a:prstGeom>
          <a:noFill/>
        </p:spPr>
        <p:txBody>
          <a:bodyPr wrap="square" rtlCol="0">
            <a:spAutoFit/>
          </a:bodyPr>
          <a:lstStyle/>
          <a:p>
            <a:r>
              <a:rPr lang="en-US" sz="2800" dirty="0"/>
              <a:t>It’s truly sad the State’s dominion </a:t>
            </a:r>
            <a:endParaRPr lang="en-US" sz="2800" dirty="0" smtClean="0"/>
          </a:p>
          <a:p>
            <a:r>
              <a:rPr lang="en-US" sz="2800" dirty="0" smtClean="0"/>
              <a:t>Has </a:t>
            </a:r>
            <a:r>
              <a:rPr lang="en-US" sz="2800" dirty="0"/>
              <a:t>broken nature’s social union, </a:t>
            </a:r>
            <a:endParaRPr lang="en-US" sz="2800" dirty="0" smtClean="0"/>
          </a:p>
          <a:p>
            <a:r>
              <a:rPr lang="en-US" sz="2800" dirty="0" smtClean="0"/>
              <a:t>An</a:t>
            </a:r>
            <a:r>
              <a:rPr lang="en-US" sz="2800" dirty="0"/>
              <a:t>’ justifies the pols’ opinion,</a:t>
            </a:r>
          </a:p>
          <a:p>
            <a:r>
              <a:rPr lang="en-US" sz="2800" dirty="0" smtClean="0"/>
              <a:t>	Which </a:t>
            </a:r>
            <a:r>
              <a:rPr lang="en-US" sz="2800" dirty="0"/>
              <a:t>makes them throttle </a:t>
            </a:r>
            <a:endParaRPr lang="en-US" sz="2800" dirty="0" smtClean="0"/>
          </a:p>
          <a:p>
            <a:r>
              <a:rPr lang="en-US" sz="2800" dirty="0" smtClean="0"/>
              <a:t>Me</a:t>
            </a:r>
            <a:r>
              <a:rPr lang="en-US" sz="2800" dirty="0"/>
              <a:t>, or faculty companion,</a:t>
            </a:r>
          </a:p>
          <a:p>
            <a:r>
              <a:rPr lang="en-US" sz="2800" dirty="0" smtClean="0"/>
              <a:t>	An</a:t>
            </a:r>
            <a:r>
              <a:rPr lang="en-US" sz="2800" dirty="0"/>
              <a:t>’ fellow mortal!</a:t>
            </a:r>
            <a:endParaRPr lang="en-US" sz="2800" dirty="0" smtClean="0"/>
          </a:p>
        </p:txBody>
      </p:sp>
    </p:spTree>
    <p:extLst>
      <p:ext uri="{BB962C8B-B14F-4D97-AF65-F5344CB8AC3E}">
        <p14:creationId xmlns:p14="http://schemas.microsoft.com/office/powerpoint/2010/main" val="38461846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715" y="428385"/>
            <a:ext cx="7925693" cy="2677656"/>
          </a:xfrm>
          <a:prstGeom prst="rect">
            <a:avLst/>
          </a:prstGeom>
          <a:noFill/>
        </p:spPr>
        <p:txBody>
          <a:bodyPr wrap="square" rtlCol="0">
            <a:spAutoFit/>
          </a:bodyPr>
          <a:lstStyle/>
          <a:p>
            <a:r>
              <a:rPr lang="en-US" sz="2800" i="1" dirty="0"/>
              <a:t>I doubt </a:t>
            </a:r>
            <a:r>
              <a:rPr lang="en-US" sz="2800" i="1" dirty="0" err="1"/>
              <a:t>na</a:t>
            </a:r>
            <a:r>
              <a:rPr lang="en-US" sz="2800" i="1" dirty="0"/>
              <a:t>, whiles, but thou may thieve</a:t>
            </a:r>
            <a:r>
              <a:rPr lang="en-US" sz="2800" i="1" dirty="0" smtClean="0"/>
              <a:t>;</a:t>
            </a:r>
          </a:p>
          <a:p>
            <a:r>
              <a:rPr lang="en-US" sz="2800" i="1" dirty="0" smtClean="0"/>
              <a:t>What </a:t>
            </a:r>
            <a:r>
              <a:rPr lang="en-US" sz="2800" i="1" dirty="0"/>
              <a:t>then? poor beastie, thou </a:t>
            </a:r>
            <a:r>
              <a:rPr lang="en-US" sz="2800" i="1" dirty="0" err="1"/>
              <a:t>maun</a:t>
            </a:r>
            <a:r>
              <a:rPr lang="en-US" sz="2800" i="1" dirty="0"/>
              <a:t> live</a:t>
            </a:r>
            <a:r>
              <a:rPr lang="en-US" sz="2800" i="1" dirty="0" smtClean="0"/>
              <a:t>!</a:t>
            </a:r>
          </a:p>
          <a:p>
            <a:r>
              <a:rPr lang="en-US" sz="2800" i="1" dirty="0" smtClean="0"/>
              <a:t>A </a:t>
            </a:r>
            <a:r>
              <a:rPr lang="en-US" sz="2800" i="1" dirty="0" err="1"/>
              <a:t>daimen-icker</a:t>
            </a:r>
            <a:r>
              <a:rPr lang="en-US" sz="2800" i="1" dirty="0"/>
              <a:t> in a </a:t>
            </a:r>
            <a:r>
              <a:rPr lang="en-US" sz="2800" i="1" dirty="0" err="1"/>
              <a:t>thrave</a:t>
            </a:r>
            <a:endParaRPr lang="en-US" sz="2800" i="1" dirty="0"/>
          </a:p>
          <a:p>
            <a:r>
              <a:rPr lang="en-US" sz="2800" i="1" dirty="0" smtClean="0"/>
              <a:t>	’</a:t>
            </a:r>
            <a:r>
              <a:rPr lang="en-US" sz="2800" i="1" dirty="0"/>
              <a:t>S a </a:t>
            </a:r>
            <a:r>
              <a:rPr lang="en-US" sz="2800" i="1" dirty="0" err="1"/>
              <a:t>sma</a:t>
            </a:r>
            <a:r>
              <a:rPr lang="en-US" sz="2800" i="1" dirty="0"/>
              <a:t>’ request; </a:t>
            </a:r>
            <a:endParaRPr lang="en-US" sz="2800" i="1" dirty="0" smtClean="0"/>
          </a:p>
          <a:p>
            <a:r>
              <a:rPr lang="en-US" sz="2800" i="1" dirty="0" smtClean="0"/>
              <a:t>I’ll </a:t>
            </a:r>
            <a:r>
              <a:rPr lang="en-US" sz="2800" i="1" dirty="0"/>
              <a:t>get a </a:t>
            </a:r>
            <a:r>
              <a:rPr lang="en-US" sz="2800" i="1" dirty="0" err="1"/>
              <a:t>blessin</a:t>
            </a:r>
            <a:r>
              <a:rPr lang="en-US" sz="2800" i="1" dirty="0"/>
              <a:t> </a:t>
            </a:r>
            <a:r>
              <a:rPr lang="en-US" sz="2800" i="1" dirty="0" err="1"/>
              <a:t>wi</a:t>
            </a:r>
            <a:r>
              <a:rPr lang="en-US" sz="2800" i="1" dirty="0"/>
              <a:t>’ the lave,</a:t>
            </a:r>
          </a:p>
          <a:p>
            <a:r>
              <a:rPr lang="en-US" sz="2800" i="1" dirty="0" smtClean="0"/>
              <a:t>	An</a:t>
            </a:r>
            <a:r>
              <a:rPr lang="en-US" sz="2800" i="1" dirty="0"/>
              <a:t>’ never </a:t>
            </a:r>
            <a:r>
              <a:rPr lang="en-US" sz="2800" i="1" dirty="0" err="1"/>
              <a:t>miss’t</a:t>
            </a:r>
            <a:r>
              <a:rPr lang="en-US" sz="2800" i="1" dirty="0"/>
              <a:t>!</a:t>
            </a:r>
            <a:endParaRPr lang="en-US" sz="2800" i="1" dirty="0" smtClean="0"/>
          </a:p>
        </p:txBody>
      </p:sp>
      <p:sp>
        <p:nvSpPr>
          <p:cNvPr id="5" name="TextBox 4"/>
          <p:cNvSpPr txBox="1"/>
          <p:nvPr/>
        </p:nvSpPr>
        <p:spPr>
          <a:xfrm>
            <a:off x="2708200" y="3641280"/>
            <a:ext cx="5901425" cy="2677656"/>
          </a:xfrm>
          <a:prstGeom prst="rect">
            <a:avLst/>
          </a:prstGeom>
          <a:noFill/>
        </p:spPr>
        <p:txBody>
          <a:bodyPr wrap="none" rtlCol="0">
            <a:spAutoFit/>
          </a:bodyPr>
          <a:lstStyle/>
          <a:p>
            <a:r>
              <a:rPr lang="en-US" sz="2800" dirty="0"/>
              <a:t>I doubt </a:t>
            </a:r>
            <a:r>
              <a:rPr lang="en-US" sz="2800" dirty="0" err="1"/>
              <a:t>na</a:t>
            </a:r>
            <a:r>
              <a:rPr lang="en-US" sz="2800" dirty="0"/>
              <a:t>, whiles, but thou may teach; </a:t>
            </a:r>
            <a:endParaRPr lang="en-US" sz="2800" dirty="0" smtClean="0"/>
          </a:p>
          <a:p>
            <a:r>
              <a:rPr lang="en-US" sz="2800" dirty="0" smtClean="0"/>
              <a:t>What </a:t>
            </a:r>
            <a:r>
              <a:rPr lang="en-US" sz="2800" dirty="0"/>
              <a:t>then? poor Gator, thou beseech </a:t>
            </a:r>
            <a:endParaRPr lang="en-US" sz="2800" dirty="0" smtClean="0"/>
          </a:p>
          <a:p>
            <a:r>
              <a:rPr lang="en-US" sz="2800" dirty="0" smtClean="0"/>
              <a:t>A </a:t>
            </a:r>
            <a:r>
              <a:rPr lang="en-US" sz="2800" dirty="0"/>
              <a:t>fifty million, this year each,</a:t>
            </a:r>
          </a:p>
          <a:p>
            <a:r>
              <a:rPr lang="en-US" sz="2800" dirty="0" smtClean="0"/>
              <a:t>	’</a:t>
            </a:r>
            <a:r>
              <a:rPr lang="en-US" sz="2800" dirty="0"/>
              <a:t>S a small request; </a:t>
            </a:r>
            <a:endParaRPr lang="en-US" sz="2800" dirty="0" smtClean="0"/>
          </a:p>
          <a:p>
            <a:r>
              <a:rPr lang="en-US" sz="2800" dirty="0" smtClean="0"/>
              <a:t>From </a:t>
            </a:r>
            <a:r>
              <a:rPr lang="en-US" sz="2800" dirty="0"/>
              <a:t>politician’s flowery speech;</a:t>
            </a:r>
          </a:p>
          <a:p>
            <a:r>
              <a:rPr lang="en-US" sz="2800" dirty="0" smtClean="0"/>
              <a:t>	They’ll </a:t>
            </a:r>
            <a:r>
              <a:rPr lang="en-US" sz="2800" dirty="0"/>
              <a:t>never </a:t>
            </a:r>
            <a:r>
              <a:rPr lang="en-US" sz="2800" dirty="0" err="1"/>
              <a:t>miss’t</a:t>
            </a:r>
            <a:r>
              <a:rPr lang="en-US" sz="2800" dirty="0"/>
              <a:t>!</a:t>
            </a:r>
            <a:endParaRPr lang="en-US" sz="2800" i="1" dirty="0"/>
          </a:p>
        </p:txBody>
      </p:sp>
    </p:spTree>
    <p:extLst>
      <p:ext uri="{BB962C8B-B14F-4D97-AF65-F5344CB8AC3E}">
        <p14:creationId xmlns:p14="http://schemas.microsoft.com/office/powerpoint/2010/main" val="30147999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15" y="413085"/>
            <a:ext cx="7925693" cy="2677656"/>
          </a:xfrm>
          <a:prstGeom prst="rect">
            <a:avLst/>
          </a:prstGeom>
          <a:noFill/>
        </p:spPr>
        <p:txBody>
          <a:bodyPr wrap="square" rtlCol="0">
            <a:spAutoFit/>
          </a:bodyPr>
          <a:lstStyle/>
          <a:p>
            <a:r>
              <a:rPr lang="en-US" sz="2800" i="1" dirty="0"/>
              <a:t>Thy wee bit housie, too, in ruin! </a:t>
            </a:r>
            <a:endParaRPr lang="en-US" sz="2800" i="1" dirty="0" smtClean="0"/>
          </a:p>
          <a:p>
            <a:r>
              <a:rPr lang="en-US" sz="2800" i="1" dirty="0" smtClean="0"/>
              <a:t>Its </a:t>
            </a:r>
            <a:r>
              <a:rPr lang="en-US" sz="2800" i="1" dirty="0"/>
              <a:t>silly </a:t>
            </a:r>
            <a:r>
              <a:rPr lang="en-US" sz="2800" i="1" dirty="0" err="1"/>
              <a:t>wa’s</a:t>
            </a:r>
            <a:r>
              <a:rPr lang="en-US" sz="2800" i="1" dirty="0"/>
              <a:t> the win’s are </a:t>
            </a:r>
            <a:r>
              <a:rPr lang="en-US" sz="2800" i="1" dirty="0" err="1"/>
              <a:t>strewin</a:t>
            </a:r>
            <a:r>
              <a:rPr lang="en-US" sz="2800" i="1" dirty="0"/>
              <a:t>! </a:t>
            </a:r>
            <a:endParaRPr lang="en-US" sz="2800" i="1" dirty="0" smtClean="0"/>
          </a:p>
          <a:p>
            <a:r>
              <a:rPr lang="en-US" sz="2800" i="1" dirty="0" smtClean="0"/>
              <a:t>An</a:t>
            </a:r>
            <a:r>
              <a:rPr lang="en-US" sz="2800" i="1" dirty="0"/>
              <a:t>’ </a:t>
            </a:r>
            <a:r>
              <a:rPr lang="en-US" sz="2800" i="1" dirty="0" err="1"/>
              <a:t>naething</a:t>
            </a:r>
            <a:r>
              <a:rPr lang="en-US" sz="2800" i="1" dirty="0"/>
              <a:t>, now, to big a new </a:t>
            </a:r>
            <a:r>
              <a:rPr lang="en-US" sz="2800" i="1" dirty="0" err="1"/>
              <a:t>ane</a:t>
            </a:r>
            <a:r>
              <a:rPr lang="en-US" sz="2800" i="1" dirty="0"/>
              <a:t>,</a:t>
            </a:r>
          </a:p>
          <a:p>
            <a:r>
              <a:rPr lang="en-US" sz="2800" i="1" dirty="0" smtClean="0"/>
              <a:t>	O</a:t>
            </a:r>
            <a:r>
              <a:rPr lang="en-US" sz="2800" i="1" dirty="0"/>
              <a:t>’ </a:t>
            </a:r>
            <a:r>
              <a:rPr lang="en-US" sz="2800" i="1" dirty="0" err="1"/>
              <a:t>foggage</a:t>
            </a:r>
            <a:r>
              <a:rPr lang="en-US" sz="2800" i="1" dirty="0"/>
              <a:t> green! </a:t>
            </a:r>
            <a:endParaRPr lang="en-US" sz="2800" i="1" dirty="0" smtClean="0"/>
          </a:p>
          <a:p>
            <a:r>
              <a:rPr lang="en-US" sz="2800" i="1" dirty="0" smtClean="0"/>
              <a:t>An</a:t>
            </a:r>
            <a:r>
              <a:rPr lang="en-US" sz="2800" i="1" dirty="0"/>
              <a:t>’ bleak December’s winds </a:t>
            </a:r>
            <a:r>
              <a:rPr lang="en-US" sz="2800" i="1" dirty="0" err="1"/>
              <a:t>ensuin</a:t>
            </a:r>
            <a:r>
              <a:rPr lang="en-US" sz="2800" i="1" dirty="0"/>
              <a:t>,</a:t>
            </a:r>
          </a:p>
          <a:p>
            <a:r>
              <a:rPr lang="en-US" sz="2800" i="1" dirty="0" smtClean="0"/>
              <a:t>	</a:t>
            </a:r>
            <a:r>
              <a:rPr lang="en-US" sz="2800" i="1" dirty="0" err="1" smtClean="0"/>
              <a:t>Baith</a:t>
            </a:r>
            <a:r>
              <a:rPr lang="en-US" sz="2800" i="1" dirty="0" smtClean="0"/>
              <a:t> </a:t>
            </a:r>
            <a:r>
              <a:rPr lang="en-US" sz="2800" i="1" dirty="0" err="1"/>
              <a:t>snell</a:t>
            </a:r>
            <a:r>
              <a:rPr lang="en-US" sz="2800" i="1" dirty="0"/>
              <a:t> an’ keen!</a:t>
            </a:r>
            <a:endParaRPr lang="en-US" sz="2800" i="1" dirty="0" smtClean="0"/>
          </a:p>
        </p:txBody>
      </p:sp>
      <p:sp>
        <p:nvSpPr>
          <p:cNvPr id="5" name="TextBox 4"/>
          <p:cNvSpPr txBox="1"/>
          <p:nvPr/>
        </p:nvSpPr>
        <p:spPr>
          <a:xfrm>
            <a:off x="2662299" y="3641280"/>
            <a:ext cx="6396904" cy="2677656"/>
          </a:xfrm>
          <a:prstGeom prst="rect">
            <a:avLst/>
          </a:prstGeom>
          <a:noFill/>
        </p:spPr>
        <p:txBody>
          <a:bodyPr wrap="none" rtlCol="0">
            <a:spAutoFit/>
          </a:bodyPr>
          <a:lstStyle/>
          <a:p>
            <a:r>
              <a:rPr lang="en-US" sz="2800" dirty="0"/>
              <a:t>Thy wee bit </a:t>
            </a:r>
            <a:r>
              <a:rPr lang="en-US" sz="2800" dirty="0" err="1"/>
              <a:t>Swampie</a:t>
            </a:r>
            <a:r>
              <a:rPr lang="en-US" sz="2800" dirty="0"/>
              <a:t>, too, in ruin! </a:t>
            </a:r>
            <a:endParaRPr lang="en-US" sz="2800" dirty="0" smtClean="0"/>
          </a:p>
          <a:p>
            <a:r>
              <a:rPr lang="en-US" sz="2800" dirty="0" smtClean="0"/>
              <a:t>Its </a:t>
            </a:r>
            <a:r>
              <a:rPr lang="en-US" sz="2800" dirty="0"/>
              <a:t>once strong majors: winds are </a:t>
            </a:r>
            <a:r>
              <a:rPr lang="en-US" sz="2800" dirty="0" err="1"/>
              <a:t>strewin</a:t>
            </a:r>
            <a:r>
              <a:rPr lang="en-US" sz="2800" dirty="0"/>
              <a:t>! </a:t>
            </a:r>
            <a:endParaRPr lang="en-US" sz="2800" dirty="0" smtClean="0"/>
          </a:p>
          <a:p>
            <a:r>
              <a:rPr lang="en-US" sz="2800" dirty="0" smtClean="0"/>
              <a:t>An</a:t>
            </a:r>
            <a:r>
              <a:rPr lang="en-US" sz="2800" dirty="0"/>
              <a:t>’ nothing, now, to take a freshman,</a:t>
            </a:r>
          </a:p>
          <a:p>
            <a:r>
              <a:rPr lang="en-US" sz="2800" dirty="0" smtClean="0"/>
              <a:t>	O</a:t>
            </a:r>
            <a:r>
              <a:rPr lang="en-US" sz="2800" dirty="0"/>
              <a:t>’ cash once green! </a:t>
            </a:r>
            <a:endParaRPr lang="en-US" sz="2800" dirty="0" smtClean="0"/>
          </a:p>
          <a:p>
            <a:r>
              <a:rPr lang="en-US" sz="2800" dirty="0" smtClean="0"/>
              <a:t>An</a:t>
            </a:r>
            <a:r>
              <a:rPr lang="en-US" sz="2800" dirty="0"/>
              <a:t>’ Bernie </a:t>
            </a:r>
            <a:r>
              <a:rPr lang="en-US" sz="2800" dirty="0" err="1"/>
              <a:t>Machen’s</a:t>
            </a:r>
            <a:r>
              <a:rPr lang="en-US" sz="2800" dirty="0"/>
              <a:t> hands they’re </a:t>
            </a:r>
            <a:r>
              <a:rPr lang="en-US" sz="2800" dirty="0" err="1"/>
              <a:t>forcin</a:t>
            </a:r>
            <a:r>
              <a:rPr lang="en-US" sz="2800" dirty="0" smtClean="0"/>
              <a:t>’</a:t>
            </a:r>
            <a:endParaRPr lang="en-US" sz="2800" dirty="0"/>
          </a:p>
          <a:p>
            <a:r>
              <a:rPr lang="en-US" sz="2800" dirty="0" smtClean="0"/>
              <a:t>	Cuts </a:t>
            </a:r>
            <a:r>
              <a:rPr lang="en-US" sz="2800" dirty="0"/>
              <a:t>sharp an’ keen!</a:t>
            </a:r>
            <a:endParaRPr lang="en-US" sz="2800" i="1" dirty="0"/>
          </a:p>
        </p:txBody>
      </p:sp>
    </p:spTree>
    <p:extLst>
      <p:ext uri="{BB962C8B-B14F-4D97-AF65-F5344CB8AC3E}">
        <p14:creationId xmlns:p14="http://schemas.microsoft.com/office/powerpoint/2010/main" val="358993530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115" y="413085"/>
            <a:ext cx="7925693" cy="2677656"/>
          </a:xfrm>
          <a:prstGeom prst="rect">
            <a:avLst/>
          </a:prstGeom>
          <a:noFill/>
        </p:spPr>
        <p:txBody>
          <a:bodyPr wrap="square" rtlCol="0">
            <a:spAutoFit/>
          </a:bodyPr>
          <a:lstStyle/>
          <a:p>
            <a:r>
              <a:rPr lang="en-US" sz="2800" i="1" dirty="0"/>
              <a:t>Thou saw the fields laid bare an’ waste, </a:t>
            </a:r>
            <a:endParaRPr lang="en-US" sz="2800" i="1" dirty="0" smtClean="0"/>
          </a:p>
          <a:p>
            <a:r>
              <a:rPr lang="en-US" sz="2800" i="1" dirty="0" smtClean="0"/>
              <a:t>An</a:t>
            </a:r>
            <a:r>
              <a:rPr lang="en-US" sz="2800" i="1" dirty="0"/>
              <a:t>’ weary winter </a:t>
            </a:r>
            <a:r>
              <a:rPr lang="en-US" sz="2800" i="1" dirty="0" err="1"/>
              <a:t>comin</a:t>
            </a:r>
            <a:r>
              <a:rPr lang="en-US" sz="2800" i="1" dirty="0"/>
              <a:t> fast, </a:t>
            </a:r>
            <a:endParaRPr lang="en-US" sz="2800" i="1" dirty="0" smtClean="0"/>
          </a:p>
          <a:p>
            <a:r>
              <a:rPr lang="en-US" sz="2800" i="1" dirty="0" smtClean="0"/>
              <a:t>An</a:t>
            </a:r>
            <a:r>
              <a:rPr lang="en-US" sz="2800" i="1" dirty="0"/>
              <a:t>’ </a:t>
            </a:r>
            <a:r>
              <a:rPr lang="en-US" sz="2800" i="1" dirty="0" err="1"/>
              <a:t>cozie</a:t>
            </a:r>
            <a:r>
              <a:rPr lang="en-US" sz="2800" i="1" dirty="0"/>
              <a:t> here, beneath the blast,</a:t>
            </a:r>
          </a:p>
          <a:p>
            <a:r>
              <a:rPr lang="en-US" sz="2800" i="1" dirty="0" smtClean="0"/>
              <a:t>	Thou </a:t>
            </a:r>
            <a:r>
              <a:rPr lang="en-US" sz="2800" i="1" dirty="0"/>
              <a:t>thought to dwell– </a:t>
            </a:r>
            <a:endParaRPr lang="en-US" sz="2800" i="1" dirty="0" smtClean="0"/>
          </a:p>
          <a:p>
            <a:r>
              <a:rPr lang="en-US" sz="2800" i="1" dirty="0" smtClean="0"/>
              <a:t>Till </a:t>
            </a:r>
            <a:r>
              <a:rPr lang="en-US" sz="2800" i="1" dirty="0"/>
              <a:t>crash! the cruel coulter past</a:t>
            </a:r>
          </a:p>
          <a:p>
            <a:r>
              <a:rPr lang="en-US" sz="2800" i="1" dirty="0" smtClean="0"/>
              <a:t>	Out </a:t>
            </a:r>
            <a:r>
              <a:rPr lang="en-US" sz="2800" i="1" dirty="0"/>
              <a:t>thro’ thy cell.</a:t>
            </a:r>
            <a:endParaRPr lang="en-US" sz="2800" i="1" dirty="0" smtClean="0"/>
          </a:p>
        </p:txBody>
      </p:sp>
      <p:sp>
        <p:nvSpPr>
          <p:cNvPr id="5" name="TextBox 4"/>
          <p:cNvSpPr txBox="1"/>
          <p:nvPr/>
        </p:nvSpPr>
        <p:spPr>
          <a:xfrm>
            <a:off x="2692900" y="3656580"/>
            <a:ext cx="5875652" cy="2677656"/>
          </a:xfrm>
          <a:prstGeom prst="rect">
            <a:avLst/>
          </a:prstGeom>
          <a:noFill/>
        </p:spPr>
        <p:txBody>
          <a:bodyPr wrap="none" rtlCol="0">
            <a:spAutoFit/>
          </a:bodyPr>
          <a:lstStyle/>
          <a:p>
            <a:r>
              <a:rPr lang="en-US" sz="2800" dirty="0"/>
              <a:t>Thou saw the academic fields, </a:t>
            </a:r>
            <a:endParaRPr lang="en-US" sz="2800" dirty="0" smtClean="0"/>
          </a:p>
          <a:p>
            <a:r>
              <a:rPr lang="en-US" sz="2800" dirty="0" smtClean="0"/>
              <a:t>An</a:t>
            </a:r>
            <a:r>
              <a:rPr lang="en-US" sz="2800" dirty="0"/>
              <a:t>’ thought thy Futures Bright to yield, </a:t>
            </a:r>
            <a:endParaRPr lang="en-US" sz="2800" dirty="0" smtClean="0"/>
          </a:p>
          <a:p>
            <a:r>
              <a:rPr lang="en-US" sz="2800" dirty="0" smtClean="0"/>
              <a:t>An</a:t>
            </a:r>
            <a:r>
              <a:rPr lang="en-US" sz="2800" dirty="0"/>
              <a:t>’ cozy here, with cuts that healed,</a:t>
            </a:r>
          </a:p>
          <a:p>
            <a:r>
              <a:rPr lang="en-US" sz="2800" dirty="0" smtClean="0"/>
              <a:t>	Thou </a:t>
            </a:r>
            <a:r>
              <a:rPr lang="en-US" sz="2800" dirty="0"/>
              <a:t>hoped to say– </a:t>
            </a:r>
            <a:endParaRPr lang="en-US" sz="2800" dirty="0" smtClean="0"/>
          </a:p>
          <a:p>
            <a:r>
              <a:rPr lang="en-US" sz="2800" dirty="0" smtClean="0"/>
              <a:t>Till crash! </a:t>
            </a:r>
            <a:r>
              <a:rPr lang="en-US" sz="2800" dirty="0"/>
              <a:t>thy Sutures Bleak revealed,</a:t>
            </a:r>
          </a:p>
          <a:p>
            <a:r>
              <a:rPr lang="en-US" sz="2800" dirty="0" smtClean="0"/>
              <a:t>	Cuts fell </a:t>
            </a:r>
            <a:r>
              <a:rPr lang="en-US" sz="2800" dirty="0"/>
              <a:t>and fey.</a:t>
            </a:r>
            <a:endParaRPr lang="en-US" sz="2800" i="1" dirty="0"/>
          </a:p>
        </p:txBody>
      </p:sp>
    </p:spTree>
    <p:extLst>
      <p:ext uri="{BB962C8B-B14F-4D97-AF65-F5344CB8AC3E}">
        <p14:creationId xmlns:p14="http://schemas.microsoft.com/office/powerpoint/2010/main" val="62571342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815" y="382486"/>
            <a:ext cx="7925693" cy="2677656"/>
          </a:xfrm>
          <a:prstGeom prst="rect">
            <a:avLst/>
          </a:prstGeom>
          <a:noFill/>
        </p:spPr>
        <p:txBody>
          <a:bodyPr wrap="square" rtlCol="0">
            <a:spAutoFit/>
          </a:bodyPr>
          <a:lstStyle/>
          <a:p>
            <a:r>
              <a:rPr lang="en-US" sz="2800" i="1" dirty="0"/>
              <a:t>That wee bit heap o’ leaves an’ </a:t>
            </a:r>
            <a:r>
              <a:rPr lang="en-US" sz="2800" i="1" dirty="0" err="1"/>
              <a:t>stibble</a:t>
            </a:r>
            <a:r>
              <a:rPr lang="en-US" sz="2800" i="1" dirty="0"/>
              <a:t>, </a:t>
            </a:r>
            <a:endParaRPr lang="en-US" sz="2800" i="1" dirty="0" smtClean="0"/>
          </a:p>
          <a:p>
            <a:r>
              <a:rPr lang="en-US" sz="2800" i="1" dirty="0" smtClean="0"/>
              <a:t>Has </a:t>
            </a:r>
            <a:r>
              <a:rPr lang="en-US" sz="2800" i="1" dirty="0"/>
              <a:t>cost thee </a:t>
            </a:r>
            <a:r>
              <a:rPr lang="en-US" sz="2800" i="1" dirty="0" err="1"/>
              <a:t>mony</a:t>
            </a:r>
            <a:r>
              <a:rPr lang="en-US" sz="2800" i="1" dirty="0"/>
              <a:t> a weary nibble! </a:t>
            </a:r>
            <a:endParaRPr lang="en-US" sz="2800" i="1" dirty="0" smtClean="0"/>
          </a:p>
          <a:p>
            <a:r>
              <a:rPr lang="en-US" sz="2800" i="1" dirty="0" smtClean="0"/>
              <a:t>Now </a:t>
            </a:r>
            <a:r>
              <a:rPr lang="en-US" sz="2800" i="1" dirty="0" err="1"/>
              <a:t>thou’s</a:t>
            </a:r>
            <a:r>
              <a:rPr lang="en-US" sz="2800" i="1" dirty="0"/>
              <a:t> </a:t>
            </a:r>
            <a:r>
              <a:rPr lang="en-US" sz="2800" i="1" dirty="0" err="1"/>
              <a:t>turn’d</a:t>
            </a:r>
            <a:r>
              <a:rPr lang="en-US" sz="2800" i="1" dirty="0"/>
              <a:t> out, for a’ thy trouble,</a:t>
            </a:r>
          </a:p>
          <a:p>
            <a:r>
              <a:rPr lang="en-US" sz="2800" i="1" dirty="0" smtClean="0"/>
              <a:t>	But </a:t>
            </a:r>
            <a:r>
              <a:rPr lang="en-US" sz="2800" i="1" dirty="0"/>
              <a:t>house or </a:t>
            </a:r>
            <a:r>
              <a:rPr lang="en-US" sz="2800" i="1" dirty="0" err="1"/>
              <a:t>hald</a:t>
            </a:r>
            <a:r>
              <a:rPr lang="en-US" sz="2800" i="1" dirty="0"/>
              <a:t>, </a:t>
            </a:r>
            <a:endParaRPr lang="en-US" sz="2800" i="1" dirty="0" smtClean="0"/>
          </a:p>
          <a:p>
            <a:r>
              <a:rPr lang="en-US" sz="2800" i="1" dirty="0" smtClean="0"/>
              <a:t>To </a:t>
            </a:r>
            <a:r>
              <a:rPr lang="en-US" sz="2800" i="1" dirty="0" err="1"/>
              <a:t>thole</a:t>
            </a:r>
            <a:r>
              <a:rPr lang="en-US" sz="2800" i="1" dirty="0"/>
              <a:t> the winter’s sleety dribble,</a:t>
            </a:r>
          </a:p>
          <a:p>
            <a:r>
              <a:rPr lang="en-US" sz="2800" i="1" dirty="0" smtClean="0"/>
              <a:t>	An</a:t>
            </a:r>
            <a:r>
              <a:rPr lang="en-US" sz="2800" i="1" dirty="0"/>
              <a:t>’ </a:t>
            </a:r>
            <a:r>
              <a:rPr lang="en-US" sz="2800" i="1" dirty="0" err="1"/>
              <a:t>cranreuch</a:t>
            </a:r>
            <a:r>
              <a:rPr lang="en-US" sz="2800" i="1" dirty="0"/>
              <a:t> </a:t>
            </a:r>
            <a:r>
              <a:rPr lang="en-US" sz="2800" i="1" dirty="0" err="1"/>
              <a:t>cauld</a:t>
            </a:r>
            <a:r>
              <a:rPr lang="en-US" sz="2800" i="1" dirty="0"/>
              <a:t>!</a:t>
            </a:r>
            <a:endParaRPr lang="en-US" sz="2800" i="1" dirty="0" smtClean="0"/>
          </a:p>
        </p:txBody>
      </p:sp>
      <p:sp>
        <p:nvSpPr>
          <p:cNvPr id="5" name="TextBox 4"/>
          <p:cNvSpPr txBox="1"/>
          <p:nvPr/>
        </p:nvSpPr>
        <p:spPr>
          <a:xfrm>
            <a:off x="2646998" y="3641280"/>
            <a:ext cx="6508588" cy="2677656"/>
          </a:xfrm>
          <a:prstGeom prst="rect">
            <a:avLst/>
          </a:prstGeom>
          <a:noFill/>
        </p:spPr>
        <p:txBody>
          <a:bodyPr wrap="none" rtlCol="0">
            <a:spAutoFit/>
          </a:bodyPr>
          <a:lstStyle/>
          <a:p>
            <a:r>
              <a:rPr lang="en-US" sz="2800" dirty="0"/>
              <a:t>That wee bit heap o’ profs an’ majors, </a:t>
            </a:r>
            <a:endParaRPr lang="en-US" sz="2800" dirty="0" smtClean="0"/>
          </a:p>
          <a:p>
            <a:r>
              <a:rPr lang="en-US" sz="2800" dirty="0" smtClean="0"/>
              <a:t>Has </a:t>
            </a:r>
            <a:r>
              <a:rPr lang="en-US" sz="2800" dirty="0"/>
              <a:t>cost them money; legislators </a:t>
            </a:r>
            <a:endParaRPr lang="en-US" sz="2800" dirty="0" smtClean="0"/>
          </a:p>
          <a:p>
            <a:r>
              <a:rPr lang="en-US" sz="2800" dirty="0" smtClean="0"/>
              <a:t>Have </a:t>
            </a:r>
            <a:r>
              <a:rPr lang="en-US" sz="2800" dirty="0"/>
              <a:t>turned thee out, and skinned a Gator,</a:t>
            </a:r>
          </a:p>
          <a:p>
            <a:r>
              <a:rPr lang="en-US" sz="2800" dirty="0" smtClean="0"/>
              <a:t>	With </a:t>
            </a:r>
            <a:r>
              <a:rPr lang="en-US" sz="2800" dirty="0"/>
              <a:t>hearts turned cold! </a:t>
            </a:r>
            <a:endParaRPr lang="en-US" sz="2800" dirty="0" smtClean="0"/>
          </a:p>
          <a:p>
            <a:r>
              <a:rPr lang="en-US" sz="2800" dirty="0" smtClean="0"/>
              <a:t>Perhaps </a:t>
            </a:r>
            <a:r>
              <a:rPr lang="en-US" sz="2800" dirty="0"/>
              <a:t>they </a:t>
            </a:r>
            <a:r>
              <a:rPr lang="en-US" sz="2800" dirty="0" smtClean="0"/>
              <a:t>hope </a:t>
            </a:r>
            <a:r>
              <a:rPr lang="en-US" sz="2800" dirty="0"/>
              <a:t>to heal thee later,</a:t>
            </a:r>
          </a:p>
          <a:p>
            <a:r>
              <a:rPr lang="en-US" sz="2800" dirty="0" smtClean="0"/>
              <a:t>	If </a:t>
            </a:r>
            <a:r>
              <a:rPr lang="en-US" sz="2800" dirty="0"/>
              <a:t>breath be hold!</a:t>
            </a:r>
            <a:endParaRPr lang="en-US" sz="2800" i="1" dirty="0"/>
          </a:p>
        </p:txBody>
      </p:sp>
    </p:spTree>
    <p:extLst>
      <p:ext uri="{BB962C8B-B14F-4D97-AF65-F5344CB8AC3E}">
        <p14:creationId xmlns:p14="http://schemas.microsoft.com/office/powerpoint/2010/main" val="337591337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716" y="413085"/>
            <a:ext cx="7925693" cy="2677656"/>
          </a:xfrm>
          <a:prstGeom prst="rect">
            <a:avLst/>
          </a:prstGeom>
          <a:noFill/>
        </p:spPr>
        <p:txBody>
          <a:bodyPr wrap="square" rtlCol="0">
            <a:spAutoFit/>
          </a:bodyPr>
          <a:lstStyle/>
          <a:p>
            <a:r>
              <a:rPr lang="en-US" sz="2800" i="1" dirty="0"/>
              <a:t>But </a:t>
            </a:r>
            <a:r>
              <a:rPr lang="en-US" sz="2800" i="1" dirty="0" err="1"/>
              <a:t>Mousie</a:t>
            </a:r>
            <a:r>
              <a:rPr lang="en-US" sz="2800" i="1" dirty="0"/>
              <a:t>, thou are no thy-lane, </a:t>
            </a:r>
            <a:endParaRPr lang="en-US" sz="2800" i="1" dirty="0" smtClean="0"/>
          </a:p>
          <a:p>
            <a:r>
              <a:rPr lang="en-US" sz="2800" i="1" dirty="0" smtClean="0"/>
              <a:t>In </a:t>
            </a:r>
            <a:r>
              <a:rPr lang="en-US" sz="2800" i="1" dirty="0"/>
              <a:t>proving foresight may be vain; </a:t>
            </a:r>
            <a:endParaRPr lang="en-US" sz="2800" i="1" dirty="0" smtClean="0"/>
          </a:p>
          <a:p>
            <a:r>
              <a:rPr lang="en-US" sz="2800" i="1" dirty="0" smtClean="0"/>
              <a:t>The </a:t>
            </a:r>
            <a:r>
              <a:rPr lang="en-US" sz="2800" i="1" dirty="0"/>
              <a:t>best-laid schemes o’ mice an’ men</a:t>
            </a:r>
          </a:p>
          <a:p>
            <a:r>
              <a:rPr lang="en-US" sz="2800" i="1" dirty="0" smtClean="0"/>
              <a:t>	Gang </a:t>
            </a:r>
            <a:r>
              <a:rPr lang="en-US" sz="2800" i="1" dirty="0"/>
              <a:t>aft agley, </a:t>
            </a:r>
            <a:endParaRPr lang="en-US" sz="2800" i="1" dirty="0" smtClean="0"/>
          </a:p>
          <a:p>
            <a:r>
              <a:rPr lang="en-US" sz="2800" i="1" dirty="0" smtClean="0"/>
              <a:t>An</a:t>
            </a:r>
            <a:r>
              <a:rPr lang="en-US" sz="2800" i="1" dirty="0"/>
              <a:t>’ </a:t>
            </a:r>
            <a:r>
              <a:rPr lang="en-US" sz="2800" i="1" dirty="0" err="1"/>
              <a:t>lea’e</a:t>
            </a:r>
            <a:r>
              <a:rPr lang="en-US" sz="2800" i="1" dirty="0"/>
              <a:t> us </a:t>
            </a:r>
            <a:r>
              <a:rPr lang="en-US" sz="2800" i="1" dirty="0" err="1"/>
              <a:t>nought</a:t>
            </a:r>
            <a:r>
              <a:rPr lang="en-US" sz="2800" i="1" dirty="0"/>
              <a:t> but grief an’ pain,</a:t>
            </a:r>
          </a:p>
          <a:p>
            <a:r>
              <a:rPr lang="en-US" sz="2800" i="1" dirty="0" smtClean="0"/>
              <a:t>	For </a:t>
            </a:r>
            <a:r>
              <a:rPr lang="en-US" sz="2800" i="1" dirty="0" err="1"/>
              <a:t>promis’d</a:t>
            </a:r>
            <a:r>
              <a:rPr lang="en-US" sz="2800" i="1" dirty="0"/>
              <a:t> joy!</a:t>
            </a:r>
            <a:endParaRPr lang="en-US" sz="2800" i="1" dirty="0" smtClean="0"/>
          </a:p>
        </p:txBody>
      </p:sp>
      <p:sp>
        <p:nvSpPr>
          <p:cNvPr id="5" name="TextBox 4"/>
          <p:cNvSpPr txBox="1"/>
          <p:nvPr/>
        </p:nvSpPr>
        <p:spPr>
          <a:xfrm>
            <a:off x="2677598" y="3656579"/>
            <a:ext cx="5761338" cy="2677656"/>
          </a:xfrm>
          <a:prstGeom prst="rect">
            <a:avLst/>
          </a:prstGeom>
          <a:noFill/>
        </p:spPr>
        <p:txBody>
          <a:bodyPr wrap="none" rtlCol="0">
            <a:spAutoFit/>
          </a:bodyPr>
          <a:lstStyle/>
          <a:p>
            <a:r>
              <a:rPr lang="en-US" sz="2800" dirty="0"/>
              <a:t>But Gator, thou hast known thy game, </a:t>
            </a:r>
            <a:endParaRPr lang="en-US" sz="2800" dirty="0" smtClean="0"/>
          </a:p>
          <a:p>
            <a:r>
              <a:rPr lang="en-US" sz="2800" dirty="0" smtClean="0"/>
              <a:t>In </a:t>
            </a:r>
            <a:r>
              <a:rPr lang="en-US" sz="2800" dirty="0"/>
              <a:t>proving foresight may be vain; </a:t>
            </a:r>
            <a:endParaRPr lang="en-US" sz="2800" dirty="0" smtClean="0"/>
          </a:p>
          <a:p>
            <a:r>
              <a:rPr lang="en-US" sz="2800" dirty="0" smtClean="0"/>
              <a:t>The </a:t>
            </a:r>
            <a:r>
              <a:rPr lang="en-US" sz="2800" dirty="0"/>
              <a:t>best-laid schemes o’ </a:t>
            </a:r>
            <a:r>
              <a:rPr lang="en-US" sz="2800" dirty="0" err="1"/>
              <a:t>Governmen</a:t>
            </a:r>
            <a:r>
              <a:rPr lang="en-US" sz="2800" dirty="0"/>
              <a:t>’</a:t>
            </a:r>
          </a:p>
          <a:p>
            <a:r>
              <a:rPr lang="en-US" sz="2800" dirty="0" smtClean="0"/>
              <a:t>	Go </a:t>
            </a:r>
            <a:r>
              <a:rPr lang="en-US" sz="2800" dirty="0"/>
              <a:t>oft astray, </a:t>
            </a:r>
            <a:endParaRPr lang="en-US" sz="2800" dirty="0" smtClean="0"/>
          </a:p>
          <a:p>
            <a:r>
              <a:rPr lang="en-US" sz="2800" dirty="0" smtClean="0"/>
              <a:t>An</a:t>
            </a:r>
            <a:r>
              <a:rPr lang="en-US" sz="2800" dirty="0"/>
              <a:t>’ leave us </a:t>
            </a:r>
            <a:r>
              <a:rPr lang="en-US" sz="2800" dirty="0" err="1"/>
              <a:t>nought</a:t>
            </a:r>
            <a:r>
              <a:rPr lang="en-US" sz="2800" dirty="0"/>
              <a:t> but grief an’ pain,</a:t>
            </a:r>
          </a:p>
          <a:p>
            <a:r>
              <a:rPr lang="en-US" sz="2800" dirty="0" smtClean="0"/>
              <a:t>	For </a:t>
            </a:r>
            <a:r>
              <a:rPr lang="en-US" sz="2800" dirty="0"/>
              <a:t>promised pay!</a:t>
            </a:r>
            <a:endParaRPr lang="en-US" sz="2800" i="1" dirty="0"/>
          </a:p>
        </p:txBody>
      </p:sp>
    </p:spTree>
    <p:extLst>
      <p:ext uri="{BB962C8B-B14F-4D97-AF65-F5344CB8AC3E}">
        <p14:creationId xmlns:p14="http://schemas.microsoft.com/office/powerpoint/2010/main" val="111581695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016" y="443684"/>
            <a:ext cx="7925693" cy="2677656"/>
          </a:xfrm>
          <a:prstGeom prst="rect">
            <a:avLst/>
          </a:prstGeom>
          <a:noFill/>
        </p:spPr>
        <p:txBody>
          <a:bodyPr wrap="square" rtlCol="0">
            <a:spAutoFit/>
          </a:bodyPr>
          <a:lstStyle/>
          <a:p>
            <a:r>
              <a:rPr lang="en-US" sz="2800" dirty="0"/>
              <a:t>Still thou art blest, compared </a:t>
            </a:r>
            <a:r>
              <a:rPr lang="en-US" sz="2800" dirty="0" err="1"/>
              <a:t>wi</a:t>
            </a:r>
            <a:r>
              <a:rPr lang="en-US" sz="2800" dirty="0"/>
              <a:t>’ me. </a:t>
            </a:r>
            <a:endParaRPr lang="en-US" sz="2800" dirty="0" smtClean="0"/>
          </a:p>
          <a:p>
            <a:r>
              <a:rPr lang="en-US" sz="2800" dirty="0" smtClean="0"/>
              <a:t>The </a:t>
            </a:r>
            <a:r>
              <a:rPr lang="en-US" sz="2800" dirty="0"/>
              <a:t>present only </a:t>
            </a:r>
            <a:r>
              <a:rPr lang="en-US" sz="2800" dirty="0" err="1"/>
              <a:t>toucheth</a:t>
            </a:r>
            <a:r>
              <a:rPr lang="en-US" sz="2800" dirty="0"/>
              <a:t> thee: </a:t>
            </a:r>
            <a:endParaRPr lang="en-US" sz="2800" dirty="0" smtClean="0"/>
          </a:p>
          <a:p>
            <a:r>
              <a:rPr lang="en-US" sz="2800" dirty="0" smtClean="0"/>
              <a:t>But </a:t>
            </a:r>
            <a:r>
              <a:rPr lang="en-US" sz="2800" dirty="0" err="1"/>
              <a:t>och</a:t>
            </a:r>
            <a:r>
              <a:rPr lang="en-US" sz="2800" dirty="0"/>
              <a:t>! I backward cast my </a:t>
            </a:r>
            <a:r>
              <a:rPr lang="en-US" sz="2800" dirty="0" err="1"/>
              <a:t>e’e</a:t>
            </a:r>
            <a:r>
              <a:rPr lang="en-US" sz="2800" dirty="0"/>
              <a:t>,</a:t>
            </a:r>
          </a:p>
          <a:p>
            <a:r>
              <a:rPr lang="en-US" sz="2800" dirty="0" smtClean="0"/>
              <a:t>	On </a:t>
            </a:r>
            <a:r>
              <a:rPr lang="en-US" sz="2800" dirty="0"/>
              <a:t>prospects drear! </a:t>
            </a:r>
            <a:endParaRPr lang="en-US" sz="2800" dirty="0" smtClean="0"/>
          </a:p>
          <a:p>
            <a:r>
              <a:rPr lang="en-US" sz="2800" dirty="0" smtClean="0"/>
              <a:t>An </a:t>
            </a:r>
            <a:r>
              <a:rPr lang="en-US" sz="2800" dirty="0"/>
              <a:t>forward, </a:t>
            </a:r>
            <a:r>
              <a:rPr lang="en-US" sz="2800" dirty="0" err="1"/>
              <a:t>tho</a:t>
            </a:r>
            <a:r>
              <a:rPr lang="en-US" sz="2800" dirty="0"/>
              <a:t>’ I canna see,</a:t>
            </a:r>
          </a:p>
          <a:p>
            <a:r>
              <a:rPr lang="en-US" sz="2800" dirty="0" smtClean="0"/>
              <a:t>	I </a:t>
            </a:r>
            <a:r>
              <a:rPr lang="en-US" sz="2800" dirty="0"/>
              <a:t>guess an’ fear!</a:t>
            </a:r>
            <a:endParaRPr lang="en-US" sz="2800" dirty="0" smtClean="0"/>
          </a:p>
        </p:txBody>
      </p:sp>
      <p:sp>
        <p:nvSpPr>
          <p:cNvPr id="5" name="TextBox 4"/>
          <p:cNvSpPr txBox="1"/>
          <p:nvPr/>
        </p:nvSpPr>
        <p:spPr>
          <a:xfrm>
            <a:off x="2692899" y="3702478"/>
            <a:ext cx="6177743" cy="2677656"/>
          </a:xfrm>
          <a:prstGeom prst="rect">
            <a:avLst/>
          </a:prstGeom>
          <a:noFill/>
        </p:spPr>
        <p:txBody>
          <a:bodyPr wrap="none" rtlCol="0">
            <a:spAutoFit/>
          </a:bodyPr>
          <a:lstStyle/>
          <a:p>
            <a:r>
              <a:rPr lang="en-US" sz="2800" dirty="0"/>
              <a:t>Still thou art blessed, compared with me, </a:t>
            </a:r>
            <a:endParaRPr lang="en-US" sz="2800" dirty="0" smtClean="0"/>
          </a:p>
          <a:p>
            <a:r>
              <a:rPr lang="en-US" sz="2800" dirty="0" smtClean="0"/>
              <a:t>The </a:t>
            </a:r>
            <a:r>
              <a:rPr lang="en-US" sz="2800" dirty="0"/>
              <a:t>President has cut me </a:t>
            </a:r>
            <a:r>
              <a:rPr lang="en-US" sz="2800" dirty="0" smtClean="0"/>
              <a:t>free! </a:t>
            </a:r>
          </a:p>
          <a:p>
            <a:r>
              <a:rPr lang="en-US" sz="2800" dirty="0" smtClean="0"/>
              <a:t>And </a:t>
            </a:r>
            <a:r>
              <a:rPr lang="en-US" sz="2800" dirty="0" err="1"/>
              <a:t>och</a:t>
            </a:r>
            <a:r>
              <a:rPr lang="en-US" sz="2800" dirty="0"/>
              <a:t>! with backward cuts, his eye</a:t>
            </a:r>
          </a:p>
          <a:p>
            <a:r>
              <a:rPr lang="en-US" sz="2800" dirty="0" smtClean="0"/>
              <a:t>	Wells </a:t>
            </a:r>
            <a:r>
              <a:rPr lang="en-US" sz="2800" dirty="0"/>
              <a:t>up in tears! </a:t>
            </a:r>
            <a:endParaRPr lang="en-US" sz="2800" dirty="0" smtClean="0"/>
          </a:p>
          <a:p>
            <a:r>
              <a:rPr lang="en-US" sz="2800" dirty="0" smtClean="0"/>
              <a:t>Yet </a:t>
            </a:r>
            <a:r>
              <a:rPr lang="en-US" sz="2800" dirty="0"/>
              <a:t>forward, look and clearly see:</a:t>
            </a:r>
          </a:p>
          <a:p>
            <a:r>
              <a:rPr lang="en-US" sz="2800" dirty="0" smtClean="0"/>
              <a:t>	Election </a:t>
            </a:r>
            <a:r>
              <a:rPr lang="en-US" sz="2800" dirty="0"/>
              <a:t>nears!</a:t>
            </a:r>
            <a:endParaRPr lang="en-US" sz="2800" i="1" dirty="0"/>
          </a:p>
        </p:txBody>
      </p:sp>
    </p:spTree>
    <p:extLst>
      <p:ext uri="{BB962C8B-B14F-4D97-AF65-F5344CB8AC3E}">
        <p14:creationId xmlns:p14="http://schemas.microsoft.com/office/powerpoint/2010/main" val="12868958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_psdeffinance256_cropped.png"/>
          <p:cNvPicPr>
            <a:picLocks noChangeAspect="1"/>
          </p:cNvPicPr>
          <p:nvPr/>
        </p:nvPicPr>
        <p:blipFill>
          <a:blip r:embed="rId3"/>
          <a:stretch>
            <a:fillRect/>
          </a:stretch>
        </p:blipFill>
        <p:spPr>
          <a:xfrm>
            <a:off x="0" y="174510"/>
            <a:ext cx="8982614" cy="6683490"/>
          </a:xfrm>
          <a:prstGeom prst="rect">
            <a:avLst/>
          </a:prstGeom>
        </p:spPr>
      </p:pic>
    </p:spTree>
    <p:extLst>
      <p:ext uri="{BB962C8B-B14F-4D97-AF65-F5344CB8AC3E}">
        <p14:creationId xmlns:p14="http://schemas.microsoft.com/office/powerpoint/2010/main" val="35339926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55884" y="739707"/>
            <a:ext cx="8488116" cy="4708982"/>
          </a:xfrm>
          <a:prstGeom prst="rect">
            <a:avLst/>
          </a:prstGeom>
          <a:noFill/>
        </p:spPr>
        <p:txBody>
          <a:bodyPr wrap="square" rtlCol="0">
            <a:spAutoFit/>
          </a:bodyPr>
          <a:lstStyle/>
          <a:p>
            <a:r>
              <a:rPr lang="en-US" sz="4000" dirty="0" smtClean="0"/>
              <a:t>A </a:t>
            </a:r>
            <a:r>
              <a:rPr lang="en-US" sz="4000" i="1" dirty="0" smtClean="0"/>
              <a:t>graph</a:t>
            </a:r>
            <a:r>
              <a:rPr lang="en-US" sz="4000" dirty="0" smtClean="0"/>
              <a:t> can illustrate how the 4 equations/unknowns are related.</a:t>
            </a:r>
          </a:p>
          <a:p>
            <a:endParaRPr lang="en-US" sz="4000" dirty="0" smtClean="0"/>
          </a:p>
          <a:p>
            <a:r>
              <a:rPr lang="en-US" sz="3600" dirty="0" smtClean="0">
                <a:latin typeface="Lucida Console"/>
              </a:rPr>
              <a:t> 1               </a:t>
            </a:r>
          </a:p>
          <a:p>
            <a:r>
              <a:rPr lang="en-US" sz="3600" dirty="0" smtClean="0">
                <a:latin typeface="Lucida Console"/>
              </a:rPr>
              <a:t>      2       </a:t>
            </a:r>
          </a:p>
          <a:p>
            <a:r>
              <a:rPr lang="en-US" sz="3600" dirty="0" smtClean="0">
                <a:latin typeface="Lucida Console"/>
              </a:rPr>
              <a:t> 4          3    </a:t>
            </a:r>
          </a:p>
          <a:p>
            <a:r>
              <a:rPr lang="en-US" sz="3600" dirty="0" smtClean="0">
                <a:latin typeface="Lucida Console"/>
              </a:rPr>
              <a:t>      1     1     4   </a:t>
            </a:r>
          </a:p>
          <a:p>
            <a:endParaRPr lang="en-US" sz="3600" dirty="0">
              <a:latin typeface="Lucida Console"/>
            </a:endParaRPr>
          </a:p>
        </p:txBody>
      </p:sp>
      <p:sp>
        <p:nvSpPr>
          <p:cNvPr id="7" name="Double Bracket 6"/>
          <p:cNvSpPr/>
          <p:nvPr/>
        </p:nvSpPr>
        <p:spPr>
          <a:xfrm>
            <a:off x="786877" y="2388391"/>
            <a:ext cx="5577168" cy="2802564"/>
          </a:xfrm>
          <a:prstGeom prst="bracketPair">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a:off x="3954906" y="2718276"/>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3973622" y="325836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5631306" y="324499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3973622" y="4341202"/>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2307916" y="4359918"/>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286527" y="3790424"/>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955032" y="379577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5650022" y="3798445"/>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775369" y="5641474"/>
            <a:ext cx="7531178" cy="707886"/>
          </a:xfrm>
          <a:prstGeom prst="rect">
            <a:avLst/>
          </a:prstGeom>
          <a:noFill/>
        </p:spPr>
        <p:txBody>
          <a:bodyPr wrap="none" rtlCol="0">
            <a:spAutoFit/>
          </a:bodyPr>
          <a:lstStyle/>
          <a:p>
            <a:r>
              <a:rPr lang="en-US" sz="4000" dirty="0" smtClean="0"/>
              <a:t>1 and 3 are related, 1 and 2 are not</a:t>
            </a:r>
            <a:endParaRPr lang="en-US" sz="4000" dirty="0"/>
          </a:p>
        </p:txBody>
      </p:sp>
    </p:spTree>
    <p:extLst>
      <p:ext uri="{BB962C8B-B14F-4D97-AF65-F5344CB8AC3E}">
        <p14:creationId xmlns:p14="http://schemas.microsoft.com/office/powerpoint/2010/main" val="5967148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96148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55884" y="739707"/>
            <a:ext cx="8488116" cy="4708982"/>
          </a:xfrm>
          <a:prstGeom prst="rect">
            <a:avLst/>
          </a:prstGeom>
          <a:noFill/>
        </p:spPr>
        <p:txBody>
          <a:bodyPr wrap="square" rtlCol="0">
            <a:spAutoFit/>
          </a:bodyPr>
          <a:lstStyle/>
          <a:p>
            <a:endParaRPr lang="en-US" sz="4000" dirty="0" smtClean="0"/>
          </a:p>
          <a:p>
            <a:endParaRPr lang="en-US" sz="4000" dirty="0"/>
          </a:p>
          <a:p>
            <a:endParaRPr lang="en-US" sz="4000" dirty="0" smtClean="0"/>
          </a:p>
          <a:p>
            <a:r>
              <a:rPr lang="en-US" sz="3600" dirty="0" smtClean="0">
                <a:latin typeface="Lucida Console"/>
              </a:rPr>
              <a:t> 1               </a:t>
            </a:r>
          </a:p>
          <a:p>
            <a:r>
              <a:rPr lang="en-US" sz="3600" dirty="0" smtClean="0">
                <a:latin typeface="Lucida Console"/>
              </a:rPr>
              <a:t>      2       </a:t>
            </a:r>
          </a:p>
          <a:p>
            <a:r>
              <a:rPr lang="en-US" sz="3600" dirty="0" smtClean="0">
                <a:latin typeface="Lucida Console"/>
              </a:rPr>
              <a:t> 4          3    </a:t>
            </a:r>
          </a:p>
          <a:p>
            <a:r>
              <a:rPr lang="en-US" sz="3600" dirty="0" smtClean="0">
                <a:latin typeface="Lucida Console"/>
              </a:rPr>
              <a:t>      1     1     4   </a:t>
            </a:r>
          </a:p>
          <a:p>
            <a:endParaRPr lang="en-US" sz="3600" dirty="0">
              <a:latin typeface="Lucida Console"/>
            </a:endParaRPr>
          </a:p>
        </p:txBody>
      </p:sp>
      <p:sp>
        <p:nvSpPr>
          <p:cNvPr id="7" name="Double Bracket 6"/>
          <p:cNvSpPr/>
          <p:nvPr/>
        </p:nvSpPr>
        <p:spPr>
          <a:xfrm>
            <a:off x="786877" y="2388391"/>
            <a:ext cx="5577168" cy="2802564"/>
          </a:xfrm>
          <a:prstGeom prst="bracketPair">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a:off x="3954906" y="2718276"/>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3973622" y="325836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5631306" y="324499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3973622" y="4341202"/>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2307916" y="4359918"/>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286527" y="3790424"/>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955032" y="3795771"/>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5650022" y="3798445"/>
            <a:ext cx="429936" cy="423303"/>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855579" y="802105"/>
            <a:ext cx="4335191" cy="1323439"/>
          </a:xfrm>
          <a:prstGeom prst="rect">
            <a:avLst/>
          </a:prstGeom>
          <a:noFill/>
        </p:spPr>
        <p:txBody>
          <a:bodyPr wrap="none" rtlCol="0">
            <a:spAutoFit/>
          </a:bodyPr>
          <a:lstStyle/>
          <a:p>
            <a:r>
              <a:rPr lang="en-US" sz="4000" dirty="0" smtClean="0"/>
              <a:t>Draw a circle (</a:t>
            </a:r>
            <a:r>
              <a:rPr lang="en-US" sz="4000" i="1" dirty="0" smtClean="0"/>
              <a:t>node</a:t>
            </a:r>
            <a:r>
              <a:rPr lang="en-US" sz="4000" dirty="0" smtClean="0"/>
              <a:t>) </a:t>
            </a:r>
          </a:p>
          <a:p>
            <a:r>
              <a:rPr lang="en-US" sz="4000" dirty="0" smtClean="0"/>
              <a:t>for each equation.</a:t>
            </a:r>
          </a:p>
        </p:txBody>
      </p:sp>
      <p:sp>
        <p:nvSpPr>
          <p:cNvPr id="20" name="TextBox 19"/>
          <p:cNvSpPr txBox="1"/>
          <p:nvPr/>
        </p:nvSpPr>
        <p:spPr>
          <a:xfrm>
            <a:off x="713873" y="5660189"/>
            <a:ext cx="7865054" cy="707886"/>
          </a:xfrm>
          <a:prstGeom prst="rect">
            <a:avLst/>
          </a:prstGeom>
          <a:noFill/>
        </p:spPr>
        <p:txBody>
          <a:bodyPr wrap="none" rtlCol="0">
            <a:spAutoFit/>
          </a:bodyPr>
          <a:lstStyle/>
          <a:p>
            <a:r>
              <a:rPr lang="en-US" sz="4000" dirty="0" smtClean="0"/>
              <a:t>And an </a:t>
            </a:r>
            <a:r>
              <a:rPr lang="en-US" sz="4000" i="1" dirty="0" smtClean="0"/>
              <a:t>edge</a:t>
            </a:r>
            <a:r>
              <a:rPr lang="en-US" sz="4000" dirty="0" smtClean="0"/>
              <a:t> between related nodes.</a:t>
            </a:r>
            <a:endParaRPr lang="en-US" sz="4000" dirty="0"/>
          </a:p>
        </p:txBody>
      </p:sp>
    </p:spTree>
    <p:extLst>
      <p:ext uri="{BB962C8B-B14F-4D97-AF65-F5344CB8AC3E}">
        <p14:creationId xmlns:p14="http://schemas.microsoft.com/office/powerpoint/2010/main" val="16821849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2307</TotalTime>
  <Words>3826</Words>
  <Application>Microsoft Macintosh PowerPoint</Application>
  <PresentationFormat>On-screen Show (4:3)</PresentationFormat>
  <Paragraphs>497</Paragraphs>
  <Slides>80</Slides>
  <Notes>80</Notes>
  <HiddenSlides>8</HiddenSlides>
  <MMClips>1</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 Black </vt:lpstr>
      <vt:lpstr>The Beauty of Mathematics : As Illustrated by the University of Florida Sparse Matrix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Florida Sparse Matrix Collection</dc:title>
  <dc:creator>Tim Davis</dc:creator>
  <cp:lastModifiedBy>Tim Davis</cp:lastModifiedBy>
  <cp:revision>94</cp:revision>
  <dcterms:created xsi:type="dcterms:W3CDTF">2011-10-05T18:15:12Z</dcterms:created>
  <dcterms:modified xsi:type="dcterms:W3CDTF">2011-10-07T19:24:45Z</dcterms:modified>
</cp:coreProperties>
</file>