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76" r:id="rId2"/>
    <p:sldId id="289" r:id="rId3"/>
    <p:sldId id="295" r:id="rId4"/>
    <p:sldId id="279" r:id="rId5"/>
    <p:sldId id="256" r:id="rId6"/>
    <p:sldId id="257" r:id="rId7"/>
    <p:sldId id="292" r:id="rId8"/>
    <p:sldId id="293" r:id="rId9"/>
    <p:sldId id="294" r:id="rId10"/>
    <p:sldId id="291" r:id="rId11"/>
    <p:sldId id="259" r:id="rId12"/>
    <p:sldId id="258" r:id="rId13"/>
    <p:sldId id="262" r:id="rId14"/>
    <p:sldId id="284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6" r:id="rId27"/>
    <p:sldId id="285" r:id="rId28"/>
    <p:sldId id="296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75" autoAdjust="0"/>
  </p:normalViewPr>
  <p:slideViewPr>
    <p:cSldViewPr>
      <p:cViewPr varScale="1">
        <p:scale>
          <a:sx n="41" d="100"/>
          <a:sy n="41" d="100"/>
        </p:scale>
        <p:origin x="-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9E2B7-3C7C-461C-8C59-4163E68D93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D44E7-4096-45B8-912E-E9AB5DD1BB93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97681B45-D605-4D3F-A5F5-3285ACBA2DD7}" type="parTrans" cxnId="{2FE56144-34DF-4783-827C-DF13E6056E5E}">
      <dgm:prSet/>
      <dgm:spPr/>
      <dgm:t>
        <a:bodyPr/>
        <a:lstStyle/>
        <a:p>
          <a:endParaRPr lang="en-US"/>
        </a:p>
      </dgm:t>
    </dgm:pt>
    <dgm:pt modelId="{24243925-E518-450E-BE38-29E5FC6CA7B3}" type="sibTrans" cxnId="{2FE56144-34DF-4783-827C-DF13E6056E5E}">
      <dgm:prSet/>
      <dgm:spPr/>
      <dgm:t>
        <a:bodyPr/>
        <a:lstStyle/>
        <a:p>
          <a:endParaRPr lang="en-US"/>
        </a:p>
      </dgm:t>
    </dgm:pt>
    <dgm:pt modelId="{BE67C94D-9BB4-40CA-A232-F110BC2AD014}">
      <dgm:prSet phldrT="[Text]"/>
      <dgm:spPr/>
      <dgm:t>
        <a:bodyPr/>
        <a:lstStyle/>
        <a:p>
          <a:r>
            <a:rPr lang="en-US" dirty="0" smtClean="0"/>
            <a:t>computational simulation techniques in the biomedical, computer and mechanical engineering CUDA OPENCL</a:t>
          </a:r>
          <a:endParaRPr lang="en-US" dirty="0"/>
        </a:p>
      </dgm:t>
    </dgm:pt>
    <dgm:pt modelId="{69F4C927-631E-4A65-846A-943AB970E533}" type="parTrans" cxnId="{A0C64448-36D5-4FD2-BFC9-398D56C802E0}">
      <dgm:prSet/>
      <dgm:spPr/>
      <dgm:t>
        <a:bodyPr/>
        <a:lstStyle/>
        <a:p>
          <a:endParaRPr lang="en-US"/>
        </a:p>
      </dgm:t>
    </dgm:pt>
    <dgm:pt modelId="{BB71D05D-E889-4C0D-8276-BC29FF216517}" type="sibTrans" cxnId="{A0C64448-36D5-4FD2-BFC9-398D56C802E0}">
      <dgm:prSet/>
      <dgm:spPr/>
      <dgm:t>
        <a:bodyPr/>
        <a:lstStyle/>
        <a:p>
          <a:endParaRPr lang="en-US"/>
        </a:p>
      </dgm:t>
    </dgm:pt>
    <dgm:pt modelId="{FC9417A7-A732-4FA1-B727-771E8A6CAFF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Interface</a:t>
          </a:r>
          <a:endParaRPr lang="en-US" dirty="0"/>
        </a:p>
      </dgm:t>
    </dgm:pt>
    <dgm:pt modelId="{1A6CC54A-7DB4-4410-9E42-3F0F7444E63F}" type="parTrans" cxnId="{07AB78FF-3F1B-4D34-9C7F-B1C69A86403A}">
      <dgm:prSet/>
      <dgm:spPr/>
      <dgm:t>
        <a:bodyPr/>
        <a:lstStyle/>
        <a:p>
          <a:endParaRPr lang="en-US"/>
        </a:p>
      </dgm:t>
    </dgm:pt>
    <dgm:pt modelId="{34B1EF36-347D-464A-8619-44A8B1C6F418}" type="sibTrans" cxnId="{07AB78FF-3F1B-4D34-9C7F-B1C69A86403A}">
      <dgm:prSet/>
      <dgm:spPr/>
      <dgm:t>
        <a:bodyPr/>
        <a:lstStyle/>
        <a:p>
          <a:endParaRPr lang="en-US"/>
        </a:p>
      </dgm:t>
    </dgm:pt>
    <dgm:pt modelId="{FBAE1D2C-2C50-4AC0-B070-EF5C6489B4C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make the simulation tools </a:t>
          </a:r>
          <a:r>
            <a:rPr lang="en-US" b="1" dirty="0" smtClean="0">
              <a:solidFill>
                <a:schemeClr val="bg1"/>
              </a:solidFill>
            </a:rPr>
            <a:t>accessible, modifiable and sharable </a:t>
          </a:r>
          <a:r>
            <a:rPr lang="en-US" dirty="0" smtClean="0"/>
            <a:t>by users with moderate computer and VR experience</a:t>
          </a:r>
          <a:endParaRPr lang="en-US" dirty="0"/>
        </a:p>
      </dgm:t>
    </dgm:pt>
    <dgm:pt modelId="{A153BBA1-BA49-4F74-B71C-232D64838191}" type="parTrans" cxnId="{D13351CA-644C-4D18-B7C4-510B8BF35687}">
      <dgm:prSet/>
      <dgm:spPr/>
      <dgm:t>
        <a:bodyPr/>
        <a:lstStyle/>
        <a:p>
          <a:endParaRPr lang="en-US"/>
        </a:p>
      </dgm:t>
    </dgm:pt>
    <dgm:pt modelId="{D146D010-C299-4007-870A-A82C02D1ABE1}" type="sibTrans" cxnId="{D13351CA-644C-4D18-B7C4-510B8BF35687}">
      <dgm:prSet/>
      <dgm:spPr/>
      <dgm:t>
        <a:bodyPr/>
        <a:lstStyle/>
        <a:p>
          <a:endParaRPr lang="en-US"/>
        </a:p>
      </dgm:t>
    </dgm:pt>
    <dgm:pt modelId="{D22C09FB-AB50-4485-A077-2F993C294B2A}" type="pres">
      <dgm:prSet presAssocID="{4369E2B7-3C7C-461C-8C59-4163E68D93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3430B-146B-405D-8B31-375375CCB6A4}" type="pres">
      <dgm:prSet presAssocID="{CE0D44E7-4096-45B8-912E-E9AB5DD1BB93}" presName="composite" presStyleCnt="0"/>
      <dgm:spPr/>
    </dgm:pt>
    <dgm:pt modelId="{FAADDB95-494E-4007-BF00-04B6A9F62D34}" type="pres">
      <dgm:prSet presAssocID="{CE0D44E7-4096-45B8-912E-E9AB5DD1BB9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FF3A2-C9A9-427B-82B5-52AB08E6F77B}" type="pres">
      <dgm:prSet presAssocID="{CE0D44E7-4096-45B8-912E-E9AB5DD1BB9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960B-3044-4633-B84F-C91B031DACA0}" type="pres">
      <dgm:prSet presAssocID="{24243925-E518-450E-BE38-29E5FC6CA7B3}" presName="space" presStyleCnt="0"/>
      <dgm:spPr/>
    </dgm:pt>
    <dgm:pt modelId="{3612F7E6-B2AA-4D97-8A90-A0156A387301}" type="pres">
      <dgm:prSet presAssocID="{FC9417A7-A732-4FA1-B727-771E8A6CAFF2}" presName="composite" presStyleCnt="0"/>
      <dgm:spPr/>
    </dgm:pt>
    <dgm:pt modelId="{E8C8435B-D2DB-45EB-8191-304D146203C9}" type="pres">
      <dgm:prSet presAssocID="{FC9417A7-A732-4FA1-B727-771E8A6CAF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00EB2-810C-4DAD-8E14-9824C285B413}" type="pres">
      <dgm:prSet presAssocID="{FC9417A7-A732-4FA1-B727-771E8A6CAFF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6C03C-1D33-4DC1-8588-474783357A3D}" type="presOf" srcId="{FBAE1D2C-2C50-4AC0-B070-EF5C6489B4C2}" destId="{8E000EB2-810C-4DAD-8E14-9824C285B413}" srcOrd="0" destOrd="0" presId="urn:microsoft.com/office/officeart/2005/8/layout/hList1"/>
    <dgm:cxn modelId="{15098BC9-DEED-4DC8-9F93-6CD5B9262989}" type="presOf" srcId="{BE67C94D-9BB4-40CA-A232-F110BC2AD014}" destId="{300FF3A2-C9A9-427B-82B5-52AB08E6F77B}" srcOrd="0" destOrd="0" presId="urn:microsoft.com/office/officeart/2005/8/layout/hList1"/>
    <dgm:cxn modelId="{A0C64448-36D5-4FD2-BFC9-398D56C802E0}" srcId="{CE0D44E7-4096-45B8-912E-E9AB5DD1BB93}" destId="{BE67C94D-9BB4-40CA-A232-F110BC2AD014}" srcOrd="0" destOrd="0" parTransId="{69F4C927-631E-4A65-846A-943AB970E533}" sibTransId="{BB71D05D-E889-4C0D-8276-BC29FF216517}"/>
    <dgm:cxn modelId="{F40CA2DE-7265-44AA-ABA2-B1EE5222E37A}" type="presOf" srcId="{FC9417A7-A732-4FA1-B727-771E8A6CAFF2}" destId="{E8C8435B-D2DB-45EB-8191-304D146203C9}" srcOrd="0" destOrd="0" presId="urn:microsoft.com/office/officeart/2005/8/layout/hList1"/>
    <dgm:cxn modelId="{2FE56144-34DF-4783-827C-DF13E6056E5E}" srcId="{4369E2B7-3C7C-461C-8C59-4163E68D9392}" destId="{CE0D44E7-4096-45B8-912E-E9AB5DD1BB93}" srcOrd="0" destOrd="0" parTransId="{97681B45-D605-4D3F-A5F5-3285ACBA2DD7}" sibTransId="{24243925-E518-450E-BE38-29E5FC6CA7B3}"/>
    <dgm:cxn modelId="{D13351CA-644C-4D18-B7C4-510B8BF35687}" srcId="{FC9417A7-A732-4FA1-B727-771E8A6CAFF2}" destId="{FBAE1D2C-2C50-4AC0-B070-EF5C6489B4C2}" srcOrd="0" destOrd="0" parTransId="{A153BBA1-BA49-4F74-B71C-232D64838191}" sibTransId="{D146D010-C299-4007-870A-A82C02D1ABE1}"/>
    <dgm:cxn modelId="{1A354A5F-1A4D-4FF4-93B5-CD3AC8CC5F3F}" type="presOf" srcId="{4369E2B7-3C7C-461C-8C59-4163E68D9392}" destId="{D22C09FB-AB50-4485-A077-2F993C294B2A}" srcOrd="0" destOrd="0" presId="urn:microsoft.com/office/officeart/2005/8/layout/hList1"/>
    <dgm:cxn modelId="{07AB78FF-3F1B-4D34-9C7F-B1C69A86403A}" srcId="{4369E2B7-3C7C-461C-8C59-4163E68D9392}" destId="{FC9417A7-A732-4FA1-B727-771E8A6CAFF2}" srcOrd="1" destOrd="0" parTransId="{1A6CC54A-7DB4-4410-9E42-3F0F7444E63F}" sibTransId="{34B1EF36-347D-464A-8619-44A8B1C6F418}"/>
    <dgm:cxn modelId="{7479DD6F-51F5-4C9A-A6E3-0E350C54B602}" type="presOf" srcId="{CE0D44E7-4096-45B8-912E-E9AB5DD1BB93}" destId="{FAADDB95-494E-4007-BF00-04B6A9F62D34}" srcOrd="0" destOrd="0" presId="urn:microsoft.com/office/officeart/2005/8/layout/hList1"/>
    <dgm:cxn modelId="{A3068127-0F19-4473-8739-CF667D8D3C19}" type="presParOf" srcId="{D22C09FB-AB50-4485-A077-2F993C294B2A}" destId="{0873430B-146B-405D-8B31-375375CCB6A4}" srcOrd="0" destOrd="0" presId="urn:microsoft.com/office/officeart/2005/8/layout/hList1"/>
    <dgm:cxn modelId="{343F6C8B-1723-44BF-B887-4368BD6213D7}" type="presParOf" srcId="{0873430B-146B-405D-8B31-375375CCB6A4}" destId="{FAADDB95-494E-4007-BF00-04B6A9F62D34}" srcOrd="0" destOrd="0" presId="urn:microsoft.com/office/officeart/2005/8/layout/hList1"/>
    <dgm:cxn modelId="{DCA99E74-9875-44BE-BB3D-7776EC991849}" type="presParOf" srcId="{0873430B-146B-405D-8B31-375375CCB6A4}" destId="{300FF3A2-C9A9-427B-82B5-52AB08E6F77B}" srcOrd="1" destOrd="0" presId="urn:microsoft.com/office/officeart/2005/8/layout/hList1"/>
    <dgm:cxn modelId="{DD112D93-AACA-458E-8EA3-C3D329C0260B}" type="presParOf" srcId="{D22C09FB-AB50-4485-A077-2F993C294B2A}" destId="{4A68960B-3044-4633-B84F-C91B031DACA0}" srcOrd="1" destOrd="0" presId="urn:microsoft.com/office/officeart/2005/8/layout/hList1"/>
    <dgm:cxn modelId="{4CF0878F-D2B5-4CAC-9B8F-8D3E1BAD86CF}" type="presParOf" srcId="{D22C09FB-AB50-4485-A077-2F993C294B2A}" destId="{3612F7E6-B2AA-4D97-8A90-A0156A387301}" srcOrd="2" destOrd="0" presId="urn:microsoft.com/office/officeart/2005/8/layout/hList1"/>
    <dgm:cxn modelId="{B5D60C04-5132-4FF5-BD57-21A35A5D58FC}" type="presParOf" srcId="{3612F7E6-B2AA-4D97-8A90-A0156A387301}" destId="{E8C8435B-D2DB-45EB-8191-304D146203C9}" srcOrd="0" destOrd="0" presId="urn:microsoft.com/office/officeart/2005/8/layout/hList1"/>
    <dgm:cxn modelId="{55DB2F2B-5F87-4B57-91B8-23AB41D2EE1B}" type="presParOf" srcId="{3612F7E6-B2AA-4D97-8A90-A0156A387301}" destId="{8E000EB2-810C-4DAD-8E14-9824C285B4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DDB95-494E-4007-BF00-04B6A9F62D34}">
      <dsp:nvSpPr>
        <dsp:cNvPr id="0" name=""/>
        <dsp:cNvSpPr/>
      </dsp:nvSpPr>
      <dsp:spPr>
        <a:xfrm>
          <a:off x="38" y="34814"/>
          <a:ext cx="3703141" cy="89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Technology</a:t>
          </a:r>
          <a:endParaRPr lang="en-US" sz="3100" kern="1200" dirty="0"/>
        </a:p>
      </dsp:txBody>
      <dsp:txXfrm>
        <a:off x="38" y="34814"/>
        <a:ext cx="3703141" cy="892800"/>
      </dsp:txXfrm>
    </dsp:sp>
    <dsp:sp modelId="{300FF3A2-C9A9-427B-82B5-52AB08E6F77B}">
      <dsp:nvSpPr>
        <dsp:cNvPr id="0" name=""/>
        <dsp:cNvSpPr/>
      </dsp:nvSpPr>
      <dsp:spPr>
        <a:xfrm>
          <a:off x="38" y="927614"/>
          <a:ext cx="3703141" cy="3914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computational simulation techniques in the biomedical, computer and mechanical engineering CUDA OPENCL</a:t>
          </a:r>
          <a:endParaRPr lang="en-US" sz="3100" kern="1200" dirty="0"/>
        </a:p>
      </dsp:txBody>
      <dsp:txXfrm>
        <a:off x="38" y="927614"/>
        <a:ext cx="3703141" cy="3914370"/>
      </dsp:txXfrm>
    </dsp:sp>
    <dsp:sp modelId="{E8C8435B-D2DB-45EB-8191-304D146203C9}">
      <dsp:nvSpPr>
        <dsp:cNvPr id="0" name=""/>
        <dsp:cNvSpPr/>
      </dsp:nvSpPr>
      <dsp:spPr>
        <a:xfrm>
          <a:off x="4221619" y="34814"/>
          <a:ext cx="3703141" cy="8928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Interface</a:t>
          </a:r>
          <a:endParaRPr lang="en-US" sz="3100" kern="1200" dirty="0"/>
        </a:p>
      </dsp:txBody>
      <dsp:txXfrm>
        <a:off x="4221619" y="34814"/>
        <a:ext cx="3703141" cy="892800"/>
      </dsp:txXfrm>
    </dsp:sp>
    <dsp:sp modelId="{8E000EB2-810C-4DAD-8E14-9824C285B413}">
      <dsp:nvSpPr>
        <dsp:cNvPr id="0" name=""/>
        <dsp:cNvSpPr/>
      </dsp:nvSpPr>
      <dsp:spPr>
        <a:xfrm>
          <a:off x="4221619" y="927614"/>
          <a:ext cx="3703141" cy="3914370"/>
        </a:xfrm>
        <a:prstGeom prst="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make the simulation tools </a:t>
          </a:r>
          <a:r>
            <a:rPr lang="en-US" sz="3100" b="1" kern="1200" dirty="0" smtClean="0">
              <a:solidFill>
                <a:schemeClr val="bg1"/>
              </a:solidFill>
            </a:rPr>
            <a:t>accessible, modifiable and sharable </a:t>
          </a:r>
          <a:r>
            <a:rPr lang="en-US" sz="3100" kern="1200" dirty="0" smtClean="0"/>
            <a:t>by users with moderate computer and VR experience</a:t>
          </a:r>
          <a:endParaRPr lang="en-US" sz="3100" kern="1200" dirty="0"/>
        </a:p>
      </dsp:txBody>
      <dsp:txXfrm>
        <a:off x="4221619" y="927614"/>
        <a:ext cx="3703141" cy="391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C25344-44D1-4520-8581-25FA9CAD09B5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A59343-5BC1-4F07-8079-00D28AE8B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11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1447800"/>
            <a:ext cx="8153400" cy="4673600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16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2A38-1820-451F-8BF4-E732A5A1E5C1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0147-94EF-4057-ADAD-9ED7C8C86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</p:spTree>
    <p:extLst>
      <p:ext uri="{BB962C8B-B14F-4D97-AF65-F5344CB8AC3E}">
        <p14:creationId xmlns:p14="http://schemas.microsoft.com/office/powerpoint/2010/main" val="421780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</p:spTree>
    <p:extLst>
      <p:ext uri="{BB962C8B-B14F-4D97-AF65-F5344CB8AC3E}">
        <p14:creationId xmlns:p14="http://schemas.microsoft.com/office/powerpoint/2010/main" val="9664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ADB9-7362-4C27-9472-B9F0A1A6CCED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D3A2-0626-40D3-B23D-F6152AE8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A14F-5E73-4891-8C9F-0A19D155C376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2A56-5044-4559-8AA6-C65DB1A64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5217-1556-4431-8D0C-7A0753E94829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0B25-BCFB-43AA-AC10-F29FA9C4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6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4FA8-6819-4D36-B560-23E2A6B0025C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EAEA-9119-4135-8439-4EDF28F7E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6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9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</p:spTree>
    <p:extLst>
      <p:ext uri="{BB962C8B-B14F-4D97-AF65-F5344CB8AC3E}">
        <p14:creationId xmlns:p14="http://schemas.microsoft.com/office/powerpoint/2010/main" val="73342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</p:spTree>
    <p:extLst>
      <p:ext uri="{BB962C8B-B14F-4D97-AF65-F5344CB8AC3E}">
        <p14:creationId xmlns:p14="http://schemas.microsoft.com/office/powerpoint/2010/main" val="186108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6050" y="96838"/>
            <a:ext cx="8839200" cy="6380162"/>
          </a:xfrm>
          <a:prstGeom prst="roundRect">
            <a:avLst>
              <a:gd name="adj" fmla="val 4347"/>
            </a:avLst>
          </a:prstGeom>
          <a:solidFill>
            <a:schemeClr val="bg1"/>
          </a:solidFill>
          <a:ln w="25400" cmpd="sng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urflab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5997575"/>
            <a:ext cx="1027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 userDrawn="1"/>
        </p:nvSpPr>
        <p:spPr>
          <a:xfrm>
            <a:off x="120332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</a:t>
            </a:r>
            <a:endParaRPr lang="en-US" baseline="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2720975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TIPS</a:t>
            </a:r>
          </a:p>
        </p:txBody>
      </p:sp>
      <p:sp>
        <p:nvSpPr>
          <p:cNvPr id="8" name="Pentagon 7"/>
          <p:cNvSpPr/>
          <p:nvPr userDrawn="1"/>
        </p:nvSpPr>
        <p:spPr>
          <a:xfrm>
            <a:off x="5754688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Authoring Effort</a:t>
            </a:r>
          </a:p>
        </p:txBody>
      </p:sp>
      <p:sp>
        <p:nvSpPr>
          <p:cNvPr id="9" name="Pentagon 8"/>
          <p:cNvSpPr/>
          <p:nvPr userDrawn="1"/>
        </p:nvSpPr>
        <p:spPr>
          <a:xfrm>
            <a:off x="4238625" y="6553200"/>
            <a:ext cx="1462088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Central Form</a:t>
            </a:r>
          </a:p>
        </p:txBody>
      </p:sp>
      <p:sp>
        <p:nvSpPr>
          <p:cNvPr id="10" name="Pentagon 9"/>
          <p:cNvSpPr/>
          <p:nvPr userDrawn="1"/>
        </p:nvSpPr>
        <p:spPr>
          <a:xfrm>
            <a:off x="7272338" y="6553200"/>
            <a:ext cx="1463675" cy="2286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</a:t>
            </a: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103188" y="6470650"/>
            <a:ext cx="1089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MMVR18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0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7914-1C57-4940-9166-77E97B09F766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E3573-F977-456B-B19A-23C69749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7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C979-7973-4FE8-8269-E07A44789943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7F47-2373-4921-8B64-267A1F134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9661B-56AC-42A5-8080-F26C3189FBC7}" type="datetimeFigureOut">
              <a:rPr lang="en-US"/>
              <a:pPr>
                <a:defRPr/>
              </a:pPr>
              <a:t>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2666C-8170-4328-A25A-0A6EC8CA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41" r:id="rId8"/>
    <p:sldLayoutId id="2147483842" r:id="rId9"/>
    <p:sldLayoutId id="2147483849" r:id="rId10"/>
    <p:sldLayoutId id="2147483850" r:id="rId11"/>
    <p:sldLayoutId id="2147483843" r:id="rId12"/>
    <p:sldLayoutId id="2147483844" r:id="rId13"/>
    <p:sldLayoutId id="2147483845" r:id="rId14"/>
    <p:sldLayoutId id="214748384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jpe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Enabling Surgeons to Create Simulation-Based Teaching Modules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Young In Yeo</a:t>
            </a:r>
            <a:r>
              <a:rPr lang="en-US" sz="2000" baseline="30000" dirty="0" smtClean="0"/>
              <a:t>∗</a:t>
            </a:r>
            <a:r>
              <a:rPr lang="en-US" sz="2000" dirty="0" smtClean="0"/>
              <a:t>, </a:t>
            </a:r>
            <a:r>
              <a:rPr lang="en-US" sz="2000" dirty="0" err="1" smtClean="0"/>
              <a:t>Saleh</a:t>
            </a:r>
            <a:r>
              <a:rPr lang="en-US" sz="2000" dirty="0" smtClean="0"/>
              <a:t> </a:t>
            </a:r>
            <a:r>
              <a:rPr lang="en-US" sz="2000" dirty="0" err="1" smtClean="0"/>
              <a:t>Dindar</a:t>
            </a:r>
            <a:r>
              <a:rPr lang="en-US" sz="2000" baseline="30000" dirty="0" smtClean="0"/>
              <a:t> ∗</a:t>
            </a:r>
            <a:r>
              <a:rPr lang="en-US" sz="2000" dirty="0" smtClean="0"/>
              <a:t>, George </a:t>
            </a:r>
            <a:r>
              <a:rPr lang="en-US" sz="2000" dirty="0" err="1" smtClean="0"/>
              <a:t>Sarosi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Jörg</a:t>
            </a:r>
            <a:r>
              <a:rPr lang="en-US" sz="2000" dirty="0" smtClean="0">
                <a:solidFill>
                  <a:schemeClr val="tx1"/>
                </a:solidFill>
              </a:rPr>
              <a:t> Peters</a:t>
            </a:r>
            <a:r>
              <a:rPr lang="en-US" sz="2000" baseline="30000" dirty="0" smtClean="0"/>
              <a:t> ∗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aseline="30000" dirty="0" smtClean="0"/>
              <a:t>∗  </a:t>
            </a:r>
            <a:r>
              <a:rPr lang="en-US" sz="2000" dirty="0" err="1" smtClean="0"/>
              <a:t>Dept</a:t>
            </a:r>
            <a:r>
              <a:rPr lang="en-US" sz="2000" dirty="0" smtClean="0"/>
              <a:t> CISE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, </a:t>
            </a:r>
            <a:r>
              <a:rPr lang="en-US" sz="2000" baseline="30000" dirty="0" smtClean="0"/>
              <a:t>+ </a:t>
            </a:r>
            <a:r>
              <a:rPr lang="en-US" sz="2000" dirty="0" err="1" smtClean="0"/>
              <a:t>Dept</a:t>
            </a:r>
            <a:r>
              <a:rPr lang="en-US" sz="2000" dirty="0" smtClean="0"/>
              <a:t> Surgery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University of Florida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91"/>
    </mc:Choice>
    <mc:Fallback xmlns="">
      <p:transition spd="slow" advTm="1421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8488" y="1597025"/>
            <a:ext cx="1143000" cy="13716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3352800" y="244475"/>
            <a:ext cx="2847975" cy="838200"/>
            <a:chOff x="370864" y="0"/>
            <a:chExt cx="5181600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CENTRAL FORM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1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7"/>
    </mc:Choice>
    <mc:Fallback xmlns="">
      <p:transition spd="slow" advTm="380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8050" y="3505200"/>
            <a:ext cx="1143000" cy="13716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4" name="Picture 2" descr="C:\Users\SurfLab\Downloads\figs\app-p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2330"/>
            <a:ext cx="5769610" cy="502221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143000" y="244475"/>
            <a:ext cx="4038600" cy="838200"/>
            <a:chOff x="370864" y="0"/>
            <a:chExt cx="5181599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370864" y="0"/>
              <a:ext cx="5181599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0864" y="34637"/>
              <a:ext cx="5157157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PRE-QUESTIONNARE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5"/>
    </mc:Choice>
    <mc:Fallback xmlns="">
      <p:transition spd="slow" advTm="4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1488" y="3976688"/>
            <a:ext cx="1143000" cy="13716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 descr="C:\Users\SurfLab\Downloads\figs\Instruction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85744"/>
            <a:ext cx="5099304" cy="52806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2362200" y="244475"/>
            <a:ext cx="5029200" cy="838200"/>
            <a:chOff x="370864" y="0"/>
            <a:chExt cx="5181599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370864" y="0"/>
              <a:ext cx="5181599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0864" y="34637"/>
              <a:ext cx="5157065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INSTRUCTION (SIMULATION)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"/>
    </mc:Choice>
    <mc:Fallback xmlns="">
      <p:transition spd="slow" advTm="2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3581400"/>
            <a:ext cx="1066800" cy="12192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3" descr="C:\Users\SurfLab\Downloads\figs\app-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769610" cy="502221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4191000" y="244475"/>
            <a:ext cx="4038600" cy="838200"/>
            <a:chOff x="370864" y="0"/>
            <a:chExt cx="5181599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370864" y="0"/>
              <a:ext cx="5181599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0864" y="34637"/>
              <a:ext cx="5157157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POST-QUESTIONNARE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76"/>
    </mc:Choice>
    <mc:Fallback xmlns="">
      <p:transition spd="slow" advTm="34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49813" y="1295400"/>
            <a:ext cx="1371600" cy="13716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8" name="Picture 2" descr="C:\Users\SurfLab\Downloads\figs\SarosiTI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2" y="66585"/>
            <a:ext cx="6096000" cy="45720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290888" y="5356225"/>
            <a:ext cx="4633912" cy="838200"/>
            <a:chOff x="370864" y="0"/>
            <a:chExt cx="5181599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370864" y="0"/>
              <a:ext cx="5181599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0864" y="34637"/>
              <a:ext cx="5158523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MASTER-PERFORMANCE(S)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6"/>
    </mc:Choice>
    <mc:Fallback xmlns="">
      <p:transition spd="slow" advTm="2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78613" y="1998663"/>
            <a:ext cx="914400" cy="9144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3" name="Picture 3" descr="C:\Users\SurfLab\Downloads\figs\feedback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4770"/>
            <a:ext cx="4965700" cy="48006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066800" y="244475"/>
            <a:ext cx="2847975" cy="838200"/>
            <a:chOff x="370864" y="0"/>
            <a:chExt cx="5181600" cy="1219200"/>
          </a:xfrm>
        </p:grpSpPr>
        <p:sp>
          <p:nvSpPr>
            <p:cNvPr id="7" name="Rounded Rectangle 6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FEEDBACK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8"/>
    </mc:Choice>
    <mc:Fallback xmlns="">
      <p:transition spd="slow" advTm="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Check list of tools, organs, and operations against existing DB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22763" y="3851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2763" y="434498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22763" y="49815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22763" y="54546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21535" name="TextBox 56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sp>
        <p:nvSpPr>
          <p:cNvPr id="21536" name="TextBox 57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8" name="Rounded Rectangle 37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69493" y="6019800"/>
            <a:ext cx="2212337" cy="307777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APPENDECTOMY MODULE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"/>
    </mc:Choice>
    <mc:Fallback xmlns="">
      <p:transition spd="slow" advTm="75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0570" y="1051560"/>
            <a:ext cx="289560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Check list of tools, organs, and operations against existing DB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2" name="Rounded Rectangle 31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78"/>
    </mc:Choice>
    <mc:Fallback xmlns="">
      <p:transition spd="slow" advTm="1847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0570" y="1524000"/>
            <a:ext cx="289560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Check list of tools, organs, and operations against existing DB</a:t>
            </a: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6" name="Rounded Rectangle 35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"/>
    </mc:Choice>
    <mc:Fallback xmlns="">
      <p:transition spd="slow" advTm="395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0570" y="1981200"/>
            <a:ext cx="289560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Check list of tools, organs, and operations against existing DB</a:t>
            </a:r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0" name="Rounded Rectangle 29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19"/>
    </mc:Choice>
    <mc:Fallback xmlns="">
      <p:transition spd="slow" advTm="166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Surgeons do what?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At the U of Florida, laparoscopic surgeons are </a:t>
            </a:r>
            <a:r>
              <a:rPr lang="en-US" sz="2800" dirty="0"/>
              <a:t>creating Simulation-Based Teaching </a:t>
            </a:r>
            <a:r>
              <a:rPr lang="en-US" sz="2800" dirty="0" smtClean="0"/>
              <a:t>Modules (TIPS)</a:t>
            </a:r>
          </a:p>
          <a:p>
            <a:pPr eaLnBrk="1" hangingPunct="1">
              <a:defRPr/>
            </a:pPr>
            <a:r>
              <a:rPr lang="en-US" sz="2800" dirty="0" smtClean="0"/>
              <a:t>UF has a $150K commercial  lap trainer.</a:t>
            </a:r>
          </a:p>
          <a:p>
            <a:pPr eaLnBrk="1" hangingPunct="1">
              <a:defRPr/>
            </a:pPr>
            <a:r>
              <a:rPr lang="en-US" sz="2800" dirty="0" smtClean="0"/>
              <a:t>Why are surgeons spending their time? Should they spend time?</a:t>
            </a:r>
          </a:p>
          <a:p>
            <a:pPr eaLnBrk="1" hangingPunct="1">
              <a:defRPr/>
            </a:pPr>
            <a:r>
              <a:rPr lang="en-US" sz="2800" dirty="0" smtClean="0"/>
              <a:t>Missing modules, anatomic variants, tools, techniques</a:t>
            </a:r>
          </a:p>
          <a:p>
            <a:pPr eaLnBrk="1" hangingPunct="1">
              <a:defRPr/>
            </a:pPr>
            <a:r>
              <a:rPr lang="en-US" sz="2800" dirty="0" smtClean="0"/>
              <a:t>Why not ask the vendor to add?</a:t>
            </a:r>
          </a:p>
          <a:p>
            <a:pPr eaLnBrk="1" hangingPunct="1">
              <a:defRPr/>
            </a:pPr>
            <a:r>
              <a:rPr lang="en-US" sz="2800" dirty="0" smtClean="0"/>
              <a:t>(time, customization, cost)</a:t>
            </a:r>
          </a:p>
          <a:p>
            <a:pPr eaLnBrk="1" hangingPunct="1">
              <a:defRPr/>
            </a:pPr>
            <a:r>
              <a:rPr lang="en-US" sz="2800" dirty="0" smtClean="0"/>
              <a:t>TIPS modules are efficient to create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026" name="Picture 2" descr="C:\Users\SurfLab\Downloads\Desktop Publis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64" y="3505200"/>
            <a:ext cx="2573655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rfLab\Downloads\805f_3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51"/>
    </mc:Choice>
    <mc:Fallback xmlns="">
      <p:transition spd="slow" advTm="12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39888" y="2407920"/>
            <a:ext cx="2936964" cy="1478280"/>
          </a:xfrm>
          <a:prstGeom prst="diamond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8" name="Rounded Rectangle 37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7"/>
    </mc:Choice>
    <mc:Fallback xmlns="">
      <p:transition spd="slow" advTm="1171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96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8" name="TextBox 29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26654" name="TextBox 46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43" name="Rounded Rectangle 42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2"/>
    </mc:Choice>
    <mc:Fallback xmlns="">
      <p:transition spd="slow" advTm="717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480"/>
            <a:ext cx="310896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27661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TextBox 45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2763" y="3851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27679" name="TextBox 55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4" name="Rounded Rectangle 33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"/>
    </mc:Choice>
    <mc:Fallback xmlns="">
      <p:transition spd="slow" advTm="542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8160"/>
            <a:ext cx="3108960" cy="32004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6" name="TextBox 42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22763" y="3851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2763" y="434498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28704" name="TextBox 52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6" name="Rounded Rectangle 35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2"/>
    </mc:Choice>
    <mc:Fallback xmlns="">
      <p:transition spd="slow" advTm="612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0570" y="4953000"/>
            <a:ext cx="2895600" cy="36576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1025" y="5426075"/>
            <a:ext cx="2895600" cy="365125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1" idx="0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0" name="TextBox 41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22763" y="3851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2763" y="434498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22763" y="49815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29729" name="TextBox 49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40" name="Rounded Rectangle 39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"/>
    </mc:Choice>
    <mc:Fallback xmlns="">
      <p:transition spd="slow" advTm="403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352800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Request to add items into DB and TIPS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3840163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Create 3D mesh for the requested items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327525"/>
            <a:ext cx="3108325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Add operations into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1025" y="1050925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Deconstruct procedure into steps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025" y="15240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Collect operative videos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1025" y="1981200"/>
            <a:ext cx="2895600" cy="32067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Fill out central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1025" y="4953000"/>
            <a:ext cx="2895600" cy="365125"/>
          </a:xfrm>
          <a:prstGeom prst="rect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Assemble/modify scene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0570" y="5425440"/>
            <a:ext cx="2895600" cy="36576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Set ranges (run TIPS module)</a:t>
            </a:r>
          </a:p>
        </p:txBody>
      </p:sp>
      <p:sp>
        <p:nvSpPr>
          <p:cNvPr id="12" name="Diamond 11"/>
          <p:cNvSpPr/>
          <p:nvPr/>
        </p:nvSpPr>
        <p:spPr>
          <a:xfrm>
            <a:off x="5640388" y="2408238"/>
            <a:ext cx="2936875" cy="1477962"/>
          </a:xfrm>
          <a:prstGeom prst="diamond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Check list of tools, organs, and operations against existing DB</a:t>
            </a: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6019800" y="422275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1"/>
                </a:solidFill>
              </a:rPr>
              <a:t>Surgeon-Author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625" y="422275"/>
            <a:ext cx="1298575" cy="400050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/>
                </a:solidFill>
                <a:latin typeface="+mn-lt"/>
                <a:cs typeface="+mn-cs"/>
              </a:rPr>
              <a:t>Technician</a:t>
            </a:r>
          </a:p>
        </p:txBody>
      </p:sp>
      <p:cxnSp>
        <p:nvCxnSpPr>
          <p:cNvPr id="25" name="Straight Connector 24"/>
          <p:cNvCxnSpPr>
            <a:stCxn id="7" idx="2"/>
            <a:endCxn id="8" idx="0"/>
          </p:cNvCxnSpPr>
          <p:nvPr/>
        </p:nvCxnSpPr>
        <p:spPr>
          <a:xfrm>
            <a:off x="7108825" y="13716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>
            <a:off x="7108825" y="1844675"/>
            <a:ext cx="0" cy="136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2" idx="0"/>
          </p:cNvCxnSpPr>
          <p:nvPr/>
        </p:nvCxnSpPr>
        <p:spPr>
          <a:xfrm>
            <a:off x="7108825" y="2301875"/>
            <a:ext cx="0" cy="106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2" idx="1"/>
            <a:endCxn id="4" idx="0"/>
          </p:cNvCxnSpPr>
          <p:nvPr/>
        </p:nvCxnSpPr>
        <p:spPr>
          <a:xfrm rot="10800000" flipV="1">
            <a:off x="2087563" y="3146425"/>
            <a:ext cx="3552825" cy="20637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2"/>
            <a:endCxn id="5" idx="0"/>
          </p:cNvCxnSpPr>
          <p:nvPr/>
        </p:nvCxnSpPr>
        <p:spPr>
          <a:xfrm>
            <a:off x="2087563" y="3673475"/>
            <a:ext cx="0" cy="1666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" idx="2"/>
            <a:endCxn id="6" idx="0"/>
          </p:cNvCxnSpPr>
          <p:nvPr/>
        </p:nvCxnSpPr>
        <p:spPr>
          <a:xfrm>
            <a:off x="2087563" y="4160838"/>
            <a:ext cx="0" cy="1666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6" idx="2"/>
            <a:endCxn id="10" idx="0"/>
          </p:cNvCxnSpPr>
          <p:nvPr/>
        </p:nvCxnSpPr>
        <p:spPr>
          <a:xfrm rot="16200000" flipH="1">
            <a:off x="4445794" y="2289969"/>
            <a:ext cx="304800" cy="502126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0" idx="0"/>
          </p:cNvCxnSpPr>
          <p:nvPr/>
        </p:nvCxnSpPr>
        <p:spPr>
          <a:xfrm>
            <a:off x="7108825" y="3886200"/>
            <a:ext cx="0" cy="106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2"/>
          </p:cNvCxnSpPr>
          <p:nvPr/>
        </p:nvCxnSpPr>
        <p:spPr>
          <a:xfrm>
            <a:off x="7108825" y="5318125"/>
            <a:ext cx="0" cy="107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44"/>
          <p:cNvSpPr txBox="1">
            <a:spLocks noChangeArrowheads="1"/>
          </p:cNvSpPr>
          <p:nvPr/>
        </p:nvSpPr>
        <p:spPr bwMode="auto">
          <a:xfrm>
            <a:off x="6713538" y="41798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Yes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73463" y="714375"/>
            <a:ext cx="1912937" cy="306388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Estimated Time (hours)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2763" y="1057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22763" y="151923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22763" y="198120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22763" y="33591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22763" y="38512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2763" y="4344988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1.0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22763" y="4981575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2763" y="5454650"/>
            <a:ext cx="414337" cy="307975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0.5</a:t>
            </a:r>
          </a:p>
        </p:txBody>
      </p:sp>
      <p:sp>
        <p:nvSpPr>
          <p:cNvPr id="30754" name="TextBox 54"/>
          <p:cNvSpPr txBox="1">
            <a:spLocks noChangeArrowheads="1"/>
          </p:cNvSpPr>
          <p:nvPr/>
        </p:nvSpPr>
        <p:spPr bwMode="auto">
          <a:xfrm>
            <a:off x="4343400" y="2840038"/>
            <a:ext cx="3952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No</a:t>
            </a:r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108325" y="0"/>
            <a:ext cx="2863850" cy="579438"/>
            <a:chOff x="341981" y="0"/>
            <a:chExt cx="5210483" cy="1219200"/>
          </a:xfrm>
        </p:grpSpPr>
        <p:sp>
          <p:nvSpPr>
            <p:cNvPr id="38" name="Rounded Rectangle 37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341981" y="34638"/>
              <a:ext cx="5158494" cy="1149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spc="-100" dirty="0" smtClean="0"/>
                <a:t>AUTHORING EFFORT</a:t>
              </a:r>
              <a:endParaRPr lang="en-US" sz="2400" spc="-1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569493" y="6019800"/>
            <a:ext cx="2212337" cy="307777"/>
          </a:xfrm>
          <a:prstGeom prst="rect">
            <a:avLst/>
          </a:prstGeom>
          <a:noFill/>
          <a:ln w="0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APPENDECTOMY MODULE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"/>
    </mc:Choice>
    <mc:Fallback xmlns="">
      <p:transition spd="slow" advTm="94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2954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0"/>
    </mc:Choice>
    <mc:Fallback xmlns="">
      <p:transition spd="slow" advTm="471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CONTRIBUTION</a:t>
            </a: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Workflow (</a:t>
            </a:r>
            <a:r>
              <a:rPr lang="en-US" smtClean="0">
                <a:solidFill>
                  <a:srgbClr val="FF0000"/>
                </a:solidFill>
              </a:rPr>
              <a:t>auto-generated templates</a:t>
            </a:r>
            <a:r>
              <a:rPr lang="en-US" smtClean="0"/>
              <a:t>) that</a:t>
            </a:r>
          </a:p>
          <a:p>
            <a:pPr lvl="1" eaLnBrk="1" hangingPunct="1"/>
            <a:r>
              <a:rPr lang="en-US" smtClean="0"/>
              <a:t>makes the authoring process </a:t>
            </a:r>
            <a:r>
              <a:rPr lang="en-US" smtClean="0">
                <a:solidFill>
                  <a:srgbClr val="0070C0"/>
                </a:solidFill>
              </a:rPr>
              <a:t>efficient</a:t>
            </a:r>
          </a:p>
          <a:p>
            <a:pPr lvl="1" eaLnBrk="1" hangingPunct="1"/>
            <a:r>
              <a:rPr lang="en-US" smtClean="0"/>
              <a:t>promotes </a:t>
            </a:r>
            <a:r>
              <a:rPr lang="en-US" smtClean="0">
                <a:solidFill>
                  <a:srgbClr val="0070C0"/>
                </a:solidFill>
              </a:rPr>
              <a:t>consistency</a:t>
            </a:r>
            <a:r>
              <a:rPr lang="en-US" smtClean="0"/>
              <a:t> between instruction and measurement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419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Thank you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9"/>
    </mc:Choice>
    <mc:Fallback xmlns="">
      <p:transition spd="slow" advTm="39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GOAL (TIPS)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Software framework  (</a:t>
            </a:r>
            <a:r>
              <a:rPr lang="en-US" sz="2800" dirty="0" smtClean="0">
                <a:solidFill>
                  <a:srgbClr val="002060"/>
                </a:solidFill>
              </a:rPr>
              <a:t>Toolkit for Illustration of Procedures in Surgery</a:t>
            </a:r>
            <a:r>
              <a:rPr lang="en-US" sz="2800" dirty="0" smtClean="0"/>
              <a:t>) within which                </a:t>
            </a:r>
            <a:r>
              <a:rPr lang="en-US" sz="2800" dirty="0" smtClean="0">
                <a:solidFill>
                  <a:srgbClr val="FF0000"/>
                </a:solidFill>
              </a:rPr>
              <a:t>surgeons themselves </a:t>
            </a:r>
            <a:r>
              <a:rPr lang="en-US" sz="2800" dirty="0" smtClean="0"/>
              <a:t>define and adjust (=author) interactive simulation teaching modules</a:t>
            </a:r>
          </a:p>
          <a:p>
            <a:pPr eaLnBrk="1" hangingPunct="1"/>
            <a:r>
              <a:rPr lang="en-US" sz="2800" dirty="0" smtClean="0"/>
              <a:t>document novel surgical techniques and variants by example</a:t>
            </a:r>
          </a:p>
          <a:p>
            <a:pPr eaLnBrk="1" hangingPunct="1"/>
            <a:r>
              <a:rPr lang="en-US" sz="2800" dirty="0" smtClean="0"/>
              <a:t>Environment/workflow that allows surgeon-educators to create teaching modules            </a:t>
            </a:r>
            <a:r>
              <a:rPr lang="en-US" sz="2800" dirty="0" smtClean="0">
                <a:solidFill>
                  <a:srgbClr val="0070C0"/>
                </a:solidFill>
              </a:rPr>
              <a:t>efficiently and consistently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5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3"/>
    </mc:Choice>
    <mc:Fallback xmlns="">
      <p:transition spd="slow" advTm="95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Increasing deployment of commercial simulators in surgical education</a:t>
            </a:r>
          </a:p>
          <a:p>
            <a:pPr eaLnBrk="1" hangingPunct="1">
              <a:defRPr/>
            </a:pPr>
            <a:r>
              <a:rPr lang="en-US" sz="2800" dirty="0" smtClean="0"/>
              <a:t>especially of minimally invasive surgical techniques</a:t>
            </a:r>
          </a:p>
          <a:p>
            <a:pPr eaLnBrk="1" hangingPunct="1">
              <a:defRPr/>
            </a:pPr>
            <a:r>
              <a:rPr lang="en-US" sz="2800" dirty="0" smtClean="0"/>
              <a:t>The cost structure favors the most common and the most basic surgical procedures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Broaden the use of simulation for teaching</a:t>
            </a:r>
          </a:p>
          <a:p>
            <a:pPr eaLnBrk="1" hangingPunct="1">
              <a:defRPr/>
            </a:pPr>
            <a:r>
              <a:rPr lang="en-US" sz="2800" dirty="0"/>
              <a:t>N</a:t>
            </a:r>
            <a:r>
              <a:rPr lang="en-US" sz="2800" dirty="0" smtClean="0"/>
              <a:t>ew procedures, low-volume procedures</a:t>
            </a:r>
            <a:endParaRPr lang="en-US" sz="2800" dirty="0"/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09600" y="3810000"/>
            <a:ext cx="8001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/>
              <a:t>NEEDED</a:t>
            </a:r>
          </a:p>
        </p:txBody>
      </p:sp>
      <p:pic>
        <p:nvPicPr>
          <p:cNvPr id="1026" name="Picture 2" descr="C:\Users\SurfLab\Downloads\Desktop Publis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72" y="3804821"/>
            <a:ext cx="2573655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rfLab\Downloads\805f_3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637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1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51"/>
    </mc:Choice>
    <mc:Fallback xmlns="">
      <p:transition spd="slow" advTm="12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 Module</a:t>
            </a:r>
            <a:br>
              <a:rPr lang="en-US" dirty="0" smtClean="0"/>
            </a:br>
            <a:r>
              <a:rPr lang="en-US" sz="3200" dirty="0" smtClean="0"/>
              <a:t>(Toolkit for Illustration of Procedures in Surgery)</a:t>
            </a:r>
            <a:endParaRPr lang="en-US" sz="48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1" y="4495800"/>
            <a:ext cx="2255309" cy="1691482"/>
          </a:xfrm>
        </p:spPr>
      </p:pic>
      <p:pic>
        <p:nvPicPr>
          <p:cNvPr id="10244" name="Picture 3" descr="C:\Users\SurfLab\Downloads\figs\TIPS_set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4953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Users\SurfLab\Downloads\figs\setup_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" y="2439988"/>
            <a:ext cx="2603500" cy="1843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urfLab\Downloads\figs\Adrenalectomy\01_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2579688"/>
            <a:ext cx="25273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:\Users\SurfLab\Downloads\figs\Adrenalectomy\02_s.jpg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C:\Users\SurfLab\Downloads\figs\Adrenalectomy\03_s.jpg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C:\Users\SurfLab\Downloads\figs\Adrenalectomy\04_s.jpg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C:\Users\SurfLab\Downloads\figs\Adrenalectomy\05_s.jpg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C:\Users\SurfLab\Downloads\figs\Adrenalectomy\06_s.jpg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C:\Users\SurfLab\Downloads\figs\Adrenalectomy\07_s.jp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C:\Users\SurfLab\Downloads\figs\Adrenalectomy\08_s.jpg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4" descr="C:\Users\SurfLab\Downloads\figs\Adrenalectomy\09_s.jpg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 descr="C:\Users\SurfLab\Downloads\figs\Adrenalectomy\10_s.jpg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 descr="C:\Users\SurfLab\Downloads\figs\Adrenalectomy\11_s.jpg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C:\Users\SurfLab\Downloads\figs\Adrenalectomy\12_s.jpg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78100"/>
            <a:ext cx="25241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C:\Users\SurfLab\Downloads\figs\web\stage2_new.jpg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563813"/>
            <a:ext cx="1706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4"/>
    </mc:Choice>
    <mc:Fallback xmlns="">
      <p:transition spd="slow" advTm="32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39" y="1288830"/>
            <a:ext cx="3703141" cy="892800"/>
            <a:chOff x="38" y="34814"/>
            <a:chExt cx="3703141" cy="892800"/>
          </a:xfrm>
        </p:grpSpPr>
        <p:sp>
          <p:nvSpPr>
            <p:cNvPr id="15" name="Rectangle 14"/>
            <p:cNvSpPr/>
            <p:nvPr/>
          </p:nvSpPr>
          <p:spPr>
            <a:xfrm>
              <a:off x="38" y="34814"/>
              <a:ext cx="3703141" cy="89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8" y="34814"/>
              <a:ext cx="3703141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Technology</a:t>
              </a:r>
              <a:endParaRPr lang="en-US" sz="31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39" y="2181630"/>
            <a:ext cx="3703141" cy="3914370"/>
            <a:chOff x="38" y="927614"/>
            <a:chExt cx="3703141" cy="3914370"/>
          </a:xfrm>
        </p:grpSpPr>
        <p:sp>
          <p:nvSpPr>
            <p:cNvPr id="13" name="Rectangle 12"/>
            <p:cNvSpPr/>
            <p:nvPr/>
          </p:nvSpPr>
          <p:spPr>
            <a:xfrm>
              <a:off x="38" y="927614"/>
              <a:ext cx="3703141" cy="391437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" y="927614"/>
              <a:ext cx="3703141" cy="3914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354" tIns="165354" rIns="220472" bIns="24803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100" kern="1200" dirty="0" smtClean="0"/>
                <a:t>computational simulation techniques in the biomedical, computer and mechanical engineering CUDA OPENCL</a:t>
              </a:r>
              <a:endParaRPr lang="en-US" sz="31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31220" y="1288830"/>
            <a:ext cx="3703141" cy="892800"/>
            <a:chOff x="4221619" y="34814"/>
            <a:chExt cx="3703141" cy="892800"/>
          </a:xfrm>
        </p:grpSpPr>
        <p:sp>
          <p:nvSpPr>
            <p:cNvPr id="11" name="Rectangle 10"/>
            <p:cNvSpPr/>
            <p:nvPr/>
          </p:nvSpPr>
          <p:spPr>
            <a:xfrm>
              <a:off x="4221619" y="34814"/>
              <a:ext cx="3703141" cy="89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221619" y="34814"/>
              <a:ext cx="3703141" cy="892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Interface</a:t>
              </a:r>
              <a:endParaRPr lang="en-US" sz="31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31220" y="2181630"/>
            <a:ext cx="3703141" cy="3914370"/>
            <a:chOff x="4221619" y="927614"/>
            <a:chExt cx="3703141" cy="3914370"/>
          </a:xfrm>
        </p:grpSpPr>
        <p:sp>
          <p:nvSpPr>
            <p:cNvPr id="9" name="Rectangle 8"/>
            <p:cNvSpPr/>
            <p:nvPr/>
          </p:nvSpPr>
          <p:spPr>
            <a:xfrm>
              <a:off x="4221619" y="927614"/>
              <a:ext cx="3703141" cy="391437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221619" y="927614"/>
              <a:ext cx="3703141" cy="3914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354" tIns="165354" rIns="220472" bIns="24803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100" kern="1200" dirty="0" smtClean="0"/>
                <a:t>make the simulation tools </a:t>
              </a:r>
              <a:r>
                <a:rPr lang="en-US" sz="3100" kern="1200" dirty="0" smtClean="0">
                  <a:solidFill>
                    <a:srgbClr val="FF0000"/>
                  </a:solidFill>
                </a:rPr>
                <a:t>accessible, modifiable and sharable </a:t>
              </a:r>
              <a:r>
                <a:rPr lang="en-US" sz="3100" kern="1200" dirty="0" smtClean="0"/>
                <a:t>by users with moderate computer and VR experience</a:t>
              </a:r>
              <a:endParaRPr lang="en-US" sz="3100" kern="12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5"/>
    </mc:Choice>
    <mc:Fallback xmlns="">
      <p:transition spd="slow" advTm="18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"/>
    </mc:Choice>
    <mc:Fallback xmlns="">
      <p:transition spd="slow" advTm="838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219200"/>
            <a:ext cx="800735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8488" y="1597025"/>
            <a:ext cx="1143000" cy="1371600"/>
          </a:xfrm>
          <a:prstGeom prst="rect">
            <a:avLst/>
          </a:prstGeom>
          <a:noFill/>
          <a:ln>
            <a:solidFill>
              <a:schemeClr val="accent2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533400"/>
            <a:ext cx="5084191" cy="51551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3352800" y="244475"/>
            <a:ext cx="2847975" cy="838200"/>
            <a:chOff x="370864" y="0"/>
            <a:chExt cx="5181600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CENTRAL FORM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620713" y="5638800"/>
            <a:ext cx="7304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 smtClean="0">
                <a:latin typeface="+mj-lt"/>
                <a:cs typeface="Calibri" pitchFamily="34" charset="0"/>
              </a:rPr>
              <a:t>AUTOGENERATED TEMPLATES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27"/>
    </mc:Choice>
    <mc:Fallback xmlns="">
      <p:transition spd="slow" advTm="38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59118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6296025" y="685800"/>
            <a:ext cx="2847975" cy="838200"/>
            <a:chOff x="370864" y="0"/>
            <a:chExt cx="5181600" cy="1219200"/>
          </a:xfrm>
        </p:grpSpPr>
        <p:sp>
          <p:nvSpPr>
            <p:cNvPr id="6" name="Rounded Rectangle 5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CENTRAL FORM</a:t>
              </a:r>
            </a:p>
          </p:txBody>
        </p:sp>
      </p:grpSp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6296025" y="1681163"/>
            <a:ext cx="2847975" cy="1138237"/>
            <a:chOff x="370864" y="0"/>
            <a:chExt cx="5181600" cy="1219200"/>
          </a:xfrm>
        </p:grpSpPr>
        <p:sp>
          <p:nvSpPr>
            <p:cNvPr id="15" name="Rounded Rectangle 14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70864" y="35708"/>
              <a:ext cx="5158494" cy="1147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STEPS</a:t>
              </a:r>
              <a:br>
                <a:rPr lang="en-US" sz="3200" spc="-100" dirty="0"/>
              </a:br>
              <a:r>
                <a:rPr lang="en-US" sz="3200" spc="-100" dirty="0"/>
                <a:t>ATTACH VIDEO</a:t>
              </a:r>
            </a:p>
          </p:txBody>
        </p:sp>
      </p:grpSp>
      <p:grpSp>
        <p:nvGrpSpPr>
          <p:cNvPr id="18437" name="Group 16"/>
          <p:cNvGrpSpPr>
            <a:grpSpLocks/>
          </p:cNvGrpSpPr>
          <p:nvPr/>
        </p:nvGrpSpPr>
        <p:grpSpPr bwMode="auto">
          <a:xfrm>
            <a:off x="6296025" y="2971800"/>
            <a:ext cx="2847975" cy="838200"/>
            <a:chOff x="370864" y="0"/>
            <a:chExt cx="5181600" cy="1219200"/>
          </a:xfrm>
        </p:grpSpPr>
        <p:sp>
          <p:nvSpPr>
            <p:cNvPr id="18" name="Rounded Rectangle 17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"/>
    </mc:Choice>
    <mc:Fallback xmlns="">
      <p:transition spd="slow" advTm="261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59118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9088" y="3241675"/>
            <a:ext cx="5924550" cy="228600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0" name="Picture 2" descr="C:\Users\SurfLab\Downloads\figs\CentralForm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44" y="152400"/>
            <a:ext cx="5332095" cy="578358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6296025" y="685800"/>
            <a:ext cx="2847975" cy="838200"/>
            <a:chOff x="370864" y="0"/>
            <a:chExt cx="5181600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CENTRAL FORM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95725" y="1681578"/>
            <a:ext cx="2848275" cy="1137821"/>
            <a:chOff x="370864" y="0"/>
            <a:chExt cx="5181600" cy="12192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1" name="Rounded Rectangle 10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70864" y="35709"/>
              <a:ext cx="5157714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STEPS</a:t>
              </a:r>
              <a:br>
                <a:rPr lang="en-US" sz="3200" spc="-100" dirty="0"/>
              </a:br>
              <a:r>
                <a:rPr lang="en-US" sz="3200" spc="-100" dirty="0"/>
                <a:t>ATTACH VIDEO</a:t>
              </a:r>
            </a:p>
          </p:txBody>
        </p:sp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6296025" y="2971800"/>
            <a:ext cx="2847975" cy="838200"/>
            <a:chOff x="370864" y="0"/>
            <a:chExt cx="5181600" cy="1219200"/>
          </a:xfrm>
        </p:grpSpPr>
        <p:sp>
          <p:nvSpPr>
            <p:cNvPr id="21" name="Rounded Rectangle 20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TASKS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7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"/>
    </mc:Choice>
    <mc:Fallback xmlns="">
      <p:transition spd="slow" advTm="1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591185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9088" y="3241675"/>
            <a:ext cx="5924550" cy="228600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2" descr="C:\Users\SurfLab\Downloads\figs\CentralForm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52400"/>
            <a:ext cx="533241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33475" y="5621338"/>
            <a:ext cx="5319713" cy="228600"/>
          </a:xfrm>
          <a:prstGeom prst="roundRect">
            <a:avLst/>
          </a:prstGeom>
          <a:solidFill>
            <a:schemeClr val="accent2">
              <a:alpha val="22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4" name="Picture 2" descr="C:\Users\SurfLab\Downloads\figs\CentralForm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97061"/>
            <a:ext cx="5664200" cy="28829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6296025" y="685800"/>
            <a:ext cx="2847975" cy="838200"/>
            <a:chOff x="370864" y="0"/>
            <a:chExt cx="5181600" cy="1219200"/>
          </a:xfrm>
        </p:grpSpPr>
        <p:sp>
          <p:nvSpPr>
            <p:cNvPr id="9" name="Rounded Rectangle 8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70864" y="34637"/>
              <a:ext cx="5158494" cy="114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CENTRAL FORM</a:t>
              </a:r>
            </a:p>
          </p:txBody>
        </p:sp>
      </p:grp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6296025" y="1681163"/>
            <a:ext cx="2847975" cy="1138237"/>
            <a:chOff x="370864" y="0"/>
            <a:chExt cx="5181600" cy="1219200"/>
          </a:xfrm>
        </p:grpSpPr>
        <p:sp>
          <p:nvSpPr>
            <p:cNvPr id="12" name="Rounded Rectangle 11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70864" y="35708"/>
              <a:ext cx="5158494" cy="1147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STEPS</a:t>
              </a:r>
              <a:br>
                <a:rPr lang="en-US" sz="3200" spc="-100" dirty="0"/>
              </a:br>
              <a:r>
                <a:rPr lang="en-US" sz="3200" spc="-100" dirty="0"/>
                <a:t>ATTACH VIDEO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95725" y="2971800"/>
            <a:ext cx="2848275" cy="838200"/>
            <a:chOff x="370864" y="0"/>
            <a:chExt cx="5181600" cy="12192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5" name="Rounded Rectangle 14"/>
            <p:cNvSpPr/>
            <p:nvPr/>
          </p:nvSpPr>
          <p:spPr>
            <a:xfrm>
              <a:off x="370864" y="0"/>
              <a:ext cx="518160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70864" y="35709"/>
              <a:ext cx="5157714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3830" tIns="163830" rIns="163830" bIns="163830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spc="-100" dirty="0"/>
                <a:t>SPECIFY TASKS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1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"/>
    </mc:Choice>
    <mc:Fallback xmlns="">
      <p:transition spd="slow" advTm="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7.8|23.1|1.3|33.9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5|5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7.8|23.1|1.3|33.9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775</TotalTime>
  <Words>990</Words>
  <Application>Microsoft Office PowerPoint</Application>
  <PresentationFormat>On-screen Show (4:3)</PresentationFormat>
  <Paragraphs>257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Enabling Surgeons to Create Simulation-Based Teaching Modules</vt:lpstr>
      <vt:lpstr>Surgeons do what?</vt:lpstr>
      <vt:lpstr>TIPS  Module (Toolkit for Illustration of Procedures in Surgery)</vt:lpstr>
      <vt:lpstr>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CONTRIBUTION</vt:lpstr>
      <vt:lpstr>GOAL (TIPS) </vt:lpstr>
      <vt:lpstr>TRENDS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SurfLab</dc:creator>
  <cp:lastModifiedBy>SurfLab</cp:lastModifiedBy>
  <cp:revision>55</cp:revision>
  <dcterms:created xsi:type="dcterms:W3CDTF">2011-02-04T15:58:12Z</dcterms:created>
  <dcterms:modified xsi:type="dcterms:W3CDTF">2011-02-11T22:12:59Z</dcterms:modified>
</cp:coreProperties>
</file>