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28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2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5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B124-CD43-4E72-81EE-ED954B93783D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92C5E8-09BC-4A9B-BEAB-89901115B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eiNb_1E0I" TargetMode="External"/><Relationship Id="rId2" Type="http://schemas.openxmlformats.org/officeDocument/2006/relationships/hyperlink" Target="http://www.youtube.com/watch?v=0pPvAjwq6q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D4Yq3glEyec" TargetMode="External"/><Relationship Id="rId4" Type="http://schemas.openxmlformats.org/officeDocument/2006/relationships/hyperlink" Target="http://www.youtube.com/watch?v=xgGQ6yZ94T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akerjuice.com/product/subgplus/" TargetMode="External"/><Relationship Id="rId13" Type="http://schemas.openxmlformats.org/officeDocument/2006/relationships/hyperlink" Target="http://www.xyzprinting.com/en/product" TargetMode="External"/><Relationship Id="rId3" Type="http://schemas.openxmlformats.org/officeDocument/2006/relationships/hyperlink" Target="http://fsl3d.com/printer/" TargetMode="External"/><Relationship Id="rId7" Type="http://schemas.openxmlformats.org/officeDocument/2006/relationships/hyperlink" Target="http://www.muve3d.net/press/product/muve-1-3d-printer/#!prettyPhoto" TargetMode="External"/><Relationship Id="rId12" Type="http://schemas.openxmlformats.org/officeDocument/2006/relationships/hyperlink" Target="https://www.ultimaker.com/spree/uploads/36/original/Ultimaker_2_-_manual_v1.05.pdf" TargetMode="External"/><Relationship Id="rId17" Type="http://schemas.openxmlformats.org/officeDocument/2006/relationships/hyperlink" Target="http://www.stratasys.com/~/media/Main/Secure/System_Spec_Sheets-SS/PolyJet/objet24_stratasys_letter_lowres.ashx" TargetMode="External"/><Relationship Id="rId2" Type="http://schemas.openxmlformats.org/officeDocument/2006/relationships/hyperlink" Target="http://www.3dsystems.com/sites/www.3dsystems.com/files/projet-1200-1113-a4-usen-web.pdf" TargetMode="External"/><Relationship Id="rId16" Type="http://schemas.openxmlformats.org/officeDocument/2006/relationships/hyperlink" Target="http://www.stratasys.com/~/media/Main/Secure/System_Spec_Sheets-SS/DimensionProductSpecs/uPrintSESellSheet-INTL-ENG-10-13%20WEB.ash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mlabs.com/products/our-printer" TargetMode="External"/><Relationship Id="rId11" Type="http://schemas.openxmlformats.org/officeDocument/2006/relationships/hyperlink" Target="http://downloads.makerbot.com/replicator2/MakerBot_Replicator2_brochure.pdf" TargetMode="External"/><Relationship Id="rId5" Type="http://schemas.openxmlformats.org/officeDocument/2006/relationships/hyperlink" Target="http://oldworldlabs.com/product/owl-nano/" TargetMode="External"/><Relationship Id="rId15" Type="http://schemas.openxmlformats.org/officeDocument/2006/relationships/hyperlink" Target="http://www.stratasys.com/~/media/Main/Secure/System_Spec_Sheets-SS/MojoProductSpecs/MojoSellSheet-INTL-ENG-10-13%20Web.ashx" TargetMode="External"/><Relationship Id="rId10" Type="http://schemas.openxmlformats.org/officeDocument/2006/relationships/hyperlink" Target="http://cubify.com/cubex/specs.aspx" TargetMode="External"/><Relationship Id="rId4" Type="http://schemas.openxmlformats.org/officeDocument/2006/relationships/hyperlink" Target="http://dwslab.com/xfab/" TargetMode="External"/><Relationship Id="rId9" Type="http://schemas.openxmlformats.org/officeDocument/2006/relationships/hyperlink" Target="https://www.lpfrg.com/product/creatr/" TargetMode="External"/><Relationship Id="rId14" Type="http://schemas.openxmlformats.org/officeDocument/2006/relationships/hyperlink" Target="http://www.alibre.com/3dprinters/assets/3dt_specs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ngkiat.com/blog/download-free-stl-3d-models/" TargetMode="External"/><Relationship Id="rId3" Type="http://schemas.openxmlformats.org/officeDocument/2006/relationships/hyperlink" Target="https://www.youtube.com/watch?v=zHxs4uerHjw" TargetMode="External"/><Relationship Id="rId7" Type="http://schemas.openxmlformats.org/officeDocument/2006/relationships/hyperlink" Target="http://grabcad.com/library/software/stl" TargetMode="External"/><Relationship Id="rId12" Type="http://schemas.openxmlformats.org/officeDocument/2006/relationships/hyperlink" Target="http://3dprintingindustry.com/" TargetMode="External"/><Relationship Id="rId2" Type="http://schemas.openxmlformats.org/officeDocument/2006/relationships/hyperlink" Target="http://images.autodesk.com/adsk/files/tips_for_optimizing_your_mode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apeways.com/" TargetMode="External"/><Relationship Id="rId11" Type="http://schemas.openxmlformats.org/officeDocument/2006/relationships/hyperlink" Target="http://guides.uflib.ufl.edu/3dprinter" TargetMode="External"/><Relationship Id="rId5" Type="http://schemas.openxmlformats.org/officeDocument/2006/relationships/hyperlink" Target="http://www.thingiverse.com/" TargetMode="External"/><Relationship Id="rId10" Type="http://schemas.openxmlformats.org/officeDocument/2006/relationships/hyperlink" Target="http://legacy.arts.ufl.edu/aafablab/" TargetMode="External"/><Relationship Id="rId4" Type="http://schemas.openxmlformats.org/officeDocument/2006/relationships/hyperlink" Target="https://www.youtube.com/watch?v=ZnCf-5G7DYc" TargetMode="External"/><Relationship Id="rId9" Type="http://schemas.openxmlformats.org/officeDocument/2006/relationships/hyperlink" Target="http://www.cise.ufl.edu/research/SurfLab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3dprintingindustry.com/2014/05/04/nasa-made-space-3d-printing-space/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http://3dprintingindustry.com/2014/11/10/lumeclusters-3d-printed-masks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hyperlink" Target="http://www.huffingtonpost.com/2014/09/08/3d-printed-houses_n_5773408.html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://www.mmsonline.com/blog/post/video-miniature-jet-engine-made-through-additive-manufacturing" TargetMode="External"/><Relationship Id="rId16" Type="http://schemas.openxmlformats.org/officeDocument/2006/relationships/hyperlink" Target="http://www.nature.com/nbt/journal/v32/n8/full/nbt.295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deinspace.us/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://3dprintingindustry.com/2014/10/01/mick-ebelings-truly-delocalized-prosthetic-hand-manufacturing-perfect-fit-range-rovers-can-will-campaign/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://3dprintingindustry.com/2014/11/12/3d-printed-cranial-implants-receives-eu-approval/" TargetMode="External"/><Relationship Id="rId9" Type="http://schemas.openxmlformats.org/officeDocument/2006/relationships/image" Target="../media/image17.jpeg"/><Relationship Id="rId14" Type="http://schemas.openxmlformats.org/officeDocument/2006/relationships/hyperlink" Target="http://3dprintingindustry.com/2014/11/09/11-food-3d-printer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677" y="2683566"/>
            <a:ext cx="8845827" cy="2500331"/>
          </a:xfrm>
        </p:spPr>
        <p:txBody>
          <a:bodyPr/>
          <a:lstStyle/>
          <a:p>
            <a:r>
              <a:rPr lang="en-US" dirty="0" smtClean="0"/>
              <a:t>3DP </a:t>
            </a:r>
            <a:r>
              <a:rPr lang="bg-BG" dirty="0" smtClean="0"/>
              <a:t>/ </a:t>
            </a:r>
            <a:r>
              <a:rPr lang="en-US" dirty="0" smtClean="0"/>
              <a:t>Additive Manufacturing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70382"/>
            <a:ext cx="8953683" cy="5108713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</a:pPr>
            <a:r>
              <a:rPr lang="en-US" dirty="0"/>
              <a:t>Fused Deposition Modeling (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FDM</a:t>
            </a:r>
            <a:r>
              <a:rPr lang="en-US" dirty="0"/>
              <a:t>) (term trademarked by </a:t>
            </a:r>
            <a:r>
              <a:rPr lang="en-US" dirty="0" err="1"/>
              <a:t>Stratasys</a:t>
            </a:r>
            <a:r>
              <a:rPr lang="en-US" dirty="0"/>
              <a:t> Inc.) aka Fused Filament Fabrication (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FFF</a:t>
            </a:r>
            <a:r>
              <a:rPr lang="en-US" dirty="0"/>
              <a:t>) technique, a thin filament of hot thermoplastic material is extruded from a nozzle onto a </a:t>
            </a:r>
            <a:r>
              <a:rPr lang="en-US" dirty="0" smtClean="0"/>
              <a:t>platform (</a:t>
            </a:r>
            <a:r>
              <a:rPr lang="en-US" u="sng" dirty="0">
                <a:hlinkClick r:id="rId2"/>
              </a:rPr>
              <a:t>video</a:t>
            </a:r>
            <a:r>
              <a:rPr lang="en-US" dirty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dirty="0" err="1"/>
              <a:t>Stereolithography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SLA</a:t>
            </a:r>
            <a:r>
              <a:rPr lang="en-US" dirty="0"/>
              <a:t>) uses an ultraviolet curable liquid (resin) and an ultraviolet laser to solidify layers of the liquid into the desired </a:t>
            </a:r>
            <a:r>
              <a:rPr lang="en-US" dirty="0" smtClean="0"/>
              <a:t>shape. (</a:t>
            </a:r>
            <a:r>
              <a:rPr lang="en-US" u="sng" dirty="0">
                <a:hlinkClick r:id="rId3"/>
              </a:rPr>
              <a:t>video</a:t>
            </a:r>
            <a:r>
              <a:rPr lang="en-US" dirty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dirty="0"/>
              <a:t>Selective Laser Sintering (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SLS</a:t>
            </a:r>
            <a:r>
              <a:rPr lang="en-US" dirty="0"/>
              <a:t>) makes use of granular material that can be either thermoplastics, metal or ceramic. </a:t>
            </a:r>
            <a:r>
              <a:rPr lang="en-US" dirty="0" smtClean="0"/>
              <a:t>(</a:t>
            </a:r>
            <a:r>
              <a:rPr lang="en-US" u="sng" dirty="0">
                <a:hlinkClick r:id="rId4"/>
              </a:rPr>
              <a:t>video</a:t>
            </a:r>
            <a:r>
              <a:rPr lang="en-US" dirty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b="1" dirty="0" err="1"/>
              <a:t>PolyJet</a:t>
            </a:r>
            <a:r>
              <a:rPr lang="en-US" b="1" dirty="0"/>
              <a:t> </a:t>
            </a:r>
            <a:r>
              <a:rPr lang="en-US" dirty="0"/>
              <a:t>3D printing (newest) is similar to inkjet document printing. But instead of jetting drops of ink onto paper, </a:t>
            </a:r>
            <a:r>
              <a:rPr lang="en-US" dirty="0" err="1"/>
              <a:t>PolyJet</a:t>
            </a:r>
            <a:r>
              <a:rPr lang="en-US" dirty="0"/>
              <a:t> 3D printers jet layers of liquid photopolymer onto a build tray and cure them with UV light. </a:t>
            </a:r>
            <a:r>
              <a:rPr lang="en-US" dirty="0" smtClean="0"/>
              <a:t>Fully </a:t>
            </a:r>
            <a:r>
              <a:rPr lang="en-US" dirty="0"/>
              <a:t>cured models can be handled and used immediately, without additional post-curing</a:t>
            </a:r>
            <a:r>
              <a:rPr lang="en-US" dirty="0" smtClean="0"/>
              <a:t>. </a:t>
            </a:r>
            <a:r>
              <a:rPr lang="en-US" dirty="0"/>
              <a:t>(</a:t>
            </a:r>
            <a:r>
              <a:rPr lang="en-US" u="sng" dirty="0">
                <a:hlinkClick r:id="rId5"/>
              </a:rPr>
              <a:t>video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669861"/>
              </p:ext>
            </p:extLst>
          </p:nvPr>
        </p:nvGraphicFramePr>
        <p:xfrm>
          <a:off x="1049845" y="1690688"/>
          <a:ext cx="9828686" cy="4722397"/>
        </p:xfrm>
        <a:graphic>
          <a:graphicData uri="http://schemas.openxmlformats.org/drawingml/2006/table">
            <a:tbl>
              <a:tblPr/>
              <a:tblGrid>
                <a:gridCol w="1272279"/>
                <a:gridCol w="3103795"/>
                <a:gridCol w="1677727"/>
                <a:gridCol w="2097161"/>
                <a:gridCol w="768141"/>
                <a:gridCol w="909583"/>
              </a:tblGrid>
              <a:tr h="5020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Technology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Resolution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(microns)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Build Volume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(inches)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Speed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(mm/sec)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Mini-SLA: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3DSystems </a:t>
                      </a:r>
                      <a:r>
                        <a:rPr lang="en-US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ProJet</a:t>
                      </a: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2"/>
                        </a:rPr>
                        <a:t> 1200</a:t>
                      </a:r>
                      <a:endParaRPr lang="en-US" sz="1600" dirty="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1.69x1.06x7.086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3"/>
                        </a:rPr>
                        <a:t>Pegasus Touch by FSL3D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25-100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7x7x9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$2750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4"/>
                        </a:rPr>
                        <a:t>DWS XFAB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multi-material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10-100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7.08x7.08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OWL </a:t>
                      </a:r>
                      <a:r>
                        <a:rPr lang="en-US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5"/>
                        </a:rPr>
                        <a:t>Nano</a:t>
                      </a:r>
                      <a:endParaRPr lang="en-US" sz="1600" b="0" dirty="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6x6x8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$4.9K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Formlabs</a:t>
                      </a:r>
                      <a:r>
                        <a:rPr lang="en-US" sz="1600" b="1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6"/>
                        </a:rPr>
                        <a:t> Form 1</a:t>
                      </a:r>
                      <a:endParaRPr lang="en-US" sz="1600" b="1" dirty="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4.9x4.9.6.5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$3,299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7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mUVe</a:t>
                      </a:r>
                      <a:r>
                        <a:rPr lang="en-US" sz="1600" b="1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7"/>
                        </a:rPr>
                        <a:t> 1 Ultimate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($45 </a:t>
                      </a: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8"/>
                        </a:rPr>
                        <a:t>resin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5.7x5.7x7.28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$1,699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300-600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FDM: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9"/>
                        </a:rPr>
                        <a:t>Leapfrog Creatr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9x10.6x7.9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$2.4K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0"/>
                        </a:rPr>
                        <a:t>3DSystems </a:t>
                      </a:r>
                      <a:r>
                        <a:rPr lang="en-US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0"/>
                        </a:rPr>
                        <a:t>Cubify</a:t>
                      </a: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0"/>
                        </a:rPr>
                        <a:t> </a:t>
                      </a:r>
                      <a:r>
                        <a:rPr lang="en-US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0"/>
                        </a:rPr>
                        <a:t>CubeX</a:t>
                      </a:r>
                      <a:endParaRPr lang="en-US" sz="1600" dirty="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10.75x10.75x9.8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$2.5K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1"/>
                        </a:rPr>
                        <a:t>MakerBot Replicator 2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11.2x6x6.1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$2.5K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2"/>
                        </a:rPr>
                        <a:t>Ultimaker</a:t>
                      </a:r>
                      <a:r>
                        <a:rPr lang="en-US" sz="1600" b="0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2"/>
                        </a:rPr>
                        <a:t> 2</a:t>
                      </a:r>
                      <a:endParaRPr lang="en-US" sz="1600" b="0" dirty="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20-200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9x8.85x8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$2.6K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sng" strike="noStrike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3"/>
                        </a:rPr>
                        <a:t>XYZPrintin</a:t>
                      </a:r>
                      <a:r>
                        <a:rPr lang="en-US" sz="1600" b="1" i="0" u="sng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3"/>
                        </a:rPr>
                        <a:t> da Vinci 1.0</a:t>
                      </a:r>
                      <a:endParaRPr lang="en-US" sz="1600" dirty="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100-400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7.8x7.8x7.8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4"/>
                        </a:rPr>
                        <a:t>3DSystems Alibre 3D Touch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10.75x10.75x8.25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5"/>
                        </a:rPr>
                        <a:t>Stratasys Mojo 3D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170?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5x5x5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$10K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6"/>
                        </a:rPr>
                        <a:t>Stratasys uPrintSE Plus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254?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8x8x6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$20K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48"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PolyJet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sng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hlinkClick r:id="rId17"/>
                        </a:rPr>
                        <a:t>Stratasys Objet24</a:t>
                      </a:r>
                      <a:endParaRPr lang="en-US" sz="1600"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9.21x7.55x5.85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$20K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588" marR="25588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35091" marR="35091" marT="17546" marB="1754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9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669"/>
            <a:ext cx="10515600" cy="5055950"/>
          </a:xfrm>
        </p:spPr>
        <p:txBody>
          <a:bodyPr>
            <a:normAutofit/>
          </a:bodyPr>
          <a:lstStyle/>
          <a:p>
            <a:r>
              <a:rPr lang="en-US" dirty="0" smtClean="0"/>
              <a:t>Model Printability </a:t>
            </a:r>
            <a:r>
              <a:rPr lang="en-US" dirty="0" smtClean="0"/>
              <a:t>Considerations (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CAN</a:t>
            </a:r>
            <a:r>
              <a:rPr lang="en-US" dirty="0" smtClean="0"/>
              <a:t>: 3D solids, watertight meshes, and appropriately scaled versions of them</a:t>
            </a:r>
          </a:p>
          <a:p>
            <a:pPr lvl="1"/>
            <a:r>
              <a:rPr lang="en-US" b="1" dirty="0" smtClean="0"/>
              <a:t>CANNOT</a:t>
            </a:r>
            <a:r>
              <a:rPr lang="en-US" dirty="0" smtClean="0"/>
              <a:t>: surfaces, 2D geometry, text, colors*, materials*</a:t>
            </a:r>
          </a:p>
          <a:p>
            <a:pPr lvl="1"/>
            <a:r>
              <a:rPr lang="en-US" b="1" dirty="0" smtClean="0"/>
              <a:t>NOTE</a:t>
            </a:r>
            <a:r>
              <a:rPr lang="en-US" dirty="0" smtClean="0"/>
              <a:t>: model printability varies with each 3DP technology</a:t>
            </a:r>
          </a:p>
          <a:p>
            <a:r>
              <a:rPr lang="en-US" dirty="0" smtClean="0"/>
              <a:t>Resources:</a:t>
            </a:r>
          </a:p>
          <a:p>
            <a:pPr lvl="1"/>
            <a:r>
              <a:rPr lang="en-US" dirty="0" smtClean="0"/>
              <a:t>3D Printing with Blender (</a:t>
            </a:r>
            <a:r>
              <a:rPr lang="en-US" dirty="0" smtClean="0">
                <a:hlinkClick r:id="rId3"/>
              </a:rPr>
              <a:t>video1</a:t>
            </a:r>
            <a:r>
              <a:rPr lang="en-US" dirty="0" smtClean="0"/>
              <a:t>) (</a:t>
            </a:r>
            <a:r>
              <a:rPr lang="en-US" dirty="0" smtClean="0">
                <a:hlinkClick r:id="rId4"/>
              </a:rPr>
              <a:t>video2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Repositories: </a:t>
            </a:r>
            <a:r>
              <a:rPr lang="en-US" dirty="0" smtClean="0">
                <a:hlinkClick r:id="rId5"/>
              </a:rPr>
              <a:t>Thingiverse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Shapeways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GrabCAD</a:t>
            </a:r>
            <a:r>
              <a:rPr lang="en-US" dirty="0" smtClean="0"/>
              <a:t>, many more (</a:t>
            </a:r>
            <a:r>
              <a:rPr lang="en-US" dirty="0" smtClean="0">
                <a:hlinkClick r:id="rId8"/>
              </a:rPr>
              <a:t>link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Facilities:</a:t>
            </a:r>
          </a:p>
          <a:p>
            <a:pPr lvl="1"/>
            <a:r>
              <a:rPr lang="en-US" dirty="0" smtClean="0">
                <a:hlinkClick r:id="rId9"/>
              </a:rPr>
              <a:t>SurfLab</a:t>
            </a:r>
            <a:r>
              <a:rPr lang="bg-BG" dirty="0" smtClean="0"/>
              <a:t> </a:t>
            </a:r>
            <a:r>
              <a:rPr lang="en-US" dirty="0" smtClean="0"/>
              <a:t>@ </a:t>
            </a:r>
            <a:r>
              <a:rPr lang="en-US" dirty="0" smtClean="0"/>
              <a:t>CISE</a:t>
            </a:r>
          </a:p>
          <a:p>
            <a:pPr lvl="1"/>
            <a:r>
              <a:rPr lang="en-US" dirty="0" smtClean="0">
                <a:hlinkClick r:id="rId10"/>
              </a:rPr>
              <a:t>A</a:t>
            </a:r>
            <a:r>
              <a:rPr lang="en-US" baseline="30000" dirty="0" smtClean="0">
                <a:hlinkClick r:id="rId10"/>
              </a:rPr>
              <a:t>2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FabLab</a:t>
            </a:r>
            <a:r>
              <a:rPr lang="en-US" dirty="0" smtClean="0">
                <a:hlinkClick r:id="rId10"/>
              </a:rPr>
              <a:t> </a:t>
            </a:r>
            <a:r>
              <a:rPr lang="en-US" dirty="0" smtClean="0"/>
              <a:t>@ </a:t>
            </a:r>
            <a:r>
              <a:rPr lang="en-US" dirty="0" smtClean="0"/>
              <a:t>UF</a:t>
            </a:r>
          </a:p>
          <a:p>
            <a:pPr lvl="1"/>
            <a:r>
              <a:rPr lang="en-US" dirty="0" smtClean="0">
                <a:hlinkClick r:id="rId11"/>
              </a:rPr>
              <a:t>Marston Science Library</a:t>
            </a:r>
            <a:r>
              <a:rPr lang="en-US" dirty="0" smtClean="0"/>
              <a:t> @ UF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Shapeways</a:t>
            </a:r>
            <a:r>
              <a:rPr lang="en-US" dirty="0" smtClean="0"/>
              <a:t> (outsourced printing)</a:t>
            </a:r>
          </a:p>
          <a:p>
            <a:r>
              <a:rPr lang="en-US" dirty="0" smtClean="0"/>
              <a:t>News &amp; updates: </a:t>
            </a:r>
            <a:r>
              <a:rPr lang="en-US" dirty="0" smtClean="0">
                <a:hlinkClick r:id="rId12"/>
              </a:rPr>
              <a:t>3dprintingindustry.com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393"/>
            <a:ext cx="8596668" cy="1320800"/>
          </a:xfrm>
        </p:spPr>
        <p:txBody>
          <a:bodyPr/>
          <a:lstStyle/>
          <a:p>
            <a:r>
              <a:rPr lang="en-US" dirty="0" smtClean="0"/>
              <a:t>SurfLab 3DP Lab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1" y="1328324"/>
            <a:ext cx="4611756" cy="25941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03" y="1328323"/>
            <a:ext cx="4611756" cy="2594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1" y="4072249"/>
            <a:ext cx="4611756" cy="2594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03" y="4072249"/>
            <a:ext cx="4611757" cy="259411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1" y="1403227"/>
            <a:ext cx="4611756" cy="2594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90" y="1403228"/>
            <a:ext cx="4611756" cy="259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1" y="4095992"/>
            <a:ext cx="4611756" cy="2594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90" y="4072248"/>
            <a:ext cx="4611757" cy="2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82"/>
            <a:ext cx="10515600" cy="1325563"/>
          </a:xfrm>
        </p:spPr>
        <p:txBody>
          <a:bodyPr/>
          <a:lstStyle/>
          <a:p>
            <a:r>
              <a:rPr lang="en-US" dirty="0" smtClean="0"/>
              <a:t>Research in 3DP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904" y="1151511"/>
            <a:ext cx="3110163" cy="1269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13" y="1151511"/>
            <a:ext cx="3322290" cy="1269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607" y="1157171"/>
            <a:ext cx="3759135" cy="1412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28" y="2776483"/>
            <a:ext cx="3658386" cy="122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176" y="2765952"/>
            <a:ext cx="3727647" cy="1495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485" y="2905242"/>
            <a:ext cx="3302770" cy="1356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74" y="4308609"/>
            <a:ext cx="3728313" cy="1847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9461" y="4395070"/>
            <a:ext cx="3880362" cy="1642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2485" y="4622281"/>
            <a:ext cx="3479464" cy="13876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0" y="6108735"/>
            <a:ext cx="2479250" cy="36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and many more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Wide Range of Applications</a:t>
            </a:r>
            <a:endParaRPr lang="en-US" dirty="0"/>
          </a:p>
        </p:txBody>
      </p:sp>
      <p:pic>
        <p:nvPicPr>
          <p:cNvPr id="1028" name="Picture 4" descr="3D printed mini jet engine from 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64" y="1360579"/>
            <a:ext cx="4044337" cy="16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3D printed cranial implant approved by E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7" y="1495301"/>
            <a:ext cx="1909961" cy="15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92189" y="1495301"/>
            <a:ext cx="2278719" cy="1507278"/>
            <a:chOff x="3735840" y="1490842"/>
            <a:chExt cx="3483238" cy="2304017"/>
          </a:xfrm>
        </p:grpSpPr>
        <p:pic>
          <p:nvPicPr>
            <p:cNvPr id="1032" name="Picture 8" descr="https://scontent-a-mia.xx.fbcdn.net/hphotos-xfa1/v/l/t1.0-9/10625131_445484512258440_525877256351798715_n.jpg?oh=5be814559e24ae02f92efcadc419abde&amp;oe=54E3932C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840" y="1490842"/>
              <a:ext cx="3483238" cy="230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3dprintingindustry.com/wp-content/uploads/2013/06/first-3D-Printer-in-Space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840" y="1503736"/>
              <a:ext cx="1344586" cy="1344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Not Impossibile Project Daniel Sudan 3d printi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6" y="1495301"/>
            <a:ext cx="2457285" cy="151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ndtv.com/tech/images/Contour-Crafting-USC-635-3D-Print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1" y="3367674"/>
            <a:ext cx="4440418" cy="29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no 3d printing food spor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42" y="3163266"/>
            <a:ext cx="2604318" cy="15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xamples of human-scale bioprinted tissues.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67" y="3163266"/>
            <a:ext cx="3321026" cy="33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umercluser-NG4 3d pritned mask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53" y="4744543"/>
            <a:ext cx="1778495" cy="177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CIS6930/CIS4930 3DP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8052"/>
            <a:ext cx="9013318" cy="5160618"/>
          </a:xfrm>
        </p:spPr>
        <p:txBody>
          <a:bodyPr>
            <a:normAutofit/>
          </a:bodyPr>
          <a:lstStyle/>
          <a:p>
            <a:r>
              <a:rPr lang="en-US" dirty="0" smtClean="0"/>
              <a:t>Replacement components for the Phantom Omni devices</a:t>
            </a:r>
          </a:p>
          <a:p>
            <a:pPr lvl="1"/>
            <a:r>
              <a:rPr lang="en-US" dirty="0" smtClean="0"/>
              <a:t>Requires careful modeling and prototyping</a:t>
            </a:r>
          </a:p>
          <a:p>
            <a:r>
              <a:rPr lang="en-US" dirty="0" smtClean="0"/>
              <a:t>Lid for the resin basin of our </a:t>
            </a:r>
            <a:r>
              <a:rPr lang="en-US" dirty="0" err="1" smtClean="0"/>
              <a:t>mUVe</a:t>
            </a:r>
            <a:r>
              <a:rPr lang="en-US" dirty="0" smtClean="0"/>
              <a:t> </a:t>
            </a:r>
            <a:r>
              <a:rPr lang="en-US" dirty="0" err="1" smtClean="0"/>
              <a:t>RepRap</a:t>
            </a:r>
            <a:r>
              <a:rPr lang="en-US" dirty="0" smtClean="0"/>
              <a:t> printer</a:t>
            </a:r>
          </a:p>
          <a:p>
            <a:pPr lvl="1"/>
            <a:r>
              <a:rPr lang="en-US" dirty="0" smtClean="0"/>
              <a:t>Requires basic modeling. Multiple prints and assembly may be needed due to size</a:t>
            </a:r>
          </a:p>
          <a:p>
            <a:r>
              <a:rPr lang="en-US" dirty="0" smtClean="0"/>
              <a:t>Replacement/improvement of parts for the </a:t>
            </a:r>
            <a:r>
              <a:rPr lang="en-US" dirty="0" err="1" smtClean="0"/>
              <a:t>mUVe</a:t>
            </a:r>
            <a:r>
              <a:rPr lang="en-US" dirty="0" smtClean="0"/>
              <a:t> printer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improving </a:t>
            </a:r>
            <a:r>
              <a:rPr lang="en-US" dirty="0" smtClean="0"/>
              <a:t>the existing model files and ensuring proper fitment</a:t>
            </a:r>
          </a:p>
          <a:p>
            <a:r>
              <a:rPr lang="en-US" dirty="0" smtClean="0"/>
              <a:t>Open ended:</a:t>
            </a:r>
          </a:p>
          <a:p>
            <a:pPr lvl="1"/>
            <a:r>
              <a:rPr lang="en-US" dirty="0" smtClean="0"/>
              <a:t>Articulated models</a:t>
            </a:r>
          </a:p>
          <a:p>
            <a:pPr lvl="1"/>
            <a:r>
              <a:rPr lang="en-US" dirty="0" smtClean="0"/>
              <a:t>Complex models requiring assembly</a:t>
            </a:r>
            <a:endParaRPr lang="en-US" dirty="0"/>
          </a:p>
          <a:p>
            <a:r>
              <a:rPr lang="en-US" dirty="0" smtClean="0"/>
              <a:t>Exploratory:</a:t>
            </a:r>
          </a:p>
          <a:p>
            <a:pPr lvl="1"/>
            <a:r>
              <a:rPr lang="en-US" dirty="0" smtClean="0"/>
              <a:t>Take a model and choose a printer. Then print using different settings trade-offing smoothness for print time. What is the best compromise? Record metrics of print jobs.</a:t>
            </a:r>
          </a:p>
          <a:p>
            <a:pPr lvl="1"/>
            <a:r>
              <a:rPr lang="en-US" dirty="0" smtClean="0"/>
              <a:t>Printer limitations study: Take a variety of models and test their printability on our printers</a:t>
            </a:r>
          </a:p>
        </p:txBody>
      </p:sp>
    </p:spTree>
    <p:extLst>
      <p:ext uri="{BB962C8B-B14F-4D97-AF65-F5344CB8AC3E}">
        <p14:creationId xmlns:p14="http://schemas.microsoft.com/office/powerpoint/2010/main" val="37671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</TotalTime>
  <Words>525</Words>
  <Application>Microsoft Office PowerPoint</Application>
  <PresentationFormat>Widescreen</PresentationFormat>
  <Paragraphs>139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3DP / Additive Manufacturing Overview</vt:lpstr>
      <vt:lpstr>Major Technologies</vt:lpstr>
      <vt:lpstr>Printer Comparison</vt:lpstr>
      <vt:lpstr>Getting Started With 3D Printing</vt:lpstr>
      <vt:lpstr>SurfLab 3DP Lab</vt:lpstr>
      <vt:lpstr>Research in 3DP</vt:lpstr>
      <vt:lpstr>A Wide Range of Applications</vt:lpstr>
      <vt:lpstr>CIS6930/CIS4930 3DP Challenges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3DP Overview</dc:title>
  <dc:creator>martin</dc:creator>
  <cp:lastModifiedBy>martin</cp:lastModifiedBy>
  <cp:revision>27</cp:revision>
  <dcterms:created xsi:type="dcterms:W3CDTF">2014-11-13T17:34:56Z</dcterms:created>
  <dcterms:modified xsi:type="dcterms:W3CDTF">2014-11-13T21:37:33Z</dcterms:modified>
</cp:coreProperties>
</file>