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03" r:id="rId2"/>
    <p:sldId id="360" r:id="rId3"/>
    <p:sldId id="351" r:id="rId4"/>
    <p:sldId id="362" r:id="rId5"/>
    <p:sldId id="363" r:id="rId6"/>
    <p:sldId id="353" r:id="rId7"/>
    <p:sldId id="365" r:id="rId8"/>
    <p:sldId id="366" r:id="rId9"/>
    <p:sldId id="367" r:id="rId10"/>
    <p:sldId id="368" r:id="rId11"/>
    <p:sldId id="369" r:id="rId12"/>
    <p:sldId id="370" r:id="rId13"/>
    <p:sldId id="372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Font typeface="Wingdings" pitchFamily="2" charset="2"/>
      <a:buChar char="§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Font typeface="Wingdings" pitchFamily="2" charset="2"/>
      <a:buChar char="§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Font typeface="Wingdings" pitchFamily="2" charset="2"/>
      <a:buChar char="§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Font typeface="Wingdings" pitchFamily="2" charset="2"/>
      <a:buChar char="§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Font typeface="Wingdings" pitchFamily="2" charset="2"/>
      <a:buChar char="§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CC00"/>
    <a:srgbClr val="800080"/>
    <a:srgbClr val="000099"/>
    <a:srgbClr val="FF9933"/>
    <a:srgbClr val="006400"/>
    <a:srgbClr val="000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85" autoAdjust="0"/>
    <p:restoredTop sz="72000" autoAdjust="0"/>
  </p:normalViewPr>
  <p:slideViewPr>
    <p:cSldViewPr>
      <p:cViewPr>
        <p:scale>
          <a:sx n="75" d="100"/>
          <a:sy n="75" d="100"/>
        </p:scale>
        <p:origin x="-96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890" y="-96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149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931" y="0"/>
            <a:ext cx="3077760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33"/>
            <a:ext cx="3076149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931" y="9721833"/>
            <a:ext cx="3077760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/>
            </a:lvl1pPr>
          </a:lstStyle>
          <a:p>
            <a:fld id="{6F3BE316-9BC1-4C22-8097-A067E154835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149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931" y="0"/>
            <a:ext cx="3077760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53" y="4861792"/>
            <a:ext cx="5678796" cy="460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33"/>
            <a:ext cx="3076149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300"/>
            </a:lvl1pPr>
          </a:lstStyle>
          <a:p>
            <a:endParaRPr lang="en-US" altLang="zh-CN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931" y="9721833"/>
            <a:ext cx="3077760" cy="51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47" tIns="48674" rIns="97347" bIns="4867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/>
            </a:lvl1pPr>
          </a:lstStyle>
          <a:p>
            <a:fld id="{7F3A52DF-C0CA-4153-85D2-222A5612A98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00ECD-E127-4ADE-A8AF-279EEDEF3AF2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A4840-D7E2-49B5-96A8-E9306A2881BE}" type="slidenum">
              <a:rPr lang="zh-CN" altLang="en-US"/>
              <a:pPr/>
              <a:t>3</a:t>
            </a:fld>
            <a:endParaRPr lang="en-US" altLang="zh-CN"/>
          </a:p>
        </p:txBody>
      </p:sp>
      <p:sp>
        <p:nvSpPr>
          <p:cNvPr id="89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08AB2-C015-4575-9A2E-5645789C2FF0}" type="slidenum">
              <a:rPr lang="zh-CN" altLang="en-US"/>
              <a:pPr/>
              <a:t>7</a:t>
            </a:fld>
            <a:endParaRPr lang="en-US" altLang="zh-CN"/>
          </a:p>
        </p:txBody>
      </p:sp>
      <p:sp>
        <p:nvSpPr>
          <p:cNvPr id="90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08AB2-C015-4575-9A2E-5645789C2FF0}" type="slidenum">
              <a:rPr lang="zh-CN" altLang="en-US"/>
              <a:pPr/>
              <a:t>8</a:t>
            </a:fld>
            <a:endParaRPr lang="en-US" altLang="zh-CN"/>
          </a:p>
        </p:txBody>
      </p:sp>
      <p:sp>
        <p:nvSpPr>
          <p:cNvPr id="90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08AB2-C015-4575-9A2E-5645789C2FF0}" type="slidenum">
              <a:rPr lang="zh-CN" altLang="en-US"/>
              <a:pPr/>
              <a:t>9</a:t>
            </a:fld>
            <a:endParaRPr lang="en-US" altLang="zh-CN"/>
          </a:p>
        </p:txBody>
      </p:sp>
      <p:sp>
        <p:nvSpPr>
          <p:cNvPr id="90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A52DF-C0CA-4153-85D2-222A5612A98A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A52DF-C0CA-4153-85D2-222A5612A98A}" type="slidenum">
              <a:rPr lang="zh-CN" altLang="en-US" smtClean="0"/>
              <a:pPr/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76200"/>
            <a:ext cx="21145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6200"/>
            <a:ext cx="61912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762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838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838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57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762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2900" y="838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762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42900" y="838200"/>
            <a:ext cx="84582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Rounded MT Bold" pitchFamily="34" charset="0"/>
              </a:defRPr>
            </a:lvl1pPr>
            <a:lvl2pPr>
              <a:defRPr>
                <a:latin typeface="Arial Rounded MT Bold" pitchFamily="34" charset="0"/>
              </a:defRPr>
            </a:lvl2pPr>
            <a:lvl3pPr>
              <a:defRPr>
                <a:latin typeface="Arial Rounded MT Bold" pitchFamily="34" charset="0"/>
              </a:defRPr>
            </a:lvl3pPr>
            <a:lvl4pPr>
              <a:defRPr>
                <a:latin typeface="Arial Rounded MT Bold" pitchFamily="34" charset="0"/>
              </a:defRPr>
            </a:lvl4pPr>
            <a:lvl5pPr>
              <a:defRPr>
                <a:latin typeface="Arial Rounded MT Bold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838200"/>
            <a:ext cx="4152900" cy="5486400"/>
          </a:xfrm>
        </p:spPr>
        <p:txBody>
          <a:bodyPr/>
          <a:lstStyle>
            <a:lvl1pPr>
              <a:defRPr sz="2800">
                <a:latin typeface="Arial Rounded MT Bold" pitchFamily="34" charset="0"/>
              </a:defRPr>
            </a:lvl1pPr>
            <a:lvl2pPr>
              <a:defRPr sz="2400">
                <a:latin typeface="Arial Rounded MT Bold" pitchFamily="34" charset="0"/>
              </a:defRPr>
            </a:lvl2pPr>
            <a:lvl3pPr>
              <a:defRPr sz="2000">
                <a:latin typeface="Arial Rounded MT Bold" pitchFamily="34" charset="0"/>
              </a:defRPr>
            </a:lvl3pPr>
            <a:lvl4pPr>
              <a:defRPr sz="1800">
                <a:latin typeface="Arial Rounded MT Bold" pitchFamily="34" charset="0"/>
              </a:defRPr>
            </a:lvl4pPr>
            <a:lvl5pPr>
              <a:defRPr sz="1800">
                <a:latin typeface="Arial Rounded MT Bold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152900" cy="5486400"/>
          </a:xfrm>
        </p:spPr>
        <p:txBody>
          <a:bodyPr/>
          <a:lstStyle>
            <a:lvl1pPr>
              <a:defRPr sz="2800">
                <a:latin typeface="Arial Rounded MT Bold" pitchFamily="34" charset="0"/>
              </a:defRPr>
            </a:lvl1pPr>
            <a:lvl2pPr>
              <a:defRPr sz="2400">
                <a:latin typeface="Arial Rounded MT Bold" pitchFamily="34" charset="0"/>
              </a:defRPr>
            </a:lvl2pPr>
            <a:lvl3pPr>
              <a:defRPr sz="2000">
                <a:latin typeface="Arial Rounded MT Bold" pitchFamily="34" charset="0"/>
              </a:defRPr>
            </a:lvl3pPr>
            <a:lvl4pPr>
              <a:defRPr sz="1800">
                <a:latin typeface="Arial Rounded MT Bold" pitchFamily="34" charset="0"/>
              </a:defRPr>
            </a:lvl4pPr>
            <a:lvl5pPr>
              <a:defRPr sz="1800">
                <a:latin typeface="Arial Rounded MT Bold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Rounded MT Bold" pitchFamily="34" charset="0"/>
              </a:defRPr>
            </a:lvl1pPr>
          </a:lstStyle>
          <a:p>
            <a:r>
              <a:rPr lang="en-US" altLang="zh-CN" dirty="0" smtClean="0"/>
              <a:t>Alex X. Liu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Alex X. Liu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1475" y="762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838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800" i="0">
                <a:latin typeface="Arial Rounded MT Bold" pitchFamily="34" charset="0"/>
                <a:ea typeface="宋体" charset="-122"/>
              </a:defRPr>
            </a:lvl1pPr>
          </a:lstStyle>
          <a:p>
            <a:r>
              <a:rPr lang="en-US" altLang="zh-CN" dirty="0" smtClean="0"/>
              <a:t>Alex X. Liu</a:t>
            </a:r>
            <a:endParaRPr lang="en-US" altLang="zh-CN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457200" y="6389688"/>
            <a:ext cx="8229600" cy="0"/>
          </a:xfrm>
          <a:prstGeom prst="line">
            <a:avLst/>
          </a:prstGeom>
          <a:noFill/>
          <a:ln w="19050">
            <a:solidFill>
              <a:srgbClr val="0064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457200" y="838200"/>
            <a:ext cx="8229600" cy="0"/>
          </a:xfrm>
          <a:prstGeom prst="line">
            <a:avLst/>
          </a:prstGeom>
          <a:noFill/>
          <a:ln w="19050">
            <a:solidFill>
              <a:srgbClr val="0064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7950200" y="6400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fld id="{15A60FF1-E56B-4E97-BD6F-EADFF1DD24C9}" type="slidenum">
              <a:rPr lang="zh-CN" altLang="en-US" sz="1800" smtClean="0">
                <a:ea typeface="宋体" charset="-122"/>
              </a:rPr>
              <a:pPr>
                <a:spcBef>
                  <a:spcPct val="0"/>
                </a:spcBef>
                <a:buFontTx/>
                <a:buNone/>
              </a:pPr>
              <a:t>‹#›</a:t>
            </a:fld>
            <a:r>
              <a:rPr lang="zh-CN" altLang="en-US" sz="1800" dirty="0" smtClean="0">
                <a:ea typeface="宋体" charset="-122"/>
              </a:rPr>
              <a:t> </a:t>
            </a:r>
            <a:r>
              <a:rPr lang="en-US" altLang="zh-CN" sz="1800" dirty="0" smtClean="0">
                <a:ea typeface="宋体" charset="-122"/>
              </a:rPr>
              <a:t>/ 13</a:t>
            </a:r>
            <a:endParaRPr lang="en-US" altLang="zh-CN" sz="1800" dirty="0">
              <a:ea typeface="宋体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Arial Rounded MT Bold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─"/>
        <a:defRPr sz="2000">
          <a:solidFill>
            <a:schemeClr val="tx1"/>
          </a:solidFill>
          <a:latin typeface="Arial Rounded MT Bold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●"/>
        <a:defRPr>
          <a:solidFill>
            <a:schemeClr val="tx1"/>
          </a:solidFill>
          <a:latin typeface="Arial Rounded MT Bold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 Rounded MT Bold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Rounded MT Bold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71800"/>
            <a:ext cx="9296400" cy="1143000"/>
          </a:xfrm>
        </p:spPr>
        <p:txBody>
          <a:bodyPr/>
          <a:lstStyle/>
          <a:p>
            <a:r>
              <a:rPr lang="en-US" altLang="zh-CN" sz="3200" b="1" dirty="0" smtClean="0">
                <a:ea typeface="宋体" charset="-122"/>
              </a:rPr>
              <a:t>A Distributed and Privacy Preserving Algorithm for Identifying Information Hubs </a:t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>in Social </a:t>
            </a:r>
            <a:r>
              <a:rPr lang="en-US" altLang="zh-CN" sz="3200" b="1" dirty="0" smtClean="0">
                <a:ea typeface="宋体" charset="-122"/>
              </a:rPr>
              <a:t>Networks</a:t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>M.U. </a:t>
            </a:r>
            <a:r>
              <a:rPr lang="en-US" altLang="zh-CN" sz="3200" b="1" dirty="0" err="1" smtClean="0">
                <a:ea typeface="宋体" charset="-122"/>
              </a:rPr>
              <a:t>Ilyas</a:t>
            </a:r>
            <a:r>
              <a:rPr lang="en-US" altLang="zh-CN" sz="3200" b="1" dirty="0" smtClean="0">
                <a:ea typeface="宋体" charset="-122"/>
              </a:rPr>
              <a:t>, Z </a:t>
            </a:r>
            <a:r>
              <a:rPr lang="en-US" altLang="zh-CN" sz="3200" b="1" dirty="0" err="1" smtClean="0">
                <a:ea typeface="宋体" charset="-122"/>
              </a:rPr>
              <a:t>Shafiq</a:t>
            </a:r>
            <a:r>
              <a:rPr lang="en-US" altLang="zh-CN" sz="3200" b="1" dirty="0" smtClean="0">
                <a:ea typeface="宋体" charset="-122"/>
              </a:rPr>
              <a:t>, Alex Liu, H </a:t>
            </a:r>
            <a:r>
              <a:rPr lang="en-US" altLang="zh-CN" sz="3200" b="1" dirty="0" err="1" smtClean="0">
                <a:ea typeface="宋体" charset="-122"/>
              </a:rPr>
              <a:t>Radha</a:t>
            </a: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>Michigan State University</a:t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3200" b="1" dirty="0" smtClean="0">
                <a:ea typeface="宋体" charset="-122"/>
              </a:rPr>
              <a:t/>
            </a:r>
            <a:br>
              <a:rPr lang="en-US" altLang="zh-CN" sz="3200" b="1" dirty="0" smtClean="0">
                <a:ea typeface="宋体" charset="-122"/>
              </a:rPr>
            </a:br>
            <a:r>
              <a:rPr lang="en-US" altLang="zh-CN" sz="2000" b="1" dirty="0" smtClean="0">
                <a:ea typeface="宋体" charset="-122"/>
              </a:rPr>
              <a:t>INFOCOM’11 Mini Conference</a:t>
            </a:r>
            <a:endParaRPr lang="en-US" altLang="zh-CN" sz="3200" b="1" dirty="0" smtClean="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Data Set</a:t>
            </a:r>
            <a:endParaRPr lang="en-US" dirty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342900" y="838200"/>
            <a:ext cx="84582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Facebook data collected by Wilson et al. at UCSB</a:t>
            </a:r>
          </a:p>
          <a:p>
            <a:pPr eaLnBrk="1" hangingPunct="1">
              <a:defRPr/>
            </a:pPr>
            <a:r>
              <a:rPr lang="en-US" sz="2800" dirty="0" smtClean="0"/>
              <a:t>Consists of:</a:t>
            </a:r>
          </a:p>
          <a:p>
            <a:pPr marL="868363" lvl="1" indent="-457200" eaLnBrk="1" hangingPunct="1">
              <a:buFont typeface="+mj-lt"/>
              <a:buAutoNum type="arabicPeriod"/>
              <a:defRPr/>
            </a:pPr>
            <a:r>
              <a:rPr lang="en-US" sz="2400" dirty="0" smtClean="0"/>
              <a:t>Friendship graph			[Input data]</a:t>
            </a:r>
          </a:p>
          <a:p>
            <a:pPr marL="868363" lvl="1" indent="-457200" eaLnBrk="1" hangingPunct="1">
              <a:buFont typeface="+mj-lt"/>
              <a:buAutoNum type="arabicPeriod"/>
              <a:defRPr/>
            </a:pPr>
            <a:r>
              <a:rPr lang="en-US" sz="2400" dirty="0" smtClean="0"/>
              <a:t>Messages exchanged		[Ground truth]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# Users 					     3,097,165</a:t>
            </a:r>
          </a:p>
          <a:p>
            <a:pPr eaLnBrk="1" hangingPunct="1">
              <a:defRPr/>
            </a:pPr>
            <a:r>
              <a:rPr lang="en-US" sz="2800" dirty="0" smtClean="0"/>
              <a:t># Friendship Links 			     23,667,394</a:t>
            </a:r>
          </a:p>
          <a:p>
            <a:pPr eaLnBrk="1" hangingPunct="1">
              <a:defRPr/>
            </a:pPr>
            <a:r>
              <a:rPr lang="en-US" sz="2800" dirty="0" smtClean="0"/>
              <a:t>Average Clustering Coefficient   0.0979</a:t>
            </a:r>
          </a:p>
          <a:p>
            <a:pPr eaLnBrk="1" hangingPunct="1">
              <a:defRPr/>
            </a:pPr>
            <a:r>
              <a:rPr lang="en-US" sz="2800" dirty="0" smtClean="0"/>
              <a:t># Cliques 				     28,889,110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94981" y="3835400"/>
            <a:ext cx="5220219" cy="252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50" y="76200"/>
            <a:ext cx="8620125" cy="762000"/>
          </a:xfrm>
        </p:spPr>
        <p:txBody>
          <a:bodyPr/>
          <a:lstStyle/>
          <a:p>
            <a:r>
              <a:rPr lang="en-US" dirty="0" smtClean="0"/>
              <a:t>Experimental Results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839200" cy="4800600"/>
          </a:xfrm>
        </p:spPr>
        <p:txBody>
          <a:bodyPr/>
          <a:lstStyle/>
          <a:p>
            <a:r>
              <a:rPr lang="en-US" dirty="0" smtClean="0"/>
              <a:t>Correlation coefficient between PCC vector and degree centrality vector from interaction graph</a:t>
            </a:r>
          </a:p>
          <a:p>
            <a:endParaRPr lang="en-US" dirty="0" smtClean="0"/>
          </a:p>
          <a:p>
            <a:r>
              <a:rPr lang="en-US" dirty="0" smtClean="0"/>
              <a:t>Logs of 3 time durations</a:t>
            </a:r>
          </a:p>
          <a:p>
            <a:pPr lvl="1"/>
            <a:r>
              <a:rPr lang="en-US" sz="2400" dirty="0" smtClean="0"/>
              <a:t>1 month, 6 months, ~ 1 year</a:t>
            </a:r>
          </a:p>
          <a:p>
            <a:r>
              <a:rPr lang="en-US" dirty="0" smtClean="0"/>
              <a:t>Observation 1: PCC outperforms EVC</a:t>
            </a:r>
          </a:p>
          <a:p>
            <a:r>
              <a:rPr lang="en-US" dirty="0" smtClean="0"/>
              <a:t>Observation 2: Better accuracy for longer duration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  <p:graphicFrame>
        <p:nvGraphicFramePr>
          <p:cNvPr id="62466" name="Object 3"/>
          <p:cNvGraphicFramePr>
            <a:graphicFrameLocks noChangeAspect="1"/>
          </p:cNvGraphicFramePr>
          <p:nvPr/>
        </p:nvGraphicFramePr>
        <p:xfrm>
          <a:off x="4724400" y="1600200"/>
          <a:ext cx="4038600" cy="957065"/>
        </p:xfrm>
        <a:graphic>
          <a:graphicData uri="http://schemas.openxmlformats.org/presentationml/2006/ole">
            <p:oleObj spid="_x0000_s66562" name="Equation" r:id="rId5" imgW="6426200" imgH="1524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3428999"/>
            <a:ext cx="5257800" cy="28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50" y="76200"/>
            <a:ext cx="8620125" cy="762000"/>
          </a:xfrm>
        </p:spPr>
        <p:txBody>
          <a:bodyPr/>
          <a:lstStyle/>
          <a:p>
            <a:r>
              <a:rPr lang="en-US" dirty="0" smtClean="0"/>
              <a:t>Experimental Results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838200"/>
            <a:ext cx="8458200" cy="23622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US" sz="2400" dirty="0" smtClean="0"/>
              <a:t>Evaluate |top-k users identified by PCC vector </a:t>
            </a:r>
            <a:r>
              <a:rPr lang="en-US" sz="2400" b="1" dirty="0" smtClean="0">
                <a:solidFill>
                  <a:schemeClr val="tx2"/>
                </a:solidFill>
              </a:rPr>
              <a:t>∩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</a:p>
          <a:p>
            <a:pPr marL="342900" lvl="1" indent="-34290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                       top-k users identified by </a:t>
            </a:r>
            <a:r>
              <a:rPr lang="en-US" sz="2400" dirty="0" smtClean="0"/>
              <a:t>degree centrality  		           vector from interaction graph | / k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400" dirty="0" smtClean="0"/>
              <a:t>K=2000 in our experiments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400" dirty="0" smtClean="0"/>
              <a:t>Observation 1: PCC outperforms EVC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400" dirty="0" smtClean="0"/>
              <a:t>Observation 2: Better results for longer duration data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/>
              <a:t>Alex X. Liu</a:t>
            </a:r>
            <a:endParaRPr lang="en-US" altLang="zh-CN" dirty="0"/>
          </a:p>
        </p:txBody>
      </p:sp>
      <p:graphicFrame>
        <p:nvGraphicFramePr>
          <p:cNvPr id="63491" name="Object 4"/>
          <p:cNvGraphicFramePr>
            <a:graphicFrameLocks noChangeAspect="1"/>
          </p:cNvGraphicFramePr>
          <p:nvPr/>
        </p:nvGraphicFramePr>
        <p:xfrm>
          <a:off x="5867400" y="2057400"/>
          <a:ext cx="3055937" cy="685799"/>
        </p:xfrm>
        <a:graphic>
          <a:graphicData uri="http://schemas.openxmlformats.org/presentationml/2006/ole">
            <p:oleObj spid="_x0000_s67586" name="Equation" r:id="rId5" imgW="5372100" imgH="12065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  <p:pic>
        <p:nvPicPr>
          <p:cNvPr id="5" name="Picture 7" descr="spar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362200"/>
            <a:ext cx="2387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Information hubs</a:t>
            </a:r>
            <a:r>
              <a:rPr lang="en-US" sz="2800" i="1" dirty="0" smtClean="0"/>
              <a:t> </a:t>
            </a:r>
            <a:r>
              <a:rPr lang="en-US" sz="2800" dirty="0" smtClean="0"/>
              <a:t>in social network </a:t>
            </a:r>
          </a:p>
          <a:p>
            <a:pPr lvl="1"/>
            <a:r>
              <a:rPr lang="en-US" dirty="0" smtClean="0"/>
              <a:t>Definition: users that have a large number of interactions with others.</a:t>
            </a:r>
          </a:p>
          <a:p>
            <a:pPr lvl="1"/>
            <a:r>
              <a:rPr lang="en-US" dirty="0" smtClean="0"/>
              <a:t>Interaction=transmission of information from one user to another such as posting a comment.</a:t>
            </a:r>
            <a:endParaRPr lang="en-US" sz="2000" dirty="0" smtClean="0"/>
          </a:p>
          <a:p>
            <a:r>
              <a:rPr lang="en-US" sz="2800" dirty="0" smtClean="0"/>
              <a:t>Hubs are important for the spread of propaganda, ideologies, or gossips.</a:t>
            </a:r>
          </a:p>
          <a:p>
            <a:r>
              <a:rPr lang="en-US" sz="2800" dirty="0" smtClean="0"/>
              <a:t>Applications</a:t>
            </a:r>
          </a:p>
          <a:p>
            <a:pPr lvl="1"/>
            <a:r>
              <a:rPr lang="en-US" sz="2400" dirty="0" smtClean="0"/>
              <a:t>Free sample distribution</a:t>
            </a:r>
          </a:p>
          <a:p>
            <a:pPr lvl="2"/>
            <a:r>
              <a:rPr lang="en-US" sz="2200" dirty="0" smtClean="0"/>
              <a:t>Samsung used Twitter feeds to identify dissatisfied </a:t>
            </a:r>
            <a:r>
              <a:rPr lang="en-US" sz="2200" dirty="0" err="1" smtClean="0"/>
              <a:t>iPhone</a:t>
            </a:r>
            <a:r>
              <a:rPr lang="en-US" sz="2200" dirty="0" smtClean="0"/>
              <a:t> 4 owners who are the most active in terms of communication with their friends and offer them free </a:t>
            </a:r>
            <a:r>
              <a:rPr lang="en-US" sz="2200" dirty="0" err="1" smtClean="0"/>
              <a:t>GalaxyS</a:t>
            </a:r>
            <a:r>
              <a:rPr lang="en-US" sz="2200" dirty="0" smtClean="0"/>
              <a:t> phones.</a:t>
            </a:r>
          </a:p>
          <a:p>
            <a:pPr lvl="1"/>
            <a:r>
              <a:rPr lang="en-US" sz="2400" dirty="0" smtClean="0"/>
              <a:t>Word of mouth advertisement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/>
          <a:lstStyle/>
          <a:p>
            <a:r>
              <a:rPr lang="en-US" sz="3600" dirty="0" smtClean="0"/>
              <a:t>Problem Statement</a:t>
            </a:r>
            <a:endParaRPr lang="en-US" altLang="zh-CN" sz="3600" dirty="0">
              <a:ea typeface="宋体" charset="-122"/>
            </a:endParaRPr>
          </a:p>
        </p:txBody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762000"/>
            <a:ext cx="8191500" cy="5715000"/>
          </a:xfrm>
        </p:spPr>
        <p:txBody>
          <a:bodyPr/>
          <a:lstStyle/>
          <a:p>
            <a:r>
              <a:rPr lang="en-US" sz="2800" dirty="0" smtClean="0">
                <a:solidFill>
                  <a:srgbClr val="0000FF"/>
                </a:solidFill>
              </a:rPr>
              <a:t>Top-</a:t>
            </a:r>
            <a:r>
              <a:rPr lang="en-US" sz="2800" i="1" dirty="0" smtClean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 information hub identification from friendship graph</a:t>
            </a:r>
          </a:p>
          <a:p>
            <a:pPr lvl="1"/>
            <a:r>
              <a:rPr lang="en-US" dirty="0" smtClean="0"/>
              <a:t>Ground truth: interaction graph degree</a:t>
            </a:r>
          </a:p>
          <a:p>
            <a:pPr lvl="1"/>
            <a:r>
              <a:rPr lang="en-US" dirty="0" smtClean="0"/>
              <a:t>Identifying top-k hubs from interaction graph is difficult.</a:t>
            </a:r>
          </a:p>
          <a:p>
            <a:pPr lvl="2"/>
            <a:r>
              <a:rPr lang="en-US" dirty="0" smtClean="0"/>
              <a:t>Data collection is difficult.</a:t>
            </a:r>
          </a:p>
          <a:p>
            <a:pPr lvl="3"/>
            <a:r>
              <a:rPr lang="en-US" dirty="0" smtClean="0"/>
              <a:t>Interaction graph requires to collect data over a long time.</a:t>
            </a:r>
          </a:p>
          <a:p>
            <a:pPr lvl="2"/>
            <a:r>
              <a:rPr lang="en-US" smtClean="0"/>
              <a:t>More </a:t>
            </a:r>
            <a:r>
              <a:rPr lang="en-US" dirty="0" smtClean="0"/>
              <a:t>user information to keep private.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Distributed </a:t>
            </a:r>
          </a:p>
          <a:p>
            <a:pPr lvl="1"/>
            <a:r>
              <a:rPr lang="en-US" dirty="0" smtClean="0"/>
              <a:t>Friendship graph may not</a:t>
            </a:r>
            <a:br>
              <a:rPr lang="en-US" dirty="0" smtClean="0"/>
            </a:br>
            <a:r>
              <a:rPr lang="en-US" dirty="0" smtClean="0"/>
              <a:t>be accessible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Privacy-preserving</a:t>
            </a:r>
          </a:p>
          <a:p>
            <a:pPr lvl="1"/>
            <a:r>
              <a:rPr lang="en-US" dirty="0" smtClean="0"/>
              <a:t>Users do not reveal </a:t>
            </a:r>
            <a:br>
              <a:rPr lang="en-US" dirty="0" smtClean="0"/>
            </a:br>
            <a:r>
              <a:rPr lang="en-US" dirty="0" smtClean="0"/>
              <a:t>friends’ lists</a:t>
            </a:r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5496" y="3352800"/>
            <a:ext cx="4368504" cy="2847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Prior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interaction graph information</a:t>
            </a:r>
          </a:p>
          <a:p>
            <a:pPr lvl="1"/>
            <a:r>
              <a:rPr lang="en-US" dirty="0" smtClean="0"/>
              <a:t>Influence maximization [Leskovec07,Goyal08]</a:t>
            </a:r>
          </a:p>
          <a:p>
            <a:pPr lvl="2"/>
            <a:r>
              <a:rPr lang="en-US" dirty="0" smtClean="0"/>
              <a:t>Centralized</a:t>
            </a:r>
          </a:p>
          <a:p>
            <a:pPr lvl="2"/>
            <a:r>
              <a:rPr lang="en-US" dirty="0" smtClean="0"/>
              <a:t>Need access to complete graph</a:t>
            </a:r>
          </a:p>
          <a:p>
            <a:r>
              <a:rPr lang="en-US" dirty="0" smtClean="0"/>
              <a:t>Use friendship graph information [Marsden02,Shi08]</a:t>
            </a:r>
          </a:p>
          <a:p>
            <a:pPr lvl="1"/>
            <a:r>
              <a:rPr lang="en-US" sz="1800" dirty="0" smtClean="0"/>
              <a:t>Degree centrality = # friends of a node</a:t>
            </a:r>
          </a:p>
          <a:p>
            <a:pPr lvl="2"/>
            <a:r>
              <a:rPr lang="en-US" dirty="0" smtClean="0"/>
              <a:t>Measures the immediate rate of spread of a replicable commodity by a node</a:t>
            </a:r>
          </a:p>
          <a:p>
            <a:pPr lvl="1"/>
            <a:r>
              <a:rPr lang="en-US" sz="1800" dirty="0" smtClean="0"/>
              <a:t>Closeness centrality = 1/(sum of lengths of shortest paths from a node to rest of the nodes)</a:t>
            </a:r>
          </a:p>
          <a:p>
            <a:pPr lvl="2"/>
            <a:r>
              <a:rPr lang="en-US" dirty="0" smtClean="0"/>
              <a:t>Optimizes detection time of information flows</a:t>
            </a:r>
          </a:p>
          <a:p>
            <a:pPr lvl="1"/>
            <a:r>
              <a:rPr lang="en-US" sz="1800" dirty="0" err="1" smtClean="0"/>
              <a:t>Betweeness</a:t>
            </a:r>
            <a:r>
              <a:rPr lang="en-US" sz="1800" dirty="0" smtClean="0"/>
              <a:t> centrality  = fraction of all pair shortest paths passing through a node</a:t>
            </a:r>
          </a:p>
          <a:p>
            <a:pPr lvl="2"/>
            <a:r>
              <a:rPr lang="en-US" dirty="0" smtClean="0"/>
              <a:t>Optimizes detection probability of information flows</a:t>
            </a:r>
          </a:p>
          <a:p>
            <a:pPr lvl="1"/>
            <a:r>
              <a:rPr lang="en-US" sz="1800" dirty="0" smtClean="0"/>
              <a:t>Eigenvector centrality</a:t>
            </a:r>
          </a:p>
          <a:p>
            <a:pPr lvl="2"/>
            <a:r>
              <a:rPr lang="en-US" dirty="0" smtClean="0"/>
              <a:t>Better than the other three metrics.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Limitations of Eigenvector Centrality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42900" y="838200"/>
            <a:ext cx="44577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宋体" charset="-122"/>
                <a:cs typeface="+mn-cs"/>
              </a:rPr>
              <a:t>Eigenvector Centrality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Principal eigenvector of 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adjacency matrix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EVC works well enough in 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graphs consisting of a single cluster/community of nodes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Principal eigenvector is 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“pulled” in the direction 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of the largest community</a:t>
            </a: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altLang="zh-CN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Rounded MT Bold" pitchFamily="34" charset="0"/>
              <a:ea typeface="宋体" charset="-122"/>
              <a:cs typeface="+mn-cs"/>
            </a:endParaRPr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4495800" y="1295400"/>
            <a:ext cx="4495800" cy="5316602"/>
            <a:chOff x="1104" y="-249"/>
            <a:chExt cx="3612" cy="4156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04" y="1056"/>
              <a:ext cx="3552" cy="2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75" y="-249"/>
              <a:ext cx="3541" cy="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1600200" y="1295400"/>
          <a:ext cx="1676400" cy="1336675"/>
        </p:xfrm>
        <a:graphic>
          <a:graphicData uri="http://schemas.openxmlformats.org/presentationml/2006/ole">
            <p:oleObj spid="_x0000_s62466" name="Equation" r:id="rId4" imgW="685502" imgH="545863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914400"/>
            <a:ext cx="8458200" cy="5486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00FF"/>
                </a:solidFill>
              </a:rPr>
              <a:t>Top-</a:t>
            </a:r>
            <a:r>
              <a:rPr lang="en-US" sz="2800" i="1" dirty="0" smtClean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 information hub identification</a:t>
            </a:r>
          </a:p>
          <a:p>
            <a:pPr lvl="1"/>
            <a:r>
              <a:rPr lang="en-US" sz="2400" dirty="0" smtClean="0"/>
              <a:t>Principal Component Centrality (PCC)</a:t>
            </a:r>
          </a:p>
          <a:p>
            <a:pPr lvl="1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00FF"/>
                </a:solidFill>
              </a:rPr>
              <a:t>Distributed and Privacy-preserving</a:t>
            </a:r>
          </a:p>
          <a:p>
            <a:pPr lvl="1"/>
            <a:r>
              <a:rPr lang="en-US" sz="2400" dirty="0" smtClean="0"/>
              <a:t>Power method [Lehoucq96]</a:t>
            </a:r>
          </a:p>
          <a:p>
            <a:pPr lvl="1"/>
            <a:r>
              <a:rPr lang="en-US" sz="2400" dirty="0" err="1" smtClean="0"/>
              <a:t>Kempe-McSherry</a:t>
            </a:r>
            <a:r>
              <a:rPr lang="en-US" sz="2400" dirty="0" smtClean="0"/>
              <a:t> (KM) algorithm [Kempe08]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800" dirty="0" smtClean="0">
              <a:solidFill>
                <a:srgbClr val="0000FF"/>
              </a:solidFill>
            </a:endParaRPr>
          </a:p>
          <a:p>
            <a:endParaRPr lang="en-US" sz="2800" dirty="0" smtClean="0">
              <a:solidFill>
                <a:srgbClr val="0000FF"/>
              </a:solidFill>
            </a:endParaRP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Alex X. Liu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838200"/>
            <a:ext cx="8801100" cy="5715000"/>
          </a:xfrm>
        </p:spPr>
        <p:txBody>
          <a:bodyPr/>
          <a:lstStyle/>
          <a:p>
            <a:r>
              <a:rPr lang="en-US" altLang="zh-CN" sz="2800" dirty="0" smtClean="0">
                <a:ea typeface="宋体" charset="-122"/>
              </a:rPr>
              <a:t>Principal Component Centrality (PCC)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Use P&lt;&lt;N, not 1, most significant eigenvectors.</a:t>
            </a: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pPr>
              <a:buNone/>
            </a:pPr>
            <a:endParaRPr lang="en-US" altLang="zh-CN" sz="2800" dirty="0">
              <a:ea typeface="宋体" charset="-122"/>
            </a:endParaRP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736114"/>
            <a:ext cx="2743201" cy="2588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733800"/>
            <a:ext cx="274672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722649"/>
            <a:ext cx="2667000" cy="260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3999" cy="762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Principal Component Centrality</a:t>
            </a:r>
          </a:p>
        </p:txBody>
      </p:sp>
      <p:graphicFrame>
        <p:nvGraphicFramePr>
          <p:cNvPr id="64515" name="Object 2"/>
          <p:cNvGraphicFramePr>
            <a:graphicFrameLocks noChangeAspect="1"/>
          </p:cNvGraphicFramePr>
          <p:nvPr/>
        </p:nvGraphicFramePr>
        <p:xfrm>
          <a:off x="1447800" y="1397000"/>
          <a:ext cx="5588000" cy="1487487"/>
        </p:xfrm>
        <a:graphic>
          <a:graphicData uri="http://schemas.openxmlformats.org/presentationml/2006/ole">
            <p:oleObj spid="_x0000_s64515" name="Equation" r:id="rId7" imgW="1955520" imgH="520560" progId="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838200"/>
            <a:ext cx="8572500" cy="5715000"/>
          </a:xfrm>
        </p:spPr>
        <p:txBody>
          <a:bodyPr/>
          <a:lstStyle/>
          <a:p>
            <a:r>
              <a:rPr lang="en-US" sz="2800" dirty="0" smtClean="0"/>
              <a:t>Method: phase angle between EVC vector and PCC vector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For our data set, P=10 is good enough.</a:t>
            </a:r>
          </a:p>
          <a:p>
            <a:endParaRPr lang="en-US" sz="2800" dirty="0" smtClean="0"/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endParaRPr lang="en-US" altLang="zh-CN" sz="2800" dirty="0" smtClean="0">
              <a:ea typeface="宋体" charset="-122"/>
            </a:endParaRPr>
          </a:p>
          <a:p>
            <a:pPr>
              <a:buNone/>
            </a:pPr>
            <a:endParaRPr lang="en-US" altLang="zh-CN" sz="2800" dirty="0">
              <a:ea typeface="宋体" charset="-122"/>
            </a:endParaRPr>
          </a:p>
        </p:txBody>
      </p:sp>
      <p:graphicFrame>
        <p:nvGraphicFramePr>
          <p:cNvPr id="59395" name="Object 2"/>
          <p:cNvGraphicFramePr>
            <a:graphicFrameLocks noChangeAspect="1"/>
          </p:cNvGraphicFramePr>
          <p:nvPr/>
        </p:nvGraphicFramePr>
        <p:xfrm>
          <a:off x="990600" y="1676400"/>
          <a:ext cx="3505200" cy="982663"/>
        </p:xfrm>
        <a:graphic>
          <a:graphicData uri="http://schemas.openxmlformats.org/presentationml/2006/ole">
            <p:oleObj spid="_x0000_s65538" name="Equation" r:id="rId4" imgW="1586811" imgH="444307" progId="">
              <p:embed/>
            </p:oleObj>
          </a:graphicData>
        </a:graphic>
      </p:graphicFrame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2743200"/>
            <a:ext cx="276095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4" descr="PhaseAngles_N200.emf"/>
          <p:cNvPicPr>
            <a:picLocks noChangeAspect="1"/>
          </p:cNvPicPr>
          <p:nvPr/>
        </p:nvPicPr>
        <p:blipFill>
          <a:blip r:embed="rId6" cstate="print"/>
          <a:srcRect l="1796" t="5000" r="5721"/>
          <a:stretch>
            <a:fillRect/>
          </a:stretch>
        </p:blipFill>
        <p:spPr bwMode="auto">
          <a:xfrm>
            <a:off x="628315" y="2819400"/>
            <a:ext cx="401988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3999" cy="7620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Determine </a:t>
            </a:r>
            <a:r>
              <a:rPr lang="en-US" sz="2800" dirty="0" err="1" smtClean="0">
                <a:solidFill>
                  <a:schemeClr val="tx1"/>
                </a:solidFill>
              </a:rPr>
              <a:t>Approriate</a:t>
            </a:r>
            <a:r>
              <a:rPr lang="en-US" sz="2800" dirty="0" smtClean="0">
                <a:solidFill>
                  <a:schemeClr val="tx1"/>
                </a:solidFill>
              </a:rPr>
              <a:t> # of Eigenvectors in PCC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Distributed and Privacy-Preserving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762000"/>
            <a:ext cx="8572500" cy="5715000"/>
          </a:xfrm>
        </p:spPr>
        <p:txBody>
          <a:bodyPr/>
          <a:lstStyle/>
          <a:p>
            <a:r>
              <a:rPr lang="en-US" sz="3200" dirty="0" smtClean="0"/>
              <a:t>Iterative algorithms</a:t>
            </a:r>
          </a:p>
          <a:p>
            <a:r>
              <a:rPr lang="en-US" sz="3200" dirty="0" smtClean="0"/>
              <a:t>Power algorithm</a:t>
            </a:r>
          </a:p>
          <a:p>
            <a:pPr lvl="1"/>
            <a:r>
              <a:rPr lang="en-US" dirty="0" smtClean="0"/>
              <a:t>Pros: implement is simple</a:t>
            </a:r>
          </a:p>
          <a:p>
            <a:pPr lvl="1"/>
            <a:r>
              <a:rPr lang="en-US" dirty="0" smtClean="0"/>
              <a:t>Cons:</a:t>
            </a:r>
          </a:p>
          <a:p>
            <a:pPr lvl="2"/>
            <a:r>
              <a:rPr lang="en-US" dirty="0" smtClean="0"/>
              <a:t>Communication overheads grow exponentially with each additional eigenvector computation</a:t>
            </a:r>
          </a:p>
          <a:p>
            <a:pPr lvl="2"/>
            <a:r>
              <a:rPr lang="en-US" dirty="0" smtClean="0"/>
              <a:t>Suffers from rounding errors</a:t>
            </a:r>
          </a:p>
          <a:p>
            <a:r>
              <a:rPr lang="en-US" sz="3200" dirty="0" err="1" smtClean="0"/>
              <a:t>Kempe</a:t>
            </a:r>
            <a:r>
              <a:rPr lang="en-US" sz="3200" dirty="0" smtClean="0"/>
              <a:t> &amp; </a:t>
            </a:r>
            <a:r>
              <a:rPr lang="en-US" sz="3200" dirty="0" err="1" smtClean="0"/>
              <a:t>McSherry’s</a:t>
            </a:r>
            <a:r>
              <a:rPr lang="en-US" sz="3200" dirty="0" smtClean="0"/>
              <a:t> (KM) algorithm</a:t>
            </a:r>
          </a:p>
          <a:p>
            <a:pPr lvl="1"/>
            <a:r>
              <a:rPr lang="en-US" dirty="0" smtClean="0"/>
              <a:t>Pros:</a:t>
            </a:r>
          </a:p>
          <a:p>
            <a:pPr lvl="2"/>
            <a:r>
              <a:rPr lang="en-US" dirty="0" smtClean="0"/>
              <a:t>Communication overheads grow linearly with each additional eigenvector computation</a:t>
            </a:r>
          </a:p>
          <a:p>
            <a:pPr lvl="2"/>
            <a:r>
              <a:rPr lang="en-US" dirty="0" smtClean="0"/>
              <a:t>Accurate estimation, good convergence</a:t>
            </a:r>
          </a:p>
          <a:p>
            <a:pPr lvl="1"/>
            <a:r>
              <a:rPr lang="en-US" dirty="0" smtClean="0"/>
              <a:t>Cons: Implementation is more complex</a:t>
            </a:r>
          </a:p>
          <a:p>
            <a:r>
              <a:rPr lang="en-US" sz="3200" dirty="0" smtClean="0"/>
              <a:t>Users don’t reveal friends’ lists to others</a:t>
            </a:r>
            <a:endParaRPr lang="en-US" sz="2800" dirty="0" smtClean="0"/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endParaRPr lang="en-US" altLang="zh-CN" sz="3200" dirty="0" smtClean="0">
              <a:ea typeface="宋体" charset="-122"/>
            </a:endParaRPr>
          </a:p>
          <a:p>
            <a:pPr>
              <a:buNone/>
            </a:pPr>
            <a:endParaRPr lang="en-US" altLang="zh-CN" sz="3200" dirty="0">
              <a:ea typeface="宋体" charset="-12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Char char="§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Char char="§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28303</TotalTime>
  <Words>519</Words>
  <Application>Microsoft Office PowerPoint</Application>
  <PresentationFormat>On-screen Show (4:3)</PresentationFormat>
  <Paragraphs>150</Paragraphs>
  <Slides>13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Equation</vt:lpstr>
      <vt:lpstr>A Distributed and Privacy Preserving Algorithm for Identifying Information Hubs  in Social Networks    M.U. Ilyas, Z Shafiq, Alex Liu, H Radha Michigan State University     INFOCOM’11 Mini Conference</vt:lpstr>
      <vt:lpstr>Background and Motivation</vt:lpstr>
      <vt:lpstr>Problem Statement</vt:lpstr>
      <vt:lpstr>Limitations of Prior Art</vt:lpstr>
      <vt:lpstr>Limitations of Eigenvector Centrality</vt:lpstr>
      <vt:lpstr>Proposed Approach</vt:lpstr>
      <vt:lpstr>Principal Component Centrality</vt:lpstr>
      <vt:lpstr>Determine Approriate # of Eigenvectors in PCC</vt:lpstr>
      <vt:lpstr>Distributed and Privacy-Preserving</vt:lpstr>
      <vt:lpstr>Data Set</vt:lpstr>
      <vt:lpstr>Experimental Results (1/2)</vt:lpstr>
      <vt:lpstr>Experimental Results (2/2)</vt:lpstr>
      <vt:lpstr>Questions?</vt:lpstr>
    </vt:vector>
  </TitlesOfParts>
  <Company>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Alex X. Liu</dc:creator>
  <cp:lastModifiedBy>alim</cp:lastModifiedBy>
  <cp:revision>900</cp:revision>
  <dcterms:created xsi:type="dcterms:W3CDTF">2004-12-18T23:41:21Z</dcterms:created>
  <dcterms:modified xsi:type="dcterms:W3CDTF">2013-04-03T04:01:08Z</dcterms:modified>
</cp:coreProperties>
</file>