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embeddings/Microsoft_Equation2.bin" ContentType="application/vnd.openxmlformats-officedocument.oleObject"/>
  <Override PartName="/ppt/embeddings/Microsoft_Equation4.bin" ContentType="application/vnd.openxmlformats-officedocument.oleObjec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Microsoft_Equation5.bin" ContentType="application/vnd.openxmlformats-officedocument.oleObject"/>
  <Override PartName="/ppt/notesSlides/notesSlide12.xml" ContentType="application/vnd.openxmlformats-officedocument.presentationml.notesSlide+xml"/>
  <Default Extension="pict" ContentType="image/pict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embeddings/Microsoft_Equation7.bin" ContentType="application/vnd.openxmlformats-officedocument.oleObject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vml" ContentType="application/vnd.openxmlformats-officedocument.vmlDrawin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embeddings/Microsoft_Equation6.bin" ContentType="application/vnd.openxmlformats-officedocument.oleObject"/>
  <Override PartName="/ppt/notesSlides/notesSlide10.xml" ContentType="application/vnd.openxmlformats-officedocument.presentationml.notesSlide+xml"/>
  <Override PartName="/ppt/slides/slide9.xml" ContentType="application/vnd.openxmlformats-officedocument.presentationml.slide+xml"/>
  <Override PartName="/ppt/embeddings/Microsoft_Equation3.bin" ContentType="application/vnd.openxmlformats-officedocument.oleObject"/>
  <Default Extension="rels" ContentType="application/vnd.openxmlformats-package.relationships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66" r:id="rId3"/>
    <p:sldId id="271" r:id="rId4"/>
    <p:sldId id="259" r:id="rId5"/>
    <p:sldId id="257" r:id="rId6"/>
    <p:sldId id="258" r:id="rId7"/>
    <p:sldId id="289" r:id="rId8"/>
    <p:sldId id="279" r:id="rId9"/>
    <p:sldId id="272" r:id="rId10"/>
    <p:sldId id="273" r:id="rId11"/>
    <p:sldId id="274" r:id="rId12"/>
    <p:sldId id="275" r:id="rId13"/>
    <p:sldId id="260" r:id="rId14"/>
    <p:sldId id="276" r:id="rId15"/>
    <p:sldId id="287" r:id="rId16"/>
    <p:sldId id="290" r:id="rId17"/>
    <p:sldId id="261" r:id="rId18"/>
    <p:sldId id="262" r:id="rId19"/>
    <p:sldId id="288" r:id="rId20"/>
    <p:sldId id="285" r:id="rId21"/>
    <p:sldId id="265" r:id="rId22"/>
    <p:sldId id="267" r:id="rId23"/>
    <p:sldId id="270" r:id="rId24"/>
    <p:sldId id="280" r:id="rId25"/>
    <p:sldId id="28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EA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606" autoAdjust="0"/>
    <p:restoredTop sz="74891" autoAdjust="0"/>
  </p:normalViewPr>
  <p:slideViewPr>
    <p:cSldViewPr snapToObjects="1">
      <p:cViewPr varScale="1">
        <p:scale>
          <a:sx n="90" d="100"/>
          <a:sy n="90" d="100"/>
        </p:scale>
        <p:origin x="-8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slide" Target="slides/slide25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ict"/><Relationship Id="rId3" Type="http://schemas.openxmlformats.org/officeDocument/2006/relationships/image" Target="../media/image9.pict"/><Relationship Id="rId1" Type="http://schemas.openxmlformats.org/officeDocument/2006/relationships/image" Target="../media/image7.pict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pict"/><Relationship Id="rId1" Type="http://schemas.openxmlformats.org/officeDocument/2006/relationships/image" Target="../media/image10.pict"/><Relationship Id="rId2" Type="http://schemas.openxmlformats.org/officeDocument/2006/relationships/image" Target="../media/image11.pict"/><Relationship Id="rId3" Type="http://schemas.openxmlformats.org/officeDocument/2006/relationships/image" Target="../media/image1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2945F-35E3-C84D-AD73-00C61D2CB801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CC560-3BCA-B446-B790-8BCE32E87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28600" indent="-228600">
              <a:buAutoNum type="arabicPeriod"/>
            </a:pPr>
            <a:r>
              <a:rPr lang="en-US" dirty="0" smtClean="0"/>
              <a:t>The problem</a:t>
            </a:r>
            <a:r>
              <a:rPr lang="en-US" baseline="0" dirty="0" smtClean="0"/>
              <a:t> of consciousness as the underlying reason for conferences such as this one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Need to re-examine the fundamental tenets of leading edge theories of everything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(Primarily) western science has produced two frameworks: quantum field theory and general relativity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(Primarily) eastern science has produced: no-self (Buddhism) and awareness (Hinduism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QFT: possibilities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General relativity: no fixed background </a:t>
            </a:r>
            <a:r>
              <a:rPr lang="en-US" baseline="0" dirty="0" err="1" smtClean="0"/>
              <a:t>spacetime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Buddhism: no self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Hinduism: awareness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Four pillars of our approach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Problem of </a:t>
            </a:r>
            <a:r>
              <a:rPr lang="en-US" baseline="0" dirty="0" err="1" smtClean="0"/>
              <a:t>qualia</a:t>
            </a:r>
            <a:r>
              <a:rPr lang="en-US" baseline="0" dirty="0" smtClean="0"/>
              <a:t> forces us to make experience fundamental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Relationship between science and experience is the key problem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Quantum measurement problem offers a clue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Also offers one of the most tailor-made cases for the causal role of consciousness via an observer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We cannot have observers – no self remember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But we can have experience resulting in the setting of wave functions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Experience </a:t>
            </a:r>
            <a:r>
              <a:rPr lang="en-US" baseline="0" smtClean="0"/>
              <a:t>and possibilities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No fixed background </a:t>
            </a:r>
            <a:r>
              <a:rPr lang="en-US" baseline="0" dirty="0" err="1" smtClean="0"/>
              <a:t>spacetime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wavefunction</a:t>
            </a:r>
            <a:r>
              <a:rPr lang="en-US" baseline="0" dirty="0" smtClean="0"/>
              <a:t> does not evolve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Instead event occurs at a moment of awareness: What time and where?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Static Schrodinger equation with constraints </a:t>
            </a:r>
            <a:r>
              <a:rPr lang="en-US" baseline="0" dirty="0" err="1" smtClean="0"/>
              <a:t>givn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MoAs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Both combined into operator constraints on </a:t>
            </a:r>
            <a:r>
              <a:rPr lang="en-US" baseline="0" dirty="0" err="1" smtClean="0"/>
              <a:t>wavefunction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Result: experience is causal and picks put subset of possibilities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 A. Wheeler picture</a:t>
            </a:r>
            <a:r>
              <a:rPr lang="en-US" baseline="0" dirty="0" smtClean="0"/>
              <a:t> source: http://</a:t>
            </a:r>
            <a:r>
              <a:rPr lang="en-US" baseline="0" dirty="0" err="1" smtClean="0"/>
              <a:t>www.dbtechno.com</a:t>
            </a:r>
            <a:endParaRPr lang="en-US" baseline="0" dirty="0" smtClean="0"/>
          </a:p>
          <a:p>
            <a:r>
              <a:rPr lang="en-US" baseline="0" dirty="0" smtClean="0"/>
              <a:t>Eugene P. Wigner picture source: http://</a:t>
            </a:r>
            <a:r>
              <a:rPr lang="en-US" baseline="0" dirty="0" err="1" smtClean="0"/>
              <a:t>nobelprize.org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B33182-5FBD-964B-ABFC-8DA7DCECF7E7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Pillar imag</a:t>
            </a:r>
            <a:r>
              <a:rPr lang="en-US" baseline="0" dirty="0" smtClean="0"/>
              <a:t>e source: http://</a:t>
            </a:r>
            <a:r>
              <a:rPr lang="en-US" baseline="0" dirty="0" err="1" smtClean="0"/>
              <a:t>www.made</a:t>
            </a:r>
            <a:r>
              <a:rPr lang="en-US" baseline="0" smtClean="0"/>
              <a:t>-in-china.com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Been at the same meeting point for forty years 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2479C-3F72-7148-9622-607A9C2FA77F}" type="slidenum">
              <a:rPr lang="en-US"/>
              <a:pPr/>
              <a:t>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Always confused when people say that experiences show clear</a:t>
            </a:r>
            <a:r>
              <a:rPr lang="en-US" baseline="0" dirty="0" smtClean="0"/>
              <a:t> cut categories. My own experience is anything but </a:t>
            </a:r>
            <a:r>
              <a:rPr lang="en-US" baseline="0" dirty="0" err="1" smtClean="0"/>
              <a:t>clearcut</a:t>
            </a:r>
            <a:r>
              <a:rPr lang="en-US" baseline="0" dirty="0" smtClean="0"/>
              <a:t>. In fact it’s a big jumble, a muddle. Proof: My wife asks me how I feel about something.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Acknowledgment: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Manisha</a:t>
            </a:r>
            <a:r>
              <a:rPr lang="en-US" baseline="0" dirty="0" smtClean="0"/>
              <a:t> K. </a:t>
            </a:r>
            <a:r>
              <a:rPr lang="en-US" baseline="0" dirty="0" err="1" smtClean="0"/>
              <a:t>Ranade</a:t>
            </a:r>
            <a:r>
              <a:rPr lang="en-US" baseline="0" dirty="0" smtClean="0"/>
              <a:t> for the picture</a:t>
            </a:r>
          </a:p>
          <a:p>
            <a:r>
              <a:rPr lang="en-US" baseline="0" dirty="0" smtClean="0"/>
              <a:t>Audience slaps itself in the 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Pillar imag</a:t>
            </a:r>
            <a:r>
              <a:rPr lang="en-US" baseline="0" dirty="0" smtClean="0"/>
              <a:t>e source: http://</a:t>
            </a:r>
            <a:r>
              <a:rPr lang="en-US" baseline="0" dirty="0" err="1" smtClean="0"/>
              <a:t>www.made</a:t>
            </a:r>
            <a:r>
              <a:rPr lang="en-US" baseline="0" smtClean="0"/>
              <a:t>-in-china.com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Conventional physicists will hate this because we are sidestepping the problem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the </a:t>
            </a:r>
            <a:r>
              <a:rPr lang="en-US" smtClean="0"/>
              <a:t>slapping</a:t>
            </a:r>
            <a:r>
              <a:rPr lang="en-US" baseline="0" smtClean="0"/>
              <a:t> thing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CC560-3BCA-B446-B790-8BCE32E875D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D115F-840C-F94D-A38A-236B52BC20E6}" type="datetimeFigureOut">
              <a:rPr lang="en-US" smtClean="0"/>
              <a:pPr/>
              <a:t>11/12/09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82C9-EA3F-D444-9D36-E0D2D9B324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oleObject" Target="../embeddings/Microsoft_Equation3.bin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5" Type="http://schemas.openxmlformats.org/officeDocument/2006/relationships/oleObject" Target="../embeddings/Microsoft_Equation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4.bin"/><Relationship Id="rId5" Type="http://schemas.openxmlformats.org/officeDocument/2006/relationships/oleObject" Target="../embeddings/Microsoft_Equation5.bin"/><Relationship Id="rId7" Type="http://schemas.openxmlformats.org/officeDocument/2006/relationships/oleObject" Target="../embeddings/Microsoft_Equation7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8.xml"/><Relationship Id="rId6" Type="http://schemas.openxmlformats.org/officeDocument/2006/relationships/oleObject" Target="../embeddings/Microsoft_Equation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eg"/><Relationship Id="rId5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10600" cy="1470025"/>
          </a:xfrm>
        </p:spPr>
        <p:txBody>
          <a:bodyPr>
            <a:normAutofit/>
          </a:bodyPr>
          <a:lstStyle/>
          <a:p>
            <a:r>
              <a:rPr lang="en-US" sz="4300" dirty="0" smtClean="0"/>
              <a:t>The duality of duality and non-duality</a:t>
            </a:r>
            <a:endParaRPr lang="en-US" sz="4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Anand Rangarajan</a:t>
            </a:r>
          </a:p>
          <a:p>
            <a:endParaRPr lang="en-US" dirty="0" smtClean="0"/>
          </a:p>
          <a:p>
            <a:r>
              <a:rPr lang="en-US" dirty="0" smtClean="0"/>
              <a:t>Department  of Computer and Information Science and Engineering</a:t>
            </a:r>
          </a:p>
          <a:p>
            <a:r>
              <a:rPr lang="en-US" dirty="0" smtClean="0"/>
              <a:t>University of Florida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no-self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Experience as compatible with no-self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05436" y="6488668"/>
            <a:ext cx="393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http://</a:t>
            </a:r>
            <a:r>
              <a:rPr lang="en-US" dirty="0" err="1" smtClean="0"/>
              <a:t>www.satsangnathan.com</a:t>
            </a:r>
            <a:endParaRPr lang="en-US" dirty="0"/>
          </a:p>
        </p:txBody>
      </p:sp>
      <p:pic>
        <p:nvPicPr>
          <p:cNvPr id="7" name="Picture 6" descr="no-sel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234168"/>
            <a:ext cx="4229100" cy="4254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7200" y="2971800"/>
            <a:ext cx="2483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Dominant Buddhist view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715434"/>
            <a:ext cx="2613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Irrespective of Theravada,</a:t>
            </a:r>
          </a:p>
          <a:p>
            <a:r>
              <a:rPr lang="en-US" dirty="0" smtClean="0"/>
              <a:t>Mahayana, </a:t>
            </a:r>
            <a:r>
              <a:rPr lang="en-US" dirty="0" err="1" smtClean="0"/>
              <a:t>Vajrayana</a:t>
            </a:r>
            <a:r>
              <a:rPr lang="en-US" dirty="0" smtClean="0"/>
              <a:t>, Zen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290066"/>
            <a:ext cx="2515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Western tradition: Hume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459069"/>
            <a:ext cx="20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Others such as </a:t>
            </a:r>
          </a:p>
          <a:p>
            <a:r>
              <a:rPr lang="en-US" dirty="0" smtClean="0"/>
              <a:t>Bernadette Roberts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Indisputable that the experience did occur</a:t>
            </a:r>
          </a:p>
          <a:p>
            <a:r>
              <a:rPr lang="en-US" dirty="0" smtClean="0"/>
              <a:t>But when did it occur?</a:t>
            </a:r>
            <a:endParaRPr lang="en-US" dirty="0"/>
          </a:p>
        </p:txBody>
      </p:sp>
      <p:pic>
        <p:nvPicPr>
          <p:cNvPr id="5" name="Content Placeholder 3" descr="jbgrpic1.jpg"/>
          <p:cNvPicPr>
            <a:picLocks noChangeAspect="1"/>
          </p:cNvPicPr>
          <p:nvPr/>
        </p:nvPicPr>
        <p:blipFill>
          <a:blip r:embed="rId2"/>
          <a:srcRect l="-10424" r="-10424"/>
          <a:stretch>
            <a:fillRect/>
          </a:stretch>
        </p:blipFill>
        <p:spPr>
          <a:xfrm>
            <a:off x="4156014" y="3048000"/>
            <a:ext cx="4987986" cy="2743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308414" y="6126163"/>
            <a:ext cx="4835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Credit: Michael Kramer, </a:t>
            </a:r>
            <a:r>
              <a:rPr lang="en-US" dirty="0" err="1" smtClean="0"/>
              <a:t>Jodrell</a:t>
            </a:r>
            <a:r>
              <a:rPr lang="en-US" dirty="0" smtClean="0"/>
              <a:t> Bank Observatory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5986" y="3581400"/>
            <a:ext cx="4156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Events occurring in </a:t>
            </a:r>
            <a:r>
              <a:rPr lang="en-US" dirty="0" err="1" smtClean="0"/>
              <a:t>spacetime</a:t>
            </a:r>
            <a:r>
              <a:rPr lang="en-US" dirty="0" smtClean="0"/>
              <a:t> versus</a:t>
            </a:r>
          </a:p>
          <a:p>
            <a:r>
              <a:rPr lang="en-US" dirty="0" smtClean="0"/>
              <a:t>Events occurring and affecting </a:t>
            </a:r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724400"/>
            <a:ext cx="3623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 relativity tells us that matter</a:t>
            </a:r>
          </a:p>
          <a:p>
            <a:r>
              <a:rPr lang="en-US" dirty="0" smtClean="0"/>
              <a:t>distributions affect </a:t>
            </a:r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5849164"/>
            <a:ext cx="38395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can’t experience – also an event –</a:t>
            </a:r>
          </a:p>
          <a:p>
            <a:r>
              <a:rPr lang="en-US" dirty="0" smtClean="0"/>
              <a:t>affect </a:t>
            </a:r>
            <a:r>
              <a:rPr lang="en-US" dirty="0" err="1" smtClean="0"/>
              <a:t>spacetime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rspec_perspe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904" y="2819400"/>
            <a:ext cx="7549896" cy="1658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507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Awareness of experiential content</a:t>
            </a:r>
          </a:p>
          <a:p>
            <a:r>
              <a:rPr lang="en-US" dirty="0" smtClean="0"/>
              <a:t>Doubling of experience?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Awareness without a self</a:t>
            </a:r>
          </a:p>
          <a:p>
            <a:r>
              <a:rPr lang="en-US" dirty="0" smtClean="0"/>
              <a:t>Awareness as </a:t>
            </a:r>
            <a:r>
              <a:rPr lang="en-US" i="1" dirty="0" smtClean="0"/>
              <a:t>movement</a:t>
            </a:r>
            <a:r>
              <a:rPr lang="en-US" dirty="0" smtClean="0"/>
              <a:t> in field of </a:t>
            </a:r>
            <a:r>
              <a:rPr lang="en-US" dirty="0" err="1" smtClean="0"/>
              <a:t>qualia</a:t>
            </a:r>
            <a:endParaRPr lang="en-US" dirty="0" smtClean="0"/>
          </a:p>
          <a:p>
            <a:r>
              <a:rPr lang="en-US" dirty="0" smtClean="0"/>
              <a:t>Battle over ontological nature of awareness (</a:t>
            </a:r>
            <a:r>
              <a:rPr lang="en-US" dirty="0" err="1" smtClean="0"/>
              <a:t>Advaita</a:t>
            </a:r>
            <a:r>
              <a:rPr lang="en-US" dirty="0" smtClean="0"/>
              <a:t> versus </a:t>
            </a:r>
            <a:r>
              <a:rPr lang="en-US" dirty="0" err="1" smtClean="0"/>
              <a:t>Visistadvaita</a:t>
            </a:r>
            <a:r>
              <a:rPr lang="en-US" dirty="0" smtClean="0"/>
              <a:t> Vedanta)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Ground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Possibilities and not trajectories – inherited from quantum theory</a:t>
            </a:r>
          </a:p>
          <a:p>
            <a:r>
              <a:rPr lang="en-US" dirty="0" smtClean="0"/>
              <a:t>No fixed background </a:t>
            </a:r>
            <a:r>
              <a:rPr lang="en-US" dirty="0" err="1" smtClean="0"/>
              <a:t>spacetime</a:t>
            </a:r>
            <a:r>
              <a:rPr lang="en-US" dirty="0" smtClean="0"/>
              <a:t> – inherited from general relativity</a:t>
            </a:r>
          </a:p>
          <a:p>
            <a:r>
              <a:rPr lang="en-US" dirty="0" smtClean="0"/>
              <a:t>No self – inherited from Buddhism</a:t>
            </a:r>
          </a:p>
          <a:p>
            <a:r>
              <a:rPr lang="en-US" dirty="0" smtClean="0"/>
              <a:t>Awareness beyond thought – inherited from Hinduism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1828800" y="4114800"/>
            <a:ext cx="4987986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pillars of our approach</a:t>
            </a:r>
            <a:endParaRPr lang="en-US" dirty="0"/>
          </a:p>
        </p:txBody>
      </p:sp>
      <p:pic>
        <p:nvPicPr>
          <p:cNvPr id="4" name="Content Placeholder 3" descr="Granite-Marble-Pillar-Column.jpg"/>
          <p:cNvPicPr>
            <a:picLocks noGrp="1" noChangeAspect="1"/>
          </p:cNvPicPr>
          <p:nvPr>
            <p:ph idx="1"/>
          </p:nvPr>
        </p:nvPicPr>
        <p:blipFill>
          <a:blip r:embed="rId3"/>
          <a:srcRect l="-40915" r="-40915"/>
          <a:stretch>
            <a:fillRect/>
          </a:stretch>
        </p:blipFill>
        <p:spPr>
          <a:xfrm>
            <a:off x="269815" y="1417638"/>
            <a:ext cx="4987986" cy="2743200"/>
          </a:xfrm>
        </p:spPr>
      </p:pic>
      <p:pic>
        <p:nvPicPr>
          <p:cNvPr id="6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3698814" y="1600200"/>
            <a:ext cx="4987986" cy="2743200"/>
          </a:xfrm>
          <a:prstGeom prst="rect">
            <a:avLst/>
          </a:prstGeom>
        </p:spPr>
      </p:pic>
      <p:pic>
        <p:nvPicPr>
          <p:cNvPr id="7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-1711386" y="3527963"/>
            <a:ext cx="4987986" cy="2743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6200000">
            <a:off x="5604370" y="2743200"/>
            <a:ext cx="120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Awareness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967989" y="5446195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self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2152886" y="2686285"/>
            <a:ext cx="1268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Possibilities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47595" y="4711184"/>
            <a:ext cx="1470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</a:t>
            </a:r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86414" y="2327769"/>
            <a:ext cx="1809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Quantum theory:</a:t>
            </a:r>
          </a:p>
          <a:p>
            <a:r>
              <a:rPr lang="en-US" dirty="0" smtClean="0"/>
              <a:t>Possibilities and </a:t>
            </a:r>
          </a:p>
          <a:p>
            <a:r>
              <a:rPr lang="en-US" dirty="0" smtClean="0"/>
              <a:t>not trajectories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64179" y="2581869"/>
            <a:ext cx="22112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Awareness: Underlies</a:t>
            </a:r>
          </a:p>
          <a:p>
            <a:r>
              <a:rPr lang="en-US" dirty="0" smtClean="0"/>
              <a:t>content of each</a:t>
            </a:r>
          </a:p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69090" y="4707532"/>
            <a:ext cx="21173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 relativity:</a:t>
            </a:r>
          </a:p>
          <a:p>
            <a:r>
              <a:rPr lang="en-US" dirty="0" smtClean="0"/>
              <a:t>No fixed background</a:t>
            </a:r>
          </a:p>
          <a:p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1109" y="5126877"/>
            <a:ext cx="20056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self doctrine:</a:t>
            </a:r>
          </a:p>
          <a:p>
            <a:r>
              <a:rPr lang="en-US" dirty="0" smtClean="0"/>
              <a:t>Experience without</a:t>
            </a:r>
          </a:p>
          <a:p>
            <a:r>
              <a:rPr lang="en-US" dirty="0" smtClean="0"/>
              <a:t>an underlying 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Denying possibilities: Returning to classical trajectories looks difficult if not impossible</a:t>
            </a:r>
          </a:p>
          <a:p>
            <a:r>
              <a:rPr lang="en-US" dirty="0" smtClean="0"/>
              <a:t>Denying awareness: Experiential content without awareness denies phenomenology</a:t>
            </a:r>
          </a:p>
          <a:p>
            <a:r>
              <a:rPr lang="en-US" dirty="0" err="1" smtClean="0"/>
              <a:t>Spacetime</a:t>
            </a:r>
            <a:r>
              <a:rPr lang="en-US" dirty="0" smtClean="0"/>
              <a:t> as basic: Beginning with </a:t>
            </a:r>
            <a:r>
              <a:rPr lang="en-US" dirty="0" err="1" smtClean="0"/>
              <a:t>spacetime</a:t>
            </a:r>
            <a:r>
              <a:rPr lang="en-US" dirty="0" smtClean="0"/>
              <a:t> and consciousness as basic seems to entail </a:t>
            </a:r>
            <a:r>
              <a:rPr lang="en-US" dirty="0" err="1" smtClean="0"/>
              <a:t>panpsychism</a:t>
            </a:r>
            <a:r>
              <a:rPr lang="en-US" dirty="0" smtClean="0"/>
              <a:t> (</a:t>
            </a:r>
            <a:r>
              <a:rPr lang="en-US" dirty="0" err="1" smtClean="0"/>
              <a:t>Strawson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Self as basic: Most approaches that assume a self end up close to a Cartesian dualism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Moving forward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Experience unpacked as “moments of awareness” (</a:t>
            </a:r>
            <a:r>
              <a:rPr lang="en-US" dirty="0" err="1" smtClean="0"/>
              <a:t>MoA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MoA</a:t>
            </a:r>
            <a:r>
              <a:rPr lang="en-US" dirty="0" smtClean="0"/>
              <a:t>: final grounding of experiential event by selecting from a set of possibilities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MoA</a:t>
            </a:r>
            <a:r>
              <a:rPr lang="en-US" dirty="0" smtClean="0"/>
              <a:t>: final grounding of physical event by selecting from a set of possibilities</a:t>
            </a:r>
          </a:p>
          <a:p>
            <a:r>
              <a:rPr lang="en-US" dirty="0" smtClean="0"/>
              <a:t>No self, no background </a:t>
            </a:r>
            <a:r>
              <a:rPr lang="en-US" dirty="0" err="1" smtClean="0"/>
              <a:t>spacetime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problem in QM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Everett’s many worlds theory unpacked: Possibilities real but no worlds and no observers.</a:t>
            </a:r>
          </a:p>
          <a:p>
            <a:r>
              <a:rPr lang="en-US" dirty="0" err="1" smtClean="0"/>
              <a:t>Interactionist</a:t>
            </a:r>
            <a:r>
              <a:rPr lang="en-US" dirty="0" smtClean="0"/>
              <a:t> approach where moments of awareness (</a:t>
            </a:r>
            <a:r>
              <a:rPr lang="en-US" dirty="0" err="1" smtClean="0"/>
              <a:t>MoA</a:t>
            </a:r>
            <a:r>
              <a:rPr lang="en-US" dirty="0" smtClean="0"/>
              <a:t>) coupled with quantum measurements (</a:t>
            </a:r>
            <a:r>
              <a:rPr lang="en-US" dirty="0" err="1" smtClean="0"/>
              <a:t>Stapp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Translated to static Schrodinger equation with constraints representing what actually happens</a:t>
            </a:r>
          </a:p>
          <a:p>
            <a:r>
              <a:rPr lang="en-US" dirty="0" smtClean="0"/>
              <a:t>Experience reaffirmed in this approach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experience into physics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Wavefunction</a:t>
            </a:r>
            <a:r>
              <a:rPr lang="en-US" dirty="0" smtClean="0"/>
              <a:t> constraint formed from physical and experiential event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Spacetime</a:t>
            </a:r>
            <a:r>
              <a:rPr lang="en-US" dirty="0" smtClean="0"/>
              <a:t> issues separate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828800" y="3327400"/>
          <a:ext cx="1782763" cy="920750"/>
        </p:xfrm>
        <a:graphic>
          <a:graphicData uri="http://schemas.openxmlformats.org/presentationml/2006/ole">
            <p:oleObj spid="_x0000_s70658" name="Equation" r:id="rId4" imgW="393700" imgH="203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25850" y="3327400"/>
          <a:ext cx="1792288" cy="782638"/>
        </p:xfrm>
        <a:graphic>
          <a:graphicData uri="http://schemas.openxmlformats.org/presentationml/2006/ole">
            <p:oleObj spid="_x0000_s70659" name="Equation" r:id="rId5" imgW="406400" imgH="1778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18138" y="3292475"/>
          <a:ext cx="1471613" cy="817563"/>
        </p:xfrm>
        <a:graphic>
          <a:graphicData uri="http://schemas.openxmlformats.org/presentationml/2006/ole">
            <p:oleObj spid="_x0000_s70660" name="Equation" r:id="rId6" imgW="228600" imgH="127000" progId="Equation.3">
              <p:embed/>
            </p:oleObj>
          </a:graphicData>
        </a:graphic>
      </p:graphicFrame>
      <p:sp>
        <p:nvSpPr>
          <p:cNvPr id="9" name="Right Brace 8"/>
          <p:cNvSpPr/>
          <p:nvPr/>
        </p:nvSpPr>
        <p:spPr>
          <a:xfrm>
            <a:off x="1828800" y="4800600"/>
            <a:ext cx="155448" cy="914400"/>
          </a:xfrm>
          <a:prstGeom prst="rightBrace">
            <a:avLst/>
          </a:prstGeom>
          <a:scene3d>
            <a:camera prst="orthographicFront">
              <a:rot lat="0" lon="5400000" rev="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09800" y="4248150"/>
            <a:ext cx="925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Physical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24395" y="4248150"/>
            <a:ext cx="1295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Experiential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4248150"/>
            <a:ext cx="115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Constraint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unique moment?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moments equal but some moments more equal than others?</a:t>
            </a:r>
          </a:p>
          <a:p>
            <a:r>
              <a:rPr lang="en-US" dirty="0" smtClean="0"/>
              <a:t>Longstanding problem of consciousness </a:t>
            </a:r>
          </a:p>
          <a:p>
            <a:r>
              <a:rPr lang="en-US" dirty="0" smtClean="0"/>
              <a:t>Problems in materialist approaches result in rise of</a:t>
            </a:r>
          </a:p>
          <a:p>
            <a:pPr lvl="1"/>
            <a:r>
              <a:rPr lang="en-US" dirty="0" smtClean="0"/>
              <a:t>new age (pro mysticism) and </a:t>
            </a:r>
          </a:p>
          <a:p>
            <a:pPr lvl="1"/>
            <a:r>
              <a:rPr lang="en-US" dirty="0" smtClean="0"/>
              <a:t>new paradigm (a.k.a. the new physics)</a:t>
            </a:r>
          </a:p>
          <a:p>
            <a:r>
              <a:rPr lang="en-US" dirty="0" smtClean="0"/>
              <a:t>Transition from western to international era aided by computers and communications</a:t>
            </a:r>
          </a:p>
          <a:p>
            <a:r>
              <a:rPr lang="en-US" dirty="0" smtClean="0"/>
              <a:t>Global meeting point: Science and non-duality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Dissolving the QM measurement problem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Schrodinger in </a:t>
            </a:r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Two processes				 </a:t>
            </a:r>
          </a:p>
          <a:p>
            <a:r>
              <a:rPr lang="en-US" dirty="0" smtClean="0"/>
              <a:t>Process 1: </a:t>
            </a:r>
            <a:r>
              <a:rPr lang="en-US" dirty="0" err="1" smtClean="0"/>
              <a:t>Eigenvalue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r>
              <a:rPr lang="en-US" dirty="0" smtClean="0"/>
              <a:t> of operator </a:t>
            </a:r>
            <a:r>
              <a:rPr lang="en-US" i="1" dirty="0" smtClean="0"/>
              <a:t>O</a:t>
            </a:r>
            <a:r>
              <a:rPr lang="en-US" dirty="0" smtClean="0"/>
              <a:t> picked with probability </a:t>
            </a:r>
          </a:p>
          <a:p>
            <a:r>
              <a:rPr lang="en-US" dirty="0" smtClean="0"/>
              <a:t>Process 2: Unitary evolution of </a:t>
            </a:r>
            <a:r>
              <a:rPr lang="en-US" dirty="0" err="1" smtClean="0"/>
              <a:t>wavefunction</a:t>
            </a:r>
            <a:r>
              <a:rPr lang="en-US" dirty="0" smtClean="0"/>
              <a:t> in time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Static Schrodinger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Two sets of constraints</a:t>
            </a:r>
          </a:p>
          <a:p>
            <a:r>
              <a:rPr lang="en-US" dirty="0" smtClean="0"/>
              <a:t>Constraint 1: </a:t>
            </a:r>
            <a:r>
              <a:rPr lang="en-US" dirty="0" err="1" smtClean="0"/>
              <a:t>Wavefunction</a:t>
            </a:r>
            <a:r>
              <a:rPr lang="en-US" dirty="0" smtClean="0"/>
              <a:t> constrained  by operator </a:t>
            </a:r>
            <a:r>
              <a:rPr lang="en-US" i="1" dirty="0" smtClean="0"/>
              <a:t>O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Constraint 2: </a:t>
            </a:r>
            <a:r>
              <a:rPr lang="en-US" dirty="0" err="1" smtClean="0"/>
              <a:t>Wavefunction</a:t>
            </a:r>
            <a:r>
              <a:rPr lang="en-US" dirty="0" smtClean="0"/>
              <a:t> constrained by operator </a:t>
            </a:r>
            <a:r>
              <a:rPr lang="en-US" i="1" dirty="0" smtClean="0"/>
              <a:t>H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Spacetime</a:t>
            </a:r>
            <a:r>
              <a:rPr lang="en-US" dirty="0" smtClean="0"/>
              <a:t> issues separate from this framework</a:t>
            </a:r>
          </a:p>
        </p:txBody>
      </p:sp>
      <p:graphicFrame>
        <p:nvGraphicFramePr>
          <p:cNvPr id="57346" name="Content Placeholder 3"/>
          <p:cNvGraphicFramePr>
            <a:graphicFrameLocks noChangeAspect="1"/>
          </p:cNvGraphicFramePr>
          <p:nvPr/>
        </p:nvGraphicFramePr>
        <p:xfrm>
          <a:off x="1649413" y="4876800"/>
          <a:ext cx="1993900" cy="914400"/>
        </p:xfrm>
        <a:graphic>
          <a:graphicData uri="http://schemas.openxmlformats.org/presentationml/2006/ole">
            <p:oleObj spid="_x0000_s57346" name="Equation" r:id="rId4" imgW="774700" imgH="355600" progId="Equation.3">
              <p:embed/>
            </p:oleObj>
          </a:graphicData>
        </a:graphic>
      </p:graphicFrame>
      <p:graphicFrame>
        <p:nvGraphicFramePr>
          <p:cNvPr id="57347" name="Content Placeholder 7"/>
          <p:cNvGraphicFramePr>
            <a:graphicFrameLocks noChangeAspect="1"/>
          </p:cNvGraphicFramePr>
          <p:nvPr/>
        </p:nvGraphicFramePr>
        <p:xfrm>
          <a:off x="2362200" y="3381375"/>
          <a:ext cx="401638" cy="376238"/>
        </p:xfrm>
        <a:graphic>
          <a:graphicData uri="http://schemas.openxmlformats.org/presentationml/2006/ole">
            <p:oleObj spid="_x0000_s57347" name="Equation" r:id="rId5" imgW="190500" imgH="1778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15000" y="3381375"/>
          <a:ext cx="1644650" cy="547688"/>
        </p:xfrm>
        <a:graphic>
          <a:graphicData uri="http://schemas.openxmlformats.org/presentationml/2006/ole">
            <p:oleObj spid="_x0000_s57348" name="Equation" r:id="rId6" imgW="495300" imgH="16510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715000" y="4705350"/>
          <a:ext cx="1682750" cy="546100"/>
        </p:xfrm>
        <a:graphic>
          <a:graphicData uri="http://schemas.openxmlformats.org/presentationml/2006/ole">
            <p:oleObj spid="_x0000_s57349" name="Equation" r:id="rId7" imgW="508000" imgH="165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collapse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Qualia</a:t>
            </a:r>
            <a:r>
              <a:rPr lang="en-US" dirty="0" smtClean="0"/>
              <a:t> correspond to choices in each </a:t>
            </a:r>
            <a:r>
              <a:rPr lang="en-US" dirty="0" err="1" smtClean="0"/>
              <a:t>MoA</a:t>
            </a:r>
            <a:endParaRPr lang="en-US" dirty="0" smtClean="0"/>
          </a:p>
          <a:p>
            <a:r>
              <a:rPr lang="en-US" dirty="0" smtClean="0"/>
              <a:t>Choices constrain nature in terms of what is possible</a:t>
            </a:r>
          </a:p>
          <a:p>
            <a:r>
              <a:rPr lang="en-US" dirty="0" smtClean="0"/>
              <a:t>Nature acts as a quantum computer and interpolates/extrapolates our choices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Interlocking choices and possibilities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49054" y="4648200"/>
            <a:ext cx="8045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</a:rPr>
              <a:t>If you don’t partake in awareness, you’re part of the simulation</a:t>
            </a:r>
            <a:endParaRPr lang="en-US" sz="2400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Wheeler and Wigner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Wheeler’s four no’s</a:t>
            </a:r>
          </a:p>
          <a:p>
            <a:pPr lvl="1"/>
            <a:r>
              <a:rPr lang="en-US" dirty="0" smtClean="0"/>
              <a:t>No tower of turtles</a:t>
            </a:r>
          </a:p>
          <a:p>
            <a:pPr lvl="1"/>
            <a:r>
              <a:rPr lang="en-US" dirty="0" smtClean="0"/>
              <a:t>No laws</a:t>
            </a:r>
          </a:p>
          <a:p>
            <a:pPr lvl="1"/>
            <a:r>
              <a:rPr lang="en-US" dirty="0" smtClean="0"/>
              <a:t>No continuum</a:t>
            </a:r>
          </a:p>
          <a:p>
            <a:pPr lvl="1"/>
            <a:r>
              <a:rPr lang="en-US" dirty="0" smtClean="0"/>
              <a:t>No space, no time</a:t>
            </a:r>
          </a:p>
          <a:p>
            <a:endParaRPr lang="en-US" dirty="0" smtClean="0"/>
          </a:p>
          <a:p>
            <a:r>
              <a:rPr lang="en-US" dirty="0" smtClean="0"/>
              <a:t>“It follows that the being with a consciousness must have a different role in quantum mechanics than the inanimate measuring device” - Wigner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Many instants interpretation – Barbour</a:t>
            </a:r>
          </a:p>
          <a:p>
            <a:r>
              <a:rPr lang="en-US" dirty="0" smtClean="0"/>
              <a:t>Projection operators (</a:t>
            </a:r>
            <a:r>
              <a:rPr lang="en-US" dirty="0" err="1" smtClean="0"/>
              <a:t>Stapp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“Reality: an elaborate </a:t>
            </a:r>
            <a:r>
              <a:rPr lang="en-US" dirty="0" err="1" smtClean="0"/>
              <a:t>papier-mache</a:t>
            </a:r>
            <a:r>
              <a:rPr lang="en-US" dirty="0" smtClean="0"/>
              <a:t> construction of imagination and theory fitted in between a few iron posts of observation”  - Wheeler </a:t>
            </a:r>
          </a:p>
          <a:p>
            <a:endParaRPr lang="en-US" dirty="0"/>
          </a:p>
        </p:txBody>
      </p:sp>
      <p:pic>
        <p:nvPicPr>
          <p:cNvPr id="5" name="Content Placeholder 5" descr="law_wo_law_crop.jpg"/>
          <p:cNvPicPr>
            <a:picLocks noChangeAspect="1"/>
          </p:cNvPicPr>
          <p:nvPr/>
        </p:nvPicPr>
        <p:blipFill>
          <a:blip r:embed="rId3"/>
          <a:srcRect l="-45929" r="-45929"/>
          <a:stretch>
            <a:fillRect/>
          </a:stretch>
        </p:blipFill>
        <p:spPr>
          <a:xfrm>
            <a:off x="3698814" y="1600200"/>
            <a:ext cx="4987986" cy="2743200"/>
          </a:xfrm>
          <a:prstGeom prst="rect">
            <a:avLst/>
          </a:prstGeom>
        </p:spPr>
      </p:pic>
      <p:pic>
        <p:nvPicPr>
          <p:cNvPr id="6" name="Picture 5" descr="wign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143000"/>
            <a:ext cx="652567" cy="914400"/>
          </a:xfrm>
          <a:prstGeom prst="rect">
            <a:avLst/>
          </a:prstGeom>
        </p:spPr>
      </p:pic>
      <p:pic>
        <p:nvPicPr>
          <p:cNvPr id="7" name="Picture 6" descr="physicist_john_wheele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200" y="1143000"/>
            <a:ext cx="822960" cy="82296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77162" y="6183868"/>
            <a:ext cx="4266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Quantum theory and measurement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duality of duality and non-duality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Borrow from science and eastern non-dual mysticism</a:t>
            </a:r>
          </a:p>
          <a:p>
            <a:r>
              <a:rPr lang="en-US" dirty="0" smtClean="0"/>
              <a:t>Take responsibility for saying something rather than nothing/everything</a:t>
            </a:r>
          </a:p>
          <a:p>
            <a:r>
              <a:rPr lang="en-US" dirty="0" smtClean="0"/>
              <a:t>Fallibility leads to </a:t>
            </a:r>
            <a:r>
              <a:rPr lang="en-US" dirty="0" err="1" smtClean="0"/>
              <a:t>falsifiability</a:t>
            </a:r>
            <a:endParaRPr lang="en-US" dirty="0" smtClean="0"/>
          </a:p>
          <a:p>
            <a:r>
              <a:rPr lang="en-US" dirty="0" smtClean="0"/>
              <a:t>One possible approach: Possibilities (QM), awareness (Hinduism), no-self (Buddhism) and no absolute </a:t>
            </a:r>
            <a:r>
              <a:rPr lang="en-US" dirty="0" err="1" smtClean="0"/>
              <a:t>spacetime</a:t>
            </a:r>
            <a:r>
              <a:rPr lang="en-US" dirty="0" smtClean="0"/>
              <a:t> (relativity) synthesized</a:t>
            </a:r>
          </a:p>
          <a:p>
            <a:r>
              <a:rPr lang="en-US" dirty="0" err="1" smtClean="0"/>
              <a:t>MoA</a:t>
            </a:r>
            <a:r>
              <a:rPr lang="en-US" dirty="0" smtClean="0"/>
              <a:t> turns physical and experiential possibilities into actualities</a:t>
            </a:r>
          </a:p>
          <a:p>
            <a:r>
              <a:rPr lang="en-US" dirty="0" smtClean="0"/>
              <a:t>Other possible approaches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1700" dirty="0" smtClean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The End of Time: The Next Revolution in Physics</a:t>
            </a:r>
            <a:r>
              <a:rPr lang="en-US" sz="1700" dirty="0" smtClean="0"/>
              <a:t>, Julian Barbour, Oxford University Press, 2001.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The </a:t>
            </a:r>
            <a:r>
              <a:rPr lang="en-US" sz="1700" i="1" dirty="0"/>
              <a:t>Conscious Mind: In Search of a Fundamental Theory</a:t>
            </a:r>
            <a:r>
              <a:rPr lang="en-US" sz="1700" dirty="0"/>
              <a:t>, David J. Chalmers, Oxford University Press, 1996</a:t>
            </a:r>
            <a:r>
              <a:rPr lang="en-US" sz="1700" dirty="0" smtClean="0"/>
              <a:t>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‘I’=Awareness</a:t>
            </a:r>
            <a:r>
              <a:rPr lang="en-US" sz="1700" dirty="0" smtClean="0"/>
              <a:t>, Arthur </a:t>
            </a:r>
            <a:r>
              <a:rPr lang="en-US" sz="1700" dirty="0" err="1" smtClean="0"/>
              <a:t>Deikman</a:t>
            </a:r>
            <a:r>
              <a:rPr lang="en-US" sz="1700" dirty="0" smtClean="0"/>
              <a:t>, Journal of Consciousness Studies, 3(4):350-356, 1996.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The </a:t>
            </a:r>
            <a:r>
              <a:rPr lang="en-US" sz="1700" i="1" dirty="0"/>
              <a:t>Disinterested Witness: A Fragment of </a:t>
            </a:r>
            <a:r>
              <a:rPr lang="en-US" sz="1700" i="1" dirty="0" err="1"/>
              <a:t>Advaita</a:t>
            </a:r>
            <a:r>
              <a:rPr lang="en-US" sz="1700" i="1" dirty="0"/>
              <a:t> Vedanta Phenomenology</a:t>
            </a:r>
            <a:r>
              <a:rPr lang="en-US" sz="1700" dirty="0"/>
              <a:t>, </a:t>
            </a:r>
            <a:r>
              <a:rPr lang="en-US" sz="1700" dirty="0" err="1"/>
              <a:t>Bina</a:t>
            </a:r>
            <a:r>
              <a:rPr lang="en-US" sz="1700" dirty="0"/>
              <a:t> </a:t>
            </a:r>
            <a:r>
              <a:rPr lang="en-US" sz="1700" dirty="0" err="1"/>
              <a:t>Gupa</a:t>
            </a:r>
            <a:r>
              <a:rPr lang="en-US" sz="1700" dirty="0"/>
              <a:t>, Northwestern University Press, 1998.</a:t>
            </a:r>
            <a:endParaRPr lang="en-US" sz="1700" dirty="0" smtClean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Programming </a:t>
            </a:r>
            <a:r>
              <a:rPr lang="en-US" sz="1700" i="1" dirty="0"/>
              <a:t>the Universe: A Quantum Computer Scientist Takes on the Cosmos</a:t>
            </a:r>
            <a:r>
              <a:rPr lang="en-US" sz="1700" dirty="0"/>
              <a:t>, Seth Lloyd, Alfred A. Knopf, 2006.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/>
              <a:t>Ignorance and Imagination: The Epistemic Origin of the Problem of Consciousness</a:t>
            </a:r>
            <a:r>
              <a:rPr lang="en-US" sz="1700" dirty="0"/>
              <a:t>, Daniel </a:t>
            </a:r>
            <a:r>
              <a:rPr lang="en-US" sz="1700" dirty="0" err="1"/>
              <a:t>Stoljar</a:t>
            </a:r>
            <a:r>
              <a:rPr lang="en-US" sz="1700" dirty="0"/>
              <a:t>, Oxford University Press, 2006</a:t>
            </a:r>
            <a:r>
              <a:rPr lang="en-US" sz="1700" dirty="0" smtClean="0"/>
              <a:t>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The Embodied Mind: Cognitive Science and Human Experience</a:t>
            </a:r>
            <a:r>
              <a:rPr lang="en-US" sz="1700" dirty="0" smtClean="0"/>
              <a:t>, Francisco J. Varela, Evan T. Thompson and Eleanor </a:t>
            </a:r>
            <a:r>
              <a:rPr lang="en-US" sz="1700" dirty="0" err="1" smtClean="0"/>
              <a:t>Rosch</a:t>
            </a:r>
            <a:r>
              <a:rPr lang="en-US" sz="1700" dirty="0" smtClean="0"/>
              <a:t>, The MIT Press, 1991.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Quantum interactive dualism</a:t>
            </a:r>
            <a:r>
              <a:rPr lang="en-US" sz="1700" dirty="0" smtClean="0"/>
              <a:t>, Henry </a:t>
            </a:r>
            <a:r>
              <a:rPr lang="en-US" sz="1700" dirty="0" err="1" smtClean="0"/>
              <a:t>Stapp</a:t>
            </a:r>
            <a:r>
              <a:rPr lang="en-US" sz="1700" dirty="0" smtClean="0"/>
              <a:t>, Journal of Consciousness Studies, 12(11):43-58, 2005.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Realistic monism: Why </a:t>
            </a:r>
            <a:r>
              <a:rPr lang="en-US" sz="1700" i="1" dirty="0" err="1" smtClean="0"/>
              <a:t>physicalism</a:t>
            </a:r>
            <a:r>
              <a:rPr lang="en-US" sz="1700" i="1" dirty="0" smtClean="0"/>
              <a:t> entails </a:t>
            </a:r>
            <a:r>
              <a:rPr lang="en-US" sz="1700" i="1" dirty="0" err="1" smtClean="0"/>
              <a:t>panpsychism</a:t>
            </a:r>
            <a:r>
              <a:rPr lang="en-US" sz="1700" dirty="0" smtClean="0"/>
              <a:t>, Galen </a:t>
            </a:r>
            <a:r>
              <a:rPr lang="en-US" sz="1700" dirty="0" err="1" smtClean="0"/>
              <a:t>Strawson</a:t>
            </a:r>
            <a:r>
              <a:rPr lang="en-US" sz="1700" dirty="0" smtClean="0"/>
              <a:t>, Journal of Consciousness Studies, 13(10-11), 2006.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r>
              <a:rPr lang="en-US" sz="1700" i="1" dirty="0" smtClean="0"/>
              <a:t>Quantum Theory and Measurement</a:t>
            </a:r>
            <a:r>
              <a:rPr lang="en-US" sz="1700" dirty="0" smtClean="0"/>
              <a:t>, John A. Wheeler and </a:t>
            </a:r>
            <a:r>
              <a:rPr lang="en-US" sz="1700" dirty="0" err="1" smtClean="0"/>
              <a:t>Wojciech</a:t>
            </a:r>
            <a:r>
              <a:rPr lang="en-US" sz="1700" dirty="0" smtClean="0"/>
              <a:t> </a:t>
            </a:r>
            <a:r>
              <a:rPr lang="en-US" sz="1700" dirty="0" err="1" smtClean="0"/>
              <a:t>Zurek</a:t>
            </a:r>
            <a:r>
              <a:rPr lang="en-US" sz="1700" dirty="0" smtClean="0"/>
              <a:t> (editors), Princeton University Press, 1984.</a:t>
            </a:r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1700" dirty="0" smtClean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1600" dirty="0" smtClean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2800" dirty="0"/>
          </a:p>
          <a:p>
            <a:pPr marL="609600" indent="-609600">
              <a:lnSpc>
                <a:spcPct val="90000"/>
              </a:lnSpc>
              <a:buFont typeface="Arial" charset="0"/>
              <a:buAutoNum type="arabicPeriod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1828800" y="4114800"/>
            <a:ext cx="4987986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pillars of our approach</a:t>
            </a:r>
            <a:endParaRPr lang="en-US" dirty="0"/>
          </a:p>
        </p:txBody>
      </p:sp>
      <p:pic>
        <p:nvPicPr>
          <p:cNvPr id="4" name="Content Placeholder 3" descr="Granite-Marble-Pillar-Column.jpg"/>
          <p:cNvPicPr>
            <a:picLocks noGrp="1" noChangeAspect="1"/>
          </p:cNvPicPr>
          <p:nvPr>
            <p:ph idx="1"/>
          </p:nvPr>
        </p:nvPicPr>
        <p:blipFill>
          <a:blip r:embed="rId3"/>
          <a:srcRect l="-40915" r="-40915"/>
          <a:stretch>
            <a:fillRect/>
          </a:stretch>
        </p:blipFill>
        <p:spPr>
          <a:xfrm>
            <a:off x="269815" y="1417638"/>
            <a:ext cx="4987986" cy="2743200"/>
          </a:xfrm>
        </p:spPr>
      </p:pic>
      <p:pic>
        <p:nvPicPr>
          <p:cNvPr id="6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3698814" y="1600200"/>
            <a:ext cx="4987986" cy="2743200"/>
          </a:xfrm>
          <a:prstGeom prst="rect">
            <a:avLst/>
          </a:prstGeom>
        </p:spPr>
      </p:pic>
      <p:pic>
        <p:nvPicPr>
          <p:cNvPr id="7" name="Content Placeholder 3" descr="Granite-Marble-Pillar-Column.jpg"/>
          <p:cNvPicPr>
            <a:picLocks noChangeAspect="1"/>
          </p:cNvPicPr>
          <p:nvPr/>
        </p:nvPicPr>
        <p:blipFill>
          <a:blip r:embed="rId3"/>
          <a:srcRect l="-40915" r="-40915"/>
          <a:stretch>
            <a:fillRect/>
          </a:stretch>
        </p:blipFill>
        <p:spPr>
          <a:xfrm>
            <a:off x="-1711386" y="3527963"/>
            <a:ext cx="4987986" cy="2743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6200000">
            <a:off x="5604370" y="2743200"/>
            <a:ext cx="120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Awareness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3967989" y="5446195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self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2152886" y="2686285"/>
            <a:ext cx="1268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Possibilities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47595" y="4711184"/>
            <a:ext cx="1470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</a:t>
            </a:r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86414" y="2327769"/>
            <a:ext cx="1809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Quantum theory:</a:t>
            </a:r>
          </a:p>
          <a:p>
            <a:r>
              <a:rPr lang="en-US" dirty="0" smtClean="0"/>
              <a:t>Possibilities and </a:t>
            </a:r>
          </a:p>
          <a:p>
            <a:r>
              <a:rPr lang="en-US" dirty="0" smtClean="0"/>
              <a:t>not trajectories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64179" y="2581869"/>
            <a:ext cx="22112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Awareness: Underlies</a:t>
            </a:r>
          </a:p>
          <a:p>
            <a:r>
              <a:rPr lang="en-US" dirty="0" smtClean="0"/>
              <a:t>content of each</a:t>
            </a:r>
          </a:p>
          <a:p>
            <a:r>
              <a:rPr lang="en-US" dirty="0" smtClean="0"/>
              <a:t>experience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69090" y="4707532"/>
            <a:ext cx="21173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 relativity:</a:t>
            </a:r>
          </a:p>
          <a:p>
            <a:r>
              <a:rPr lang="en-US" dirty="0" smtClean="0"/>
              <a:t>No fixed background</a:t>
            </a:r>
          </a:p>
          <a:p>
            <a:r>
              <a:rPr lang="en-US" dirty="0" err="1" smtClean="0"/>
              <a:t>spacetime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1109" y="5126877"/>
            <a:ext cx="20056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self doctrine:</a:t>
            </a:r>
          </a:p>
          <a:p>
            <a:r>
              <a:rPr lang="en-US" dirty="0" smtClean="0"/>
              <a:t>Experience without</a:t>
            </a:r>
          </a:p>
          <a:p>
            <a:r>
              <a:rPr lang="en-US" dirty="0" smtClean="0"/>
              <a:t>an underlying 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US" dirty="0" smtClean="0"/>
              <a:t>Sensations, perceptions, emotions: </a:t>
            </a:r>
            <a:r>
              <a:rPr lang="en-US" dirty="0" err="1" smtClean="0"/>
              <a:t>Qualia</a:t>
            </a:r>
            <a:endParaRPr lang="en-US" dirty="0" smtClean="0"/>
          </a:p>
          <a:p>
            <a:r>
              <a:rPr lang="en-US" dirty="0" smtClean="0"/>
              <a:t>Bare sensation not explained by science (Gregory)</a:t>
            </a:r>
          </a:p>
          <a:p>
            <a:r>
              <a:rPr lang="en-US" dirty="0" smtClean="0"/>
              <a:t>Sensations correlated with skin conductance, EEG, </a:t>
            </a:r>
            <a:r>
              <a:rPr lang="en-US" dirty="0" err="1" smtClean="0"/>
              <a:t>fMRI</a:t>
            </a:r>
            <a:r>
              <a:rPr lang="en-US" dirty="0" smtClean="0"/>
              <a:t> data but not identical with them</a:t>
            </a:r>
          </a:p>
          <a:p>
            <a:r>
              <a:rPr lang="en-US" dirty="0" smtClean="0"/>
              <a:t>Materialists have hard time even understanding the problem</a:t>
            </a:r>
          </a:p>
          <a:p>
            <a:r>
              <a:rPr lang="en-US" dirty="0" smtClean="0"/>
              <a:t>Confuse first person phenomenology with third person empirical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of consciousness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Consciousness is not logically </a:t>
            </a:r>
            <a:r>
              <a:rPr lang="en-US" dirty="0" err="1" smtClean="0"/>
              <a:t>supervenient</a:t>
            </a:r>
            <a:r>
              <a:rPr lang="en-US" dirty="0" smtClean="0"/>
              <a:t> on the physical</a:t>
            </a:r>
          </a:p>
          <a:p>
            <a:r>
              <a:rPr lang="en-US" dirty="0" smtClean="0"/>
              <a:t>Alternatives:</a:t>
            </a:r>
          </a:p>
          <a:p>
            <a:pPr lvl="1"/>
            <a:r>
              <a:rPr lang="en-US" dirty="0" err="1" smtClean="0"/>
              <a:t>Panpsychism</a:t>
            </a:r>
            <a:r>
              <a:rPr lang="en-US" dirty="0" smtClean="0"/>
              <a:t> (resurgence via </a:t>
            </a:r>
            <a:r>
              <a:rPr lang="en-US" dirty="0" err="1" smtClean="0"/>
              <a:t>Strawson</a:t>
            </a:r>
            <a:r>
              <a:rPr lang="en-US" dirty="0" smtClean="0"/>
              <a:t>, Rosenberg)</a:t>
            </a:r>
          </a:p>
          <a:p>
            <a:pPr lvl="1"/>
            <a:r>
              <a:rPr lang="en-US" dirty="0" smtClean="0"/>
              <a:t>Dual-aspect theory and neutral monism (Spinoza)</a:t>
            </a:r>
          </a:p>
          <a:p>
            <a:pPr lvl="1"/>
            <a:r>
              <a:rPr lang="en-US" dirty="0" smtClean="0"/>
              <a:t>Idealism (Berkeley)</a:t>
            </a:r>
          </a:p>
          <a:p>
            <a:pPr lvl="1"/>
            <a:r>
              <a:rPr lang="en-US" dirty="0" smtClean="0"/>
              <a:t>Emergence (Silberstein)</a:t>
            </a:r>
          </a:p>
          <a:p>
            <a:pPr lvl="1"/>
            <a:r>
              <a:rPr lang="en-US" dirty="0" err="1" smtClean="0"/>
              <a:t>Eliminitavism</a:t>
            </a:r>
            <a:r>
              <a:rPr lang="en-US" dirty="0" smtClean="0"/>
              <a:t> (Dennett)</a:t>
            </a:r>
          </a:p>
          <a:p>
            <a:pPr lvl="1"/>
            <a:r>
              <a:rPr lang="en-US" dirty="0" smtClean="0"/>
              <a:t>Naturalistic dualism (Chalmers)</a:t>
            </a:r>
          </a:p>
          <a:p>
            <a:r>
              <a:rPr lang="en-US" dirty="0" smtClean="0"/>
              <a:t>Points to a fundamental problem</a:t>
            </a:r>
          </a:p>
          <a:p>
            <a:r>
              <a:rPr lang="en-US" dirty="0" smtClean="0"/>
              <a:t>Forces us to accept that consciousness is real</a:t>
            </a:r>
          </a:p>
          <a:p>
            <a:r>
              <a:rPr lang="en-US" dirty="0" smtClean="0"/>
              <a:t>Re-examine science and mysticism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fundamentals of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Quantum theory: Overarching conclusion – no particle trajectories. Instead sum over </a:t>
            </a:r>
            <a:r>
              <a:rPr lang="en-US" i="1" dirty="0" smtClean="0">
                <a:solidFill>
                  <a:srgbClr val="FF0000"/>
                </a:solidFill>
              </a:rPr>
              <a:t>possibilities</a:t>
            </a:r>
          </a:p>
          <a:p>
            <a:r>
              <a:rPr lang="en-US" dirty="0" smtClean="0"/>
              <a:t>General relativity: Overarching conclusion –    </a:t>
            </a:r>
            <a:r>
              <a:rPr lang="en-US" i="1" dirty="0" smtClean="0">
                <a:solidFill>
                  <a:srgbClr val="0000FF"/>
                </a:solidFill>
              </a:rPr>
              <a:t>no fixed background </a:t>
            </a:r>
            <a:r>
              <a:rPr lang="en-US" i="1" dirty="0" err="1" smtClean="0">
                <a:solidFill>
                  <a:srgbClr val="0000FF"/>
                </a:solidFill>
              </a:rPr>
              <a:t>spacetime</a:t>
            </a:r>
            <a:r>
              <a:rPr lang="en-US" dirty="0" smtClean="0"/>
              <a:t>. Instead space and time depend on matter distributions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fundamentals of eastern non-dual traditions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Whereof one cannot speak, thereof…….</a:t>
            </a:r>
          </a:p>
          <a:p>
            <a:r>
              <a:rPr lang="en-US" dirty="0" smtClean="0"/>
              <a:t>Non-dual mysticism: There is only </a:t>
            </a:r>
            <a:r>
              <a:rPr lang="en-US" dirty="0" err="1" smtClean="0"/>
              <a:t>Ati</a:t>
            </a:r>
            <a:r>
              <a:rPr lang="en-US" dirty="0" smtClean="0"/>
              <a:t> (</a:t>
            </a:r>
            <a:r>
              <a:rPr lang="en-US" dirty="0" err="1" smtClean="0"/>
              <a:t>Trungpa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Surprising positivist trend in the past fifty years</a:t>
            </a:r>
          </a:p>
          <a:p>
            <a:pPr lvl="1"/>
            <a:r>
              <a:rPr lang="en-US" dirty="0" smtClean="0"/>
              <a:t>Buddhist traditions: </a:t>
            </a:r>
            <a:r>
              <a:rPr lang="en-US" i="1" dirty="0" smtClean="0">
                <a:solidFill>
                  <a:srgbClr val="008000"/>
                </a:solidFill>
              </a:rPr>
              <a:t>No-self </a:t>
            </a:r>
            <a:r>
              <a:rPr lang="en-US" dirty="0" smtClean="0"/>
              <a:t>(Hayward, Varela </a:t>
            </a:r>
            <a:r>
              <a:rPr lang="en-US" i="1" dirty="0" smtClean="0"/>
              <a:t>et al.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Hindu traditions: </a:t>
            </a:r>
            <a:r>
              <a:rPr lang="en-US" i="1" dirty="0" smtClean="0">
                <a:solidFill>
                  <a:srgbClr val="FFEA03"/>
                </a:solidFill>
              </a:rPr>
              <a:t>Awareness</a:t>
            </a:r>
            <a:r>
              <a:rPr lang="en-US" dirty="0" smtClean="0"/>
              <a:t> beyond thought. “I”=Awareness (</a:t>
            </a:r>
            <a:r>
              <a:rPr lang="en-US" dirty="0" err="1" smtClean="0"/>
              <a:t>Deikman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Pillars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</p:spPr>
        <p:txBody>
          <a:bodyPr/>
          <a:lstStyle/>
          <a:p>
            <a:r>
              <a:rPr lang="en-US"/>
              <a:t>Do possibilities exist?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100"/>
              <a:t>Elitzur-Vaidman bomb testing experiment</a:t>
            </a:r>
            <a:endParaRPr lang="en-US"/>
          </a:p>
        </p:txBody>
      </p:sp>
      <p:pic>
        <p:nvPicPr>
          <p:cNvPr id="21508" name="Picture 4" descr="E-V_bomb-test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187" y="2438400"/>
            <a:ext cx="3443195" cy="2514600"/>
          </a:xfrm>
          <a:prstGeom prst="rect">
            <a:avLst/>
          </a:prstGeom>
          <a:noFill/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286000" y="5791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828800" y="5105400"/>
            <a:ext cx="64881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If bomb is a dud, only D detects photon</a:t>
            </a:r>
          </a:p>
          <a:p>
            <a:r>
              <a:rPr lang="en-US"/>
              <a:t>If only C detects the photon, bomb is not a dud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84150" y="6019800"/>
            <a:ext cx="8959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Destructive interference at C only because both possibilities exist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95166" y="3853934"/>
            <a:ext cx="1874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Wikipedia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Experiences pregnant with possibilities</a:t>
            </a:r>
          </a:p>
          <a:p>
            <a:r>
              <a:rPr lang="en-US" dirty="0" smtClean="0"/>
              <a:t>Ineffability of </a:t>
            </a:r>
            <a:r>
              <a:rPr lang="en-US" dirty="0" err="1" smtClean="0"/>
              <a:t>qualia</a:t>
            </a:r>
            <a:endParaRPr lang="en-US" dirty="0"/>
          </a:p>
        </p:txBody>
      </p:sp>
      <p:pic>
        <p:nvPicPr>
          <p:cNvPr id="4" name="Content Placeholder 3" descr="500px-Two-Slit_Experiment_Electrons.png"/>
          <p:cNvPicPr>
            <a:picLocks noChangeAspect="1"/>
          </p:cNvPicPr>
          <p:nvPr/>
        </p:nvPicPr>
        <p:blipFill>
          <a:blip r:embed="rId3"/>
          <a:srcRect l="-13641" r="-13641"/>
          <a:stretch>
            <a:fillRect/>
          </a:stretch>
        </p:blipFill>
        <p:spPr>
          <a:xfrm>
            <a:off x="3698814" y="3657600"/>
            <a:ext cx="4987986" cy="274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0" y="3334434"/>
            <a:ext cx="39041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slit experiment: Probabilities</a:t>
            </a:r>
          </a:p>
          <a:p>
            <a:r>
              <a:rPr lang="en-US" dirty="0" smtClean="0"/>
              <a:t>depend on what we choose to measure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495800"/>
            <a:ext cx="326243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 though the dividing line </a:t>
            </a:r>
          </a:p>
          <a:p>
            <a:r>
              <a:rPr lang="en-US" dirty="0" smtClean="0"/>
              <a:t>between the observer, whose </a:t>
            </a:r>
          </a:p>
          <a:p>
            <a:r>
              <a:rPr lang="en-US" dirty="0" smtClean="0"/>
              <a:t>consciousness is being affected,</a:t>
            </a:r>
          </a:p>
          <a:p>
            <a:r>
              <a:rPr lang="en-US" dirty="0" smtClean="0"/>
              <a:t>and the observed physical object</a:t>
            </a:r>
          </a:p>
          <a:p>
            <a:r>
              <a:rPr lang="en-US" dirty="0" smtClean="0"/>
              <a:t>can be shifted,… it cannot be</a:t>
            </a:r>
          </a:p>
          <a:p>
            <a:r>
              <a:rPr lang="en-US" dirty="0" smtClean="0"/>
              <a:t>eliminated   - Wigner   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28652" y="6400800"/>
            <a:ext cx="3858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http://</a:t>
            </a:r>
            <a:r>
              <a:rPr lang="en-US" dirty="0" err="1" smtClean="0"/>
              <a:t>commons.wikimedia.org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1700</Words>
  <Application>Microsoft Macintosh PowerPoint</Application>
  <PresentationFormat>On-screen Show (4:3)</PresentationFormat>
  <Paragraphs>272</Paragraphs>
  <Slides>25</Slides>
  <Notes>13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The duality of duality and non-duality</vt:lpstr>
      <vt:lpstr>A unique moment?</vt:lpstr>
      <vt:lpstr>Qualia</vt:lpstr>
      <vt:lpstr>The problem of consciousness</vt:lpstr>
      <vt:lpstr>The fundamentals of science</vt:lpstr>
      <vt:lpstr>The fundamentals of eastern non-dual traditions</vt:lpstr>
      <vt:lpstr>The Pillars</vt:lpstr>
      <vt:lpstr>Do possibilities exist?</vt:lpstr>
      <vt:lpstr>Experience and possibility</vt:lpstr>
      <vt:lpstr>Experience and no-self</vt:lpstr>
      <vt:lpstr>Experience and time</vt:lpstr>
      <vt:lpstr>Experience and awareness</vt:lpstr>
      <vt:lpstr>Ground assumptions</vt:lpstr>
      <vt:lpstr>Four pillars of our approach</vt:lpstr>
      <vt:lpstr>Base properties</vt:lpstr>
      <vt:lpstr>Moving forward</vt:lpstr>
      <vt:lpstr>Putting it together</vt:lpstr>
      <vt:lpstr>Measurement problem in QM</vt:lpstr>
      <vt:lpstr>Putting experience into physics</vt:lpstr>
      <vt:lpstr>Dissolving the QM measurement problem</vt:lpstr>
      <vt:lpstr>No collapse view</vt:lpstr>
      <vt:lpstr>Wheeler and Wigner together</vt:lpstr>
      <vt:lpstr>The duality of duality and non-duality</vt:lpstr>
      <vt:lpstr>References</vt:lpstr>
      <vt:lpstr>Four pillars of our approach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The duality of duality and non-duality</dc:title>
  <dc:creator>Anand Rangarajan</dc:creator>
  <cp:keywords/>
  <cp:lastModifiedBy>Anand Rangarajan</cp:lastModifiedBy>
  <cp:revision>88</cp:revision>
  <dcterms:created xsi:type="dcterms:W3CDTF">2009-11-12T15:14:28Z</dcterms:created>
  <dcterms:modified xsi:type="dcterms:W3CDTF">2009-11-12T15:18:58Z</dcterms:modified>
</cp:coreProperties>
</file>