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slides/slide61.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67.xml" ContentType="application/vnd.openxmlformats-officedocument.presentationml.slide+xml"/>
  <Override PartName="/ppt/slides/slide12.xml" ContentType="application/vnd.openxmlformats-officedocument.presentationml.slide+xml"/>
  <Override PartName="/ppt/notesSlides/notesSlide14.xml" ContentType="application/vnd.openxmlformats-officedocument.presentationml.notesSlide+xml"/>
  <Override PartName="/ppt/slides/slide60.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embeddings/Microsoft_Equation1.bin" ContentType="application/vnd.openxmlformats-officedocument.oleObject"/>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slides/slide64.xml" ContentType="application/vnd.openxmlformats-officedocument.presentationml.slide+xml"/>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Default Extension="docx" ContentType="application/vnd.openxmlformats-officedocument.wordprocessingml.document"/>
  <Override PartName="/ppt/slides/slide63.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howSpecialPlsOnTitleSld="0" saveSubsetFonts="1" autoCompressPictures="0">
  <p:sldMasterIdLst>
    <p:sldMasterId id="2147483660" r:id="rId1"/>
  </p:sldMasterIdLst>
  <p:notesMasterIdLst>
    <p:notesMasterId r:id="rId69"/>
  </p:notesMasterIdLst>
  <p:handoutMasterIdLst>
    <p:handoutMasterId r:id="rId70"/>
  </p:handoutMasterIdLst>
  <p:sldIdLst>
    <p:sldId id="256" r:id="rId2"/>
    <p:sldId id="257" r:id="rId3"/>
    <p:sldId id="295" r:id="rId4"/>
    <p:sldId id="300" r:id="rId5"/>
    <p:sldId id="301" r:id="rId6"/>
    <p:sldId id="302" r:id="rId7"/>
    <p:sldId id="258" r:id="rId8"/>
    <p:sldId id="293" r:id="rId9"/>
    <p:sldId id="296" r:id="rId10"/>
    <p:sldId id="297" r:id="rId11"/>
    <p:sldId id="298" r:id="rId12"/>
    <p:sldId id="299" r:id="rId13"/>
    <p:sldId id="324" r:id="rId14"/>
    <p:sldId id="325" r:id="rId15"/>
    <p:sldId id="326" r:id="rId16"/>
    <p:sldId id="327" r:id="rId17"/>
    <p:sldId id="328" r:id="rId18"/>
    <p:sldId id="329" r:id="rId19"/>
    <p:sldId id="330" r:id="rId20"/>
    <p:sldId id="331" r:id="rId21"/>
    <p:sldId id="332" r:id="rId22"/>
    <p:sldId id="303" r:id="rId23"/>
    <p:sldId id="304" r:id="rId24"/>
    <p:sldId id="294" r:id="rId25"/>
    <p:sldId id="323"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7" r:id="rId39"/>
    <p:sldId id="278" r:id="rId40"/>
    <p:sldId id="279" r:id="rId41"/>
    <p:sldId id="280" r:id="rId42"/>
    <p:sldId id="281" r:id="rId43"/>
    <p:sldId id="285" r:id="rId44"/>
    <p:sldId id="286" r:id="rId45"/>
    <p:sldId id="333" r:id="rId46"/>
    <p:sldId id="335" r:id="rId47"/>
    <p:sldId id="290" r:id="rId48"/>
    <p:sldId id="292"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282" r:id="rId66"/>
    <p:sldId id="287" r:id="rId67"/>
    <p:sldId id="336"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6" d="100"/>
          <a:sy n="96" d="100"/>
        </p:scale>
        <p:origin x="-11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image" Target="../media/image57.png"/><Relationship Id="rId2" Type="http://schemas.openxmlformats.org/officeDocument/2006/relationships/image" Target="../media/image5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A8873-C520-7E4C-92C3-D75B9A8AB9CA}" type="datetimeFigureOut">
              <a:rPr lang="en-US" smtClean="0"/>
              <a:pPr/>
              <a:t>5/16/13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EB6941-0268-1648-9CD9-F09802BF0C7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4541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9456B-27AD-1342-8C37-579C5CCC9C58}" type="datetimeFigureOut">
              <a:rPr lang="en-US" smtClean="0"/>
              <a:pPr/>
              <a:t>5/15/13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038CE-FC01-FD41-8730-A8F3A834FA0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57787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a:t>
            </a:r>
            <a:r>
              <a:rPr lang="en-US" dirty="0" err="1" smtClean="0"/>
              <a:t>facebook</a:t>
            </a:r>
            <a:r>
              <a:rPr lang="en-US" dirty="0" smtClean="0"/>
              <a:t> friends </a:t>
            </a:r>
            <a:endParaRPr lang="en-US" dirty="0"/>
          </a:p>
        </p:txBody>
      </p:sp>
      <p:sp>
        <p:nvSpPr>
          <p:cNvPr id="4" name="Slide Number Placeholder 3"/>
          <p:cNvSpPr>
            <a:spLocks noGrp="1"/>
          </p:cNvSpPr>
          <p:nvPr>
            <p:ph type="sldNum" sz="quarter" idx="10"/>
          </p:nvPr>
        </p:nvSpPr>
        <p:spPr/>
        <p:txBody>
          <a:bodyPr/>
          <a:lstStyle/>
          <a:p>
            <a:fld id="{837038CE-FC01-FD41-8730-A8F3A834FA09}"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471994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03F66-6D24-9948-A5C5-B989D7AD1DCB}" type="slidenum">
              <a:rPr lang="en-US" smtClean="0"/>
              <a:pPr/>
              <a:t>36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2146974"/>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correct the sentences</a:t>
            </a:r>
            <a:endParaRPr lang="en-US" dirty="0"/>
          </a:p>
        </p:txBody>
      </p:sp>
      <p:sp>
        <p:nvSpPr>
          <p:cNvPr id="4" name="Slide Number Placeholder 3"/>
          <p:cNvSpPr>
            <a:spLocks noGrp="1"/>
          </p:cNvSpPr>
          <p:nvPr>
            <p:ph type="sldNum" sz="quarter" idx="10"/>
          </p:nvPr>
        </p:nvSpPr>
        <p:spPr/>
        <p:txBody>
          <a:bodyPr/>
          <a:lstStyle/>
          <a:p>
            <a:fld id="{12A0CD0C-C530-1E47-A23E-BE5D4A27E78A}" type="slidenum">
              <a:rPr lang="en-US" smtClean="0"/>
              <a:pPr/>
              <a:t>40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598115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can we correctly fill in the location vector?    Mall may get split into several location cells  .. However a person visiting the bus station may turn out to be similar to a person visiting the restaurant</a:t>
            </a:r>
          </a:p>
          <a:p>
            <a:endParaRPr lang="en-US" baseline="0" dirty="0" smtClean="0"/>
          </a:p>
          <a:p>
            <a:r>
              <a:rPr lang="en-US" baseline="0" dirty="0" smtClean="0"/>
              <a:t> It also depends on the requirements of the users. … some may want whole mall to be treated as a single entity and others may not .. </a:t>
            </a:r>
            <a:endParaRPr lang="en-US" dirty="0"/>
          </a:p>
        </p:txBody>
      </p:sp>
      <p:sp>
        <p:nvSpPr>
          <p:cNvPr id="4" name="Slide Number Placeholder 3"/>
          <p:cNvSpPr>
            <a:spLocks noGrp="1"/>
          </p:cNvSpPr>
          <p:nvPr>
            <p:ph type="sldNum" sz="quarter" idx="10"/>
          </p:nvPr>
        </p:nvSpPr>
        <p:spPr/>
        <p:txBody>
          <a:bodyPr/>
          <a:lstStyle/>
          <a:p>
            <a:fld id="{12A0CD0C-C530-1E47-A23E-BE5D4A27E78A}" type="slidenum">
              <a:rPr lang="en-US" smtClean="0"/>
              <a:pPr/>
              <a:t>50</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74148689"/>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Max threshold. Give the basic intuition about the scanners</a:t>
            </a:r>
            <a:r>
              <a:rPr lang="en-US" baseline="0" dirty="0" smtClean="0"/>
              <a:t> and how they work</a:t>
            </a:r>
            <a:endParaRPr lang="en-US" dirty="0"/>
          </a:p>
        </p:txBody>
      </p:sp>
      <p:sp>
        <p:nvSpPr>
          <p:cNvPr id="4" name="Slide Number Placeholder 3"/>
          <p:cNvSpPr>
            <a:spLocks noGrp="1"/>
          </p:cNvSpPr>
          <p:nvPr>
            <p:ph type="sldNum" sz="quarter" idx="10"/>
          </p:nvPr>
        </p:nvSpPr>
        <p:spPr/>
        <p:txBody>
          <a:bodyPr/>
          <a:lstStyle/>
          <a:p>
            <a:fld id="{12A0CD0C-C530-1E47-A23E-BE5D4A27E78A}" type="slidenum">
              <a:rPr lang="en-US" smtClean="0"/>
              <a:pPr/>
              <a:t>54</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256754411"/>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star will fail if the energy budget changes. </a:t>
            </a:r>
          </a:p>
          <a:p>
            <a:endParaRPr lang="en-US" baseline="0" dirty="0" smtClean="0"/>
          </a:p>
          <a:p>
            <a:r>
              <a:rPr lang="en-US" baseline="0" dirty="0" err="1" smtClean="0"/>
              <a:t>iTrust</a:t>
            </a:r>
            <a:r>
              <a:rPr lang="en-US" baseline="0" dirty="0" smtClean="0"/>
              <a:t> application implements EE </a:t>
            </a:r>
            <a:r>
              <a:rPr lang="en-US" baseline="0" dirty="0" err="1" smtClean="0"/>
              <a:t>algos</a:t>
            </a:r>
            <a:endParaRPr lang="en-US" dirty="0"/>
          </a:p>
        </p:txBody>
      </p:sp>
      <p:sp>
        <p:nvSpPr>
          <p:cNvPr id="4" name="Slide Number Placeholder 3"/>
          <p:cNvSpPr>
            <a:spLocks noGrp="1"/>
          </p:cNvSpPr>
          <p:nvPr>
            <p:ph type="sldNum" sz="quarter" idx="10"/>
          </p:nvPr>
        </p:nvSpPr>
        <p:spPr/>
        <p:txBody>
          <a:bodyPr/>
          <a:lstStyle/>
          <a:p>
            <a:fld id="{12A0CD0C-C530-1E47-A23E-BE5D4A27E78A}" type="slidenum">
              <a:rPr lang="en-US" smtClean="0"/>
              <a:pPr/>
              <a:t>56</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613115958"/>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was not initially on our plan</a:t>
            </a:r>
            <a:r>
              <a:rPr lang="en-US" sz="1200" kern="1200" baseline="0" dirty="0" smtClean="0">
                <a:solidFill>
                  <a:schemeClr val="tx1"/>
                </a:solidFill>
                <a:latin typeface="+mn-lt"/>
                <a:ea typeface="+mn-ea"/>
                <a:cs typeface="+mn-cs"/>
              </a:rPr>
              <a:t> for this work but based on comments by reviewers and other researchers we have added an anomaly detection feature. </a:t>
            </a:r>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that in our implementation, a user has to approve each encountering user before adding to the trust list. The role of anomaly detection would then be to raise a red flag on suspicion of attack.</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Being robust to potential attacks on </a:t>
            </a:r>
            <a:r>
              <a:rPr lang="en-US" sz="1200" kern="1200" dirty="0" err="1" smtClean="0">
                <a:solidFill>
                  <a:schemeClr val="tx1"/>
                </a:solidFill>
                <a:latin typeface="+mn-lt"/>
                <a:ea typeface="+mn-ea"/>
                <a:cs typeface="+mn-cs"/>
              </a:rPr>
              <a:t>ecnounter</a:t>
            </a:r>
            <a:r>
              <a:rPr lang="en-US" sz="1200" kern="1200" dirty="0" smtClean="0">
                <a:solidFill>
                  <a:schemeClr val="tx1"/>
                </a:solidFill>
                <a:latin typeface="+mn-lt"/>
                <a:ea typeface="+mn-ea"/>
                <a:cs typeface="+mn-cs"/>
              </a:rPr>
              <a:t> assimilating applications is one of the main requirements for our design. In our case, for example, the attack on the trust system includes an attempt by an untrusted user (e.g., a stranger) to gain trust of the system in a relatively short time by injecting many encounter events (e.g., via stalking). Such a growth of trust scores can be considered an anomaly, and a specialized anomaly detection system is needed to combat such attacks.</a:t>
            </a:r>
            <a:endParaRPr lang="en-US" dirty="0"/>
          </a:p>
        </p:txBody>
      </p:sp>
      <p:sp>
        <p:nvSpPr>
          <p:cNvPr id="4" name="Slide Number Placeholder 3"/>
          <p:cNvSpPr>
            <a:spLocks noGrp="1"/>
          </p:cNvSpPr>
          <p:nvPr>
            <p:ph type="sldNum" sz="quarter" idx="10"/>
          </p:nvPr>
        </p:nvSpPr>
        <p:spPr/>
        <p:txBody>
          <a:bodyPr/>
          <a:lstStyle/>
          <a:p>
            <a:fld id="{12A0CD0C-C530-1E47-A23E-BE5D4A27E78A}" type="slidenum">
              <a:rPr lang="en-US" smtClean="0"/>
              <a:pPr/>
              <a:t>58</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72126777"/>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in our implementation, a user has to approve each encountering user before adding to the trust list. The role of anomaly detection would then be to raise a red flag on suspicion of attack.</a:t>
            </a:r>
            <a:endParaRPr lang="en-US" dirty="0"/>
          </a:p>
        </p:txBody>
      </p:sp>
      <p:sp>
        <p:nvSpPr>
          <p:cNvPr id="4" name="Slide Number Placeholder 3"/>
          <p:cNvSpPr>
            <a:spLocks noGrp="1"/>
          </p:cNvSpPr>
          <p:nvPr>
            <p:ph type="sldNum" sz="quarter" idx="10"/>
          </p:nvPr>
        </p:nvSpPr>
        <p:spPr/>
        <p:txBody>
          <a:bodyPr/>
          <a:lstStyle/>
          <a:p>
            <a:fld id="{12A0CD0C-C530-1E47-A23E-BE5D4A27E78A}" type="slidenum">
              <a:rPr lang="en-US" smtClean="0"/>
              <a:pPr/>
              <a:t>60</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674572064"/>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ConnectEnc</a:t>
            </a:r>
            <a:r>
              <a:rPr lang="en-US" dirty="0" smtClean="0"/>
              <a:t> shows users</a:t>
            </a:r>
            <a:r>
              <a:rPr lang="en-US" baseline="0" dirty="0" smtClean="0"/>
              <a:t> with high encounter score on the top of the recommendation list.</a:t>
            </a:r>
            <a:endParaRPr lang="en-US" dirty="0"/>
          </a:p>
        </p:txBody>
      </p:sp>
      <p:sp>
        <p:nvSpPr>
          <p:cNvPr id="4" name="Slide Number Placeholder 3"/>
          <p:cNvSpPr>
            <a:spLocks noGrp="1"/>
          </p:cNvSpPr>
          <p:nvPr>
            <p:ph type="sldNum" sz="quarter" idx="10"/>
          </p:nvPr>
        </p:nvSpPr>
        <p:spPr/>
        <p:txBody>
          <a:bodyPr/>
          <a:lstStyle/>
          <a:p>
            <a:fld id="{12A0CD0C-C530-1E47-A23E-BE5D4A27E78A}" type="slidenum">
              <a:rPr lang="en-US" smtClean="0"/>
              <a:pPr/>
              <a:t>64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291784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AB0E6F3-7C75-40D8-A283-1B3867997804}" type="slidenum">
              <a:rPr lang="en-US"/>
              <a:pPr/>
              <a:t>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ea typeface="ＭＳ Ｐゴシック" pitchFamily="-11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0E42525-87FE-4B69-8403-FC6A6A2144EF}" type="slidenum">
              <a:rPr lang="en-US"/>
              <a:pPr/>
              <a:t>4</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ea typeface="ＭＳ Ｐゴシック" pitchFamily="-11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AE136D5-D352-4840-BC29-D75313D34420}" type="slidenum">
              <a:rPr lang="en-US"/>
              <a:pPr/>
              <a:t>5</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ea typeface="ＭＳ Ｐゴシック" pitchFamily="-11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 to face</a:t>
            </a:r>
            <a:r>
              <a:rPr lang="en-US" baseline="0" dirty="0" smtClean="0"/>
              <a:t> interactions are very easily possible in encounter based networks and can allow identity verification the way it is not possible in wired world</a:t>
            </a:r>
            <a:endParaRPr lang="en-US" dirty="0"/>
          </a:p>
        </p:txBody>
      </p:sp>
      <p:sp>
        <p:nvSpPr>
          <p:cNvPr id="4" name="Slide Number Placeholder 3"/>
          <p:cNvSpPr>
            <a:spLocks noGrp="1"/>
          </p:cNvSpPr>
          <p:nvPr>
            <p:ph type="sldNum" sz="quarter" idx="10"/>
          </p:nvPr>
        </p:nvSpPr>
        <p:spPr/>
        <p:txBody>
          <a:bodyPr/>
          <a:lstStyle/>
          <a:p>
            <a:fld id="{837038CE-FC01-FD41-8730-A8F3A834FA09}"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864946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a:t>
            </a:r>
            <a:r>
              <a:rPr lang="en-US" baseline="0" dirty="0" smtClean="0"/>
              <a:t> location and scanners or add more blocks,.. Interface to social networks. Make colors a </a:t>
            </a:r>
            <a:r>
              <a:rPr lang="en-US" baseline="0" dirty="0" err="1" smtClean="0"/>
              <a:t>animaition</a:t>
            </a:r>
            <a:r>
              <a:rPr lang="en-US" baseline="0" dirty="0" smtClean="0"/>
              <a:t>? Or separately. Do it fast. Prepare one line sentences.</a:t>
            </a:r>
            <a:endParaRPr lang="en-US" dirty="0"/>
          </a:p>
        </p:txBody>
      </p:sp>
      <p:sp>
        <p:nvSpPr>
          <p:cNvPr id="4" name="Slide Number Placeholder 3"/>
          <p:cNvSpPr>
            <a:spLocks noGrp="1"/>
          </p:cNvSpPr>
          <p:nvPr>
            <p:ph type="sldNum" sz="quarter" idx="10"/>
          </p:nvPr>
        </p:nvSpPr>
        <p:spPr/>
        <p:txBody>
          <a:bodyPr/>
          <a:lstStyle/>
          <a:p>
            <a:fld id="{7DA8C892-1CA4-F346-9934-5DECED7A7B90}"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A0CD0C-C530-1E47-A23E-BE5D4A27E78A}" type="slidenum">
              <a:rPr lang="en-US" smtClean="0"/>
              <a:pPr/>
              <a:t>24</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56446058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03F66-6D24-9948-A5C5-B989D7AD1DCB}" type="slidenum">
              <a:rPr lang="en-US" smtClean="0"/>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214697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03F66-6D24-9948-A5C5-B989D7AD1DCB}" type="slidenum">
              <a:rPr lang="en-US" smtClean="0"/>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214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65F2985-3DBB-814F-BE71-4860E9B2851C}" type="datetime1">
              <a:rPr lang="en-US" smtClean="0"/>
              <a:pPr/>
              <a:t>5/15/13</a:t>
            </a:fld>
            <a:endParaRPr lang="en-US"/>
          </a:p>
        </p:txBody>
      </p:sp>
      <p:sp>
        <p:nvSpPr>
          <p:cNvPr id="8" name="Slide Number Placeholder 7"/>
          <p:cNvSpPr>
            <a:spLocks noGrp="1"/>
          </p:cNvSpPr>
          <p:nvPr>
            <p:ph type="sldNum" sz="quarter" idx="11"/>
          </p:nvPr>
        </p:nvSpPr>
        <p:spPr/>
        <p:txBody>
          <a:bodyPr/>
          <a:lstStyle/>
          <a:p>
            <a:fld id="{FC5DF968-BCAC-1541-BC48-DBC3F7A4679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07C28-71E9-5941-BEC2-E1B0845EB524}" type="datetime1">
              <a:rPr lang="en-US" smtClean="0"/>
              <a:pPr/>
              <a:t>5/15/13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DF968-BCAC-1541-BC48-DBC3F7A467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5D178-367D-A24C-8DDA-E4A1E9A3B154}" type="datetime1">
              <a:rPr lang="en-US" smtClean="0"/>
              <a:pPr/>
              <a:t>5/15/13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DF968-BCAC-1541-BC48-DBC3F7A467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3CB175C-ECA8-5F4C-A8B7-C9568B948239}" type="datetime1">
              <a:rPr lang="en-US" smtClean="0"/>
              <a:pPr/>
              <a:t>5/15/13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DF968-BCAC-1541-BC48-DBC3F7A467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955883-E46F-FF48-BF6C-7E870AA41279}" type="datetime1">
              <a:rPr lang="en-US" smtClean="0"/>
              <a:pPr/>
              <a:t>5/15/13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DF968-BCAC-1541-BC48-DBC3F7A4679D}"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D9F4C0F-C0E4-3944-A644-8708457A6123}" type="datetime1">
              <a:rPr lang="en-US" smtClean="0"/>
              <a:pPr/>
              <a:t>5/15/13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DF968-BCAC-1541-BC48-DBC3F7A4679D}"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EE60E54-3E6F-3D40-B2B6-5DA5A9B62957}" type="datetime1">
              <a:rPr lang="en-US" smtClean="0"/>
              <a:pPr/>
              <a:t>5/15/13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5DF968-BCAC-1541-BC48-DBC3F7A4679D}"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10BAC6-0B98-344E-B9E2-AD0037AE1589}" type="datetime1">
              <a:rPr lang="en-US" smtClean="0"/>
              <a:pPr/>
              <a:t>5/15/13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5DF968-BCAC-1541-BC48-DBC3F7A467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38EB6-090E-B248-B2EA-B48E96CBAC08}" type="datetime1">
              <a:rPr lang="en-US" smtClean="0"/>
              <a:pPr/>
              <a:t>5/15/13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5DF968-BCAC-1541-BC48-DBC3F7A467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92E686-E8CC-574C-92D3-EF261B46C982}" type="datetime1">
              <a:rPr lang="en-US" smtClean="0"/>
              <a:pPr/>
              <a:t>5/15/13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DF968-BCAC-1541-BC48-DBC3F7A467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FEA1E-FFBF-6C4C-B361-EF4E909010B0}" type="datetime1">
              <a:rPr lang="en-US" smtClean="0"/>
              <a:pPr/>
              <a:t>5/15/13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DF968-BCAC-1541-BC48-DBC3F7A467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A0F28A3-F6D9-9A44-81D4-2E7BBBA45701}" type="datetime1">
              <a:rPr lang="en-US" smtClean="0"/>
              <a:pPr/>
              <a:t>5/15/13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C5DF968-BCAC-1541-BC48-DBC3F7A4679D}"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3"/>
          <a:stretch>
            <a:fillRect/>
          </a:stretch>
        </p:blipFill>
        <p:spPr>
          <a:xfrm>
            <a:off x="29309" y="21757"/>
            <a:ext cx="614700" cy="38916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s://code.google.com/p/itrust-uf/" TargetMode="External"/><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9.png"/><Relationship Id="rId5" Type="http://schemas.openxmlformats.org/officeDocument/2006/relationships/image" Target="../media/image36.png"/><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9.png"/><Relationship Id="rId5" Type="http://schemas.openxmlformats.org/officeDocument/2006/relationships/image" Target="../media/image36.png"/><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40.png"/><Relationship Id="rId5" Type="http://schemas.openxmlformats.org/officeDocument/2006/relationships/image" Target="../media/image39.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40.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20.png"/><Relationship Id="rId5"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46.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4.xml"/><Relationship Id="rId3" Type="http://schemas.openxmlformats.org/officeDocument/2006/relationships/oleObject" Target="???"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ise.ufl.edu/~helmy" TargetMode="External"/><Relationship Id="rId4" Type="http://schemas.openxmlformats.org/officeDocument/2006/relationships/image" Target="../media/image53.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s://code.google.com/p/itrust-u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4.png"/><Relationship Id="rId5" Type="http://schemas.openxmlformats.org/officeDocument/2006/relationships/oleObject" Target="../embeddings/Microsoft_Equation1.bin"/><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e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package" Target="../embeddings/Microsoft_Word_Document1.docx"/><Relationship Id="rId5" Type="http://schemas.openxmlformats.org/officeDocument/2006/relationships/package" Target="../embeddings/Microsoft_Word_Document2.docx"/><Relationship Id="rId6" Type="http://schemas.openxmlformats.org/officeDocument/2006/relationships/package" Target="../embeddings/Microsoft_Word_Document3.docx"/><Relationship Id="rId7" Type="http://schemas.openxmlformats.org/officeDocument/2006/relationships/package" Target="../embeddings/Microsoft_Word_Document4.docx"/><Relationship Id="rId8" Type="http://schemas.openxmlformats.org/officeDocument/2006/relationships/package" Target="../embeddings/Microsoft_Word_Document5.docx"/><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emf"/></Relationships>
</file>

<file path=ppt/slides/_rels/slide67.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176" y="764637"/>
            <a:ext cx="8166897" cy="1402427"/>
          </a:xfrm>
        </p:spPr>
        <p:txBody>
          <a:bodyPr/>
          <a:lstStyle/>
          <a:p>
            <a:r>
              <a:rPr lang="en-US" sz="4800" dirty="0" smtClean="0"/>
              <a:t>Context-aware Social Discovery</a:t>
            </a:r>
            <a:br>
              <a:rPr lang="en-US" sz="4800" dirty="0" smtClean="0"/>
            </a:br>
            <a:r>
              <a:rPr lang="en-US" sz="4800" dirty="0" smtClean="0"/>
              <a:t>&amp; Opportunistic Trust</a:t>
            </a:r>
            <a:endParaRPr lang="en-US" sz="4800" dirty="0"/>
          </a:p>
        </p:txBody>
      </p:sp>
      <p:sp>
        <p:nvSpPr>
          <p:cNvPr id="3" name="Subtitle 2"/>
          <p:cNvSpPr>
            <a:spLocks noGrp="1"/>
          </p:cNvSpPr>
          <p:nvPr>
            <p:ph type="subTitle" idx="1"/>
          </p:nvPr>
        </p:nvSpPr>
        <p:spPr>
          <a:xfrm>
            <a:off x="685800" y="3724089"/>
            <a:ext cx="7772400" cy="1219200"/>
          </a:xfrm>
        </p:spPr>
        <p:txBody>
          <a:bodyPr>
            <a:normAutofit fontScale="70000" lnSpcReduction="20000"/>
          </a:bodyPr>
          <a:lstStyle/>
          <a:p>
            <a:pPr algn="r"/>
            <a:r>
              <a:rPr lang="en-US" sz="3300" dirty="0" smtClean="0">
                <a:solidFill>
                  <a:schemeClr val="tx1"/>
                </a:solidFill>
              </a:rPr>
              <a:t>Ahmed </a:t>
            </a:r>
            <a:r>
              <a:rPr lang="en-US" sz="3300" dirty="0" smtClean="0">
                <a:solidFill>
                  <a:schemeClr val="tx1"/>
                </a:solidFill>
              </a:rPr>
              <a:t>Helmy</a:t>
            </a:r>
            <a:r>
              <a:rPr lang="en-US" sz="3300" dirty="0" smtClean="0"/>
              <a:t/>
            </a:r>
            <a:br>
              <a:rPr lang="en-US" sz="3300" dirty="0" smtClean="0"/>
            </a:br>
            <a:endParaRPr lang="en-US" sz="3300" dirty="0" smtClean="0"/>
          </a:p>
          <a:p>
            <a:pPr algn="r"/>
            <a:r>
              <a:rPr lang="en-US" i="1" dirty="0">
                <a:solidFill>
                  <a:srgbClr val="000000"/>
                </a:solidFill>
              </a:rPr>
              <a:t>Nomads</a:t>
            </a:r>
            <a:r>
              <a:rPr lang="en-US" dirty="0">
                <a:solidFill>
                  <a:srgbClr val="000000"/>
                </a:solidFill>
              </a:rPr>
              <a:t>: </a:t>
            </a:r>
            <a:r>
              <a:rPr lang="en-US" dirty="0"/>
              <a:t>Mobile Wireless Networks Design and Testing Group</a:t>
            </a:r>
          </a:p>
          <a:p>
            <a:pPr algn="r"/>
            <a:r>
              <a:rPr lang="en-US" dirty="0"/>
              <a:t>University of Florida, Gainesville</a:t>
            </a:r>
          </a:p>
        </p:txBody>
      </p:sp>
      <p:pic>
        <p:nvPicPr>
          <p:cNvPr id="4" name="Picture 3" descr="icon.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45300" y="2487427"/>
            <a:ext cx="1200208" cy="1134443"/>
          </a:xfrm>
          <a:prstGeom prst="rect">
            <a:avLst/>
          </a:prstGeom>
        </p:spPr>
      </p:pic>
      <p:pic>
        <p:nvPicPr>
          <p:cNvPr id="5" name="Picture 2721" descr="ColorSeal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5185" y="6029093"/>
            <a:ext cx="905683" cy="828907"/>
          </a:xfrm>
          <a:prstGeom prst="rect">
            <a:avLst/>
          </a:prstGeom>
          <a:noFill/>
          <a:ln w="12700">
            <a:noFill/>
            <a:miter lim="800000"/>
            <a:headEnd/>
            <a:tailEnd/>
          </a:ln>
        </p:spPr>
      </p:pic>
      <p:pic>
        <p:nvPicPr>
          <p:cNvPr id="6" name="Picture 2600" descr="network-lab-logo"/>
          <p:cNvPicPr>
            <a:picLocks noChangeAspect="1" noChangeArrowheads="1"/>
          </p:cNvPicPr>
          <p:nvPr/>
        </p:nvPicPr>
        <p:blipFill>
          <a:blip r:embed="rId4"/>
          <a:srcRect/>
          <a:stretch>
            <a:fillRect/>
          </a:stretch>
        </p:blipFill>
        <p:spPr bwMode="auto">
          <a:xfrm>
            <a:off x="0" y="6058009"/>
            <a:ext cx="905185" cy="799991"/>
          </a:xfrm>
          <a:prstGeom prst="rect">
            <a:avLst/>
          </a:prstGeom>
          <a:noFill/>
          <a:ln w="9525">
            <a:noFill/>
            <a:miter lim="800000"/>
            <a:headEnd/>
            <a:tailEnd/>
          </a:ln>
        </p:spPr>
      </p:pic>
      <p:sp>
        <p:nvSpPr>
          <p:cNvPr id="9" name="Rectangle 8"/>
          <p:cNvSpPr/>
          <p:nvPr/>
        </p:nvSpPr>
        <p:spPr>
          <a:xfrm>
            <a:off x="1810868" y="5051278"/>
            <a:ext cx="6846205" cy="646331"/>
          </a:xfrm>
          <a:prstGeom prst="rect">
            <a:avLst/>
          </a:prstGeom>
        </p:spPr>
        <p:txBody>
          <a:bodyPr wrap="square">
            <a:spAutoFit/>
          </a:bodyPr>
          <a:lstStyle/>
          <a:p>
            <a:pPr algn="ctr"/>
            <a:r>
              <a:rPr lang="en-US" b="1" dirty="0" err="1" smtClean="0">
                <a:solidFill>
                  <a:srgbClr val="FF0000"/>
                </a:solidFill>
              </a:rPr>
              <a:t>iTrust</a:t>
            </a:r>
            <a:r>
              <a:rPr lang="en-US" b="1" dirty="0" smtClean="0">
                <a:solidFill>
                  <a:srgbClr val="FF0000"/>
                </a:solidFill>
              </a:rPr>
              <a:t> </a:t>
            </a:r>
            <a:r>
              <a:rPr lang="en-US" b="1" dirty="0" smtClean="0">
                <a:solidFill>
                  <a:schemeClr val="tx1">
                    <a:lumMod val="65000"/>
                    <a:lumOff val="35000"/>
                  </a:schemeClr>
                </a:solidFill>
              </a:rPr>
              <a:t>(by Udayan Kumar): </a:t>
            </a:r>
            <a:r>
              <a:rPr lang="en-US" b="1" dirty="0" smtClean="0">
                <a:hlinkClick r:id="rId5"/>
              </a:rPr>
              <a:t>https</a:t>
            </a:r>
            <a:r>
              <a:rPr lang="en-US" b="1" dirty="0">
                <a:hlinkClick r:id="rId5"/>
              </a:rPr>
              <a:t>://code.google.com/p/itrust-uf/</a:t>
            </a:r>
            <a:endParaRPr lang="en-US" b="1" dirty="0" smtClean="0"/>
          </a:p>
          <a:p>
            <a:pPr algn="ctr"/>
            <a:r>
              <a:rPr lang="en-US" b="1" dirty="0" err="1" smtClean="0">
                <a:solidFill>
                  <a:srgbClr val="3366FF"/>
                </a:solidFill>
              </a:rPr>
              <a:t>www.cise.ufl.edu/~helmy</a:t>
            </a:r>
            <a:endParaRPr lang="en-US" b="1" dirty="0">
              <a:solidFill>
                <a:srgbClr val="3366FF"/>
              </a:solidFill>
            </a:endParaRPr>
          </a:p>
        </p:txBody>
      </p:sp>
      <p:pic>
        <p:nvPicPr>
          <p:cNvPr id="8" name="Picture 3"/>
          <p:cNvPicPr>
            <a:picLocks noChangeAspect="1"/>
          </p:cNvPicPr>
          <p:nvPr/>
        </p:nvPicPr>
        <p:blipFill>
          <a:blip r:embed="rId6"/>
          <a:srcRect/>
          <a:stretch>
            <a:fillRect/>
          </a:stretch>
        </p:blipFill>
        <p:spPr bwMode="auto">
          <a:xfrm>
            <a:off x="1987615" y="5981700"/>
            <a:ext cx="876367" cy="876300"/>
          </a:xfrm>
          <a:prstGeom prst="rect">
            <a:avLst/>
          </a:prstGeom>
          <a:noFill/>
          <a:ln w="9525">
            <a:noFill/>
            <a:miter lim="800000"/>
            <a:headEnd/>
            <a:tailEnd/>
          </a:ln>
        </p:spPr>
      </p:pic>
      <p:pic>
        <p:nvPicPr>
          <p:cNvPr id="10" name="Picture 4"/>
          <p:cNvPicPr>
            <a:picLocks noChangeAspect="1"/>
          </p:cNvPicPr>
          <p:nvPr/>
        </p:nvPicPr>
        <p:blipFill>
          <a:blip r:embed="rId7"/>
          <a:srcRect/>
          <a:stretch>
            <a:fillRect/>
          </a:stretch>
        </p:blipFill>
        <p:spPr bwMode="auto">
          <a:xfrm>
            <a:off x="3206909" y="6134100"/>
            <a:ext cx="1054181" cy="566579"/>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2365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5556" y="109241"/>
            <a:ext cx="7051353" cy="743690"/>
          </a:xfrm>
        </p:spPr>
        <p:txBody>
          <a:bodyPr/>
          <a:lstStyle/>
          <a:p>
            <a:r>
              <a:rPr lang="en-US" dirty="0" smtClean="0"/>
              <a:t>Filters</a:t>
            </a:r>
            <a:endParaRPr lang="en-US" dirty="0"/>
          </a:p>
        </p:txBody>
      </p:sp>
      <p:sp>
        <p:nvSpPr>
          <p:cNvPr id="4" name="Slide Number Placeholder 3"/>
          <p:cNvSpPr>
            <a:spLocks noGrp="1"/>
          </p:cNvSpPr>
          <p:nvPr>
            <p:ph type="sldNum" sz="quarter" idx="12"/>
          </p:nvPr>
        </p:nvSpPr>
        <p:spPr/>
        <p:txBody>
          <a:bodyPr/>
          <a:lstStyle/>
          <a:p>
            <a:fld id="{0068900E-EA0F-7545-9379-6670201E7BDD}" type="slidenum">
              <a:rPr lang="en-US" smtClean="0"/>
              <a:pPr/>
              <a:t>9</a:t>
            </a:fld>
            <a:endParaRPr lang="en-US"/>
          </a:p>
        </p:txBody>
      </p:sp>
      <p:pic>
        <p:nvPicPr>
          <p:cNvPr id="6" name="Picture 5" descr="Stick_blueman_203_01.png"/>
          <p:cNvPicPr>
            <a:picLocks noChangeAspect="1"/>
          </p:cNvPicPr>
          <p:nvPr/>
        </p:nvPicPr>
        <p:blipFill>
          <a:blip r:embed="rId2"/>
          <a:stretch>
            <a:fillRect/>
          </a:stretch>
        </p:blipFill>
        <p:spPr>
          <a:xfrm>
            <a:off x="6583583" y="2634310"/>
            <a:ext cx="863762" cy="1203695"/>
          </a:xfrm>
          <a:prstGeom prst="rect">
            <a:avLst/>
          </a:prstGeom>
        </p:spPr>
      </p:pic>
      <p:pic>
        <p:nvPicPr>
          <p:cNvPr id="8" name="Picture 7" descr="Stick_blueman_203_01.png"/>
          <p:cNvPicPr>
            <a:picLocks noChangeAspect="1"/>
          </p:cNvPicPr>
          <p:nvPr/>
        </p:nvPicPr>
        <p:blipFill>
          <a:blip r:embed="rId2"/>
          <a:stretch>
            <a:fillRect/>
          </a:stretch>
        </p:blipFill>
        <p:spPr>
          <a:xfrm flipH="1">
            <a:off x="2090124" y="2634310"/>
            <a:ext cx="863762" cy="1203695"/>
          </a:xfrm>
          <a:prstGeom prst="rect">
            <a:avLst/>
          </a:prstGeom>
        </p:spPr>
      </p:pic>
      <p:sp>
        <p:nvSpPr>
          <p:cNvPr id="9" name="Rectangle 8"/>
          <p:cNvSpPr/>
          <p:nvPr/>
        </p:nvSpPr>
        <p:spPr>
          <a:xfrm>
            <a:off x="3146339" y="2655332"/>
            <a:ext cx="2005446" cy="243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B’s Profile Vector</a:t>
            </a:r>
            <a:endParaRPr lang="en-US" dirty="0"/>
          </a:p>
        </p:txBody>
      </p:sp>
      <p:sp>
        <p:nvSpPr>
          <p:cNvPr id="10" name="Rectangle 9"/>
          <p:cNvSpPr/>
          <p:nvPr/>
        </p:nvSpPr>
        <p:spPr>
          <a:xfrm>
            <a:off x="4149062" y="3306255"/>
            <a:ext cx="2005446" cy="243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 Profile Vector</a:t>
            </a:r>
            <a:endParaRPr lang="en-US" dirty="0"/>
          </a:p>
        </p:txBody>
      </p:sp>
      <p:cxnSp>
        <p:nvCxnSpPr>
          <p:cNvPr id="12" name="Straight Connector 11"/>
          <p:cNvCxnSpPr>
            <a:endCxn id="9" idx="1"/>
          </p:cNvCxnSpPr>
          <p:nvPr/>
        </p:nvCxnSpPr>
        <p:spPr>
          <a:xfrm>
            <a:off x="2899796" y="2773907"/>
            <a:ext cx="246543" cy="317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9" idx="3"/>
          </p:cNvCxnSpPr>
          <p:nvPr/>
        </p:nvCxnSpPr>
        <p:spPr>
          <a:xfrm>
            <a:off x="5151785" y="2777083"/>
            <a:ext cx="1431798" cy="1588"/>
          </a:xfrm>
          <a:prstGeom prst="line">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0" idx="1"/>
          </p:cNvCxnSpPr>
          <p:nvPr/>
        </p:nvCxnSpPr>
        <p:spPr>
          <a:xfrm rot="10800000" flipV="1">
            <a:off x="2899796" y="3428005"/>
            <a:ext cx="1249266" cy="1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0" idx="3"/>
          </p:cNvCxnSpPr>
          <p:nvPr/>
        </p:nvCxnSpPr>
        <p:spPr>
          <a:xfrm>
            <a:off x="6154508" y="3428006"/>
            <a:ext cx="429075" cy="1589"/>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903889" y="4050268"/>
            <a:ext cx="5411311" cy="369332"/>
          </a:xfrm>
          <a:prstGeom prst="rect">
            <a:avLst/>
          </a:prstGeom>
          <a:noFill/>
        </p:spPr>
        <p:txBody>
          <a:bodyPr wrap="square" rtlCol="0">
            <a:spAutoFit/>
          </a:bodyPr>
          <a:lstStyle/>
          <a:p>
            <a:pPr algn="ctr"/>
            <a:r>
              <a:rPr lang="en-US" dirty="0" smtClean="0">
                <a:solidFill>
                  <a:srgbClr val="FF0000"/>
                </a:solidFill>
              </a:rPr>
              <a:t>Profile Vector Exchange for similarity calculations</a:t>
            </a:r>
            <a:endParaRPr lang="en-US" dirty="0">
              <a:solidFill>
                <a:srgbClr val="FF0000"/>
              </a:solidFill>
            </a:endParaRPr>
          </a:p>
        </p:txBody>
      </p:sp>
      <p:pic>
        <p:nvPicPr>
          <p:cNvPr id="38" name="Picture 37" descr="Stick_blueman_203_01.png"/>
          <p:cNvPicPr>
            <a:picLocks noChangeAspect="1"/>
          </p:cNvPicPr>
          <p:nvPr/>
        </p:nvPicPr>
        <p:blipFill>
          <a:blip r:embed="rId2"/>
          <a:stretch>
            <a:fillRect/>
          </a:stretch>
        </p:blipFill>
        <p:spPr>
          <a:xfrm flipH="1">
            <a:off x="2054207" y="4933408"/>
            <a:ext cx="863762" cy="1203695"/>
          </a:xfrm>
          <a:prstGeom prst="rect">
            <a:avLst/>
          </a:prstGeom>
        </p:spPr>
      </p:pic>
      <p:sp>
        <p:nvSpPr>
          <p:cNvPr id="39" name="TextBox 38"/>
          <p:cNvSpPr txBox="1"/>
          <p:nvPr/>
        </p:nvSpPr>
        <p:spPr>
          <a:xfrm>
            <a:off x="2309089" y="3838005"/>
            <a:ext cx="338629" cy="369332"/>
          </a:xfrm>
          <a:prstGeom prst="rect">
            <a:avLst/>
          </a:prstGeom>
          <a:noFill/>
        </p:spPr>
        <p:txBody>
          <a:bodyPr wrap="none" rtlCol="0">
            <a:spAutoFit/>
          </a:bodyPr>
          <a:lstStyle/>
          <a:p>
            <a:r>
              <a:rPr lang="en-US" dirty="0" smtClean="0"/>
              <a:t>B</a:t>
            </a:r>
            <a:endParaRPr lang="en-US" dirty="0"/>
          </a:p>
        </p:txBody>
      </p:sp>
      <p:sp>
        <p:nvSpPr>
          <p:cNvPr id="40" name="TextBox 39"/>
          <p:cNvSpPr txBox="1"/>
          <p:nvPr/>
        </p:nvSpPr>
        <p:spPr>
          <a:xfrm>
            <a:off x="6822612" y="3838005"/>
            <a:ext cx="351378" cy="369332"/>
          </a:xfrm>
          <a:prstGeom prst="rect">
            <a:avLst/>
          </a:prstGeom>
          <a:noFill/>
        </p:spPr>
        <p:txBody>
          <a:bodyPr wrap="none" rtlCol="0">
            <a:spAutoFit/>
          </a:bodyPr>
          <a:lstStyle/>
          <a:p>
            <a:r>
              <a:rPr lang="en-US" dirty="0" smtClean="0"/>
              <a:t>A</a:t>
            </a:r>
            <a:endParaRPr lang="en-US" dirty="0"/>
          </a:p>
        </p:txBody>
      </p:sp>
      <p:sp>
        <p:nvSpPr>
          <p:cNvPr id="41" name="TextBox 40"/>
          <p:cNvSpPr txBox="1"/>
          <p:nvPr/>
        </p:nvSpPr>
        <p:spPr>
          <a:xfrm>
            <a:off x="2170549" y="6171684"/>
            <a:ext cx="338629" cy="369332"/>
          </a:xfrm>
          <a:prstGeom prst="rect">
            <a:avLst/>
          </a:prstGeom>
          <a:noFill/>
        </p:spPr>
        <p:txBody>
          <a:bodyPr wrap="square" rtlCol="0">
            <a:spAutoFit/>
          </a:bodyPr>
          <a:lstStyle/>
          <a:p>
            <a:r>
              <a:rPr lang="en-US" dirty="0" smtClean="0"/>
              <a:t>B</a:t>
            </a:r>
            <a:endParaRPr lang="en-US" dirty="0"/>
          </a:p>
        </p:txBody>
      </p:sp>
      <p:sp>
        <p:nvSpPr>
          <p:cNvPr id="42" name="TextBox 41"/>
          <p:cNvSpPr txBox="1"/>
          <p:nvPr/>
        </p:nvSpPr>
        <p:spPr>
          <a:xfrm>
            <a:off x="595740" y="2286000"/>
            <a:ext cx="2147418" cy="369332"/>
          </a:xfrm>
          <a:prstGeom prst="rect">
            <a:avLst/>
          </a:prstGeom>
          <a:noFill/>
        </p:spPr>
        <p:txBody>
          <a:bodyPr wrap="none" rtlCol="0">
            <a:spAutoFit/>
          </a:bodyPr>
          <a:lstStyle/>
          <a:p>
            <a:r>
              <a:rPr lang="en-US" u="sng" dirty="0" smtClean="0"/>
              <a:t>Profile Vector (PV):</a:t>
            </a:r>
            <a:endParaRPr lang="en-US" u="sng" dirty="0"/>
          </a:p>
        </p:txBody>
      </p:sp>
      <p:sp>
        <p:nvSpPr>
          <p:cNvPr id="43" name="TextBox 42"/>
          <p:cNvSpPr txBox="1"/>
          <p:nvPr/>
        </p:nvSpPr>
        <p:spPr>
          <a:xfrm>
            <a:off x="549560" y="4285044"/>
            <a:ext cx="2387267" cy="369332"/>
          </a:xfrm>
          <a:prstGeom prst="rect">
            <a:avLst/>
          </a:prstGeom>
          <a:noFill/>
        </p:spPr>
        <p:txBody>
          <a:bodyPr wrap="none" rtlCol="0">
            <a:spAutoFit/>
          </a:bodyPr>
          <a:lstStyle/>
          <a:p>
            <a:r>
              <a:rPr lang="en-US" u="sng" dirty="0" smtClean="0"/>
              <a:t>Location Vector (LV) :</a:t>
            </a:r>
            <a:endParaRPr lang="en-US" u="sng" dirty="0"/>
          </a:p>
        </p:txBody>
      </p:sp>
      <p:sp>
        <p:nvSpPr>
          <p:cNvPr id="44" name="Rounded Rectangular Callout 43"/>
          <p:cNvSpPr/>
          <p:nvPr/>
        </p:nvSpPr>
        <p:spPr>
          <a:xfrm>
            <a:off x="150085" y="2686975"/>
            <a:ext cx="1754911" cy="862782"/>
          </a:xfrm>
          <a:prstGeom prst="wedgeRoundRectCallout">
            <a:avLst>
              <a:gd name="adj1" fmla="val 73953"/>
              <a:gd name="adj2" fmla="val 2310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Maintains a vector for itself</a:t>
            </a:r>
            <a:endParaRPr lang="en-US" dirty="0"/>
          </a:p>
        </p:txBody>
      </p:sp>
      <p:sp>
        <p:nvSpPr>
          <p:cNvPr id="45" name="Rounded Rectangular Callout 44"/>
          <p:cNvSpPr/>
          <p:nvPr/>
        </p:nvSpPr>
        <p:spPr>
          <a:xfrm>
            <a:off x="92361" y="4997450"/>
            <a:ext cx="1754911" cy="923330"/>
          </a:xfrm>
          <a:prstGeom prst="wedgeRoundRectCallout">
            <a:avLst>
              <a:gd name="adj1" fmla="val 73953"/>
              <a:gd name="adj2" fmla="val 2310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Maintains a vector for itself</a:t>
            </a:r>
            <a:endParaRPr lang="en-US" dirty="0"/>
          </a:p>
        </p:txBody>
      </p:sp>
      <p:sp>
        <p:nvSpPr>
          <p:cNvPr id="46" name="Rounded Rectangular Callout 45"/>
          <p:cNvSpPr/>
          <p:nvPr/>
        </p:nvSpPr>
        <p:spPr>
          <a:xfrm>
            <a:off x="3350694" y="4997449"/>
            <a:ext cx="2075666" cy="1139653"/>
          </a:xfrm>
          <a:prstGeom prst="wedgeRoundRectCallout">
            <a:avLst>
              <a:gd name="adj1" fmla="val -72757"/>
              <a:gd name="adj2" fmla="val 1254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Creates and manages vector for every user encountered</a:t>
            </a:r>
            <a:endParaRPr lang="en-US" dirty="0"/>
          </a:p>
        </p:txBody>
      </p:sp>
      <p:sp>
        <p:nvSpPr>
          <p:cNvPr id="47" name="TextBox 46"/>
          <p:cNvSpPr txBox="1"/>
          <p:nvPr/>
        </p:nvSpPr>
        <p:spPr>
          <a:xfrm>
            <a:off x="5391725" y="4997450"/>
            <a:ext cx="3880214" cy="923330"/>
          </a:xfrm>
          <a:prstGeom prst="rect">
            <a:avLst/>
          </a:prstGeom>
          <a:noFill/>
        </p:spPr>
        <p:txBody>
          <a:bodyPr wrap="none" rtlCol="0">
            <a:spAutoFit/>
          </a:bodyPr>
          <a:lstStyle/>
          <a:p>
            <a:r>
              <a:rPr lang="en-US" dirty="0" smtClean="0"/>
              <a:t>Vector for other users are populated </a:t>
            </a:r>
          </a:p>
          <a:p>
            <a:r>
              <a:rPr lang="en-US" dirty="0" smtClean="0"/>
              <a:t>with only the information B has </a:t>
            </a:r>
          </a:p>
          <a:p>
            <a:r>
              <a:rPr lang="en-US" dirty="0" smtClean="0"/>
              <a:t>witnessed</a:t>
            </a:r>
            <a:endParaRPr lang="en-US" dirty="0"/>
          </a:p>
        </p:txBody>
      </p:sp>
      <p:sp>
        <p:nvSpPr>
          <p:cNvPr id="48" name="TextBox 47"/>
          <p:cNvSpPr txBox="1"/>
          <p:nvPr/>
        </p:nvSpPr>
        <p:spPr>
          <a:xfrm>
            <a:off x="1634257" y="6356350"/>
            <a:ext cx="5962652" cy="369332"/>
          </a:xfrm>
          <a:prstGeom prst="rect">
            <a:avLst/>
          </a:prstGeom>
          <a:noFill/>
        </p:spPr>
        <p:txBody>
          <a:bodyPr wrap="square" rtlCol="0">
            <a:spAutoFit/>
          </a:bodyPr>
          <a:lstStyle/>
          <a:p>
            <a:pPr algn="ctr"/>
            <a:r>
              <a:rPr lang="en-US" dirty="0" smtClean="0">
                <a:solidFill>
                  <a:srgbClr val="FF0000"/>
                </a:solidFill>
              </a:rPr>
              <a:t>No exchange of vectors is needed !! Privacy preserving</a:t>
            </a:r>
            <a:endParaRPr lang="en-US" dirty="0">
              <a:solidFill>
                <a:srgbClr val="FF0000"/>
              </a:solidFill>
            </a:endParaRPr>
          </a:p>
        </p:txBody>
      </p:sp>
      <p:sp>
        <p:nvSpPr>
          <p:cNvPr id="49" name="Rectangle 48"/>
          <p:cNvSpPr/>
          <p:nvPr/>
        </p:nvSpPr>
        <p:spPr>
          <a:xfrm>
            <a:off x="549560" y="1461440"/>
            <a:ext cx="3599502" cy="3348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51" name="Straight Connector 50"/>
          <p:cNvCxnSpPr/>
          <p:nvPr/>
        </p:nvCxnSpPr>
        <p:spPr>
          <a:xfrm rot="5400000">
            <a:off x="744682" y="1628849"/>
            <a:ext cx="3348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1160714" y="1629246"/>
            <a:ext cx="3340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1680656" y="1629643"/>
            <a:ext cx="33323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2130135" y="1628849"/>
            <a:ext cx="3348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2576939" y="1630040"/>
            <a:ext cx="332438" cy="1588"/>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255290" y="829037"/>
            <a:ext cx="2190473" cy="646331"/>
          </a:xfrm>
          <a:prstGeom prst="rect">
            <a:avLst/>
          </a:prstGeom>
          <a:noFill/>
        </p:spPr>
        <p:txBody>
          <a:bodyPr wrap="none" rtlCol="0">
            <a:spAutoFit/>
          </a:bodyPr>
          <a:lstStyle/>
          <a:p>
            <a:r>
              <a:rPr lang="en-US" dirty="0" smtClean="0"/>
              <a:t>Each cell represents a</a:t>
            </a:r>
            <a:r>
              <a:rPr lang="en-US" dirty="0" smtClean="0"/>
              <a:t> </a:t>
            </a:r>
          </a:p>
          <a:p>
            <a:r>
              <a:rPr lang="en-US" dirty="0" smtClean="0"/>
              <a:t>Location </a:t>
            </a:r>
            <a:r>
              <a:rPr lang="en-US" dirty="0" smtClean="0"/>
              <a:t>(</a:t>
            </a:r>
            <a:r>
              <a:rPr lang="en-US" dirty="0" smtClean="0"/>
              <a:t>dorm</a:t>
            </a:r>
            <a:r>
              <a:rPr lang="en-US" dirty="0" smtClean="0"/>
              <a:t>, </a:t>
            </a:r>
            <a:r>
              <a:rPr lang="en-US" dirty="0" err="1" smtClean="0"/>
              <a:t>ofc</a:t>
            </a:r>
            <a:r>
              <a:rPr lang="en-US" dirty="0" smtClean="0"/>
              <a:t>)</a:t>
            </a:r>
            <a:endParaRPr lang="en-US" dirty="0"/>
          </a:p>
        </p:txBody>
      </p:sp>
      <p:cxnSp>
        <p:nvCxnSpPr>
          <p:cNvPr id="62" name="Straight Arrow Connector 61"/>
          <p:cNvCxnSpPr/>
          <p:nvPr/>
        </p:nvCxnSpPr>
        <p:spPr>
          <a:xfrm rot="5400000">
            <a:off x="579645" y="1327436"/>
            <a:ext cx="21691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rot="5400000">
            <a:off x="999114" y="1342738"/>
            <a:ext cx="21691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5400000">
            <a:off x="1431920" y="1363592"/>
            <a:ext cx="21691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5400000">
            <a:off x="1946545" y="1363593"/>
            <a:ext cx="21691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35138" y="609600"/>
            <a:ext cx="3341142" cy="646331"/>
          </a:xfrm>
          <a:prstGeom prst="rect">
            <a:avLst/>
          </a:prstGeom>
          <a:noFill/>
        </p:spPr>
        <p:txBody>
          <a:bodyPr wrap="none" rtlCol="0">
            <a:spAutoFit/>
          </a:bodyPr>
          <a:lstStyle/>
          <a:p>
            <a:r>
              <a:rPr lang="en-US" dirty="0" smtClean="0"/>
              <a:t>Each cell stores count/duration</a:t>
            </a:r>
          </a:p>
          <a:p>
            <a:r>
              <a:rPr lang="en-US" dirty="0" smtClean="0"/>
              <a:t> at that location </a:t>
            </a:r>
            <a:endParaRPr lang="en-US" dirty="0"/>
          </a:p>
        </p:txBody>
      </p:sp>
      <p:sp>
        <p:nvSpPr>
          <p:cNvPr id="68" name="TextBox 67"/>
          <p:cNvSpPr txBox="1"/>
          <p:nvPr/>
        </p:nvSpPr>
        <p:spPr>
          <a:xfrm>
            <a:off x="1073730" y="2023476"/>
            <a:ext cx="1188385" cy="369332"/>
          </a:xfrm>
          <a:prstGeom prst="rect">
            <a:avLst/>
          </a:prstGeom>
          <a:noFill/>
        </p:spPr>
        <p:txBody>
          <a:bodyPr wrap="square" rtlCol="0">
            <a:spAutoFit/>
          </a:bodyPr>
          <a:lstStyle/>
          <a:p>
            <a:r>
              <a:rPr lang="en-US" dirty="0" smtClean="0"/>
              <a:t>Vector</a:t>
            </a:r>
            <a:endParaRPr lang="en-US" dirty="0"/>
          </a:p>
        </p:txBody>
      </p:sp>
      <p:sp>
        <p:nvSpPr>
          <p:cNvPr id="69" name="TextBox 68"/>
          <p:cNvSpPr txBox="1"/>
          <p:nvPr/>
        </p:nvSpPr>
        <p:spPr>
          <a:xfrm>
            <a:off x="600712" y="1461440"/>
            <a:ext cx="173188" cy="369332"/>
          </a:xfrm>
          <a:prstGeom prst="rect">
            <a:avLst/>
          </a:prstGeom>
          <a:noFill/>
        </p:spPr>
        <p:txBody>
          <a:bodyPr wrap="square" rtlCol="0">
            <a:spAutoFit/>
          </a:bodyPr>
          <a:lstStyle/>
          <a:p>
            <a:r>
              <a:rPr lang="en-US" dirty="0" smtClean="0"/>
              <a:t>4</a:t>
            </a:r>
            <a:endParaRPr lang="en-US" dirty="0"/>
          </a:p>
        </p:txBody>
      </p:sp>
      <p:sp>
        <p:nvSpPr>
          <p:cNvPr id="70" name="TextBox 69"/>
          <p:cNvSpPr txBox="1"/>
          <p:nvPr/>
        </p:nvSpPr>
        <p:spPr>
          <a:xfrm>
            <a:off x="900542" y="1473053"/>
            <a:ext cx="173188" cy="369332"/>
          </a:xfrm>
          <a:prstGeom prst="rect">
            <a:avLst/>
          </a:prstGeom>
          <a:noFill/>
        </p:spPr>
        <p:txBody>
          <a:bodyPr wrap="square" rtlCol="0">
            <a:spAutoFit/>
          </a:bodyPr>
          <a:lstStyle/>
          <a:p>
            <a:r>
              <a:rPr lang="en-US" dirty="0" smtClean="0"/>
              <a:t>32</a:t>
            </a:r>
            <a:endParaRPr lang="en-US" dirty="0"/>
          </a:p>
        </p:txBody>
      </p:sp>
      <p:sp>
        <p:nvSpPr>
          <p:cNvPr id="71" name="TextBox 70"/>
          <p:cNvSpPr txBox="1"/>
          <p:nvPr/>
        </p:nvSpPr>
        <p:spPr>
          <a:xfrm>
            <a:off x="1364657" y="1475368"/>
            <a:ext cx="173188" cy="369332"/>
          </a:xfrm>
          <a:prstGeom prst="rect">
            <a:avLst/>
          </a:prstGeom>
          <a:noFill/>
        </p:spPr>
        <p:txBody>
          <a:bodyPr wrap="square" rtlCol="0">
            <a:spAutoFit/>
          </a:bodyPr>
          <a:lstStyle/>
          <a:p>
            <a:r>
              <a:rPr lang="en-US" dirty="0" smtClean="0"/>
              <a:t>15</a:t>
            </a:r>
            <a:endParaRPr lang="en-US" dirty="0"/>
          </a:p>
        </p:txBody>
      </p:sp>
      <p:sp>
        <p:nvSpPr>
          <p:cNvPr id="72" name="TextBox 71"/>
          <p:cNvSpPr txBox="1"/>
          <p:nvPr/>
        </p:nvSpPr>
        <p:spPr>
          <a:xfrm>
            <a:off x="1863407" y="1431503"/>
            <a:ext cx="173188" cy="369332"/>
          </a:xfrm>
          <a:prstGeom prst="rect">
            <a:avLst/>
          </a:prstGeom>
          <a:noFill/>
        </p:spPr>
        <p:txBody>
          <a:bodyPr wrap="square" rtlCol="0">
            <a:spAutoFit/>
          </a:bodyPr>
          <a:lstStyle/>
          <a:p>
            <a:r>
              <a:rPr lang="en-US" dirty="0" smtClean="0"/>
              <a:t>--</a:t>
            </a:r>
            <a:endParaRPr lang="en-US" dirty="0"/>
          </a:p>
        </p:txBody>
      </p:sp>
      <p:sp>
        <p:nvSpPr>
          <p:cNvPr id="73" name="TextBox 72"/>
          <p:cNvSpPr txBox="1"/>
          <p:nvPr/>
        </p:nvSpPr>
        <p:spPr>
          <a:xfrm>
            <a:off x="2364859" y="1426927"/>
            <a:ext cx="173188" cy="369332"/>
          </a:xfrm>
          <a:prstGeom prst="rect">
            <a:avLst/>
          </a:prstGeom>
          <a:noFill/>
        </p:spPr>
        <p:txBody>
          <a:bodyPr wrap="square" rtlCol="0">
            <a:spAutoFit/>
          </a:bodyPr>
          <a:lstStyle/>
          <a:p>
            <a:r>
              <a:rPr lang="en-US" dirty="0" smtClean="0"/>
              <a:t>--</a:t>
            </a:r>
            <a:endParaRPr lang="en-US" dirty="0"/>
          </a:p>
        </p:txBody>
      </p:sp>
      <p:sp>
        <p:nvSpPr>
          <p:cNvPr id="50" name="TextBox 49"/>
          <p:cNvSpPr txBox="1"/>
          <p:nvPr/>
        </p:nvSpPr>
        <p:spPr>
          <a:xfrm>
            <a:off x="545556" y="1741614"/>
            <a:ext cx="1551790" cy="307777"/>
          </a:xfrm>
          <a:prstGeom prst="rect">
            <a:avLst/>
          </a:prstGeom>
          <a:noFill/>
        </p:spPr>
        <p:txBody>
          <a:bodyPr wrap="none" rtlCol="0">
            <a:spAutoFit/>
          </a:bodyPr>
          <a:lstStyle/>
          <a:p>
            <a:r>
              <a:rPr lang="en-US" sz="1400" dirty="0" smtClean="0"/>
              <a:t>L1    L2     L3    --</a:t>
            </a:r>
            <a:endParaRPr lang="en-US" sz="1400" dirty="0"/>
          </a:p>
        </p:txBody>
      </p:sp>
      <p:pic>
        <p:nvPicPr>
          <p:cNvPr id="52" name="Picture 51" descr="Screen shot 2013-05-16 at 10.47.50 AM.png"/>
          <p:cNvPicPr>
            <a:picLocks noChangeAspect="1"/>
          </p:cNvPicPr>
          <p:nvPr/>
        </p:nvPicPr>
        <p:blipFill>
          <a:blip r:embed="rId3"/>
          <a:stretch>
            <a:fillRect/>
          </a:stretch>
        </p:blipFill>
        <p:spPr>
          <a:xfrm>
            <a:off x="5391725" y="105639"/>
            <a:ext cx="3691503" cy="218036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51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37" grpId="0"/>
      <p:bldP spid="39" grpId="0"/>
      <p:bldP spid="40" grpId="0"/>
      <p:bldP spid="41" grpId="0"/>
      <p:bldP spid="42" grpId="0"/>
      <p:bldP spid="43" grpId="0"/>
      <p:bldP spid="44" grpId="0" animBg="1"/>
      <p:bldP spid="45" grpId="0" animBg="1"/>
      <p:bldP spid="46" grpId="0" animBg="1"/>
      <p:bldP spid="47" grpId="0"/>
      <p:bldP spid="48" grpId="0"/>
      <p:bldP spid="68"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6664" y="0"/>
            <a:ext cx="8229600" cy="958436"/>
          </a:xfrm>
        </p:spPr>
        <p:txBody>
          <a:bodyPr/>
          <a:lstStyle/>
          <a:p>
            <a:r>
              <a:rPr lang="en-US" dirty="0" smtClean="0"/>
              <a:t>Filters</a:t>
            </a:r>
            <a:endParaRPr lang="en-US" dirty="0"/>
          </a:p>
        </p:txBody>
      </p:sp>
      <p:sp>
        <p:nvSpPr>
          <p:cNvPr id="4" name="Slide Number Placeholder 3"/>
          <p:cNvSpPr>
            <a:spLocks noGrp="1"/>
          </p:cNvSpPr>
          <p:nvPr>
            <p:ph type="sldNum" sz="quarter" idx="12"/>
          </p:nvPr>
        </p:nvSpPr>
        <p:spPr/>
        <p:txBody>
          <a:bodyPr/>
          <a:lstStyle/>
          <a:p>
            <a:fld id="{0068900E-EA0F-7545-9379-6670201E7BDD}" type="slidenum">
              <a:rPr lang="en-US" smtClean="0"/>
              <a:pPr/>
              <a:t>10</a:t>
            </a:fld>
            <a:endParaRPr lang="en-US"/>
          </a:p>
        </p:txBody>
      </p:sp>
      <p:sp>
        <p:nvSpPr>
          <p:cNvPr id="6" name="Rectangle 5"/>
          <p:cNvSpPr/>
          <p:nvPr/>
        </p:nvSpPr>
        <p:spPr>
          <a:xfrm>
            <a:off x="1537845" y="2158753"/>
            <a:ext cx="3599502" cy="3348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7" name="Straight Connector 6"/>
          <p:cNvCxnSpPr/>
          <p:nvPr/>
        </p:nvCxnSpPr>
        <p:spPr>
          <a:xfrm rot="5400000">
            <a:off x="1732967" y="2326162"/>
            <a:ext cx="3348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2148999" y="2326559"/>
            <a:ext cx="3340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2668941" y="2326956"/>
            <a:ext cx="33323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3118420" y="2326162"/>
            <a:ext cx="3348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3565224" y="2327353"/>
            <a:ext cx="33243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88997" y="2158753"/>
            <a:ext cx="173188" cy="369332"/>
          </a:xfrm>
          <a:prstGeom prst="rect">
            <a:avLst/>
          </a:prstGeom>
          <a:noFill/>
        </p:spPr>
        <p:txBody>
          <a:bodyPr wrap="square" rtlCol="0">
            <a:spAutoFit/>
          </a:bodyPr>
          <a:lstStyle/>
          <a:p>
            <a:r>
              <a:rPr lang="en-US" dirty="0" smtClean="0"/>
              <a:t>4</a:t>
            </a:r>
            <a:endParaRPr lang="en-US" dirty="0"/>
          </a:p>
        </p:txBody>
      </p:sp>
      <p:sp>
        <p:nvSpPr>
          <p:cNvPr id="13" name="TextBox 12"/>
          <p:cNvSpPr txBox="1"/>
          <p:nvPr/>
        </p:nvSpPr>
        <p:spPr>
          <a:xfrm>
            <a:off x="1888827" y="2170366"/>
            <a:ext cx="173188" cy="369332"/>
          </a:xfrm>
          <a:prstGeom prst="rect">
            <a:avLst/>
          </a:prstGeom>
          <a:noFill/>
        </p:spPr>
        <p:txBody>
          <a:bodyPr wrap="square" rtlCol="0">
            <a:spAutoFit/>
          </a:bodyPr>
          <a:lstStyle/>
          <a:p>
            <a:r>
              <a:rPr lang="en-US" dirty="0" smtClean="0"/>
              <a:t>32</a:t>
            </a:r>
            <a:endParaRPr lang="en-US" dirty="0"/>
          </a:p>
        </p:txBody>
      </p:sp>
      <p:sp>
        <p:nvSpPr>
          <p:cNvPr id="14" name="TextBox 13"/>
          <p:cNvSpPr txBox="1"/>
          <p:nvPr/>
        </p:nvSpPr>
        <p:spPr>
          <a:xfrm>
            <a:off x="2352942" y="2172681"/>
            <a:ext cx="173188" cy="369332"/>
          </a:xfrm>
          <a:prstGeom prst="rect">
            <a:avLst/>
          </a:prstGeom>
          <a:noFill/>
        </p:spPr>
        <p:txBody>
          <a:bodyPr wrap="square" rtlCol="0">
            <a:spAutoFit/>
          </a:bodyPr>
          <a:lstStyle/>
          <a:p>
            <a:r>
              <a:rPr lang="en-US" dirty="0" smtClean="0"/>
              <a:t>15</a:t>
            </a:r>
            <a:endParaRPr lang="en-US" dirty="0"/>
          </a:p>
        </p:txBody>
      </p:sp>
      <p:sp>
        <p:nvSpPr>
          <p:cNvPr id="15" name="TextBox 14"/>
          <p:cNvSpPr txBox="1"/>
          <p:nvPr/>
        </p:nvSpPr>
        <p:spPr>
          <a:xfrm>
            <a:off x="2851692" y="2128816"/>
            <a:ext cx="173188" cy="369332"/>
          </a:xfrm>
          <a:prstGeom prst="rect">
            <a:avLst/>
          </a:prstGeom>
          <a:noFill/>
        </p:spPr>
        <p:txBody>
          <a:bodyPr wrap="square" rtlCol="0">
            <a:spAutoFit/>
          </a:bodyPr>
          <a:lstStyle/>
          <a:p>
            <a:r>
              <a:rPr lang="en-US" dirty="0" smtClean="0"/>
              <a:t>--</a:t>
            </a:r>
            <a:endParaRPr lang="en-US" dirty="0"/>
          </a:p>
        </p:txBody>
      </p:sp>
      <p:sp>
        <p:nvSpPr>
          <p:cNvPr id="16" name="TextBox 15"/>
          <p:cNvSpPr txBox="1"/>
          <p:nvPr/>
        </p:nvSpPr>
        <p:spPr>
          <a:xfrm>
            <a:off x="3353144" y="2124240"/>
            <a:ext cx="173188" cy="369332"/>
          </a:xfrm>
          <a:prstGeom prst="rect">
            <a:avLst/>
          </a:prstGeom>
          <a:noFill/>
        </p:spPr>
        <p:txBody>
          <a:bodyPr wrap="square" rtlCol="0">
            <a:spAutoFit/>
          </a:bodyPr>
          <a:lstStyle/>
          <a:p>
            <a:r>
              <a:rPr lang="en-US" dirty="0" smtClean="0"/>
              <a:t>--</a:t>
            </a:r>
            <a:endParaRPr lang="en-US" dirty="0"/>
          </a:p>
        </p:txBody>
      </p:sp>
      <p:sp>
        <p:nvSpPr>
          <p:cNvPr id="18" name="Rectangle 17"/>
          <p:cNvSpPr/>
          <p:nvPr/>
        </p:nvSpPr>
        <p:spPr>
          <a:xfrm>
            <a:off x="1537845" y="2501530"/>
            <a:ext cx="3599502" cy="3348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19" name="Straight Connector 18"/>
          <p:cNvCxnSpPr/>
          <p:nvPr/>
        </p:nvCxnSpPr>
        <p:spPr>
          <a:xfrm rot="5400000">
            <a:off x="1732967" y="2668939"/>
            <a:ext cx="3348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2148999" y="2669336"/>
            <a:ext cx="3340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2668941" y="2669733"/>
            <a:ext cx="33323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3118420" y="2668939"/>
            <a:ext cx="3348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3565224" y="2670130"/>
            <a:ext cx="33243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00542" y="2501530"/>
            <a:ext cx="173188" cy="369332"/>
          </a:xfrm>
          <a:prstGeom prst="rect">
            <a:avLst/>
          </a:prstGeom>
          <a:noFill/>
        </p:spPr>
        <p:txBody>
          <a:bodyPr wrap="square" rtlCol="0">
            <a:spAutoFit/>
          </a:bodyPr>
          <a:lstStyle/>
          <a:p>
            <a:r>
              <a:rPr lang="en-US" dirty="0" smtClean="0"/>
              <a:t>--</a:t>
            </a:r>
            <a:endParaRPr lang="en-US" dirty="0"/>
          </a:p>
        </p:txBody>
      </p:sp>
      <p:sp>
        <p:nvSpPr>
          <p:cNvPr id="25" name="TextBox 24"/>
          <p:cNvSpPr txBox="1"/>
          <p:nvPr/>
        </p:nvSpPr>
        <p:spPr>
          <a:xfrm>
            <a:off x="1888827" y="2513143"/>
            <a:ext cx="173188" cy="369332"/>
          </a:xfrm>
          <a:prstGeom prst="rect">
            <a:avLst/>
          </a:prstGeom>
          <a:noFill/>
        </p:spPr>
        <p:txBody>
          <a:bodyPr wrap="square" rtlCol="0">
            <a:spAutoFit/>
          </a:bodyPr>
          <a:lstStyle/>
          <a:p>
            <a:r>
              <a:rPr lang="en-US" dirty="0" smtClean="0"/>
              <a:t>--</a:t>
            </a:r>
            <a:endParaRPr lang="en-US" dirty="0"/>
          </a:p>
        </p:txBody>
      </p:sp>
      <p:sp>
        <p:nvSpPr>
          <p:cNvPr id="26" name="TextBox 25"/>
          <p:cNvSpPr txBox="1"/>
          <p:nvPr/>
        </p:nvSpPr>
        <p:spPr>
          <a:xfrm>
            <a:off x="2352942" y="2515458"/>
            <a:ext cx="173188" cy="369332"/>
          </a:xfrm>
          <a:prstGeom prst="rect">
            <a:avLst/>
          </a:prstGeom>
          <a:noFill/>
        </p:spPr>
        <p:txBody>
          <a:bodyPr wrap="square" rtlCol="0">
            <a:spAutoFit/>
          </a:bodyPr>
          <a:lstStyle/>
          <a:p>
            <a:r>
              <a:rPr lang="en-US" dirty="0" smtClean="0"/>
              <a:t>--</a:t>
            </a:r>
            <a:endParaRPr lang="en-US" dirty="0"/>
          </a:p>
        </p:txBody>
      </p:sp>
      <p:sp>
        <p:nvSpPr>
          <p:cNvPr id="27" name="TextBox 26"/>
          <p:cNvSpPr txBox="1"/>
          <p:nvPr/>
        </p:nvSpPr>
        <p:spPr>
          <a:xfrm>
            <a:off x="2851692" y="2471593"/>
            <a:ext cx="173188" cy="369332"/>
          </a:xfrm>
          <a:prstGeom prst="rect">
            <a:avLst/>
          </a:prstGeom>
          <a:noFill/>
        </p:spPr>
        <p:txBody>
          <a:bodyPr wrap="square" rtlCol="0">
            <a:spAutoFit/>
          </a:bodyPr>
          <a:lstStyle/>
          <a:p>
            <a:r>
              <a:rPr lang="en-US" dirty="0" smtClean="0"/>
              <a:t>--</a:t>
            </a:r>
            <a:endParaRPr lang="en-US" dirty="0"/>
          </a:p>
        </p:txBody>
      </p:sp>
      <p:sp>
        <p:nvSpPr>
          <p:cNvPr id="28" name="TextBox 27"/>
          <p:cNvSpPr txBox="1"/>
          <p:nvPr/>
        </p:nvSpPr>
        <p:spPr>
          <a:xfrm>
            <a:off x="3353144" y="2467017"/>
            <a:ext cx="173188" cy="369332"/>
          </a:xfrm>
          <a:prstGeom prst="rect">
            <a:avLst/>
          </a:prstGeom>
          <a:noFill/>
        </p:spPr>
        <p:txBody>
          <a:bodyPr wrap="square" rtlCol="0">
            <a:spAutoFit/>
          </a:bodyPr>
          <a:lstStyle/>
          <a:p>
            <a:r>
              <a:rPr lang="en-US" dirty="0" smtClean="0"/>
              <a:t>--</a:t>
            </a:r>
            <a:endParaRPr lang="en-US" dirty="0"/>
          </a:p>
        </p:txBody>
      </p:sp>
      <p:sp>
        <p:nvSpPr>
          <p:cNvPr id="30" name="Rectangle 29"/>
          <p:cNvSpPr/>
          <p:nvPr/>
        </p:nvSpPr>
        <p:spPr>
          <a:xfrm>
            <a:off x="1537845" y="2844307"/>
            <a:ext cx="3599502" cy="3348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31" name="Straight Connector 30"/>
          <p:cNvCxnSpPr/>
          <p:nvPr/>
        </p:nvCxnSpPr>
        <p:spPr>
          <a:xfrm rot="5400000">
            <a:off x="1732967" y="3011716"/>
            <a:ext cx="3348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2148999" y="3012113"/>
            <a:ext cx="3340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2668941" y="3012510"/>
            <a:ext cx="33323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3118420" y="3011716"/>
            <a:ext cx="3348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3565224" y="3012907"/>
            <a:ext cx="332438" cy="1588"/>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600542" y="2844307"/>
            <a:ext cx="173188" cy="369332"/>
          </a:xfrm>
          <a:prstGeom prst="rect">
            <a:avLst/>
          </a:prstGeom>
          <a:noFill/>
        </p:spPr>
        <p:txBody>
          <a:bodyPr wrap="square" rtlCol="0">
            <a:spAutoFit/>
          </a:bodyPr>
          <a:lstStyle/>
          <a:p>
            <a:r>
              <a:rPr lang="en-US" dirty="0" smtClean="0"/>
              <a:t>--</a:t>
            </a:r>
            <a:endParaRPr lang="en-US" dirty="0"/>
          </a:p>
        </p:txBody>
      </p:sp>
      <p:sp>
        <p:nvSpPr>
          <p:cNvPr id="37" name="TextBox 36"/>
          <p:cNvSpPr txBox="1"/>
          <p:nvPr/>
        </p:nvSpPr>
        <p:spPr>
          <a:xfrm>
            <a:off x="1888827" y="2855920"/>
            <a:ext cx="173188" cy="369332"/>
          </a:xfrm>
          <a:prstGeom prst="rect">
            <a:avLst/>
          </a:prstGeom>
          <a:noFill/>
        </p:spPr>
        <p:txBody>
          <a:bodyPr wrap="square" rtlCol="0">
            <a:spAutoFit/>
          </a:bodyPr>
          <a:lstStyle/>
          <a:p>
            <a:r>
              <a:rPr lang="en-US" dirty="0" smtClean="0"/>
              <a:t>--</a:t>
            </a:r>
            <a:endParaRPr lang="en-US" dirty="0"/>
          </a:p>
        </p:txBody>
      </p:sp>
      <p:sp>
        <p:nvSpPr>
          <p:cNvPr id="38" name="TextBox 37"/>
          <p:cNvSpPr txBox="1"/>
          <p:nvPr/>
        </p:nvSpPr>
        <p:spPr>
          <a:xfrm>
            <a:off x="2352942" y="2858235"/>
            <a:ext cx="173188" cy="369332"/>
          </a:xfrm>
          <a:prstGeom prst="rect">
            <a:avLst/>
          </a:prstGeom>
          <a:noFill/>
        </p:spPr>
        <p:txBody>
          <a:bodyPr wrap="square" rtlCol="0">
            <a:spAutoFit/>
          </a:bodyPr>
          <a:lstStyle/>
          <a:p>
            <a:r>
              <a:rPr lang="en-US" dirty="0" smtClean="0"/>
              <a:t>--</a:t>
            </a:r>
            <a:endParaRPr lang="en-US" dirty="0"/>
          </a:p>
        </p:txBody>
      </p:sp>
      <p:sp>
        <p:nvSpPr>
          <p:cNvPr id="39" name="TextBox 38"/>
          <p:cNvSpPr txBox="1"/>
          <p:nvPr/>
        </p:nvSpPr>
        <p:spPr>
          <a:xfrm>
            <a:off x="2851692" y="2814370"/>
            <a:ext cx="173188" cy="369332"/>
          </a:xfrm>
          <a:prstGeom prst="rect">
            <a:avLst/>
          </a:prstGeom>
          <a:noFill/>
        </p:spPr>
        <p:txBody>
          <a:bodyPr wrap="square" rtlCol="0">
            <a:spAutoFit/>
          </a:bodyPr>
          <a:lstStyle/>
          <a:p>
            <a:r>
              <a:rPr lang="en-US" dirty="0" smtClean="0"/>
              <a:t>--</a:t>
            </a:r>
            <a:endParaRPr lang="en-US" dirty="0"/>
          </a:p>
        </p:txBody>
      </p:sp>
      <p:sp>
        <p:nvSpPr>
          <p:cNvPr id="40" name="TextBox 39"/>
          <p:cNvSpPr txBox="1"/>
          <p:nvPr/>
        </p:nvSpPr>
        <p:spPr>
          <a:xfrm>
            <a:off x="3353144" y="2809794"/>
            <a:ext cx="173188" cy="369332"/>
          </a:xfrm>
          <a:prstGeom prst="rect">
            <a:avLst/>
          </a:prstGeom>
          <a:noFill/>
        </p:spPr>
        <p:txBody>
          <a:bodyPr wrap="square" rtlCol="0">
            <a:spAutoFit/>
          </a:bodyPr>
          <a:lstStyle/>
          <a:p>
            <a:r>
              <a:rPr lang="en-US" dirty="0" smtClean="0"/>
              <a:t>--</a:t>
            </a:r>
            <a:endParaRPr lang="en-US" dirty="0"/>
          </a:p>
        </p:txBody>
      </p:sp>
      <p:sp>
        <p:nvSpPr>
          <p:cNvPr id="41" name="Rectangle 40"/>
          <p:cNvSpPr/>
          <p:nvPr/>
        </p:nvSpPr>
        <p:spPr>
          <a:xfrm>
            <a:off x="1537845" y="3183580"/>
            <a:ext cx="3599502" cy="3348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42" name="Straight Connector 41"/>
          <p:cNvCxnSpPr/>
          <p:nvPr/>
        </p:nvCxnSpPr>
        <p:spPr>
          <a:xfrm rot="5400000">
            <a:off x="1732967" y="3350989"/>
            <a:ext cx="3348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2148999" y="3351386"/>
            <a:ext cx="3340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2668941" y="3351783"/>
            <a:ext cx="33323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3118420" y="3350989"/>
            <a:ext cx="3348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3565224" y="3352180"/>
            <a:ext cx="332438" cy="1588"/>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600542" y="3183580"/>
            <a:ext cx="173188" cy="369332"/>
          </a:xfrm>
          <a:prstGeom prst="rect">
            <a:avLst/>
          </a:prstGeom>
          <a:noFill/>
        </p:spPr>
        <p:txBody>
          <a:bodyPr wrap="square" rtlCol="0">
            <a:spAutoFit/>
          </a:bodyPr>
          <a:lstStyle/>
          <a:p>
            <a:r>
              <a:rPr lang="en-US" dirty="0" smtClean="0"/>
              <a:t>--</a:t>
            </a:r>
            <a:endParaRPr lang="en-US" dirty="0"/>
          </a:p>
        </p:txBody>
      </p:sp>
      <p:sp>
        <p:nvSpPr>
          <p:cNvPr id="48" name="TextBox 47"/>
          <p:cNvSpPr txBox="1"/>
          <p:nvPr/>
        </p:nvSpPr>
        <p:spPr>
          <a:xfrm>
            <a:off x="1888827" y="3195193"/>
            <a:ext cx="173188" cy="369332"/>
          </a:xfrm>
          <a:prstGeom prst="rect">
            <a:avLst/>
          </a:prstGeom>
          <a:noFill/>
        </p:spPr>
        <p:txBody>
          <a:bodyPr wrap="square" rtlCol="0">
            <a:spAutoFit/>
          </a:bodyPr>
          <a:lstStyle/>
          <a:p>
            <a:r>
              <a:rPr lang="en-US" dirty="0" smtClean="0"/>
              <a:t>--</a:t>
            </a:r>
            <a:endParaRPr lang="en-US" dirty="0"/>
          </a:p>
        </p:txBody>
      </p:sp>
      <p:sp>
        <p:nvSpPr>
          <p:cNvPr id="49" name="TextBox 48"/>
          <p:cNvSpPr txBox="1"/>
          <p:nvPr/>
        </p:nvSpPr>
        <p:spPr>
          <a:xfrm>
            <a:off x="2352942" y="3197508"/>
            <a:ext cx="173188" cy="369332"/>
          </a:xfrm>
          <a:prstGeom prst="rect">
            <a:avLst/>
          </a:prstGeom>
          <a:noFill/>
        </p:spPr>
        <p:txBody>
          <a:bodyPr wrap="square" rtlCol="0">
            <a:spAutoFit/>
          </a:bodyPr>
          <a:lstStyle/>
          <a:p>
            <a:r>
              <a:rPr lang="en-US" dirty="0" smtClean="0"/>
              <a:t>--</a:t>
            </a:r>
            <a:endParaRPr lang="en-US" dirty="0"/>
          </a:p>
        </p:txBody>
      </p:sp>
      <p:sp>
        <p:nvSpPr>
          <p:cNvPr id="50" name="TextBox 49"/>
          <p:cNvSpPr txBox="1"/>
          <p:nvPr/>
        </p:nvSpPr>
        <p:spPr>
          <a:xfrm>
            <a:off x="2851692" y="3153643"/>
            <a:ext cx="173188" cy="369332"/>
          </a:xfrm>
          <a:prstGeom prst="rect">
            <a:avLst/>
          </a:prstGeom>
          <a:noFill/>
        </p:spPr>
        <p:txBody>
          <a:bodyPr wrap="square" rtlCol="0">
            <a:spAutoFit/>
          </a:bodyPr>
          <a:lstStyle/>
          <a:p>
            <a:r>
              <a:rPr lang="en-US" dirty="0" smtClean="0"/>
              <a:t>--</a:t>
            </a:r>
            <a:endParaRPr lang="en-US" dirty="0"/>
          </a:p>
        </p:txBody>
      </p:sp>
      <p:sp>
        <p:nvSpPr>
          <p:cNvPr id="51" name="TextBox 50"/>
          <p:cNvSpPr txBox="1"/>
          <p:nvPr/>
        </p:nvSpPr>
        <p:spPr>
          <a:xfrm>
            <a:off x="3353144" y="3149067"/>
            <a:ext cx="173188" cy="369332"/>
          </a:xfrm>
          <a:prstGeom prst="rect">
            <a:avLst/>
          </a:prstGeom>
          <a:noFill/>
        </p:spPr>
        <p:txBody>
          <a:bodyPr wrap="square" rtlCol="0">
            <a:spAutoFit/>
          </a:bodyPr>
          <a:lstStyle/>
          <a:p>
            <a:r>
              <a:rPr lang="en-US" dirty="0" smtClean="0"/>
              <a:t>--</a:t>
            </a:r>
            <a:endParaRPr lang="en-US" dirty="0"/>
          </a:p>
        </p:txBody>
      </p:sp>
      <p:sp>
        <p:nvSpPr>
          <p:cNvPr id="52" name="Rectangle 51"/>
          <p:cNvSpPr/>
          <p:nvPr/>
        </p:nvSpPr>
        <p:spPr>
          <a:xfrm>
            <a:off x="1553393" y="3946958"/>
            <a:ext cx="3599502" cy="3348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53" name="Straight Connector 52"/>
          <p:cNvCxnSpPr/>
          <p:nvPr/>
        </p:nvCxnSpPr>
        <p:spPr>
          <a:xfrm rot="5400000">
            <a:off x="1748515" y="4114367"/>
            <a:ext cx="3348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2164547" y="4114764"/>
            <a:ext cx="3340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2684489" y="4115161"/>
            <a:ext cx="33323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a:off x="3133968" y="4114367"/>
            <a:ext cx="3348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3580772" y="4115558"/>
            <a:ext cx="332438" cy="1588"/>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1616090" y="3946958"/>
            <a:ext cx="173188" cy="369332"/>
          </a:xfrm>
          <a:prstGeom prst="rect">
            <a:avLst/>
          </a:prstGeom>
          <a:noFill/>
        </p:spPr>
        <p:txBody>
          <a:bodyPr wrap="square" rtlCol="0">
            <a:spAutoFit/>
          </a:bodyPr>
          <a:lstStyle/>
          <a:p>
            <a:r>
              <a:rPr lang="en-US" dirty="0" smtClean="0"/>
              <a:t>--</a:t>
            </a:r>
            <a:endParaRPr lang="en-US" dirty="0"/>
          </a:p>
        </p:txBody>
      </p:sp>
      <p:sp>
        <p:nvSpPr>
          <p:cNvPr id="59" name="TextBox 58"/>
          <p:cNvSpPr txBox="1"/>
          <p:nvPr/>
        </p:nvSpPr>
        <p:spPr>
          <a:xfrm>
            <a:off x="1904375" y="3958571"/>
            <a:ext cx="173188" cy="369332"/>
          </a:xfrm>
          <a:prstGeom prst="rect">
            <a:avLst/>
          </a:prstGeom>
          <a:noFill/>
        </p:spPr>
        <p:txBody>
          <a:bodyPr wrap="square" rtlCol="0">
            <a:spAutoFit/>
          </a:bodyPr>
          <a:lstStyle/>
          <a:p>
            <a:r>
              <a:rPr lang="en-US" dirty="0" smtClean="0"/>
              <a:t>--</a:t>
            </a:r>
            <a:endParaRPr lang="en-US" dirty="0"/>
          </a:p>
        </p:txBody>
      </p:sp>
      <p:sp>
        <p:nvSpPr>
          <p:cNvPr id="60" name="TextBox 59"/>
          <p:cNvSpPr txBox="1"/>
          <p:nvPr/>
        </p:nvSpPr>
        <p:spPr>
          <a:xfrm>
            <a:off x="2368490" y="3960886"/>
            <a:ext cx="173188" cy="369332"/>
          </a:xfrm>
          <a:prstGeom prst="rect">
            <a:avLst/>
          </a:prstGeom>
          <a:noFill/>
        </p:spPr>
        <p:txBody>
          <a:bodyPr wrap="square" rtlCol="0">
            <a:spAutoFit/>
          </a:bodyPr>
          <a:lstStyle/>
          <a:p>
            <a:r>
              <a:rPr lang="en-US" dirty="0" smtClean="0"/>
              <a:t>--</a:t>
            </a:r>
            <a:endParaRPr lang="en-US" dirty="0"/>
          </a:p>
        </p:txBody>
      </p:sp>
      <p:sp>
        <p:nvSpPr>
          <p:cNvPr id="61" name="TextBox 60"/>
          <p:cNvSpPr txBox="1"/>
          <p:nvPr/>
        </p:nvSpPr>
        <p:spPr>
          <a:xfrm>
            <a:off x="2867240" y="3917021"/>
            <a:ext cx="173188" cy="369332"/>
          </a:xfrm>
          <a:prstGeom prst="rect">
            <a:avLst/>
          </a:prstGeom>
          <a:noFill/>
        </p:spPr>
        <p:txBody>
          <a:bodyPr wrap="square" rtlCol="0">
            <a:spAutoFit/>
          </a:bodyPr>
          <a:lstStyle/>
          <a:p>
            <a:r>
              <a:rPr lang="en-US" dirty="0" smtClean="0"/>
              <a:t>--</a:t>
            </a:r>
            <a:endParaRPr lang="en-US" dirty="0"/>
          </a:p>
        </p:txBody>
      </p:sp>
      <p:sp>
        <p:nvSpPr>
          <p:cNvPr id="62" name="TextBox 61"/>
          <p:cNvSpPr txBox="1"/>
          <p:nvPr/>
        </p:nvSpPr>
        <p:spPr>
          <a:xfrm>
            <a:off x="3368692" y="3912445"/>
            <a:ext cx="173188" cy="369332"/>
          </a:xfrm>
          <a:prstGeom prst="rect">
            <a:avLst/>
          </a:prstGeom>
          <a:noFill/>
        </p:spPr>
        <p:txBody>
          <a:bodyPr wrap="square" rtlCol="0">
            <a:spAutoFit/>
          </a:bodyPr>
          <a:lstStyle/>
          <a:p>
            <a:r>
              <a:rPr lang="en-US" dirty="0" smtClean="0"/>
              <a:t>--</a:t>
            </a:r>
            <a:endParaRPr lang="en-US" dirty="0"/>
          </a:p>
        </p:txBody>
      </p:sp>
      <p:cxnSp>
        <p:nvCxnSpPr>
          <p:cNvPr id="64" name="Straight Connector 63"/>
          <p:cNvCxnSpPr/>
          <p:nvPr/>
        </p:nvCxnSpPr>
        <p:spPr>
          <a:xfrm>
            <a:off x="2062015" y="3763948"/>
            <a:ext cx="2567712" cy="1588"/>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457200" y="2097685"/>
            <a:ext cx="787671" cy="369332"/>
          </a:xfrm>
          <a:prstGeom prst="rect">
            <a:avLst/>
          </a:prstGeom>
          <a:noFill/>
        </p:spPr>
        <p:txBody>
          <a:bodyPr wrap="none" rtlCol="0">
            <a:spAutoFit/>
          </a:bodyPr>
          <a:lstStyle/>
          <a:p>
            <a:r>
              <a:rPr lang="en-US" dirty="0" smtClean="0"/>
              <a:t>Day 1</a:t>
            </a:r>
            <a:endParaRPr lang="en-US" dirty="0"/>
          </a:p>
        </p:txBody>
      </p:sp>
      <p:sp>
        <p:nvSpPr>
          <p:cNvPr id="79" name="TextBox 78"/>
          <p:cNvSpPr txBox="1"/>
          <p:nvPr/>
        </p:nvSpPr>
        <p:spPr>
          <a:xfrm>
            <a:off x="446664" y="2445038"/>
            <a:ext cx="787671" cy="369332"/>
          </a:xfrm>
          <a:prstGeom prst="rect">
            <a:avLst/>
          </a:prstGeom>
          <a:noFill/>
        </p:spPr>
        <p:txBody>
          <a:bodyPr wrap="none" rtlCol="0">
            <a:spAutoFit/>
          </a:bodyPr>
          <a:lstStyle/>
          <a:p>
            <a:r>
              <a:rPr lang="en-US" dirty="0" smtClean="0"/>
              <a:t>Day 2</a:t>
            </a:r>
            <a:endParaRPr lang="en-US" dirty="0"/>
          </a:p>
        </p:txBody>
      </p:sp>
      <p:sp>
        <p:nvSpPr>
          <p:cNvPr id="80" name="TextBox 79"/>
          <p:cNvSpPr txBox="1"/>
          <p:nvPr/>
        </p:nvSpPr>
        <p:spPr>
          <a:xfrm>
            <a:off x="446664" y="3960886"/>
            <a:ext cx="825992" cy="369332"/>
          </a:xfrm>
          <a:prstGeom prst="rect">
            <a:avLst/>
          </a:prstGeom>
          <a:noFill/>
        </p:spPr>
        <p:txBody>
          <a:bodyPr wrap="none" rtlCol="0">
            <a:spAutoFit/>
          </a:bodyPr>
          <a:lstStyle/>
          <a:p>
            <a:r>
              <a:rPr lang="en-US" dirty="0" smtClean="0"/>
              <a:t>Day N</a:t>
            </a:r>
            <a:endParaRPr lang="en-US" dirty="0"/>
          </a:p>
        </p:txBody>
      </p:sp>
      <p:sp>
        <p:nvSpPr>
          <p:cNvPr id="81" name="TextBox 80"/>
          <p:cNvSpPr txBox="1"/>
          <p:nvPr/>
        </p:nvSpPr>
        <p:spPr>
          <a:xfrm>
            <a:off x="125219" y="762972"/>
            <a:ext cx="2416459" cy="369332"/>
          </a:xfrm>
          <a:prstGeom prst="rect">
            <a:avLst/>
          </a:prstGeom>
          <a:noFill/>
        </p:spPr>
        <p:txBody>
          <a:bodyPr wrap="none" rtlCol="0">
            <a:spAutoFit/>
          </a:bodyPr>
          <a:lstStyle/>
          <a:p>
            <a:r>
              <a:rPr lang="en-US" u="sng" dirty="0" smtClean="0"/>
              <a:t>Behavior Matrix (BM):</a:t>
            </a:r>
            <a:endParaRPr lang="en-US" u="sng" dirty="0"/>
          </a:p>
        </p:txBody>
      </p:sp>
      <p:pic>
        <p:nvPicPr>
          <p:cNvPr id="82" name="Picture 81" descr="Stick_blueman_203_01.png"/>
          <p:cNvPicPr>
            <a:picLocks noChangeAspect="1"/>
          </p:cNvPicPr>
          <p:nvPr/>
        </p:nvPicPr>
        <p:blipFill>
          <a:blip r:embed="rId2"/>
          <a:stretch>
            <a:fillRect/>
          </a:stretch>
        </p:blipFill>
        <p:spPr>
          <a:xfrm>
            <a:off x="7015464" y="4722091"/>
            <a:ext cx="863762" cy="1203695"/>
          </a:xfrm>
          <a:prstGeom prst="rect">
            <a:avLst/>
          </a:prstGeom>
        </p:spPr>
      </p:pic>
      <p:pic>
        <p:nvPicPr>
          <p:cNvPr id="83" name="Picture 82" descr="Stick_blueman_203_01.png"/>
          <p:cNvPicPr>
            <a:picLocks noChangeAspect="1"/>
          </p:cNvPicPr>
          <p:nvPr/>
        </p:nvPicPr>
        <p:blipFill>
          <a:blip r:embed="rId2"/>
          <a:stretch>
            <a:fillRect/>
          </a:stretch>
        </p:blipFill>
        <p:spPr>
          <a:xfrm flipH="1">
            <a:off x="2522005" y="4722091"/>
            <a:ext cx="863762" cy="1203695"/>
          </a:xfrm>
          <a:prstGeom prst="rect">
            <a:avLst/>
          </a:prstGeom>
        </p:spPr>
      </p:pic>
      <p:sp>
        <p:nvSpPr>
          <p:cNvPr id="84" name="Rectangle 83"/>
          <p:cNvSpPr/>
          <p:nvPr/>
        </p:nvSpPr>
        <p:spPr>
          <a:xfrm>
            <a:off x="3578220" y="4743113"/>
            <a:ext cx="2344598" cy="243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B’s Matrix Summary</a:t>
            </a:r>
            <a:endParaRPr lang="en-US" dirty="0"/>
          </a:p>
        </p:txBody>
      </p:sp>
      <p:sp>
        <p:nvSpPr>
          <p:cNvPr id="85" name="Rectangle 84"/>
          <p:cNvSpPr/>
          <p:nvPr/>
        </p:nvSpPr>
        <p:spPr>
          <a:xfrm>
            <a:off x="4306455" y="5394036"/>
            <a:ext cx="2279934" cy="243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 Matrix Summary</a:t>
            </a:r>
            <a:endParaRPr lang="en-US" dirty="0"/>
          </a:p>
        </p:txBody>
      </p:sp>
      <p:cxnSp>
        <p:nvCxnSpPr>
          <p:cNvPr id="86" name="Straight Connector 85"/>
          <p:cNvCxnSpPr>
            <a:endCxn id="84" idx="1"/>
          </p:cNvCxnSpPr>
          <p:nvPr/>
        </p:nvCxnSpPr>
        <p:spPr>
          <a:xfrm>
            <a:off x="3331677" y="4861688"/>
            <a:ext cx="246543" cy="3176"/>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84" idx="3"/>
          </p:cNvCxnSpPr>
          <p:nvPr/>
        </p:nvCxnSpPr>
        <p:spPr>
          <a:xfrm>
            <a:off x="5922818" y="4864864"/>
            <a:ext cx="1092646" cy="1588"/>
          </a:xfrm>
          <a:prstGeom prst="line">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85" idx="1"/>
          </p:cNvCxnSpPr>
          <p:nvPr/>
        </p:nvCxnSpPr>
        <p:spPr>
          <a:xfrm rot="10800000" flipV="1">
            <a:off x="3331677" y="5515787"/>
            <a:ext cx="9747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85" idx="3"/>
          </p:cNvCxnSpPr>
          <p:nvPr/>
        </p:nvCxnSpPr>
        <p:spPr>
          <a:xfrm>
            <a:off x="6586389" y="5515787"/>
            <a:ext cx="429075" cy="1589"/>
          </a:xfrm>
          <a:prstGeom prst="line">
            <a:avLst/>
          </a:prstGeom>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1888827" y="6171684"/>
            <a:ext cx="5411311" cy="369332"/>
          </a:xfrm>
          <a:prstGeom prst="rect">
            <a:avLst/>
          </a:prstGeom>
          <a:noFill/>
        </p:spPr>
        <p:txBody>
          <a:bodyPr wrap="square" rtlCol="0">
            <a:spAutoFit/>
          </a:bodyPr>
          <a:lstStyle/>
          <a:p>
            <a:pPr algn="ctr"/>
            <a:r>
              <a:rPr lang="en-US" dirty="0" smtClean="0">
                <a:solidFill>
                  <a:srgbClr val="FF0000"/>
                </a:solidFill>
              </a:rPr>
              <a:t>Behavior Matrix Exchange for similarity calculations</a:t>
            </a:r>
            <a:endParaRPr lang="en-US" dirty="0">
              <a:solidFill>
                <a:srgbClr val="FF0000"/>
              </a:solidFill>
            </a:endParaRPr>
          </a:p>
        </p:txBody>
      </p:sp>
      <p:sp>
        <p:nvSpPr>
          <p:cNvPr id="91" name="TextBox 90"/>
          <p:cNvSpPr txBox="1"/>
          <p:nvPr/>
        </p:nvSpPr>
        <p:spPr>
          <a:xfrm>
            <a:off x="2740970" y="5925786"/>
            <a:ext cx="338629" cy="369332"/>
          </a:xfrm>
          <a:prstGeom prst="rect">
            <a:avLst/>
          </a:prstGeom>
          <a:noFill/>
        </p:spPr>
        <p:txBody>
          <a:bodyPr wrap="none" rtlCol="0">
            <a:spAutoFit/>
          </a:bodyPr>
          <a:lstStyle/>
          <a:p>
            <a:r>
              <a:rPr lang="en-US" dirty="0" smtClean="0"/>
              <a:t>B</a:t>
            </a:r>
            <a:endParaRPr lang="en-US" dirty="0"/>
          </a:p>
        </p:txBody>
      </p:sp>
      <p:sp>
        <p:nvSpPr>
          <p:cNvPr id="92" name="TextBox 91"/>
          <p:cNvSpPr txBox="1"/>
          <p:nvPr/>
        </p:nvSpPr>
        <p:spPr>
          <a:xfrm>
            <a:off x="7254493" y="5925786"/>
            <a:ext cx="351378" cy="369332"/>
          </a:xfrm>
          <a:prstGeom prst="rect">
            <a:avLst/>
          </a:prstGeom>
          <a:noFill/>
        </p:spPr>
        <p:txBody>
          <a:bodyPr wrap="none" rtlCol="0">
            <a:spAutoFit/>
          </a:bodyPr>
          <a:lstStyle/>
          <a:p>
            <a:r>
              <a:rPr lang="en-US" dirty="0" smtClean="0"/>
              <a:t>A</a:t>
            </a:r>
            <a:endParaRPr lang="en-US" dirty="0"/>
          </a:p>
        </p:txBody>
      </p:sp>
      <p:sp>
        <p:nvSpPr>
          <p:cNvPr id="93" name="Rounded Rectangular Callout 92"/>
          <p:cNvSpPr/>
          <p:nvPr/>
        </p:nvSpPr>
        <p:spPr>
          <a:xfrm>
            <a:off x="581966" y="4774756"/>
            <a:ext cx="1754911" cy="655688"/>
          </a:xfrm>
          <a:prstGeom prst="wedgeRoundRectCallout">
            <a:avLst>
              <a:gd name="adj1" fmla="val 73953"/>
              <a:gd name="adj2" fmla="val 2310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Maintains a Matrix for itself</a:t>
            </a:r>
            <a:endParaRPr lang="en-US" dirty="0"/>
          </a:p>
        </p:txBody>
      </p:sp>
      <p:sp>
        <p:nvSpPr>
          <p:cNvPr id="98" name="TextBox 97"/>
          <p:cNvSpPr txBox="1"/>
          <p:nvPr/>
        </p:nvSpPr>
        <p:spPr>
          <a:xfrm>
            <a:off x="6234545" y="2172681"/>
            <a:ext cx="2170546" cy="1754327"/>
          </a:xfrm>
          <a:prstGeom prst="rect">
            <a:avLst/>
          </a:prstGeom>
          <a:noFill/>
        </p:spPr>
        <p:txBody>
          <a:bodyPr wrap="square" rtlCol="0">
            <a:spAutoFit/>
          </a:bodyPr>
          <a:lstStyle/>
          <a:p>
            <a:r>
              <a:rPr lang="en-US" dirty="0" smtClean="0"/>
              <a:t>This matrix is summarized using SVD. The summary is exchanged b/w the users to calculate </a:t>
            </a:r>
            <a:r>
              <a:rPr lang="en-US" dirty="0" err="1" smtClean="0"/>
              <a:t>similariy</a:t>
            </a:r>
            <a:r>
              <a:rPr lang="en-US" dirty="0" smtClean="0"/>
              <a:t> </a:t>
            </a:r>
            <a:endParaRPr lang="en-US" dirty="0"/>
          </a:p>
        </p:txBody>
      </p:sp>
      <p:cxnSp>
        <p:nvCxnSpPr>
          <p:cNvPr id="99" name="Straight Arrow Connector 98"/>
          <p:cNvCxnSpPr/>
          <p:nvPr/>
        </p:nvCxnSpPr>
        <p:spPr>
          <a:xfrm rot="5400000">
            <a:off x="1614906" y="2034806"/>
            <a:ext cx="21691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rot="5400000">
            <a:off x="2034375" y="2050108"/>
            <a:ext cx="21691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rot="5400000">
            <a:off x="2467181" y="2070962"/>
            <a:ext cx="21691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5400000">
            <a:off x="2981806" y="2070963"/>
            <a:ext cx="21691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a:off x="1070399" y="1316970"/>
            <a:ext cx="3341142" cy="646331"/>
          </a:xfrm>
          <a:prstGeom prst="rect">
            <a:avLst/>
          </a:prstGeom>
          <a:noFill/>
        </p:spPr>
        <p:txBody>
          <a:bodyPr wrap="none" rtlCol="0">
            <a:spAutoFit/>
          </a:bodyPr>
          <a:lstStyle/>
          <a:p>
            <a:r>
              <a:rPr lang="en-US" dirty="0" smtClean="0"/>
              <a:t>Each cell stores count/duration</a:t>
            </a:r>
          </a:p>
          <a:p>
            <a:r>
              <a:rPr lang="en-US" dirty="0" smtClean="0"/>
              <a:t> at that location </a:t>
            </a:r>
            <a:endParaRPr lang="en-US" dirty="0"/>
          </a:p>
        </p:txBody>
      </p:sp>
      <p:pic>
        <p:nvPicPr>
          <p:cNvPr id="94" name="Picture 93" descr="Screen shot 2013-05-16 at 10.50.39 AM.png"/>
          <p:cNvPicPr>
            <a:picLocks noChangeAspect="1"/>
          </p:cNvPicPr>
          <p:nvPr/>
        </p:nvPicPr>
        <p:blipFill>
          <a:blip r:embed="rId3"/>
          <a:stretch>
            <a:fillRect/>
          </a:stretch>
        </p:blipFill>
        <p:spPr>
          <a:xfrm>
            <a:off x="5779451" y="62816"/>
            <a:ext cx="3224946" cy="2195131"/>
          </a:xfrm>
          <a:prstGeom prst="rect">
            <a:avLst/>
          </a:prstGeom>
        </p:spPr>
      </p:pic>
      <p:sp>
        <p:nvSpPr>
          <p:cNvPr id="95" name="TextBox 94"/>
          <p:cNvSpPr txBox="1"/>
          <p:nvPr/>
        </p:nvSpPr>
        <p:spPr>
          <a:xfrm>
            <a:off x="1724156" y="6488668"/>
            <a:ext cx="5729040" cy="369332"/>
          </a:xfrm>
          <a:prstGeom prst="rect">
            <a:avLst/>
          </a:prstGeom>
          <a:noFill/>
        </p:spPr>
        <p:txBody>
          <a:bodyPr wrap="none" rtlCol="0">
            <a:spAutoFit/>
          </a:bodyPr>
          <a:lstStyle/>
          <a:p>
            <a:r>
              <a:rPr lang="en-US" dirty="0" smtClean="0"/>
              <a:t>(can remove exchange by relying on first-hand information)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759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90" grpId="0"/>
      <p:bldP spid="91" grpId="0"/>
      <p:bldP spid="92" grpId="0"/>
      <p:bldP spid="93"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Filter </a:t>
            </a:r>
            <a:r>
              <a:rPr lang="en-US" dirty="0" smtClean="0"/>
              <a:t>(H)</a:t>
            </a:r>
            <a:endParaRPr lang="en-US" dirty="0"/>
          </a:p>
        </p:txBody>
      </p:sp>
      <p:sp>
        <p:nvSpPr>
          <p:cNvPr id="3" name="Content Placeholder 2"/>
          <p:cNvSpPr>
            <a:spLocks noGrp="1"/>
          </p:cNvSpPr>
          <p:nvPr>
            <p:ph idx="1"/>
          </p:nvPr>
        </p:nvSpPr>
        <p:spPr/>
        <p:txBody>
          <a:bodyPr>
            <a:normAutofit/>
          </a:bodyPr>
          <a:lstStyle/>
          <a:p>
            <a:r>
              <a:rPr lang="en-US" dirty="0" smtClean="0"/>
              <a:t>In</a:t>
            </a:r>
            <a:r>
              <a:rPr lang="en-US" dirty="0" smtClean="0"/>
              <a:t> combined filter </a:t>
            </a:r>
            <a:r>
              <a:rPr lang="en-US" dirty="0" smtClean="0"/>
              <a:t>we combine trust scores from all the filters to provide a unified trust score. </a:t>
            </a:r>
          </a:p>
          <a:p>
            <a:endParaRPr lang="en-US" dirty="0" smtClean="0"/>
          </a:p>
          <a:p>
            <a:pPr>
              <a:buNone/>
            </a:pPr>
            <a:r>
              <a:rPr lang="en-US" dirty="0" smtClean="0"/>
              <a:t> H (</a:t>
            </a:r>
            <a:r>
              <a:rPr lang="en-US" dirty="0" err="1" smtClean="0"/>
              <a:t>U</a:t>
            </a:r>
            <a:r>
              <a:rPr lang="en-US" baseline="-25000" dirty="0" err="1" smtClean="0"/>
              <a:t>j</a:t>
            </a:r>
            <a:r>
              <a:rPr lang="en-US" dirty="0" smtClean="0"/>
              <a:t>) = </a:t>
            </a:r>
            <a:r>
              <a:rPr lang="en-US" dirty="0" err="1" smtClean="0"/>
              <a:t>Σ</a:t>
            </a:r>
            <a:r>
              <a:rPr lang="en-US" baseline="-25000" dirty="0" smtClean="0"/>
              <a:t> </a:t>
            </a:r>
            <a:r>
              <a:rPr lang="en-US" dirty="0" err="1" smtClean="0"/>
              <a:t>α</a:t>
            </a:r>
            <a:r>
              <a:rPr lang="en-US" baseline="-25000" dirty="0" err="1" smtClean="0"/>
              <a:t>i</a:t>
            </a:r>
            <a:r>
              <a:rPr lang="en-US" dirty="0" err="1" smtClean="0"/>
              <a:t>F</a:t>
            </a:r>
            <a:r>
              <a:rPr lang="en-US" baseline="-25000" dirty="0" err="1" smtClean="0"/>
              <a:t>i</a:t>
            </a:r>
            <a:r>
              <a:rPr lang="en-US" dirty="0" err="1" smtClean="0"/>
              <a:t>(U</a:t>
            </a:r>
            <a:r>
              <a:rPr lang="en-US" baseline="-25000" dirty="0" err="1" smtClean="0"/>
              <a:t>j</a:t>
            </a:r>
            <a:r>
              <a:rPr lang="en-US" dirty="0" smtClean="0"/>
              <a:t>), where </a:t>
            </a:r>
            <a:r>
              <a:rPr lang="en-US" dirty="0" err="1" smtClean="0"/>
              <a:t>α</a:t>
            </a:r>
            <a:r>
              <a:rPr lang="en-US" baseline="-25000" dirty="0" err="1" smtClean="0"/>
              <a:t>i</a:t>
            </a:r>
            <a:r>
              <a:rPr lang="en-US" dirty="0" smtClean="0"/>
              <a:t> is the weight for         </a:t>
            </a:r>
          </a:p>
          <a:p>
            <a:pPr>
              <a:buNone/>
            </a:pPr>
            <a:r>
              <a:rPr lang="en-US" dirty="0" smtClean="0"/>
              <a:t>                               Filter </a:t>
            </a:r>
            <a:r>
              <a:rPr lang="en-US" dirty="0" err="1" smtClean="0"/>
              <a:t>F</a:t>
            </a:r>
            <a:r>
              <a:rPr lang="en-US" baseline="-25000" dirty="0" err="1" smtClean="0"/>
              <a:t>i</a:t>
            </a:r>
            <a:r>
              <a:rPr lang="en-US" baseline="-25000" dirty="0" smtClean="0"/>
              <a:t>, </a:t>
            </a:r>
            <a:r>
              <a:rPr lang="en-US" dirty="0" err="1" smtClean="0"/>
              <a:t>n</a:t>
            </a:r>
            <a:r>
              <a:rPr lang="en-US" dirty="0" smtClean="0"/>
              <a:t> is the total number of         					       filters</a:t>
            </a:r>
            <a:endParaRPr lang="en-US" baseline="-25000" dirty="0" smtClean="0"/>
          </a:p>
          <a:p>
            <a:endParaRPr lang="en-US" dirty="0" smtClean="0"/>
          </a:p>
          <a:p>
            <a:r>
              <a:rPr lang="en-US" dirty="0" smtClean="0"/>
              <a:t>Different people may prefer different weights (observed from the user feedback on implementation). Eventually it can be made adaptive.</a:t>
            </a:r>
            <a:endParaRPr lang="en-US" dirty="0"/>
          </a:p>
        </p:txBody>
      </p:sp>
      <p:sp>
        <p:nvSpPr>
          <p:cNvPr id="4" name="Slide Number Placeholder 3"/>
          <p:cNvSpPr>
            <a:spLocks noGrp="1"/>
          </p:cNvSpPr>
          <p:nvPr>
            <p:ph type="sldNum" sz="quarter" idx="12"/>
          </p:nvPr>
        </p:nvSpPr>
        <p:spPr/>
        <p:txBody>
          <a:bodyPr/>
          <a:lstStyle/>
          <a:p>
            <a:fld id="{0068900E-EA0F-7545-9379-6670201E7BDD}" type="slidenum">
              <a:rPr lang="en-US" smtClean="0"/>
              <a:pPr/>
              <a:t>11</a:t>
            </a:fld>
            <a:endParaRPr lang="en-US"/>
          </a:p>
        </p:txBody>
      </p:sp>
      <p:sp>
        <p:nvSpPr>
          <p:cNvPr id="5" name="TextBox 4"/>
          <p:cNvSpPr txBox="1"/>
          <p:nvPr/>
        </p:nvSpPr>
        <p:spPr>
          <a:xfrm>
            <a:off x="2032000" y="2667004"/>
            <a:ext cx="313044" cy="369332"/>
          </a:xfrm>
          <a:prstGeom prst="rect">
            <a:avLst/>
          </a:prstGeom>
          <a:noFill/>
        </p:spPr>
        <p:txBody>
          <a:bodyPr wrap="square" rtlCol="0">
            <a:spAutoFit/>
          </a:bodyPr>
          <a:lstStyle/>
          <a:p>
            <a:r>
              <a:rPr lang="en-US" dirty="0" err="1" smtClean="0"/>
              <a:t>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5849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295400"/>
          </a:xfrm>
        </p:spPr>
        <p:txBody>
          <a:bodyPr/>
          <a:lstStyle/>
          <a:p>
            <a:r>
              <a:rPr lang="en-US" dirty="0" smtClean="0">
                <a:latin typeface="Times New Roman" charset="0"/>
              </a:rPr>
              <a:t>Analysis Setup: Traces </a:t>
            </a:r>
            <a:r>
              <a:rPr lang="en-US" dirty="0" smtClean="0">
                <a:latin typeface="Times New Roman" charset="0"/>
              </a:rPr>
              <a:t>Used</a:t>
            </a:r>
          </a:p>
        </p:txBody>
      </p:sp>
      <p:sp>
        <p:nvSpPr>
          <p:cNvPr id="30723" name="Content Placeholder 2"/>
          <p:cNvSpPr>
            <a:spLocks noGrp="1"/>
          </p:cNvSpPr>
          <p:nvPr>
            <p:ph idx="1"/>
          </p:nvPr>
        </p:nvSpPr>
        <p:spPr>
          <a:xfrm>
            <a:off x="457200" y="1295400"/>
            <a:ext cx="8229600" cy="4525963"/>
          </a:xfrm>
        </p:spPr>
        <p:txBody>
          <a:bodyPr/>
          <a:lstStyle/>
          <a:p>
            <a:r>
              <a:rPr lang="en-US" dirty="0" smtClean="0">
                <a:latin typeface="Times New Roman" charset="0"/>
              </a:rPr>
              <a:t>3 month long (Sep to Nov 2007) Wireless LAN (WLAN) traces from University of Florida, Gainesville. </a:t>
            </a:r>
          </a:p>
          <a:p>
            <a:r>
              <a:rPr lang="en-US" dirty="0" smtClean="0">
                <a:latin typeface="Times New Roman" charset="0"/>
              </a:rPr>
              <a:t>More than 35,000 users </a:t>
            </a:r>
          </a:p>
          <a:p>
            <a:r>
              <a:rPr lang="en-US" dirty="0" smtClean="0">
                <a:latin typeface="Times New Roman" charset="0"/>
              </a:rPr>
              <a:t>Total number of Access Points is over 730</a:t>
            </a:r>
          </a:p>
        </p:txBody>
      </p:sp>
      <p:pic>
        <p:nvPicPr>
          <p:cNvPr id="30724" name="Picture 3"/>
          <p:cNvPicPr>
            <a:picLocks noChangeAspect="1"/>
          </p:cNvPicPr>
          <p:nvPr/>
        </p:nvPicPr>
        <p:blipFill>
          <a:blip r:embed="rId2"/>
          <a:srcRect/>
          <a:stretch>
            <a:fillRect/>
          </a:stretch>
        </p:blipFill>
        <p:spPr bwMode="auto">
          <a:xfrm>
            <a:off x="152400" y="4191000"/>
            <a:ext cx="8763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latin typeface="Times New Roman" charset="0"/>
              </a:rPr>
              <a:t>Evaluation and Analysis</a:t>
            </a:r>
          </a:p>
        </p:txBody>
      </p:sp>
      <p:sp>
        <p:nvSpPr>
          <p:cNvPr id="31747" name="Content Placeholder 2"/>
          <p:cNvSpPr>
            <a:spLocks noGrp="1"/>
          </p:cNvSpPr>
          <p:nvPr>
            <p:ph idx="1"/>
          </p:nvPr>
        </p:nvSpPr>
        <p:spPr>
          <a:xfrm>
            <a:off x="457200" y="1600200"/>
            <a:ext cx="8382000" cy="4525963"/>
          </a:xfrm>
        </p:spPr>
        <p:txBody>
          <a:bodyPr/>
          <a:lstStyle/>
          <a:p>
            <a:r>
              <a:rPr lang="en-US" smtClean="0">
                <a:latin typeface="Times New Roman" charset="0"/>
              </a:rPr>
              <a:t>1- Statistical characterization of the encounter and behavior trends in the traces for the various filter parameters</a:t>
            </a:r>
          </a:p>
          <a:p>
            <a:r>
              <a:rPr lang="en-US" smtClean="0">
                <a:latin typeface="Times New Roman" charset="0"/>
              </a:rPr>
              <a:t>2- Stability analysis: how do the advisory lists change over time for each filter</a:t>
            </a:r>
          </a:p>
          <a:p>
            <a:r>
              <a:rPr lang="en-US" smtClean="0">
                <a:latin typeface="Times New Roman" charset="0"/>
              </a:rPr>
              <a:t>3- Effect of selfishness and trust on epidemic routing (a tool to study the dynamic trust graph)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2"/>
          <a:srcRect/>
          <a:stretch>
            <a:fillRect/>
          </a:stretch>
        </p:blipFill>
        <p:spPr bwMode="auto">
          <a:xfrm>
            <a:off x="0" y="3505200"/>
            <a:ext cx="5241925" cy="3141663"/>
          </a:xfrm>
          <a:prstGeom prst="rect">
            <a:avLst/>
          </a:prstGeom>
          <a:noFill/>
          <a:ln w="9525">
            <a:noFill/>
            <a:miter lim="800000"/>
            <a:headEnd/>
            <a:tailEnd/>
          </a:ln>
        </p:spPr>
      </p:pic>
      <p:pic>
        <p:nvPicPr>
          <p:cNvPr id="32771" name="Picture 1"/>
          <p:cNvPicPr>
            <a:picLocks noChangeAspect="1"/>
          </p:cNvPicPr>
          <p:nvPr/>
        </p:nvPicPr>
        <p:blipFill>
          <a:blip r:embed="rId3"/>
          <a:srcRect/>
          <a:stretch>
            <a:fillRect/>
          </a:stretch>
        </p:blipFill>
        <p:spPr bwMode="auto">
          <a:xfrm>
            <a:off x="4421188" y="2514600"/>
            <a:ext cx="4722812" cy="2947988"/>
          </a:xfrm>
          <a:prstGeom prst="rect">
            <a:avLst/>
          </a:prstGeom>
          <a:noFill/>
          <a:ln w="9525">
            <a:noFill/>
            <a:miter lim="800000"/>
            <a:headEnd/>
            <a:tailEnd/>
          </a:ln>
        </p:spPr>
      </p:pic>
      <p:sp>
        <p:nvSpPr>
          <p:cNvPr id="4" name="Title 1"/>
          <p:cNvSpPr txBox="1">
            <a:spLocks/>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algn="ctr" eaLnBrk="0" hangingPunct="0">
              <a:defRPr/>
            </a:pPr>
            <a:r>
              <a:rPr lang="en-US" sz="2800" u="sng" kern="0" dirty="0">
                <a:solidFill>
                  <a:srgbClr val="0000FF"/>
                </a:solidFill>
                <a:latin typeface="Times New Roman"/>
                <a:ea typeface="ＭＳ Ｐゴシック" charset="-128"/>
                <a:cs typeface="ＭＳ Ｐゴシック" charset="-128"/>
              </a:rPr>
              <a:t>Characterization of Encounter Frequency &amp; Duration</a:t>
            </a:r>
            <a:endParaRPr lang="en-US" sz="2800" u="sng" kern="0" dirty="0">
              <a:solidFill>
                <a:srgbClr val="0000FF"/>
              </a:solidFill>
              <a:latin typeface="Times New Roman"/>
              <a:ea typeface="ＭＳ Ｐゴシック" charset="-128"/>
              <a:cs typeface="ＭＳ Ｐゴシック" charset="-128"/>
            </a:endParaRPr>
          </a:p>
        </p:txBody>
      </p:sp>
      <p:sp>
        <p:nvSpPr>
          <p:cNvPr id="32773" name="Content Placeholder 6"/>
          <p:cNvSpPr>
            <a:spLocks noGrp="1"/>
          </p:cNvSpPr>
          <p:nvPr>
            <p:ph idx="1"/>
          </p:nvPr>
        </p:nvSpPr>
        <p:spPr>
          <a:xfrm>
            <a:off x="457200" y="1371600"/>
            <a:ext cx="8229600" cy="4525963"/>
          </a:xfrm>
        </p:spPr>
        <p:txBody>
          <a:bodyPr/>
          <a:lstStyle/>
          <a:p>
            <a:r>
              <a:rPr lang="en-US" smtClean="0">
                <a:latin typeface="Times New Roman" charset="0"/>
              </a:rPr>
              <a:t>Richness of encounter distributions could potentially differentiate between users</a:t>
            </a:r>
          </a:p>
          <a:p>
            <a:endParaRPr lang="en-US" smtClean="0">
              <a:latin typeface="Times New Roman"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2"/>
          <a:srcRect/>
          <a:stretch>
            <a:fillRect/>
          </a:stretch>
        </p:blipFill>
        <p:spPr bwMode="auto">
          <a:xfrm>
            <a:off x="0" y="3505200"/>
            <a:ext cx="4800600" cy="3049588"/>
          </a:xfrm>
          <a:prstGeom prst="rect">
            <a:avLst/>
          </a:prstGeom>
          <a:noFill/>
          <a:ln w="9525">
            <a:noFill/>
            <a:miter lim="800000"/>
            <a:headEnd/>
            <a:tailEnd/>
          </a:ln>
        </p:spPr>
      </p:pic>
      <p:pic>
        <p:nvPicPr>
          <p:cNvPr id="33795" name="Picture 2"/>
          <p:cNvPicPr>
            <a:picLocks noChangeAspect="1"/>
          </p:cNvPicPr>
          <p:nvPr/>
        </p:nvPicPr>
        <p:blipFill>
          <a:blip r:embed="rId3"/>
          <a:srcRect/>
          <a:stretch>
            <a:fillRect/>
          </a:stretch>
        </p:blipFill>
        <p:spPr bwMode="auto">
          <a:xfrm>
            <a:off x="4264025" y="2514600"/>
            <a:ext cx="4879975" cy="3048000"/>
          </a:xfrm>
          <a:prstGeom prst="rect">
            <a:avLst/>
          </a:prstGeom>
          <a:noFill/>
          <a:ln w="9525">
            <a:noFill/>
            <a:miter lim="800000"/>
            <a:headEnd/>
            <a:tailEnd/>
          </a:ln>
        </p:spPr>
      </p:pic>
      <p:sp>
        <p:nvSpPr>
          <p:cNvPr id="4" name="Title 1"/>
          <p:cNvSpPr txBox="1">
            <a:spLocks/>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algn="ctr" eaLnBrk="0" hangingPunct="0">
              <a:defRPr/>
            </a:pPr>
            <a:r>
              <a:rPr lang="en-US" sz="2800" u="sng" kern="0" dirty="0">
                <a:solidFill>
                  <a:srgbClr val="0000FF"/>
                </a:solidFill>
                <a:latin typeface="Times New Roman"/>
                <a:ea typeface="ＭＳ Ｐゴシック" charset="-128"/>
                <a:cs typeface="ＭＳ Ｐゴシック" charset="-128"/>
              </a:rPr>
              <a:t>Characterization of Behavior Vectors &amp; Matrices</a:t>
            </a:r>
            <a:endParaRPr lang="en-US" sz="2800" u="sng" kern="0" dirty="0">
              <a:solidFill>
                <a:srgbClr val="0000FF"/>
              </a:solidFill>
              <a:latin typeface="Times New Roman"/>
              <a:ea typeface="ＭＳ Ｐゴシック" charset="-128"/>
              <a:cs typeface="ＭＳ Ｐゴシック" charset="-128"/>
            </a:endParaRPr>
          </a:p>
        </p:txBody>
      </p:sp>
      <p:sp>
        <p:nvSpPr>
          <p:cNvPr id="33797" name="Content Placeholder 5"/>
          <p:cNvSpPr>
            <a:spLocks noGrp="1"/>
          </p:cNvSpPr>
          <p:nvPr>
            <p:ph idx="1"/>
          </p:nvPr>
        </p:nvSpPr>
        <p:spPr>
          <a:xfrm>
            <a:off x="457200" y="1447800"/>
            <a:ext cx="8229600" cy="4525963"/>
          </a:xfrm>
        </p:spPr>
        <p:txBody>
          <a:bodyPr/>
          <a:lstStyle/>
          <a:p>
            <a:r>
              <a:rPr lang="en-US" smtClean="0">
                <a:latin typeface="Times New Roman" charset="0"/>
              </a:rPr>
              <a:t>Richness of behavioral profiles could potentially differentiate between users</a:t>
            </a:r>
          </a:p>
        </p:txBody>
      </p:sp>
      <p:sp>
        <p:nvSpPr>
          <p:cNvPr id="6" name="TextBox 5"/>
          <p:cNvSpPr txBox="1">
            <a:spLocks noChangeAspect="1"/>
          </p:cNvSpPr>
          <p:nvPr/>
        </p:nvSpPr>
        <p:spPr>
          <a:xfrm>
            <a:off x="960120" y="6080194"/>
            <a:ext cx="641001" cy="246221"/>
          </a:xfrm>
          <a:prstGeom prst="rect">
            <a:avLst/>
          </a:prstGeom>
          <a:solidFill>
            <a:schemeClr val="bg1"/>
          </a:solidFill>
        </p:spPr>
        <p:txBody>
          <a:bodyPr wrap="none" lIns="0" tIns="0" rIns="0" bIns="0" rtlCol="0" anchor="ctr" anchorCtr="0">
            <a:spAutoFit/>
          </a:bodyPr>
          <a:lstStyle/>
          <a:p>
            <a:r>
              <a:rPr lang="en-US" sz="1600" i="1" dirty="0" smtClean="0"/>
              <a:t>(LV-D)</a:t>
            </a:r>
            <a:endParaRPr lang="en-US" sz="16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srcRect/>
          <a:stretch>
            <a:fillRect/>
          </a:stretch>
        </p:blipFill>
        <p:spPr bwMode="auto">
          <a:xfrm>
            <a:off x="0" y="1295400"/>
            <a:ext cx="8997950" cy="2276475"/>
          </a:xfrm>
          <a:prstGeom prst="rect">
            <a:avLst/>
          </a:prstGeom>
          <a:noFill/>
          <a:ln w="9525">
            <a:noFill/>
            <a:miter lim="800000"/>
            <a:headEnd/>
            <a:tailEnd/>
          </a:ln>
        </p:spPr>
      </p:pic>
      <p:pic>
        <p:nvPicPr>
          <p:cNvPr id="34819" name="Picture 3"/>
          <p:cNvPicPr>
            <a:picLocks noChangeAspect="1"/>
          </p:cNvPicPr>
          <p:nvPr/>
        </p:nvPicPr>
        <p:blipFill>
          <a:blip r:embed="rId3"/>
          <a:srcRect/>
          <a:stretch>
            <a:fillRect/>
          </a:stretch>
        </p:blipFill>
        <p:spPr bwMode="auto">
          <a:xfrm>
            <a:off x="533400" y="3657600"/>
            <a:ext cx="8135938" cy="401638"/>
          </a:xfrm>
          <a:prstGeom prst="rect">
            <a:avLst/>
          </a:prstGeom>
          <a:noFill/>
          <a:ln w="9525">
            <a:noFill/>
            <a:miter lim="800000"/>
            <a:headEnd/>
            <a:tailEnd/>
          </a:ln>
        </p:spPr>
      </p:pic>
      <p:sp>
        <p:nvSpPr>
          <p:cNvPr id="5" name="Title 1"/>
          <p:cNvSpPr txBox="1">
            <a:spLocks/>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algn="ctr" eaLnBrk="0" hangingPunct="0">
              <a:defRPr/>
            </a:pPr>
            <a:r>
              <a:rPr lang="en-US" sz="2800" u="sng" kern="0" dirty="0">
                <a:solidFill>
                  <a:srgbClr val="0000FF"/>
                </a:solidFill>
                <a:latin typeface="Times New Roman"/>
                <a:ea typeface="ＭＳ Ｐゴシック" charset="-128"/>
                <a:cs typeface="ＭＳ Ｐゴシック" charset="-128"/>
              </a:rPr>
              <a:t>Filter Stability Analysis</a:t>
            </a:r>
            <a:endParaRPr lang="en-US" sz="2800" u="sng" kern="0" dirty="0">
              <a:solidFill>
                <a:srgbClr val="0000FF"/>
              </a:solidFill>
              <a:latin typeface="Times New Roman"/>
              <a:ea typeface="ＭＳ Ｐゴシック" charset="-128"/>
              <a:cs typeface="ＭＳ Ｐゴシック" charset="-128"/>
            </a:endParaRPr>
          </a:p>
        </p:txBody>
      </p:sp>
      <p:sp>
        <p:nvSpPr>
          <p:cNvPr id="34821" name="Content Placeholder 6"/>
          <p:cNvSpPr>
            <a:spLocks noGrp="1"/>
          </p:cNvSpPr>
          <p:nvPr>
            <p:ph idx="1"/>
          </p:nvPr>
        </p:nvSpPr>
        <p:spPr>
          <a:xfrm>
            <a:off x="381000" y="4114800"/>
            <a:ext cx="8229600" cy="2438400"/>
          </a:xfrm>
        </p:spPr>
        <p:txBody>
          <a:bodyPr/>
          <a:lstStyle/>
          <a:p>
            <a:r>
              <a:rPr lang="en-US" sz="2400" dirty="0" smtClean="0">
                <a:latin typeface="Times New Roman" charset="0"/>
              </a:rPr>
              <a:t>Desirable to possess stability in the advisory lists over time</a:t>
            </a:r>
          </a:p>
          <a:p>
            <a:r>
              <a:rPr lang="en-US" sz="2400" dirty="0" smtClean="0">
                <a:latin typeface="Times New Roman" charset="0"/>
              </a:rPr>
              <a:t>Behavior vector based on session count </a:t>
            </a:r>
            <a:r>
              <a:rPr lang="en-US" sz="2400" dirty="0" smtClean="0">
                <a:latin typeface="Times New Roman" charset="0"/>
              </a:rPr>
              <a:t>(</a:t>
            </a:r>
            <a:r>
              <a:rPr lang="en-US" i="1" dirty="0" smtClean="0">
                <a:latin typeface="Times New Roman" charset="0"/>
              </a:rPr>
              <a:t>L</a:t>
            </a:r>
            <a:r>
              <a:rPr lang="en-US" sz="2400" i="1" dirty="0" smtClean="0">
                <a:latin typeface="Times New Roman" charset="0"/>
              </a:rPr>
              <a:t>V</a:t>
            </a:r>
            <a:r>
              <a:rPr lang="en-US" sz="2400" i="1" dirty="0" smtClean="0">
                <a:latin typeface="Times New Roman" charset="0"/>
              </a:rPr>
              <a:t>-C</a:t>
            </a:r>
            <a:r>
              <a:rPr lang="en-US" sz="2400" dirty="0" smtClean="0">
                <a:latin typeface="Times New Roman" charset="0"/>
              </a:rPr>
              <a:t>) filter is the most stable with over 95% over 9 weeks</a:t>
            </a:r>
          </a:p>
          <a:p>
            <a:r>
              <a:rPr lang="en-US" sz="2400" dirty="0" smtClean="0">
                <a:latin typeface="Times New Roman" charset="0"/>
              </a:rPr>
              <a:t>Freq. (</a:t>
            </a:r>
            <a:r>
              <a:rPr lang="en-US" sz="2400" i="1" dirty="0" smtClean="0">
                <a:latin typeface="Times New Roman" charset="0"/>
              </a:rPr>
              <a:t>FE</a:t>
            </a:r>
            <a:r>
              <a:rPr lang="en-US" sz="2400" dirty="0" smtClean="0">
                <a:latin typeface="Times New Roman" charset="0"/>
              </a:rPr>
              <a:t>) and duration of encounter (</a:t>
            </a:r>
            <a:r>
              <a:rPr lang="en-US" sz="2400" i="1" dirty="0" smtClean="0">
                <a:latin typeface="Times New Roman" charset="0"/>
              </a:rPr>
              <a:t>DE</a:t>
            </a:r>
            <a:r>
              <a:rPr lang="en-US" sz="2400" dirty="0" smtClean="0">
                <a:latin typeface="Times New Roman" charset="0"/>
              </a:rPr>
              <a:t>) filters have good stability with over 89% common users over 9 weeks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2"/>
          <p:cNvPicPr>
            <a:picLocks noChangeAspect="1"/>
          </p:cNvPicPr>
          <p:nvPr/>
        </p:nvPicPr>
        <p:blipFill>
          <a:blip r:embed="rId2"/>
          <a:srcRect/>
          <a:stretch>
            <a:fillRect/>
          </a:stretch>
        </p:blipFill>
        <p:spPr bwMode="auto">
          <a:xfrm>
            <a:off x="1295400" y="1143000"/>
            <a:ext cx="6176963" cy="2547938"/>
          </a:xfrm>
          <a:prstGeom prst="rect">
            <a:avLst/>
          </a:prstGeom>
          <a:noFill/>
          <a:ln w="9525">
            <a:noFill/>
            <a:miter lim="800000"/>
            <a:headEnd/>
            <a:tailEnd/>
          </a:ln>
        </p:spPr>
      </p:pic>
      <p:pic>
        <p:nvPicPr>
          <p:cNvPr id="35843" name="Picture 3"/>
          <p:cNvPicPr>
            <a:picLocks noChangeAspect="1"/>
          </p:cNvPicPr>
          <p:nvPr/>
        </p:nvPicPr>
        <p:blipFill>
          <a:blip r:embed="rId3"/>
          <a:srcRect/>
          <a:stretch>
            <a:fillRect/>
          </a:stretch>
        </p:blipFill>
        <p:spPr bwMode="auto">
          <a:xfrm>
            <a:off x="533400" y="3657600"/>
            <a:ext cx="8135938" cy="401638"/>
          </a:xfrm>
          <a:prstGeom prst="rect">
            <a:avLst/>
          </a:prstGeom>
          <a:noFill/>
          <a:ln w="9525">
            <a:noFill/>
            <a:miter lim="800000"/>
            <a:headEnd/>
            <a:tailEnd/>
          </a:ln>
        </p:spPr>
      </p:pic>
      <p:sp>
        <p:nvSpPr>
          <p:cNvPr id="4" name="Title 1"/>
          <p:cNvSpPr txBox="1">
            <a:spLocks/>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algn="ctr" eaLnBrk="0" hangingPunct="0">
              <a:defRPr/>
            </a:pPr>
            <a:r>
              <a:rPr lang="en-US" sz="2800" u="sng" kern="0" dirty="0">
                <a:solidFill>
                  <a:srgbClr val="0000FF"/>
                </a:solidFill>
                <a:latin typeface="Times New Roman"/>
                <a:ea typeface="ＭＳ Ｐゴシック" charset="-128"/>
                <a:cs typeface="ＭＳ Ｐゴシック" charset="-128"/>
              </a:rPr>
              <a:t>Filter Stability Analysis (contd.)</a:t>
            </a:r>
            <a:endParaRPr lang="en-US" sz="2800" u="sng" kern="0" dirty="0">
              <a:solidFill>
                <a:srgbClr val="0000FF"/>
              </a:solidFill>
              <a:latin typeface="Times New Roman"/>
              <a:ea typeface="ＭＳ Ｐゴシック" charset="-128"/>
              <a:cs typeface="ＭＳ Ｐゴシック" charset="-128"/>
            </a:endParaRPr>
          </a:p>
        </p:txBody>
      </p:sp>
      <p:sp>
        <p:nvSpPr>
          <p:cNvPr id="35845" name="Content Placeholder 5"/>
          <p:cNvSpPr>
            <a:spLocks noGrp="1"/>
          </p:cNvSpPr>
          <p:nvPr>
            <p:ph idx="1"/>
          </p:nvPr>
        </p:nvSpPr>
        <p:spPr>
          <a:xfrm>
            <a:off x="457200" y="4114800"/>
            <a:ext cx="8229600" cy="2286000"/>
          </a:xfrm>
        </p:spPr>
        <p:txBody>
          <a:bodyPr/>
          <a:lstStyle/>
          <a:p>
            <a:r>
              <a:rPr lang="en-US" sz="2800" dirty="0" smtClean="0">
                <a:latin typeface="Times New Roman" charset="0"/>
              </a:rPr>
              <a:t>Behavior vector based on duration </a:t>
            </a:r>
            <a:r>
              <a:rPr lang="en-US" sz="2800" dirty="0" smtClean="0">
                <a:latin typeface="Times New Roman" charset="0"/>
              </a:rPr>
              <a:t>(</a:t>
            </a:r>
            <a:r>
              <a:rPr lang="en-US" sz="2800" i="1" dirty="0" smtClean="0">
                <a:latin typeface="Times New Roman" charset="0"/>
              </a:rPr>
              <a:t>LV</a:t>
            </a:r>
            <a:r>
              <a:rPr lang="en-US" sz="2800" i="1" dirty="0" smtClean="0">
                <a:latin typeface="Times New Roman" charset="0"/>
              </a:rPr>
              <a:t>-D</a:t>
            </a:r>
            <a:r>
              <a:rPr lang="en-US" sz="2800" dirty="0" smtClean="0">
                <a:latin typeface="Times New Roman" charset="0"/>
              </a:rPr>
              <a:t>) is the least stable with ~40% stability over 1-9 weeks</a:t>
            </a:r>
          </a:p>
          <a:p>
            <a:r>
              <a:rPr lang="en-US" sz="2800" dirty="0" smtClean="0">
                <a:latin typeface="Times New Roman" charset="0"/>
              </a:rPr>
              <a:t>Behavior matrix is relatively stable (~80%) for 3 weeks. Stability degrades to ~55% for 9 wks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2"/>
          <a:srcRect/>
          <a:stretch>
            <a:fillRect/>
          </a:stretch>
        </p:blipFill>
        <p:spPr bwMode="auto">
          <a:xfrm>
            <a:off x="0" y="1524000"/>
            <a:ext cx="8902700" cy="2687638"/>
          </a:xfrm>
          <a:prstGeom prst="rect">
            <a:avLst/>
          </a:prstGeom>
          <a:noFill/>
          <a:ln w="9525">
            <a:noFill/>
            <a:miter lim="800000"/>
            <a:headEnd/>
            <a:tailEnd/>
          </a:ln>
        </p:spPr>
      </p:pic>
      <p:sp>
        <p:nvSpPr>
          <p:cNvPr id="3" name="Title 1"/>
          <p:cNvSpPr txBox="1">
            <a:spLocks/>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algn="ctr" eaLnBrk="0" hangingPunct="0">
              <a:defRPr/>
            </a:pPr>
            <a:r>
              <a:rPr lang="en-US" sz="2800" u="sng" kern="0" dirty="0">
                <a:solidFill>
                  <a:srgbClr val="0000FF"/>
                </a:solidFill>
                <a:latin typeface="Times New Roman"/>
                <a:ea typeface="ＭＳ Ｐゴシック" charset="-128"/>
                <a:cs typeface="ＭＳ Ｐゴシック" charset="-128"/>
              </a:rPr>
              <a:t>Epidemic Routing Analysis with Selfishness (no Trust)</a:t>
            </a:r>
            <a:endParaRPr lang="en-US" sz="2800" u="sng" kern="0" dirty="0">
              <a:solidFill>
                <a:srgbClr val="0000FF"/>
              </a:solidFill>
              <a:latin typeface="Times New Roman"/>
              <a:ea typeface="ＭＳ Ｐゴシック" charset="-128"/>
              <a:cs typeface="ＭＳ Ｐゴシック" charset="-128"/>
            </a:endParaRPr>
          </a:p>
        </p:txBody>
      </p:sp>
      <p:sp>
        <p:nvSpPr>
          <p:cNvPr id="36868" name="Content Placeholder 4"/>
          <p:cNvSpPr>
            <a:spLocks noGrp="1"/>
          </p:cNvSpPr>
          <p:nvPr>
            <p:ph idx="1"/>
          </p:nvPr>
        </p:nvSpPr>
        <p:spPr>
          <a:xfrm>
            <a:off x="457200" y="4419600"/>
            <a:ext cx="8229600" cy="2286000"/>
          </a:xfrm>
        </p:spPr>
        <p:txBody>
          <a:bodyPr/>
          <a:lstStyle/>
          <a:p>
            <a:r>
              <a:rPr lang="en-US" sz="2800" smtClean="0">
                <a:latin typeface="Times New Roman" charset="0"/>
              </a:rPr>
              <a:t>Reachability degrades noticeably with increased selfishness</a:t>
            </a:r>
          </a:p>
          <a:p>
            <a:r>
              <a:rPr lang="en-US" sz="2800" smtClean="0">
                <a:latin typeface="Times New Roman" charset="0"/>
              </a:rPr>
              <a:t>DTN routing suffers significantly with selfishness</a:t>
            </a:r>
          </a:p>
          <a:p>
            <a:r>
              <a:rPr lang="en-US" sz="2800" smtClean="0">
                <a:latin typeface="Times New Roman" charset="0"/>
              </a:rPr>
              <a:t>Can trust help?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2356"/>
          </a:xfrm>
        </p:spPr>
        <p:txBody>
          <a:bodyPr/>
          <a:lstStyle/>
          <a:p>
            <a:r>
              <a:rPr lang="en-US" dirty="0" smtClean="0"/>
              <a:t>Motivation</a:t>
            </a:r>
            <a:endParaRPr lang="en-US" dirty="0"/>
          </a:p>
        </p:txBody>
      </p:sp>
      <p:sp>
        <p:nvSpPr>
          <p:cNvPr id="3" name="Content Placeholder 2"/>
          <p:cNvSpPr>
            <a:spLocks noGrp="1"/>
          </p:cNvSpPr>
          <p:nvPr>
            <p:ph idx="1"/>
          </p:nvPr>
        </p:nvSpPr>
        <p:spPr>
          <a:xfrm>
            <a:off x="314607" y="722356"/>
            <a:ext cx="8529351" cy="5999120"/>
          </a:xfrm>
        </p:spPr>
        <p:txBody>
          <a:bodyPr>
            <a:normAutofit fontScale="77500" lnSpcReduction="20000"/>
          </a:bodyPr>
          <a:lstStyle/>
          <a:p>
            <a:endParaRPr lang="en-US" dirty="0" smtClean="0"/>
          </a:p>
          <a:p>
            <a:r>
              <a:rPr lang="en-US" sz="3097" dirty="0" smtClean="0">
                <a:latin typeface="Times New Roman"/>
                <a:cs typeface="Times New Roman"/>
              </a:rPr>
              <a:t>New ways to ‘network’ people</a:t>
            </a:r>
          </a:p>
          <a:p>
            <a:pPr lvl="1"/>
            <a:r>
              <a:rPr lang="en-US" sz="2162" dirty="0" smtClean="0">
                <a:latin typeface="Times New Roman"/>
                <a:cs typeface="Times New Roman"/>
              </a:rPr>
              <a:t>Promote social interaction</a:t>
            </a:r>
          </a:p>
          <a:p>
            <a:pPr lvl="1"/>
            <a:r>
              <a:rPr lang="en-US" sz="2162" dirty="0" smtClean="0">
                <a:latin typeface="Times New Roman"/>
                <a:cs typeface="Times New Roman"/>
              </a:rPr>
              <a:t>Searching the mobile society</a:t>
            </a:r>
          </a:p>
          <a:p>
            <a:pPr lvl="1"/>
            <a:r>
              <a:rPr lang="en-US" sz="2162" dirty="0" smtClean="0">
                <a:latin typeface="Times New Roman"/>
                <a:cs typeface="Times New Roman"/>
              </a:rPr>
              <a:t>Forming peer-to-peer infrastructure-less networks</a:t>
            </a:r>
          </a:p>
          <a:p>
            <a:pPr lvl="1"/>
            <a:r>
              <a:rPr lang="en-US" sz="2162" dirty="0" smtClean="0">
                <a:latin typeface="Times New Roman"/>
                <a:cs typeface="Times New Roman"/>
              </a:rPr>
              <a:t>Localized emergency </a:t>
            </a:r>
            <a:r>
              <a:rPr lang="en-US" sz="2162" dirty="0" smtClean="0">
                <a:latin typeface="Times New Roman"/>
                <a:cs typeface="Times New Roman"/>
              </a:rPr>
              <a:t>response, safety</a:t>
            </a:r>
            <a:r>
              <a:rPr lang="en-US" sz="2162" dirty="0" smtClean="0">
                <a:latin typeface="Times New Roman"/>
                <a:cs typeface="Times New Roman"/>
              </a:rPr>
              <a:t/>
            </a:r>
            <a:br>
              <a:rPr lang="en-US" sz="2162" dirty="0" smtClean="0">
                <a:latin typeface="Times New Roman"/>
                <a:cs typeface="Times New Roman"/>
              </a:rPr>
            </a:br>
            <a:endParaRPr lang="en-US" sz="2162" dirty="0" smtClean="0">
              <a:latin typeface="Times New Roman"/>
              <a:cs typeface="Times New Roman"/>
            </a:endParaRPr>
          </a:p>
          <a:p>
            <a:r>
              <a:rPr lang="en-US" sz="3097" dirty="0" smtClean="0">
                <a:latin typeface="Times New Roman"/>
                <a:cs typeface="Times New Roman"/>
              </a:rPr>
              <a:t>Hypothesis: Human interaction &amp; communication relies on prior information (trust)</a:t>
            </a:r>
          </a:p>
          <a:p>
            <a:pPr lvl="1"/>
            <a:r>
              <a:rPr lang="en-US" sz="2353" i="1" dirty="0" err="1" smtClean="0">
                <a:latin typeface="Times New Roman"/>
                <a:cs typeface="Times New Roman"/>
              </a:rPr>
              <a:t>Homophily</a:t>
            </a:r>
            <a:r>
              <a:rPr lang="en-US" sz="2353" dirty="0" smtClean="0">
                <a:latin typeface="Times New Roman"/>
                <a:cs typeface="Times New Roman"/>
              </a:rPr>
              <a:t>: birds of a feather, flock together! [Social Science lit.]</a:t>
            </a:r>
          </a:p>
          <a:p>
            <a:pPr lvl="2"/>
            <a:r>
              <a:rPr lang="en-US" sz="2353" dirty="0" smtClean="0">
                <a:latin typeface="Times New Roman"/>
                <a:cs typeface="Times New Roman"/>
              </a:rPr>
              <a:t>Network </a:t>
            </a:r>
            <a:r>
              <a:rPr lang="en-US" sz="2353" dirty="0" err="1" smtClean="0">
                <a:latin typeface="Times New Roman"/>
                <a:cs typeface="Times New Roman"/>
              </a:rPr>
              <a:t>homophily</a:t>
            </a:r>
            <a:r>
              <a:rPr lang="en-US" sz="2353" dirty="0" smtClean="0">
                <a:latin typeface="Times New Roman"/>
                <a:cs typeface="Times New Roman"/>
              </a:rPr>
              <a:t>?! [Social Networks lit.]</a:t>
            </a:r>
          </a:p>
          <a:p>
            <a:pPr lvl="1"/>
            <a:r>
              <a:rPr lang="en-US" sz="2353" dirty="0" smtClean="0">
                <a:latin typeface="Times New Roman"/>
                <a:cs typeface="Times New Roman"/>
              </a:rPr>
              <a:t>People w</a:t>
            </a:r>
            <a:r>
              <a:rPr lang="en-US" sz="2353" dirty="0" smtClean="0">
                <a:latin typeface="Times New Roman"/>
                <a:cs typeface="Times New Roman"/>
              </a:rPr>
              <a:t>ith</a:t>
            </a:r>
            <a:r>
              <a:rPr lang="en-US" sz="2353" dirty="0" smtClean="0">
                <a:latin typeface="Times New Roman"/>
                <a:cs typeface="Times New Roman"/>
              </a:rPr>
              <a:t> proximity, similar interest, behavior, background likely to interact</a:t>
            </a:r>
            <a:br>
              <a:rPr lang="en-US" sz="2353" dirty="0" smtClean="0">
                <a:latin typeface="Times New Roman"/>
                <a:cs typeface="Times New Roman"/>
              </a:rPr>
            </a:br>
            <a:endParaRPr lang="en-US" sz="2353" dirty="0" smtClean="0">
              <a:latin typeface="Times New Roman"/>
              <a:cs typeface="Times New Roman"/>
            </a:endParaRPr>
          </a:p>
          <a:p>
            <a:r>
              <a:rPr lang="en-US" sz="3097" dirty="0" smtClean="0">
                <a:latin typeface="Times New Roman"/>
                <a:cs typeface="Times New Roman"/>
              </a:rPr>
              <a:t>Phones have powerful capabilities</a:t>
            </a:r>
          </a:p>
          <a:p>
            <a:pPr lvl="1"/>
            <a:r>
              <a:rPr lang="en-US" sz="2323" dirty="0" smtClean="0">
                <a:latin typeface="Times New Roman"/>
                <a:cs typeface="Times New Roman"/>
              </a:rPr>
              <a:t>Sensing, storage, computation, communication</a:t>
            </a:r>
          </a:p>
          <a:p>
            <a:pPr lvl="1">
              <a:buNone/>
            </a:pPr>
            <a:endParaRPr lang="en-US" dirty="0" smtClean="0">
              <a:latin typeface="Times New Roman"/>
              <a:cs typeface="Times New Roman"/>
            </a:endParaRPr>
          </a:p>
          <a:p>
            <a:r>
              <a:rPr lang="en-US" sz="3097" dirty="0" smtClean="0">
                <a:latin typeface="Times New Roman"/>
                <a:cs typeface="Times New Roman"/>
              </a:rPr>
              <a:t>Q: How can we use phones to</a:t>
            </a:r>
          </a:p>
          <a:p>
            <a:pPr lvl="1"/>
            <a:r>
              <a:rPr lang="en-US" sz="2323" dirty="0" smtClean="0">
                <a:latin typeface="Times New Roman"/>
                <a:cs typeface="Times New Roman"/>
              </a:rPr>
              <a:t>Sense users we already know/trust</a:t>
            </a:r>
          </a:p>
          <a:p>
            <a:pPr lvl="1"/>
            <a:r>
              <a:rPr lang="en-US" sz="2323" dirty="0" smtClean="0">
                <a:latin typeface="Times New Roman"/>
                <a:cs typeface="Times New Roman"/>
              </a:rPr>
              <a:t>Identify similar users who we may want to interact  in future</a:t>
            </a:r>
            <a:endParaRPr lang="en-US" sz="2323" dirty="0" smtClean="0">
              <a:latin typeface="Times New Roman"/>
              <a:cs typeface="Times New Roman"/>
            </a:endParaRPr>
          </a:p>
        </p:txBody>
      </p:sp>
      <p:sp>
        <p:nvSpPr>
          <p:cNvPr id="4" name="Slide Number Placeholder 3"/>
          <p:cNvSpPr>
            <a:spLocks noGrp="1"/>
          </p:cNvSpPr>
          <p:nvPr>
            <p:ph type="sldNum" sz="quarter" idx="12"/>
          </p:nvPr>
        </p:nvSpPr>
        <p:spPr/>
        <p:txBody>
          <a:bodyPr/>
          <a:lstStyle/>
          <a:p>
            <a:fld id="{FC5DF968-BCAC-1541-BC48-DBC3F7A4679D}"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009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2"/>
          <a:srcRect/>
          <a:stretch>
            <a:fillRect/>
          </a:stretch>
        </p:blipFill>
        <p:spPr bwMode="auto">
          <a:xfrm>
            <a:off x="2362200" y="1219200"/>
            <a:ext cx="4392613" cy="3076575"/>
          </a:xfrm>
          <a:prstGeom prst="rect">
            <a:avLst/>
          </a:prstGeom>
          <a:noFill/>
          <a:ln w="9525">
            <a:noFill/>
            <a:miter lim="800000"/>
            <a:headEnd/>
            <a:tailEnd/>
          </a:ln>
        </p:spPr>
      </p:pic>
      <p:sp>
        <p:nvSpPr>
          <p:cNvPr id="5" name="Title 1"/>
          <p:cNvSpPr txBox="1">
            <a:spLocks/>
          </p:cNvSpPr>
          <p:nvPr/>
        </p:nvSpPr>
        <p:spPr bwMode="auto">
          <a:xfrm>
            <a:off x="228600" y="228600"/>
            <a:ext cx="8458200" cy="1143000"/>
          </a:xfrm>
          <a:prstGeom prst="rect">
            <a:avLst/>
          </a:prstGeom>
          <a:noFill/>
          <a:ln w="9525">
            <a:noFill/>
            <a:miter lim="800000"/>
            <a:headEnd/>
            <a:tailEnd/>
          </a:ln>
        </p:spPr>
        <p:txBody>
          <a:bodyPr anchor="ctr">
            <a:prstTxWarp prst="textNoShape">
              <a:avLst/>
            </a:prstTxWarp>
          </a:bodyPr>
          <a:lstStyle/>
          <a:p>
            <a:pPr algn="ctr" eaLnBrk="0" hangingPunct="0">
              <a:defRPr/>
            </a:pPr>
            <a:r>
              <a:rPr lang="en-US" sz="2800" u="sng" kern="0" dirty="0">
                <a:solidFill>
                  <a:srgbClr val="0000FF"/>
                </a:solidFill>
                <a:latin typeface="Times New Roman"/>
                <a:ea typeface="ＭＳ Ｐゴシック" charset="-128"/>
                <a:cs typeface="ＭＳ Ｐゴシック" charset="-128"/>
              </a:rPr>
              <a:t>Epidemic Routing with Selfishness and Trust</a:t>
            </a:r>
            <a:endParaRPr lang="en-US" sz="2800" u="sng" kern="0" dirty="0">
              <a:solidFill>
                <a:srgbClr val="0000FF"/>
              </a:solidFill>
              <a:latin typeface="Times New Roman"/>
              <a:ea typeface="ＭＳ Ｐゴシック" charset="-128"/>
              <a:cs typeface="ＭＳ Ｐゴシック" charset="-128"/>
            </a:endParaRPr>
          </a:p>
        </p:txBody>
      </p:sp>
      <p:sp>
        <p:nvSpPr>
          <p:cNvPr id="6" name="Content Placeholder 4"/>
          <p:cNvSpPr txBox="1">
            <a:spLocks/>
          </p:cNvSpPr>
          <p:nvPr/>
        </p:nvSpPr>
        <p:spPr bwMode="auto">
          <a:xfrm>
            <a:off x="457200" y="4419600"/>
            <a:ext cx="8229600" cy="22860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Tx/>
              <a:buChar char="•"/>
              <a:defRPr/>
            </a:pPr>
            <a:r>
              <a:rPr lang="en-US" sz="2800" kern="0" dirty="0">
                <a:latin typeface="Times New Roman"/>
                <a:ea typeface="ＭＳ Ｐゴシック" charset="-128"/>
                <a:cs typeface="ＭＳ Ｐゴシック" charset="-128"/>
              </a:rPr>
              <a:t>Trust-augmented DTN routing engine</a:t>
            </a:r>
          </a:p>
          <a:p>
            <a:pPr marL="800100" lvl="1" indent="-342900" eaLnBrk="0" hangingPunct="0">
              <a:spcBef>
                <a:spcPct val="20000"/>
              </a:spcBef>
              <a:buFontTx/>
              <a:buChar char="•"/>
              <a:defRPr/>
            </a:pPr>
            <a:r>
              <a:rPr lang="en-US" sz="2400" kern="0" dirty="0">
                <a:latin typeface="Times New Roman"/>
                <a:ea typeface="ＭＳ Ｐゴシック" charset="-128"/>
                <a:cs typeface="ＭＳ Ｐゴシック" charset="-128"/>
              </a:rPr>
              <a:t>If the sending node is trusted (according to a trust adviser filter) then accept and forward message</a:t>
            </a:r>
          </a:p>
          <a:p>
            <a:pPr marL="800100" lvl="1" indent="-342900" eaLnBrk="0" hangingPunct="0">
              <a:spcBef>
                <a:spcPct val="20000"/>
              </a:spcBef>
              <a:buFontTx/>
              <a:buChar char="•"/>
              <a:defRPr/>
            </a:pPr>
            <a:r>
              <a:rPr lang="en-US" sz="2400" kern="0" dirty="0">
                <a:latin typeface="Times New Roman"/>
                <a:ea typeface="ＭＳ Ｐゴシック" charset="-128"/>
                <a:cs typeface="ＭＳ Ｐゴシック" charset="-128"/>
              </a:rPr>
              <a:t>Otherwise, do not forward if selfish to sender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2"/>
          <a:srcRect/>
          <a:stretch>
            <a:fillRect/>
          </a:stretch>
        </p:blipFill>
        <p:spPr bwMode="auto">
          <a:xfrm>
            <a:off x="0" y="1066800"/>
            <a:ext cx="9105900" cy="2743200"/>
          </a:xfrm>
          <a:prstGeom prst="rect">
            <a:avLst/>
          </a:prstGeom>
          <a:noFill/>
          <a:ln w="9525">
            <a:noFill/>
            <a:miter lim="800000"/>
            <a:headEnd/>
            <a:tailEnd/>
          </a:ln>
        </p:spPr>
      </p:pic>
      <p:sp>
        <p:nvSpPr>
          <p:cNvPr id="38915" name="Content Placeholder 3"/>
          <p:cNvSpPr>
            <a:spLocks noGrp="1"/>
          </p:cNvSpPr>
          <p:nvPr>
            <p:ph idx="1"/>
          </p:nvPr>
        </p:nvSpPr>
        <p:spPr>
          <a:xfrm>
            <a:off x="457200" y="3962400"/>
            <a:ext cx="8229600" cy="2362200"/>
          </a:xfrm>
        </p:spPr>
        <p:txBody>
          <a:bodyPr/>
          <a:lstStyle/>
          <a:p>
            <a:r>
              <a:rPr lang="en-US" sz="2800" smtClean="0">
                <a:latin typeface="Times New Roman" charset="0"/>
              </a:rPr>
              <a:t>Q: Can we use trust without much sacrifice to performance?</a:t>
            </a:r>
          </a:p>
          <a:p>
            <a:r>
              <a:rPr lang="en-US" sz="2800" smtClean="0">
                <a:latin typeface="Times New Roman" charset="0"/>
              </a:rPr>
              <a:t>A: Trust can be used with selective choice of nodes without losing on performance. Enhancing performance over selfish cases dramatically</a:t>
            </a:r>
          </a:p>
        </p:txBody>
      </p:sp>
      <p:sp>
        <p:nvSpPr>
          <p:cNvPr id="5" name="Title 1"/>
          <p:cNvSpPr txBox="1">
            <a:spLocks/>
          </p:cNvSpPr>
          <p:nvPr/>
        </p:nvSpPr>
        <p:spPr bwMode="auto">
          <a:xfrm>
            <a:off x="381000" y="152400"/>
            <a:ext cx="8458200" cy="1143000"/>
          </a:xfrm>
          <a:prstGeom prst="rect">
            <a:avLst/>
          </a:prstGeom>
          <a:noFill/>
          <a:ln w="9525">
            <a:noFill/>
            <a:miter lim="800000"/>
            <a:headEnd/>
            <a:tailEnd/>
          </a:ln>
        </p:spPr>
        <p:txBody>
          <a:bodyPr anchor="ctr">
            <a:prstTxWarp prst="textNoShape">
              <a:avLst/>
            </a:prstTxWarp>
          </a:bodyPr>
          <a:lstStyle/>
          <a:p>
            <a:pPr algn="ctr" eaLnBrk="0" hangingPunct="0">
              <a:defRPr/>
            </a:pPr>
            <a:r>
              <a:rPr lang="en-US" sz="2800" u="sng" kern="0" dirty="0">
                <a:solidFill>
                  <a:srgbClr val="0000FF"/>
                </a:solidFill>
                <a:latin typeface="Times New Roman"/>
                <a:ea typeface="ＭＳ Ｐゴシック" charset="-128"/>
                <a:cs typeface="ＭＳ Ｐゴシック" charset="-128"/>
              </a:rPr>
              <a:t>Epidemic Routing Analysis with Selfishness (with Trust)</a:t>
            </a:r>
            <a:endParaRPr lang="en-US" sz="2800" u="sng" kern="0" dirty="0">
              <a:solidFill>
                <a:srgbClr val="0000FF"/>
              </a:solidFill>
              <a:latin typeface="Times New Roman"/>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Proximity based Trust: </a:t>
            </a:r>
            <a:r>
              <a:rPr lang="en-US" dirty="0" err="1"/>
              <a:t>iTrust</a:t>
            </a:r>
            <a:endParaRPr lang="en-US" dirty="0"/>
          </a:p>
        </p:txBody>
      </p:sp>
      <p:sp>
        <p:nvSpPr>
          <p:cNvPr id="3" name="Content Placeholder 2"/>
          <p:cNvSpPr>
            <a:spLocks noGrp="1"/>
          </p:cNvSpPr>
          <p:nvPr>
            <p:ph idx="1"/>
          </p:nvPr>
        </p:nvSpPr>
        <p:spPr/>
        <p:txBody>
          <a:bodyPr>
            <a:normAutofit/>
          </a:bodyPr>
          <a:lstStyle/>
          <a:p>
            <a:r>
              <a:rPr lang="en-US" dirty="0" smtClean="0"/>
              <a:t>A trust framework that can unify trust inputs from various sources.</a:t>
            </a:r>
          </a:p>
          <a:p>
            <a:r>
              <a:rPr lang="en-US" dirty="0"/>
              <a:t>S</a:t>
            </a:r>
            <a:r>
              <a:rPr lang="en-US" dirty="0" smtClean="0"/>
              <a:t>everal filters to measure similarity, including FE, DE, PV and LV</a:t>
            </a:r>
          </a:p>
          <a:p>
            <a:r>
              <a:rPr lang="en-US" dirty="0"/>
              <a:t>T</a:t>
            </a:r>
            <a:r>
              <a:rPr lang="en-US" dirty="0" smtClean="0"/>
              <a:t>race driven analysis of filters </a:t>
            </a:r>
          </a:p>
          <a:p>
            <a:pPr lvl="1"/>
            <a:r>
              <a:rPr lang="en-US" dirty="0" smtClean="0"/>
              <a:t>stability (&gt;90% 1week and 9 week) , </a:t>
            </a:r>
          </a:p>
          <a:p>
            <a:pPr lvl="1"/>
            <a:r>
              <a:rPr lang="en-US" dirty="0" smtClean="0"/>
              <a:t>Correlation (&lt;50% between filters) </a:t>
            </a:r>
          </a:p>
          <a:p>
            <a:r>
              <a:rPr lang="en-US" dirty="0" smtClean="0"/>
              <a:t>A DTN scenario where </a:t>
            </a:r>
            <a:r>
              <a:rPr lang="en-US" dirty="0" err="1" smtClean="0"/>
              <a:t>iTrust</a:t>
            </a:r>
            <a:r>
              <a:rPr lang="en-US" dirty="0" smtClean="0"/>
              <a:t> generated trust list can improve network performance</a:t>
            </a:r>
          </a:p>
          <a:p>
            <a:pPr lvl="1"/>
            <a:r>
              <a:rPr lang="fi-FI" dirty="0" smtClean="0"/>
              <a:t>At </a:t>
            </a:r>
            <a:r>
              <a:rPr lang="fi-FI" dirty="0"/>
              <a:t>T = 40% </a:t>
            </a:r>
            <a:r>
              <a:rPr lang="fi-FI" dirty="0" err="1" smtClean="0"/>
              <a:t>reachability</a:t>
            </a:r>
            <a:r>
              <a:rPr lang="fi-FI" dirty="0" smtClean="0"/>
              <a:t> </a:t>
            </a:r>
            <a:r>
              <a:rPr lang="fi-FI" dirty="0" err="1" smtClean="0"/>
              <a:t>increases</a:t>
            </a:r>
            <a:r>
              <a:rPr lang="fi-FI" dirty="0" smtClean="0"/>
              <a:t> </a:t>
            </a:r>
            <a:r>
              <a:rPr lang="fi-FI" dirty="0" err="1" smtClean="0"/>
              <a:t>by</a:t>
            </a:r>
            <a:r>
              <a:rPr lang="fi-FI" dirty="0" smtClean="0"/>
              <a:t> 50% </a:t>
            </a:r>
            <a:r>
              <a:rPr lang="fi-FI" dirty="0" err="1" smtClean="0"/>
              <a:t>when</a:t>
            </a:r>
            <a:r>
              <a:rPr lang="fi-FI" dirty="0" smtClean="0"/>
              <a:t> is S=0.8</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743BBC92-980E-7A40-A635-4234B7FFB091}" type="slidenum">
              <a:rPr lang="en-US" smtClean="0"/>
              <a:pPr/>
              <a:t>21</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087793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6496"/>
          </a:xfrm>
        </p:spPr>
        <p:txBody>
          <a:bodyPr/>
          <a:lstStyle/>
          <a:p>
            <a:r>
              <a:rPr lang="en-US" dirty="0" smtClean="0"/>
              <a:t>Architecture Overview</a:t>
            </a:r>
            <a:endParaRPr lang="en-US" dirty="0"/>
          </a:p>
        </p:txBody>
      </p:sp>
      <p:pic>
        <p:nvPicPr>
          <p:cNvPr id="7" name="Picture 6" descr="Trust-layer-Diagram_for_proposal.pdf"/>
          <p:cNvPicPr>
            <a:picLocks noChangeAspect="1"/>
          </p:cNvPicPr>
          <p:nvPr/>
        </p:nvPicPr>
        <p:blipFill>
          <a:blip r:embed="rId3"/>
          <a:stretch>
            <a:fillRect/>
          </a:stretch>
        </p:blipFill>
        <p:spPr>
          <a:xfrm>
            <a:off x="1193800" y="816497"/>
            <a:ext cx="7181850" cy="5260591"/>
          </a:xfrm>
          <a:prstGeom prst="rect">
            <a:avLst/>
          </a:prstGeom>
        </p:spPr>
      </p:pic>
      <p:sp>
        <p:nvSpPr>
          <p:cNvPr id="9" name="Slide Number Placeholder 8"/>
          <p:cNvSpPr>
            <a:spLocks noGrp="1"/>
          </p:cNvSpPr>
          <p:nvPr>
            <p:ph type="sldNum" sz="quarter" idx="12"/>
          </p:nvPr>
        </p:nvSpPr>
        <p:spPr/>
        <p:txBody>
          <a:bodyPr/>
          <a:lstStyle/>
          <a:p>
            <a:fld id="{0068900E-EA0F-7545-9379-6670201E7BDD}" type="slidenum">
              <a:rPr lang="en-US" smtClean="0"/>
              <a:pPr/>
              <a:t>22</a:t>
            </a:fld>
            <a:endParaRPr lang="en-US"/>
          </a:p>
        </p:txBody>
      </p:sp>
      <p:sp>
        <p:nvSpPr>
          <p:cNvPr id="5" name="TextBox 4"/>
          <p:cNvSpPr txBox="1"/>
          <p:nvPr/>
        </p:nvSpPr>
        <p:spPr>
          <a:xfrm>
            <a:off x="2493818" y="3470108"/>
            <a:ext cx="1195610" cy="307777"/>
          </a:xfrm>
          <a:prstGeom prst="rect">
            <a:avLst/>
          </a:prstGeom>
          <a:noFill/>
        </p:spPr>
        <p:txBody>
          <a:bodyPr wrap="none" rtlCol="0">
            <a:spAutoFit/>
          </a:bodyPr>
          <a:lstStyle/>
          <a:p>
            <a:r>
              <a:rPr lang="en-US" sz="1400" dirty="0" smtClean="0"/>
              <a:t>Trust Scores </a:t>
            </a:r>
            <a:endParaRPr lang="en-US" sz="1400" dirty="0"/>
          </a:p>
        </p:txBody>
      </p:sp>
      <p:sp>
        <p:nvSpPr>
          <p:cNvPr id="6" name="TextBox 5"/>
          <p:cNvSpPr txBox="1"/>
          <p:nvPr/>
        </p:nvSpPr>
        <p:spPr>
          <a:xfrm>
            <a:off x="614154" y="5108801"/>
            <a:ext cx="1159292" cy="646331"/>
          </a:xfrm>
          <a:prstGeom prst="rect">
            <a:avLst/>
          </a:prstGeom>
          <a:solidFill>
            <a:srgbClr val="FF6600"/>
          </a:solidFill>
          <a:ln>
            <a:solidFill>
              <a:schemeClr val="tx1"/>
            </a:solidFill>
          </a:ln>
        </p:spPr>
        <p:txBody>
          <a:bodyPr wrap="none" rtlCol="0">
            <a:spAutoFit/>
          </a:bodyPr>
          <a:lstStyle/>
          <a:p>
            <a:pPr algn="ctr"/>
            <a:r>
              <a:rPr lang="en-US" dirty="0" smtClean="0"/>
              <a:t>Energy </a:t>
            </a:r>
          </a:p>
          <a:p>
            <a:pPr algn="ctr"/>
            <a:r>
              <a:rPr lang="en-US" dirty="0" smtClean="0"/>
              <a:t>Efficiency</a:t>
            </a:r>
            <a:endParaRPr lang="en-US" dirty="0"/>
          </a:p>
        </p:txBody>
      </p:sp>
      <p:cxnSp>
        <p:nvCxnSpPr>
          <p:cNvPr id="10" name="Straight Arrow Connector 9"/>
          <p:cNvCxnSpPr>
            <a:stCxn id="6" idx="3"/>
          </p:cNvCxnSpPr>
          <p:nvPr/>
        </p:nvCxnSpPr>
        <p:spPr>
          <a:xfrm flipV="1">
            <a:off x="1773446" y="5409286"/>
            <a:ext cx="449123" cy="226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689428" y="5907532"/>
            <a:ext cx="1236236" cy="646331"/>
          </a:xfrm>
          <a:prstGeom prst="rect">
            <a:avLst/>
          </a:prstGeom>
          <a:solidFill>
            <a:srgbClr val="FF6600"/>
          </a:solidFill>
          <a:ln>
            <a:solidFill>
              <a:schemeClr val="tx1"/>
            </a:solidFill>
          </a:ln>
        </p:spPr>
        <p:txBody>
          <a:bodyPr wrap="none" rtlCol="0">
            <a:spAutoFit/>
          </a:bodyPr>
          <a:lstStyle/>
          <a:p>
            <a:pPr algn="ctr"/>
            <a:r>
              <a:rPr lang="en-US" dirty="0" smtClean="0"/>
              <a:t>Location </a:t>
            </a:r>
          </a:p>
          <a:p>
            <a:pPr algn="ctr"/>
            <a:r>
              <a:rPr lang="en-US" dirty="0" smtClean="0"/>
              <a:t>Aggregator</a:t>
            </a:r>
            <a:endParaRPr lang="en-US" dirty="0"/>
          </a:p>
        </p:txBody>
      </p:sp>
      <p:cxnSp>
        <p:nvCxnSpPr>
          <p:cNvPr id="13" name="Straight Arrow Connector 12"/>
          <p:cNvCxnSpPr>
            <a:stCxn id="11" idx="0"/>
          </p:cNvCxnSpPr>
          <p:nvPr/>
        </p:nvCxnSpPr>
        <p:spPr>
          <a:xfrm rot="16200000" flipV="1">
            <a:off x="4209425" y="5809411"/>
            <a:ext cx="152400" cy="438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70875" y="6184531"/>
            <a:ext cx="1242460" cy="369332"/>
          </a:xfrm>
          <a:prstGeom prst="rect">
            <a:avLst/>
          </a:prstGeom>
          <a:noFill/>
          <a:ln>
            <a:solidFill>
              <a:schemeClr val="tx1"/>
            </a:solidFill>
          </a:ln>
        </p:spPr>
        <p:txBody>
          <a:bodyPr wrap="none" rtlCol="0">
            <a:spAutoFit/>
          </a:bodyPr>
          <a:lstStyle/>
          <a:p>
            <a:r>
              <a:rPr lang="en-US" dirty="0" smtClean="0"/>
              <a:t>Social Nets</a:t>
            </a:r>
            <a:endParaRPr lang="en-US" dirty="0"/>
          </a:p>
        </p:txBody>
      </p:sp>
      <p:cxnSp>
        <p:nvCxnSpPr>
          <p:cNvPr id="16" name="Straight Arrow Connector 15"/>
          <p:cNvCxnSpPr/>
          <p:nvPr/>
        </p:nvCxnSpPr>
        <p:spPr>
          <a:xfrm rot="5400000" flipH="1" flipV="1">
            <a:off x="5485961" y="6046032"/>
            <a:ext cx="276999"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76977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3108" y="0"/>
            <a:ext cx="9144000" cy="969473"/>
          </a:xfrm>
        </p:spPr>
        <p:txBody>
          <a:bodyPr/>
          <a:lstStyle/>
          <a:p>
            <a:r>
              <a:rPr lang="en-US" dirty="0" err="1" smtClean="0"/>
              <a:t>ConnectEnc</a:t>
            </a:r>
            <a:r>
              <a:rPr lang="en-US" dirty="0" smtClean="0"/>
              <a:t>: Block Diagram</a:t>
            </a:r>
            <a:endParaRPr lang="en-US" dirty="0"/>
          </a:p>
        </p:txBody>
      </p:sp>
      <p:pic>
        <p:nvPicPr>
          <p:cNvPr id="7" name="Picture 6" descr="iTrust-flow-information.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75621" y="1351801"/>
            <a:ext cx="4635558" cy="5452989"/>
          </a:xfrm>
          <a:prstGeom prst="rect">
            <a:avLst/>
          </a:prstGeom>
        </p:spPr>
      </p:pic>
      <p:sp>
        <p:nvSpPr>
          <p:cNvPr id="8" name="Right Bracket 7"/>
          <p:cNvSpPr/>
          <p:nvPr/>
        </p:nvSpPr>
        <p:spPr>
          <a:xfrm>
            <a:off x="6185898" y="1324491"/>
            <a:ext cx="211207" cy="928510"/>
          </a:xfrm>
          <a:prstGeom prst="righ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ight Bracket 8"/>
          <p:cNvSpPr/>
          <p:nvPr/>
        </p:nvSpPr>
        <p:spPr>
          <a:xfrm>
            <a:off x="6010567" y="2405401"/>
            <a:ext cx="202641" cy="653219"/>
          </a:xfrm>
          <a:prstGeom prst="righ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ight Bracket 9"/>
          <p:cNvSpPr/>
          <p:nvPr/>
        </p:nvSpPr>
        <p:spPr>
          <a:xfrm>
            <a:off x="6898170" y="3058620"/>
            <a:ext cx="211207" cy="2048183"/>
          </a:xfrm>
          <a:prstGeom prst="righ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ight Bracket 10"/>
          <p:cNvSpPr/>
          <p:nvPr/>
        </p:nvSpPr>
        <p:spPr>
          <a:xfrm>
            <a:off x="6057267" y="5261401"/>
            <a:ext cx="202641" cy="653219"/>
          </a:xfrm>
          <a:prstGeom prst="righ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ight Bracket 12"/>
          <p:cNvSpPr/>
          <p:nvPr/>
        </p:nvSpPr>
        <p:spPr>
          <a:xfrm>
            <a:off x="6057267" y="6204781"/>
            <a:ext cx="202641" cy="653219"/>
          </a:xfrm>
          <a:prstGeom prst="righ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FC5DF968-BCAC-1541-BC48-DBC3F7A4679D}"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622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3" grpId="0" animBg="1"/>
      <p:bldP spid="13" grpId="1"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Met</a:t>
            </a:r>
            <a:endParaRPr lang="en-US" dirty="0"/>
          </a:p>
        </p:txBody>
      </p:sp>
      <p:sp>
        <p:nvSpPr>
          <p:cNvPr id="3" name="Content Placeholder 2"/>
          <p:cNvSpPr>
            <a:spLocks noGrp="1"/>
          </p:cNvSpPr>
          <p:nvPr>
            <p:ph idx="1"/>
          </p:nvPr>
        </p:nvSpPr>
        <p:spPr/>
        <p:txBody>
          <a:bodyPr>
            <a:normAutofit lnSpcReduction="10000"/>
          </a:bodyPr>
          <a:lstStyle/>
          <a:p>
            <a:pPr marL="514350" indent="-514350"/>
            <a:r>
              <a:rPr lang="en-US" dirty="0">
                <a:solidFill>
                  <a:srgbClr val="77933C"/>
                </a:solidFill>
              </a:rPr>
              <a:t>Stability </a:t>
            </a:r>
            <a:r>
              <a:rPr lang="en-US" dirty="0" smtClean="0"/>
              <a:t>– </a:t>
            </a:r>
            <a:r>
              <a:rPr lang="en-US" dirty="0"/>
              <a:t>T</a:t>
            </a:r>
            <a:r>
              <a:rPr lang="en-US" dirty="0" smtClean="0"/>
              <a:t>rust recommendations </a:t>
            </a:r>
            <a:r>
              <a:rPr lang="en-US" dirty="0" smtClean="0">
                <a:sym typeface="Wingdings"/>
              </a:rPr>
              <a:t> Trace Analysis</a:t>
            </a:r>
            <a:endParaRPr lang="en-US" dirty="0" smtClean="0"/>
          </a:p>
          <a:p>
            <a:pPr marL="514350" indent="-514350"/>
            <a:r>
              <a:rPr lang="en-US" dirty="0" smtClean="0">
                <a:solidFill>
                  <a:srgbClr val="77933C"/>
                </a:solidFill>
              </a:rPr>
              <a:t>Distributed </a:t>
            </a:r>
            <a:r>
              <a:rPr lang="en-US" dirty="0">
                <a:solidFill>
                  <a:srgbClr val="77933C"/>
                </a:solidFill>
              </a:rPr>
              <a:t>Operation</a:t>
            </a:r>
            <a:r>
              <a:rPr lang="en-US" dirty="0" smtClean="0">
                <a:solidFill>
                  <a:srgbClr val="77933C"/>
                </a:solidFill>
              </a:rPr>
              <a:t> </a:t>
            </a:r>
            <a:r>
              <a:rPr lang="en-US" dirty="0" smtClean="0"/>
              <a:t>- </a:t>
            </a:r>
            <a:r>
              <a:rPr lang="en-US" dirty="0"/>
              <a:t>C</a:t>
            </a:r>
            <a:r>
              <a:rPr lang="en-US" dirty="0" smtClean="0"/>
              <a:t>alculations  </a:t>
            </a:r>
            <a:r>
              <a:rPr lang="en-US" dirty="0" smtClean="0">
                <a:sym typeface="Wingdings"/>
              </a:rPr>
              <a:t> Design of Filters</a:t>
            </a:r>
            <a:endParaRPr lang="en-US" dirty="0" smtClean="0"/>
          </a:p>
          <a:p>
            <a:pPr marL="514350" indent="-514350"/>
            <a:r>
              <a:rPr lang="en-US" dirty="0" smtClean="0">
                <a:solidFill>
                  <a:srgbClr val="77933C"/>
                </a:solidFill>
              </a:rPr>
              <a:t>Privacy</a:t>
            </a:r>
            <a:r>
              <a:rPr lang="en-US" dirty="0">
                <a:solidFill>
                  <a:srgbClr val="77933C"/>
                </a:solidFill>
              </a:rPr>
              <a:t>-Preservation</a:t>
            </a:r>
            <a:r>
              <a:rPr lang="en-US" dirty="0" smtClean="0">
                <a:solidFill>
                  <a:srgbClr val="77933C"/>
                </a:solidFill>
              </a:rPr>
              <a:t> </a:t>
            </a:r>
            <a:r>
              <a:rPr lang="en-US" dirty="0" smtClean="0"/>
              <a:t>– Minimize the need of data exchange </a:t>
            </a:r>
            <a:r>
              <a:rPr lang="en-US" dirty="0" smtClean="0">
                <a:sym typeface="Wingdings"/>
              </a:rPr>
              <a:t> Design of Filters</a:t>
            </a:r>
            <a:endParaRPr lang="en-US" dirty="0" smtClean="0"/>
          </a:p>
          <a:p>
            <a:pPr marL="514350" indent="-514350"/>
            <a:r>
              <a:rPr lang="en-US" dirty="0" smtClean="0">
                <a:solidFill>
                  <a:srgbClr val="77933C"/>
                </a:solidFill>
              </a:rPr>
              <a:t>Energy Efficiency </a:t>
            </a:r>
            <a:r>
              <a:rPr lang="en-US" dirty="0" smtClean="0">
                <a:sym typeface="Wingdings"/>
              </a:rPr>
              <a:t>- Running </a:t>
            </a:r>
            <a:r>
              <a:rPr lang="en-US" dirty="0" err="1" smtClean="0">
                <a:sym typeface="Wingdings"/>
              </a:rPr>
              <a:t>iTrust</a:t>
            </a:r>
            <a:r>
              <a:rPr lang="en-US" dirty="0" smtClean="0">
                <a:sym typeface="Wingdings"/>
              </a:rPr>
              <a:t>  New </a:t>
            </a:r>
            <a:r>
              <a:rPr lang="en-US" dirty="0" err="1" smtClean="0">
                <a:sym typeface="Wingdings"/>
              </a:rPr>
              <a:t>Algos</a:t>
            </a:r>
            <a:r>
              <a:rPr lang="en-US" dirty="0" smtClean="0">
                <a:sym typeface="Wingdings"/>
              </a:rPr>
              <a:t> proposed</a:t>
            </a:r>
            <a:endParaRPr lang="en-US" dirty="0"/>
          </a:p>
          <a:p>
            <a:pPr marL="514350" indent="-514350"/>
            <a:r>
              <a:rPr lang="en-US" dirty="0">
                <a:solidFill>
                  <a:srgbClr val="77933C"/>
                </a:solidFill>
              </a:rPr>
              <a:t>Accuracy </a:t>
            </a:r>
            <a:r>
              <a:rPr lang="en-US" dirty="0" smtClean="0">
                <a:sym typeface="Wingdings"/>
              </a:rPr>
              <a:t>- </a:t>
            </a:r>
            <a:r>
              <a:rPr lang="en-US" dirty="0">
                <a:sym typeface="Wingdings"/>
              </a:rPr>
              <a:t>R</a:t>
            </a:r>
            <a:r>
              <a:rPr lang="en-US" dirty="0" smtClean="0">
                <a:sym typeface="Wingdings"/>
              </a:rPr>
              <a:t>ecommendations  </a:t>
            </a:r>
            <a:r>
              <a:rPr lang="en-US" dirty="0" smtClean="0"/>
              <a:t> Results from User Study</a:t>
            </a:r>
            <a:endParaRPr lang="en-US" dirty="0"/>
          </a:p>
          <a:p>
            <a:pPr marL="514350" indent="-514350"/>
            <a:r>
              <a:rPr lang="en-US" dirty="0">
                <a:solidFill>
                  <a:srgbClr val="77933C"/>
                </a:solidFill>
              </a:rPr>
              <a:t>Resilience </a:t>
            </a:r>
            <a:r>
              <a:rPr lang="en-US" dirty="0" smtClean="0">
                <a:solidFill>
                  <a:srgbClr val="77933C"/>
                </a:solidFill>
              </a:rPr>
              <a:t>–</a:t>
            </a:r>
            <a:r>
              <a:rPr lang="en-US" dirty="0" smtClean="0"/>
              <a:t> From </a:t>
            </a:r>
            <a:r>
              <a:rPr lang="en-US" dirty="0"/>
              <a:t>anomalies such as artificially induced </a:t>
            </a:r>
            <a:r>
              <a:rPr lang="en-US" dirty="0" smtClean="0"/>
              <a:t>encounters </a:t>
            </a:r>
            <a:r>
              <a:rPr lang="en-US" dirty="0" smtClean="0">
                <a:sym typeface="Wingdings"/>
              </a:rPr>
              <a:t> introduction of Anomaly Detection</a:t>
            </a:r>
            <a:endParaRPr lang="en-US" dirty="0"/>
          </a:p>
          <a:p>
            <a:pPr marL="514350" indent="-514350"/>
            <a:endParaRPr lang="en-US" dirty="0">
              <a:solidFill>
                <a:srgbClr val="77933C"/>
              </a:solidFill>
            </a:endParaRPr>
          </a:p>
          <a:p>
            <a:pPr marL="514350" indent="-514350"/>
            <a:endParaRPr lang="en-US" dirty="0"/>
          </a:p>
        </p:txBody>
      </p:sp>
      <p:sp>
        <p:nvSpPr>
          <p:cNvPr id="5" name="Slide Number Placeholder 4"/>
          <p:cNvSpPr>
            <a:spLocks noGrp="1"/>
          </p:cNvSpPr>
          <p:nvPr>
            <p:ph type="sldNum" sz="quarter" idx="12"/>
          </p:nvPr>
        </p:nvSpPr>
        <p:spPr/>
        <p:txBody>
          <a:bodyPr/>
          <a:lstStyle/>
          <a:p>
            <a:fld id="{0068900E-EA0F-7545-9379-6670201E7BDD}" type="slidenum">
              <a:rPr lang="en-US" smtClean="0"/>
              <a:pPr/>
              <a:t>24</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20706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19023" y="2773641"/>
            <a:ext cx="8009467" cy="461665"/>
          </a:xfrm>
          <a:prstGeom prst="rect">
            <a:avLst/>
          </a:prstGeom>
          <a:noFill/>
        </p:spPr>
        <p:txBody>
          <a:bodyPr wrap="square" rtlCol="0">
            <a:spAutoFit/>
          </a:bodyPr>
          <a:lstStyle/>
          <a:p>
            <a:r>
              <a:rPr lang="en-US" sz="2400" dirty="0">
                <a:solidFill>
                  <a:schemeClr val="tx2"/>
                </a:solidFill>
                <a:effectLst>
                  <a:outerShdw blurRad="63500" dist="38100" dir="5400000" algn="t" rotWithShape="0">
                    <a:prstClr val="black">
                      <a:alpha val="25000"/>
                    </a:prstClr>
                  </a:outerShdw>
                </a:effectLst>
                <a:ea typeface="+mj-ea"/>
                <a:cs typeface="+mj-cs"/>
              </a:rPr>
              <a:t>A few </a:t>
            </a:r>
            <a:r>
              <a:rPr lang="en-US" sz="2400" dirty="0" err="1" smtClean="0">
                <a:solidFill>
                  <a:schemeClr val="tx2"/>
                </a:solidFill>
                <a:effectLst>
                  <a:outerShdw blurRad="63500" dist="38100" dir="5400000" algn="t" rotWithShape="0">
                    <a:prstClr val="black">
                      <a:alpha val="25000"/>
                    </a:prstClr>
                  </a:outerShdw>
                </a:effectLst>
                <a:ea typeface="+mj-ea"/>
                <a:cs typeface="+mj-cs"/>
              </a:rPr>
              <a:t>ConnecEnc’s</a:t>
            </a:r>
            <a:r>
              <a:rPr lang="en-US" sz="2400" dirty="0" smtClean="0">
                <a:solidFill>
                  <a:schemeClr val="tx2"/>
                </a:solidFill>
                <a:effectLst>
                  <a:outerShdw blurRad="63500" dist="38100" dir="5400000" algn="t" rotWithShape="0">
                    <a:prstClr val="black">
                      <a:alpha val="25000"/>
                    </a:prstClr>
                  </a:outerShdw>
                </a:effectLst>
                <a:ea typeface="+mj-ea"/>
                <a:cs typeface="+mj-cs"/>
              </a:rPr>
              <a:t> </a:t>
            </a:r>
            <a:r>
              <a:rPr lang="en-US" sz="2400" dirty="0">
                <a:solidFill>
                  <a:schemeClr val="tx2"/>
                </a:solidFill>
                <a:effectLst>
                  <a:outerShdw blurRad="63500" dist="38100" dir="5400000" algn="t" rotWithShape="0">
                    <a:prstClr val="black">
                      <a:alpha val="25000"/>
                    </a:prstClr>
                  </a:outerShdw>
                </a:effectLst>
                <a:ea typeface="+mj-ea"/>
                <a:cs typeface="+mj-cs"/>
              </a:rPr>
              <a:t>scenarios from </a:t>
            </a:r>
            <a:r>
              <a:rPr lang="en-US" sz="2400" dirty="0" smtClean="0">
                <a:solidFill>
                  <a:schemeClr val="tx2"/>
                </a:solidFill>
                <a:effectLst>
                  <a:outerShdw blurRad="63500" dist="38100" dir="5400000" algn="t" rotWithShape="0">
                    <a:prstClr val="black">
                      <a:alpha val="25000"/>
                    </a:prstClr>
                  </a:outerShdw>
                </a:effectLst>
                <a:ea typeface="+mj-ea"/>
                <a:cs typeface="+mj-cs"/>
              </a:rPr>
              <a:t>user’s </a:t>
            </a:r>
            <a:r>
              <a:rPr lang="en-US" sz="2400" dirty="0">
                <a:solidFill>
                  <a:schemeClr val="tx2"/>
                </a:solidFill>
                <a:effectLst>
                  <a:outerShdw blurRad="63500" dist="38100" dir="5400000" algn="t" rotWithShape="0">
                    <a:prstClr val="black">
                      <a:alpha val="25000"/>
                    </a:prstClr>
                  </a:outerShdw>
                </a:effectLst>
                <a:ea typeface="+mj-ea"/>
                <a:cs typeface="+mj-cs"/>
              </a:rPr>
              <a:t>Perspective</a:t>
            </a:r>
          </a:p>
        </p:txBody>
      </p:sp>
      <p:sp>
        <p:nvSpPr>
          <p:cNvPr id="2" name="Slide Number Placeholder 1"/>
          <p:cNvSpPr>
            <a:spLocks noGrp="1"/>
          </p:cNvSpPr>
          <p:nvPr>
            <p:ph type="sldNum" sz="quarter" idx="12"/>
          </p:nvPr>
        </p:nvSpPr>
        <p:spPr/>
        <p:txBody>
          <a:bodyPr/>
          <a:lstStyle/>
          <a:p>
            <a:fld id="{743BBC92-980E-7A40-A635-4234B7FFB091}"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3401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back_map.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5993642"/>
          </a:xfrm>
          <a:prstGeom prst="rect">
            <a:avLst/>
          </a:prstGeom>
        </p:spPr>
      </p:pic>
      <p:sp>
        <p:nvSpPr>
          <p:cNvPr id="6" name="Oval 5"/>
          <p:cNvSpPr/>
          <p:nvPr/>
        </p:nvSpPr>
        <p:spPr>
          <a:xfrm>
            <a:off x="930050" y="3345148"/>
            <a:ext cx="143084" cy="1252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779841" y="6123944"/>
            <a:ext cx="2756910" cy="400110"/>
          </a:xfrm>
          <a:prstGeom prst="rect">
            <a:avLst/>
          </a:prstGeom>
          <a:noFill/>
        </p:spPr>
        <p:txBody>
          <a:bodyPr wrap="square" rtlCol="0">
            <a:spAutoFit/>
          </a:bodyPr>
          <a:lstStyle/>
          <a:p>
            <a:r>
              <a:rPr lang="en-US" sz="2000" dirty="0" smtClean="0"/>
              <a:t>A day in life of user A :</a:t>
            </a:r>
            <a:endParaRPr lang="en-US" sz="2000" dirty="0"/>
          </a:p>
        </p:txBody>
      </p:sp>
      <p:sp>
        <p:nvSpPr>
          <p:cNvPr id="10" name="TextBox 9"/>
          <p:cNvSpPr txBox="1"/>
          <p:nvPr/>
        </p:nvSpPr>
        <p:spPr>
          <a:xfrm>
            <a:off x="3979479" y="6128739"/>
            <a:ext cx="1269912" cy="400110"/>
          </a:xfrm>
          <a:prstGeom prst="rect">
            <a:avLst/>
          </a:prstGeom>
          <a:noFill/>
        </p:spPr>
        <p:txBody>
          <a:bodyPr wrap="square" rtlCol="0">
            <a:spAutoFit/>
          </a:bodyPr>
          <a:lstStyle/>
          <a:p>
            <a:r>
              <a:rPr lang="en-US" sz="2000" dirty="0" smtClean="0"/>
              <a:t>Home</a:t>
            </a:r>
            <a:endParaRPr lang="en-US" dirty="0"/>
          </a:p>
        </p:txBody>
      </p:sp>
      <p:sp>
        <p:nvSpPr>
          <p:cNvPr id="11" name="TextBox 10"/>
          <p:cNvSpPr txBox="1"/>
          <p:nvPr/>
        </p:nvSpPr>
        <p:spPr>
          <a:xfrm>
            <a:off x="3979479" y="6128739"/>
            <a:ext cx="1269912" cy="400110"/>
          </a:xfrm>
          <a:prstGeom prst="rect">
            <a:avLst/>
          </a:prstGeom>
          <a:noFill/>
        </p:spPr>
        <p:txBody>
          <a:bodyPr wrap="square" rtlCol="0">
            <a:spAutoFit/>
          </a:bodyPr>
          <a:lstStyle/>
          <a:p>
            <a:r>
              <a:rPr lang="en-US" sz="2000" dirty="0" smtClean="0"/>
              <a:t>Office</a:t>
            </a:r>
            <a:endParaRPr lang="en-US" sz="2000" dirty="0"/>
          </a:p>
        </p:txBody>
      </p:sp>
      <p:sp>
        <p:nvSpPr>
          <p:cNvPr id="12" name="TextBox 11"/>
          <p:cNvSpPr txBox="1"/>
          <p:nvPr/>
        </p:nvSpPr>
        <p:spPr>
          <a:xfrm>
            <a:off x="3979479" y="6123944"/>
            <a:ext cx="1889414" cy="400110"/>
          </a:xfrm>
          <a:prstGeom prst="rect">
            <a:avLst/>
          </a:prstGeom>
          <a:noFill/>
        </p:spPr>
        <p:txBody>
          <a:bodyPr wrap="square" rtlCol="0">
            <a:spAutoFit/>
          </a:bodyPr>
          <a:lstStyle/>
          <a:p>
            <a:r>
              <a:rPr lang="en-US" sz="2000" dirty="0" smtClean="0"/>
              <a:t>Food Court</a:t>
            </a:r>
            <a:endParaRPr lang="en-US" sz="2000" dirty="0"/>
          </a:p>
        </p:txBody>
      </p:sp>
      <p:sp>
        <p:nvSpPr>
          <p:cNvPr id="13" name="TextBox 12"/>
          <p:cNvSpPr txBox="1"/>
          <p:nvPr/>
        </p:nvSpPr>
        <p:spPr>
          <a:xfrm>
            <a:off x="3979479" y="6128739"/>
            <a:ext cx="1269912" cy="400110"/>
          </a:xfrm>
          <a:prstGeom prst="rect">
            <a:avLst/>
          </a:prstGeom>
          <a:noFill/>
        </p:spPr>
        <p:txBody>
          <a:bodyPr wrap="square" rtlCol="0">
            <a:spAutoFit/>
          </a:bodyPr>
          <a:lstStyle/>
          <a:p>
            <a:r>
              <a:rPr lang="en-US" sz="2000" dirty="0" smtClean="0"/>
              <a:t>Gym</a:t>
            </a:r>
            <a:endParaRPr lang="en-US" sz="2000" dirty="0"/>
          </a:p>
        </p:txBody>
      </p:sp>
      <p:sp>
        <p:nvSpPr>
          <p:cNvPr id="2" name="Slide Number Placeholder 1"/>
          <p:cNvSpPr>
            <a:spLocks noGrp="1"/>
          </p:cNvSpPr>
          <p:nvPr>
            <p:ph type="sldNum" sz="quarter" idx="12"/>
          </p:nvPr>
        </p:nvSpPr>
        <p:spPr/>
        <p:txBody>
          <a:bodyPr/>
          <a:lstStyle/>
          <a:p>
            <a:fld id="{743BBC92-980E-7A40-A635-4234B7FFB091}"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361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59 -0.01946 C 0.05436 -0.02224 0.09466 -0.02526 0.14087 -0.02989 C 0.14799 -0.03197 0.15581 -0.03105 0.16241 -0.03522 C 0.16553 -0.03754 0.16727 -0.04263 0.17022 -0.04564 C 0.18134 -0.05839 0.1704 -0.04263 0.18395 -0.05607 C 0.19402 -0.0665 0.20479 -0.07994 0.21521 -0.0899 C 0.22112 -0.09592 0.22841 -0.09754 0.23484 -0.10287 C 0.24387 -0.12164 0.23276 -0.10241 0.24457 -0.11353 C 0.25204 -0.12095 0.25047 -0.12488 0.25829 -0.12906 C 0.26072 -0.13045 0.2635 -0.13068 0.26611 -0.1316 C 0.26993 -0.13323 0.27792 -0.13693 0.27792 -0.13693 C 0.29042 -0.14852 0.27757 -0.13855 0.30328 -0.14481 C 0.30727 -0.14597 0.31092 -0.14875 0.31509 -0.14991 C 0.31891 -0.1513 0.32273 -0.15176 0.32673 -0.15269 C 0.33715 -0.15107 0.34775 -0.15037 0.35817 -0.14736 C 0.36025 -0.1469 0.36147 -0.14226 0.3639 -0.14226 C 0.37102 -0.14226 0.37814 -0.14666 0.38544 -0.14736 C 0.39899 -0.14921 0.41288 -0.14921 0.42661 -0.14991 C 0.45718 -0.16103 0.48966 -0.14782 0.52058 -0.15779 C 0.52683 -0.1557 0.53361 -0.15524 0.54003 -0.15269 C 0.5581 -0.1462 0.54281 -0.15014 0.55584 -0.14226 C 0.56869 -0.13462 0.56939 -0.13508 0.5812 -0.1316 C 0.60708 -0.13346 0.63175 -0.13624 0.65746 -0.13948 C 0.66909 -0.13879 0.68091 -0.13855 0.69272 -0.13693 C 0.70192 -0.13577 0.71252 -0.13091 0.72207 -0.12906 C 0.7358 -0.12998 0.75195 -0.12118 0.76324 -0.1316 C 0.77019 -0.13832 0.76202 -0.15454 0.76133 -0.16566 C 0.76011 -0.18327 0.75733 -0.21779 0.75733 -0.21779 C 0.75647 -0.24282 0.75768 -0.2778 0.75143 -0.30399 C 0.74987 -0.31024 0.75091 -0.31789 0.74761 -0.32229 C 0.7457 -0.32484 0.7424 -0.32414 0.73979 -0.32484 C 0.73527 -0.33387 0.73736 -0.33063 0.73388 -0.33526 " pathEditMode="relative" ptsTypes="fffffffffffffffffffffffffffffffA">
                                      <p:cBhvr>
                                        <p:cTn id="6" dur="2000" fill="hold"/>
                                        <p:tgtEl>
                                          <p:spTgt spid="6"/>
                                        </p:tgtEl>
                                        <p:attrNameLst>
                                          <p:attrName>ppt_x</p:attrName>
                                          <p:attrName>ppt_y</p:attrName>
                                        </p:attrNameLst>
                                      </p:cBhvr>
                                    </p:animMotion>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0.73389 -0.33526 C 0.72798 -0.31209 0.71617 -0.31418 0.70262 -0.30399 C 0.69793 -0.30074 0.68473 -0.28568 0.67917 -0.28313 C 0.66979 -0.27919 0.6611 -0.2734 0.65172 -0.27016 C 0.6479 -0.25463 0.64582 -0.23703 0.64582 -0.22057 " pathEditMode="relative" rAng="0" ptsTypes="ffffA">
                                      <p:cBhvr>
                                        <p:cTn id="14" dur="2000" fill="hold"/>
                                        <p:tgtEl>
                                          <p:spTgt spid="6"/>
                                        </p:tgtEl>
                                        <p:attrNameLst>
                                          <p:attrName>ppt_x</p:attrName>
                                          <p:attrName>ppt_y</p:attrName>
                                        </p:attrNameLst>
                                      </p:cBhvr>
                                      <p:rCtr x="-4412" y="5723"/>
                                    </p:animMotion>
                                  </p:childTnLst>
                                </p:cTn>
                              </p:par>
                              <p:par>
                                <p:cTn id="15" presetID="1" presetClass="exit"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2" nodeType="clickEffect">
                                  <p:stCondLst>
                                    <p:cond delay="0"/>
                                  </p:stCondLst>
                                  <p:childTnLst>
                                    <p:animMotion origin="layout" path="M 0.64582 -0.22058 C 0.64357 -0.20853 0.642 -0.20413 0.63419 -0.19718 C 0.62081 -0.17123 0.59285 -0.1696 0.57148 -0.1659 C 0.57009 -0.16335 0.5694 -0.16011 0.56731 -0.15802 C 0.56592 -0.1564 0.56297 -0.15779 0.56175 -0.15547 C 0.55863 -0.15061 0.55932 -0.14319 0.55776 -0.13717 C 0.55845 -0.10056 0.55724 -0.06395 0.55967 -0.02734 C 0.55967 -0.02433 0.56384 -0.02456 0.56557 -0.02225 C 0.56679 -0.02016 0.56783 -0.01715 0.56957 -0.01437 C 0.56662 0.00231 0.56662 0.00116 0.56557 0.02224 C 0.56366 0.04842 0.56835 0.07831 0.55776 0.10055 C 0.55324 0.10866 0.54786 0.11515 0.54212 0.12141 C 0.5383 0.12511 0.53049 0.13183 0.53049 0.13206 C 0.51954 0.12697 0.50947 0.13577 0.49905 0.13971 C 0.46986 0.13276 0.5013 0.14388 0.4815 0.1265 C 0.47803 0.12326 0.46934 0.12141 0.46934 0.12164 C 0.45753 0.12673 0.4445 0.13461 0.43252 0.13971 C 0.42401 0.14295 0.39604 0.14434 0.39344 0.14481 C 0.38944 0.14643 0.3851 0.14736 0.38162 0.15014 C 0.3778 0.15292 0.37502 0.16218 0.36999 0.16311 C 0.35696 0.1652 0.34376 0.16473 0.33073 0.16566 C 0.31735 0.17006 0.31405 0.17099 0.30137 0.17632 C 0.29738 0.17771 0.29356 0.17956 0.28974 0.18141 C 0.28765 0.18211 0.28383 0.18396 0.28383 0.18419 C 0.2609 0.20435 0.23485 0.18188 0.2114 0.18141 C 0.18065 0.18049 0.15008 0.17956 0.11951 0.17887 C 0.09224 0.17724 0.08251 0.18396 0.06462 0.16844 C 0.06375 0.16496 0.05784 0.14481 0.06462 0.14481 C 0.06861 0.14481 0.06861 0.16056 0.06861 0.16079 C 0.06514 0.17423 0.06271 0.17145 0.05298 0.16844 C 0.05038 0.15871 0.04864 0.16056 0.05489 0.16056 " pathEditMode="relative" rAng="0" ptsTypes="ffffffffffffffffffffffffffffffA">
                                      <p:cBhvr>
                                        <p:cTn id="22" dur="2000" fill="hold"/>
                                        <p:tgtEl>
                                          <p:spTgt spid="6"/>
                                        </p:tgtEl>
                                        <p:attrNameLst>
                                          <p:attrName>ppt_x</p:attrName>
                                          <p:attrName>ppt_y</p:attrName>
                                        </p:attrNameLst>
                                      </p:cBhvr>
                                      <p:rCtr x="-29859" y="21247"/>
                                    </p:animMotion>
                                  </p:childTnLst>
                                </p:cTn>
                              </p:par>
                              <p:par>
                                <p:cTn id="23" presetID="1" presetClass="exit"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3" nodeType="clickEffect">
                                  <p:stCondLst>
                                    <p:cond delay="0"/>
                                  </p:stCondLst>
                                  <p:childTnLst>
                                    <p:animMotion origin="layout" path="M 0.05489 0.16057 C 0.04638 0.15964 0.03266 0.16821 0.02953 0.15779 C 0.02119 0.13022 0.02866 0.09847 0.02745 0.06905 C 0.02623 0.04588 0.01963 0.02155 0.01963 -0.00139 " pathEditMode="relative" rAng="0" ptsTypes="fffA">
                                      <p:cBhvr>
                                        <p:cTn id="30" dur="2000" fill="hold"/>
                                        <p:tgtEl>
                                          <p:spTgt spid="6"/>
                                        </p:tgtEl>
                                        <p:attrNameLst>
                                          <p:attrName>ppt_x</p:attrName>
                                          <p:attrName>ppt_y</p:attrName>
                                        </p:attrNameLst>
                                      </p:cBhvr>
                                      <p:rCtr x="-1772" y="-7715"/>
                                    </p:animMotion>
                                  </p:childTnLst>
                                </p:cTn>
                              </p:par>
                              <p:par>
                                <p:cTn id="31" presetID="1" presetClass="exit"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ntr"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10" grpId="0"/>
      <p:bldP spid="10" grpId="1"/>
      <p:bldP spid="11" grpId="0"/>
      <p:bldP spid="11" grpId="1"/>
      <p:bldP spid="12" grpId="0"/>
      <p:bldP spid="12" grpId="1"/>
      <p:bldP spid="13" grpId="0"/>
      <p:bldP spid="13" grpId="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8227"/>
            <a:ext cx="8229600" cy="1143000"/>
          </a:xfrm>
        </p:spPr>
        <p:txBody>
          <a:bodyPr/>
          <a:lstStyle/>
          <a:p>
            <a:r>
              <a:rPr lang="en-US" dirty="0" smtClean="0"/>
              <a:t>Scenario    1</a:t>
            </a:r>
            <a:endParaRPr lang="en-US" dirty="0"/>
          </a:p>
        </p:txBody>
      </p:sp>
      <p:sp>
        <p:nvSpPr>
          <p:cNvPr id="3" name="Slide Number Placeholder 2"/>
          <p:cNvSpPr>
            <a:spLocks noGrp="1"/>
          </p:cNvSpPr>
          <p:nvPr>
            <p:ph type="sldNum" sz="quarter" idx="12"/>
          </p:nvPr>
        </p:nvSpPr>
        <p:spPr/>
        <p:txBody>
          <a:bodyPr/>
          <a:lstStyle/>
          <a:p>
            <a:fld id="{743BBC92-980E-7A40-A635-4234B7FFB091}"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5917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2962656" y="276648"/>
            <a:ext cx="5448944" cy="3855128"/>
          </a:xfrm>
          <a:prstGeom prst="rect">
            <a:avLst/>
          </a:prstGeom>
        </p:spPr>
      </p:pic>
      <p:sp>
        <p:nvSpPr>
          <p:cNvPr id="4" name="Rectangle 3"/>
          <p:cNvSpPr/>
          <p:nvPr/>
        </p:nvSpPr>
        <p:spPr>
          <a:xfrm>
            <a:off x="691537" y="274637"/>
            <a:ext cx="7720063" cy="483074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741414" y="2024548"/>
            <a:ext cx="1144179" cy="1798201"/>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cxnSp>
        <p:nvCxnSpPr>
          <p:cNvPr id="7" name="Curved Connector 6"/>
          <p:cNvCxnSpPr>
            <a:stCxn id="5" idx="3"/>
          </p:cNvCxnSpPr>
          <p:nvPr/>
        </p:nvCxnSpPr>
        <p:spPr>
          <a:xfrm rot="5400000">
            <a:off x="1030239" y="3635629"/>
            <a:ext cx="954956" cy="802516"/>
          </a:xfrm>
          <a:prstGeom prst="curved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2682558" y="3588341"/>
            <a:ext cx="791484" cy="733619"/>
          </a:xfrm>
          <a:prstGeom prst="curved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screenshot_itrust_1_annot.eps"/>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87477" y="1824084"/>
            <a:ext cx="1075986" cy="1898799"/>
          </a:xfrm>
          <a:prstGeom prst="rect">
            <a:avLst/>
          </a:prstGeom>
          <a:ln>
            <a:solidFill>
              <a:srgbClr val="000000"/>
            </a:solidFill>
          </a:ln>
        </p:spPr>
      </p:pic>
      <p:pic>
        <p:nvPicPr>
          <p:cNvPr id="15" name="Picture 14"/>
          <p:cNvPicPr>
            <a:picLocks noChangeAspect="1"/>
          </p:cNvPicPr>
          <p:nvPr/>
        </p:nvPicPr>
        <p:blipFill>
          <a:blip r:embed="rId4"/>
          <a:stretch>
            <a:fillRect/>
          </a:stretch>
        </p:blipFill>
        <p:spPr>
          <a:xfrm>
            <a:off x="3698049" y="2944522"/>
            <a:ext cx="676235" cy="878227"/>
          </a:xfrm>
          <a:prstGeom prst="rect">
            <a:avLst/>
          </a:prstGeom>
        </p:spPr>
      </p:pic>
      <p:cxnSp>
        <p:nvCxnSpPr>
          <p:cNvPr id="17" name="Straight Connector 16"/>
          <p:cNvCxnSpPr/>
          <p:nvPr/>
        </p:nvCxnSpPr>
        <p:spPr>
          <a:xfrm flipH="1">
            <a:off x="3797165" y="3797600"/>
            <a:ext cx="113160" cy="71676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224660" y="3797600"/>
            <a:ext cx="98077" cy="91796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 name="Rounded Rectangular Callout 22"/>
          <p:cNvSpPr/>
          <p:nvPr/>
        </p:nvSpPr>
        <p:spPr>
          <a:xfrm>
            <a:off x="1908975" y="477844"/>
            <a:ext cx="4277133" cy="767065"/>
          </a:xfrm>
          <a:prstGeom prst="wedgeRoundRectCallout">
            <a:avLst>
              <a:gd name="adj1" fmla="val -42887"/>
              <a:gd name="adj2" fmla="val 142828"/>
              <a:gd name="adj3" fmla="val 16667"/>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946914" y="515568"/>
            <a:ext cx="4275705" cy="707886"/>
          </a:xfrm>
          <a:prstGeom prst="rect">
            <a:avLst/>
          </a:prstGeom>
          <a:noFill/>
        </p:spPr>
        <p:txBody>
          <a:bodyPr wrap="none" rtlCol="0">
            <a:spAutoFit/>
          </a:bodyPr>
          <a:lstStyle/>
          <a:p>
            <a:r>
              <a:rPr lang="en-US" sz="2000" dirty="0" smtClean="0"/>
              <a:t>Wow I don</a:t>
            </a:r>
            <a:r>
              <a:rPr lang="fr-FR" sz="2000" dirty="0" smtClean="0"/>
              <a:t>’</a:t>
            </a:r>
            <a:r>
              <a:rPr lang="en-US" sz="2000" dirty="0" smtClean="0"/>
              <a:t>t know this </a:t>
            </a:r>
            <a:r>
              <a:rPr lang="en-US" sz="2000" dirty="0"/>
              <a:t> </a:t>
            </a:r>
            <a:r>
              <a:rPr lang="en-US" sz="2000" dirty="0" smtClean="0"/>
              <a:t>high ranked </a:t>
            </a:r>
          </a:p>
          <a:p>
            <a:r>
              <a:rPr lang="en-US" sz="2000" dirty="0" smtClean="0"/>
              <a:t>person. Let me check him out!</a:t>
            </a:r>
            <a:endParaRPr lang="en-US" sz="2000" dirty="0"/>
          </a:p>
        </p:txBody>
      </p:sp>
      <p:sp>
        <p:nvSpPr>
          <p:cNvPr id="25" name="TextBox 24"/>
          <p:cNvSpPr txBox="1"/>
          <p:nvPr/>
        </p:nvSpPr>
        <p:spPr>
          <a:xfrm>
            <a:off x="1106459" y="6073645"/>
            <a:ext cx="5408952" cy="400110"/>
          </a:xfrm>
          <a:prstGeom prst="rect">
            <a:avLst/>
          </a:prstGeom>
          <a:noFill/>
        </p:spPr>
        <p:txBody>
          <a:bodyPr wrap="none" rtlCol="0">
            <a:spAutoFit/>
          </a:bodyPr>
          <a:lstStyle/>
          <a:p>
            <a:r>
              <a:rPr lang="en-US" sz="2000" dirty="0" smtClean="0"/>
              <a:t>Scenario 1: Checking out details about an user</a:t>
            </a:r>
            <a:endParaRPr lang="en-US" sz="2000" dirty="0"/>
          </a:p>
        </p:txBody>
      </p:sp>
      <p:sp>
        <p:nvSpPr>
          <p:cNvPr id="27" name="TextBox 26"/>
          <p:cNvSpPr txBox="1"/>
          <p:nvPr/>
        </p:nvSpPr>
        <p:spPr>
          <a:xfrm>
            <a:off x="2143763" y="4350893"/>
            <a:ext cx="402349" cy="369332"/>
          </a:xfrm>
          <a:prstGeom prst="rect">
            <a:avLst/>
          </a:prstGeom>
          <a:noFill/>
        </p:spPr>
        <p:txBody>
          <a:bodyPr wrap="square" rtlCol="0">
            <a:spAutoFit/>
          </a:bodyPr>
          <a:lstStyle/>
          <a:p>
            <a:r>
              <a:rPr lang="en-US" dirty="0" smtClean="0"/>
              <a:t> A</a:t>
            </a:r>
            <a:endParaRPr lang="en-US" dirty="0"/>
          </a:p>
        </p:txBody>
      </p:sp>
      <p:sp>
        <p:nvSpPr>
          <p:cNvPr id="2" name="Slide Number Placeholder 1"/>
          <p:cNvSpPr>
            <a:spLocks noGrp="1"/>
          </p:cNvSpPr>
          <p:nvPr>
            <p:ph type="sldNum" sz="quarter" idx="12"/>
          </p:nvPr>
        </p:nvSpPr>
        <p:spPr/>
        <p:txBody>
          <a:bodyPr/>
          <a:lstStyle/>
          <a:p>
            <a:fld id="{743BBC92-980E-7A40-A635-4234B7FFB091}"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2113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7321"/>
          </a:xfrm>
        </p:spPr>
        <p:txBody>
          <a:bodyPr/>
          <a:lstStyle/>
          <a:p>
            <a:r>
              <a:rPr lang="en-US" dirty="0" smtClean="0"/>
              <a:t>Terminology</a:t>
            </a:r>
            <a:endParaRPr lang="en-US" dirty="0"/>
          </a:p>
        </p:txBody>
      </p:sp>
      <p:sp>
        <p:nvSpPr>
          <p:cNvPr id="3" name="Content Placeholder 2"/>
          <p:cNvSpPr>
            <a:spLocks noGrp="1"/>
          </p:cNvSpPr>
          <p:nvPr>
            <p:ph idx="1"/>
          </p:nvPr>
        </p:nvSpPr>
        <p:spPr>
          <a:xfrm>
            <a:off x="457200" y="1077321"/>
            <a:ext cx="8421714" cy="4525963"/>
          </a:xfrm>
        </p:spPr>
        <p:txBody>
          <a:bodyPr>
            <a:normAutofit/>
          </a:bodyPr>
          <a:lstStyle/>
          <a:p>
            <a:r>
              <a:rPr lang="en-US" dirty="0" smtClean="0"/>
              <a:t>Social Discovery: searching for other users by location and/or other criteria (interest, age, gender,…) </a:t>
            </a:r>
            <a:r>
              <a:rPr lang="en-US" sz="1400" dirty="0" smtClean="0"/>
              <a:t>[</a:t>
            </a:r>
            <a:r>
              <a:rPr lang="en-US" sz="1400" dirty="0" err="1" smtClean="0"/>
              <a:t>wikipedia</a:t>
            </a:r>
            <a:r>
              <a:rPr lang="en-US" sz="1400" dirty="0" smtClean="0"/>
              <a:t>]</a:t>
            </a:r>
          </a:p>
          <a:p>
            <a:pPr lvl="1"/>
            <a:r>
              <a:rPr lang="en-US" dirty="0" smtClean="0"/>
              <a:t>Match making, mainly!</a:t>
            </a:r>
          </a:p>
          <a:p>
            <a:pPr lvl="1"/>
            <a:r>
              <a:rPr lang="en-US" dirty="0" smtClean="0"/>
              <a:t>Apps: Highlight, </a:t>
            </a:r>
            <a:r>
              <a:rPr lang="en-US" dirty="0" err="1" smtClean="0"/>
              <a:t>Blendr</a:t>
            </a:r>
            <a:r>
              <a:rPr lang="en-US" dirty="0" smtClean="0"/>
              <a:t>, </a:t>
            </a:r>
            <a:r>
              <a:rPr lang="en-US" dirty="0" err="1" smtClean="0"/>
              <a:t>Skout</a:t>
            </a:r>
            <a:endParaRPr lang="en-US" dirty="0" smtClean="0"/>
          </a:p>
          <a:p>
            <a:pPr>
              <a:spcAft>
                <a:spcPts val="600"/>
              </a:spcAft>
            </a:pPr>
            <a:r>
              <a:rPr lang="en-US" dirty="0" smtClean="0"/>
              <a:t>Behavioral similarity: </a:t>
            </a:r>
          </a:p>
          <a:p>
            <a:pPr lvl="1">
              <a:spcAft>
                <a:spcPts val="600"/>
              </a:spcAft>
            </a:pPr>
            <a:r>
              <a:rPr lang="en-US" dirty="0" smtClean="0"/>
              <a:t>Behavior: based on location visitation, mobility, activity (network-related, or other), social interaction</a:t>
            </a:r>
          </a:p>
          <a:p>
            <a:pPr lvl="1">
              <a:spcAft>
                <a:spcPts val="600"/>
              </a:spcAft>
            </a:pPr>
            <a:r>
              <a:rPr lang="en-US" dirty="0" smtClean="0"/>
              <a:t>Similarity: based on mathematical definition of distance in a multi-dimensional metric space [qualitative definition later]</a:t>
            </a:r>
          </a:p>
          <a:p>
            <a:pPr>
              <a:spcAft>
                <a:spcPts val="600"/>
              </a:spcAft>
            </a:pPr>
            <a:r>
              <a:rPr lang="en-US" dirty="0" smtClean="0"/>
              <a:t>Encounter:</a:t>
            </a:r>
          </a:p>
          <a:p>
            <a:pPr lvl="1">
              <a:spcAft>
                <a:spcPts val="600"/>
              </a:spcAft>
            </a:pPr>
            <a:r>
              <a:rPr lang="en-US" dirty="0" smtClean="0"/>
              <a:t>Radio device encounter</a:t>
            </a:r>
          </a:p>
          <a:p>
            <a:pPr lvl="1">
              <a:spcAft>
                <a:spcPts val="600"/>
              </a:spcAft>
            </a:pPr>
            <a:r>
              <a:rPr lang="en-US" dirty="0" smtClean="0"/>
              <a:t>Face-to-face </a:t>
            </a:r>
            <a:r>
              <a:rPr lang="en-US" dirty="0" smtClean="0"/>
              <a:t>encounter</a:t>
            </a:r>
          </a:p>
          <a:p>
            <a:pPr>
              <a:spcAft>
                <a:spcPts val="600"/>
              </a:spcAft>
            </a:pPr>
            <a:r>
              <a:rPr lang="en-US" dirty="0" smtClean="0"/>
              <a:t>Trust: </a:t>
            </a:r>
            <a:r>
              <a:rPr lang="en-US" sz="1500" dirty="0" smtClean="0"/>
              <a:t>[50 different, sometimes contradicting, definitions]</a:t>
            </a:r>
          </a:p>
          <a:p>
            <a:pPr lvl="1">
              <a:spcAft>
                <a:spcPts val="600"/>
              </a:spcAft>
            </a:pPr>
            <a:r>
              <a:rPr lang="en-US" dirty="0" smtClean="0"/>
              <a:t>Tendency (likelihood) to exchange encounter-based out-of-band keys</a:t>
            </a:r>
          </a:p>
        </p:txBody>
      </p:sp>
      <p:sp>
        <p:nvSpPr>
          <p:cNvPr id="4" name="Slide Number Placeholder 3"/>
          <p:cNvSpPr>
            <a:spLocks noGrp="1"/>
          </p:cNvSpPr>
          <p:nvPr>
            <p:ph type="sldNum" sz="quarter" idx="12"/>
          </p:nvPr>
        </p:nvSpPr>
        <p:spPr/>
        <p:txBody>
          <a:bodyPr/>
          <a:lstStyle/>
          <a:p>
            <a:fld id="{FC5DF968-BCAC-1541-BC48-DBC3F7A4679D}" type="slidenum">
              <a:rPr lang="en-US" smtClean="0"/>
              <a:pPr/>
              <a:t>2</a:t>
            </a:fld>
            <a:endParaRPr lang="en-US"/>
          </a:p>
        </p:txBody>
      </p:sp>
      <p:pic>
        <p:nvPicPr>
          <p:cNvPr id="5" name="Picture 4" descr="Screen shot 2013-05-16 at 4.35.31 AM.png"/>
          <p:cNvPicPr>
            <a:picLocks noChangeAspect="1"/>
          </p:cNvPicPr>
          <p:nvPr/>
        </p:nvPicPr>
        <p:blipFill>
          <a:blip r:embed="rId2"/>
          <a:stretch>
            <a:fillRect/>
          </a:stretch>
        </p:blipFill>
        <p:spPr>
          <a:xfrm>
            <a:off x="4363172" y="1883477"/>
            <a:ext cx="977798" cy="1144364"/>
          </a:xfrm>
          <a:prstGeom prst="rect">
            <a:avLst/>
          </a:prstGeom>
        </p:spPr>
      </p:pic>
      <p:pic>
        <p:nvPicPr>
          <p:cNvPr id="6" name="Picture 5" descr="Screen shot 2013-05-16 at 10.40.46 AM.png"/>
          <p:cNvPicPr>
            <a:picLocks noChangeAspect="1"/>
          </p:cNvPicPr>
          <p:nvPr/>
        </p:nvPicPr>
        <p:blipFill>
          <a:blip r:embed="rId3"/>
          <a:stretch>
            <a:fillRect/>
          </a:stretch>
        </p:blipFill>
        <p:spPr>
          <a:xfrm>
            <a:off x="5491701" y="1883478"/>
            <a:ext cx="1035130" cy="1144364"/>
          </a:xfrm>
          <a:prstGeom prst="rect">
            <a:avLst/>
          </a:prstGeom>
        </p:spPr>
      </p:pic>
      <p:pic>
        <p:nvPicPr>
          <p:cNvPr id="8" name="Picture 7" descr="Screen shot 2013-05-16 at 10.42.58 AM.png"/>
          <p:cNvPicPr>
            <a:picLocks noChangeAspect="1"/>
          </p:cNvPicPr>
          <p:nvPr/>
        </p:nvPicPr>
        <p:blipFill>
          <a:blip r:embed="rId4"/>
          <a:stretch>
            <a:fillRect/>
          </a:stretch>
        </p:blipFill>
        <p:spPr>
          <a:xfrm>
            <a:off x="6762096" y="1883478"/>
            <a:ext cx="1072616" cy="114436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TextBox 26"/>
          <p:cNvSpPr txBox="1"/>
          <p:nvPr/>
        </p:nvSpPr>
        <p:spPr>
          <a:xfrm>
            <a:off x="2143763" y="4350893"/>
            <a:ext cx="402349" cy="369332"/>
          </a:xfrm>
          <a:prstGeom prst="rect">
            <a:avLst/>
          </a:prstGeom>
          <a:noFill/>
        </p:spPr>
        <p:txBody>
          <a:bodyPr wrap="square" rtlCol="0">
            <a:spAutoFit/>
          </a:bodyPr>
          <a:lstStyle/>
          <a:p>
            <a:r>
              <a:rPr lang="en-US" dirty="0" smtClean="0"/>
              <a:t> A</a:t>
            </a:r>
            <a:endParaRPr lang="en-US" dirty="0"/>
          </a:p>
        </p:txBody>
      </p:sp>
      <p:pic>
        <p:nvPicPr>
          <p:cNvPr id="26" name="Picture 25"/>
          <p:cNvPicPr>
            <a:picLocks noChangeAspect="1"/>
          </p:cNvPicPr>
          <p:nvPr/>
        </p:nvPicPr>
        <p:blipFill>
          <a:blip r:embed="rId2"/>
          <a:stretch>
            <a:fillRect/>
          </a:stretch>
        </p:blipFill>
        <p:spPr>
          <a:xfrm>
            <a:off x="2962656" y="276648"/>
            <a:ext cx="5448944" cy="3855128"/>
          </a:xfrm>
          <a:prstGeom prst="rect">
            <a:avLst/>
          </a:prstGeom>
        </p:spPr>
      </p:pic>
      <p:pic>
        <p:nvPicPr>
          <p:cNvPr id="2" name="Picture 1" descr="screenshot_itrust_4.eps"/>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58270" y="1771770"/>
            <a:ext cx="1056164" cy="1863818"/>
          </a:xfrm>
          <a:prstGeom prst="rect">
            <a:avLst/>
          </a:prstGeom>
        </p:spPr>
      </p:pic>
      <p:sp>
        <p:nvSpPr>
          <p:cNvPr id="4" name="Rectangle 3"/>
          <p:cNvSpPr/>
          <p:nvPr/>
        </p:nvSpPr>
        <p:spPr>
          <a:xfrm>
            <a:off x="691537" y="274637"/>
            <a:ext cx="7720063" cy="483074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741414" y="2024548"/>
            <a:ext cx="1144179" cy="1798201"/>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cxnSp>
        <p:nvCxnSpPr>
          <p:cNvPr id="7" name="Curved Connector 6"/>
          <p:cNvCxnSpPr>
            <a:stCxn id="5" idx="3"/>
          </p:cNvCxnSpPr>
          <p:nvPr/>
        </p:nvCxnSpPr>
        <p:spPr>
          <a:xfrm rot="5400000">
            <a:off x="1030239" y="3635629"/>
            <a:ext cx="954956" cy="802516"/>
          </a:xfrm>
          <a:prstGeom prst="curved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2682558" y="3588341"/>
            <a:ext cx="791484" cy="733619"/>
          </a:xfrm>
          <a:prstGeom prst="curved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3698049" y="2944522"/>
            <a:ext cx="676235" cy="878227"/>
          </a:xfrm>
          <a:prstGeom prst="rect">
            <a:avLst/>
          </a:prstGeom>
        </p:spPr>
      </p:pic>
      <p:cxnSp>
        <p:nvCxnSpPr>
          <p:cNvPr id="17" name="Straight Connector 16"/>
          <p:cNvCxnSpPr/>
          <p:nvPr/>
        </p:nvCxnSpPr>
        <p:spPr>
          <a:xfrm flipH="1">
            <a:off x="3797165" y="3797600"/>
            <a:ext cx="113160" cy="71676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224660" y="3797600"/>
            <a:ext cx="98077" cy="91796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 name="Rounded Rectangular Callout 22"/>
          <p:cNvSpPr/>
          <p:nvPr/>
        </p:nvSpPr>
        <p:spPr>
          <a:xfrm>
            <a:off x="2143763" y="477844"/>
            <a:ext cx="4042345" cy="767065"/>
          </a:xfrm>
          <a:prstGeom prst="wedgeRoundRectCallout">
            <a:avLst>
              <a:gd name="adj1" fmla="val -42887"/>
              <a:gd name="adj2" fmla="val 142828"/>
              <a:gd name="adj3" fmla="val 16667"/>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547734" y="515568"/>
            <a:ext cx="2978662" cy="646331"/>
          </a:xfrm>
          <a:prstGeom prst="rect">
            <a:avLst/>
          </a:prstGeom>
          <a:noFill/>
        </p:spPr>
        <p:txBody>
          <a:bodyPr wrap="none" rtlCol="0">
            <a:spAutoFit/>
          </a:bodyPr>
          <a:lstStyle/>
          <a:p>
            <a:r>
              <a:rPr lang="en-US" dirty="0" smtClean="0"/>
              <a:t>Has a pretty high Filter score.. </a:t>
            </a:r>
          </a:p>
          <a:p>
            <a:r>
              <a:rPr lang="en-US" dirty="0" smtClean="0"/>
              <a:t>Let me check more details</a:t>
            </a:r>
            <a:endParaRPr lang="en-US" dirty="0"/>
          </a:p>
        </p:txBody>
      </p:sp>
      <p:grpSp>
        <p:nvGrpSpPr>
          <p:cNvPr id="11" name="Group 10"/>
          <p:cNvGrpSpPr/>
          <p:nvPr/>
        </p:nvGrpSpPr>
        <p:grpSpPr>
          <a:xfrm>
            <a:off x="529310" y="365290"/>
            <a:ext cx="7869838" cy="5158464"/>
            <a:chOff x="387818" y="274637"/>
            <a:chExt cx="7869838" cy="5158464"/>
          </a:xfrm>
        </p:grpSpPr>
        <p:pic>
          <p:nvPicPr>
            <p:cNvPr id="13" name="Picture 12" descr="back_map.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7818" y="274637"/>
              <a:ext cx="7869838" cy="5158464"/>
            </a:xfrm>
            <a:prstGeom prst="rect">
              <a:avLst/>
            </a:prstGeom>
          </p:spPr>
        </p:pic>
        <p:pic>
          <p:nvPicPr>
            <p:cNvPr id="6" name="Picture 5" descr="marker.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49430" y="2024548"/>
              <a:ext cx="447735" cy="354457"/>
            </a:xfrm>
            <a:prstGeom prst="rect">
              <a:avLst/>
            </a:prstGeom>
          </p:spPr>
        </p:pic>
        <p:pic>
          <p:nvPicPr>
            <p:cNvPr id="16" name="Picture 15" descr="marker.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75002" y="1999719"/>
              <a:ext cx="447735" cy="354457"/>
            </a:xfrm>
            <a:prstGeom prst="rect">
              <a:avLst/>
            </a:prstGeom>
          </p:spPr>
        </p:pic>
        <p:pic>
          <p:nvPicPr>
            <p:cNvPr id="18" name="Picture 17" descr="marker.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00460" y="2024548"/>
              <a:ext cx="447735" cy="354457"/>
            </a:xfrm>
            <a:prstGeom prst="rect">
              <a:avLst/>
            </a:prstGeom>
          </p:spPr>
        </p:pic>
        <p:pic>
          <p:nvPicPr>
            <p:cNvPr id="20" name="Picture 19" descr="marker.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40249" y="2024548"/>
              <a:ext cx="447735" cy="354457"/>
            </a:xfrm>
            <a:prstGeom prst="rect">
              <a:avLst/>
            </a:prstGeom>
          </p:spPr>
        </p:pic>
        <p:pic>
          <p:nvPicPr>
            <p:cNvPr id="21" name="Picture 20" descr="marker.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44167" y="2024548"/>
              <a:ext cx="447735" cy="354457"/>
            </a:xfrm>
            <a:prstGeom prst="rect">
              <a:avLst/>
            </a:prstGeom>
          </p:spPr>
        </p:pic>
      </p:grpSp>
      <p:sp>
        <p:nvSpPr>
          <p:cNvPr id="12" name="Rectangle 11"/>
          <p:cNvSpPr/>
          <p:nvPr/>
        </p:nvSpPr>
        <p:spPr>
          <a:xfrm>
            <a:off x="2547734" y="1441399"/>
            <a:ext cx="3917737" cy="150312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ular Callout 13"/>
          <p:cNvSpPr/>
          <p:nvPr/>
        </p:nvSpPr>
        <p:spPr>
          <a:xfrm>
            <a:off x="5293358" y="477845"/>
            <a:ext cx="1785500" cy="1293926"/>
          </a:xfrm>
          <a:prstGeom prst="wedgeRectCallout">
            <a:avLst/>
          </a:prstGeom>
          <a:solidFill>
            <a:schemeClr val="tx1">
              <a:lumMod val="65000"/>
              <a:lumOff val="35000"/>
            </a:schemeClr>
          </a:solidFill>
          <a:effectLst>
            <a:glow rad="101600">
              <a:schemeClr val="accent3">
                <a:lumMod val="75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u="sng" dirty="0" smtClean="0"/>
              <a:t>Context:</a:t>
            </a:r>
            <a:r>
              <a:rPr lang="en-US" sz="1200" dirty="0" smtClean="0"/>
              <a:t> Commute *</a:t>
            </a:r>
          </a:p>
          <a:p>
            <a:pPr algn="ctr"/>
            <a:r>
              <a:rPr lang="en-US" sz="1200" u="sng" dirty="0" smtClean="0"/>
              <a:t>Encounter time:</a:t>
            </a:r>
          </a:p>
          <a:p>
            <a:pPr algn="ctr"/>
            <a:r>
              <a:rPr lang="en-US" sz="1100" dirty="0" smtClean="0"/>
              <a:t>10:30am 10-12-12</a:t>
            </a:r>
          </a:p>
          <a:p>
            <a:pPr algn="ctr"/>
            <a:r>
              <a:rPr lang="en-US" sz="1100" dirty="0" smtClean="0"/>
              <a:t>10:30am 10-11-12</a:t>
            </a:r>
          </a:p>
          <a:p>
            <a:pPr algn="ctr"/>
            <a:r>
              <a:rPr lang="en-US" sz="1100" dirty="0" smtClean="0"/>
              <a:t>10:30am 10-10-12</a:t>
            </a:r>
          </a:p>
          <a:p>
            <a:pPr algn="ctr"/>
            <a:r>
              <a:rPr lang="en-US" sz="1100" dirty="0" smtClean="0"/>
              <a:t>…..</a:t>
            </a:r>
            <a:endParaRPr lang="en-US" sz="1100" dirty="0"/>
          </a:p>
        </p:txBody>
      </p:sp>
      <p:sp>
        <p:nvSpPr>
          <p:cNvPr id="25" name="TextBox 24"/>
          <p:cNvSpPr txBox="1"/>
          <p:nvPr/>
        </p:nvSpPr>
        <p:spPr>
          <a:xfrm>
            <a:off x="1106459" y="6073645"/>
            <a:ext cx="5408952" cy="400110"/>
          </a:xfrm>
          <a:prstGeom prst="rect">
            <a:avLst/>
          </a:prstGeom>
          <a:noFill/>
        </p:spPr>
        <p:txBody>
          <a:bodyPr wrap="none" rtlCol="0">
            <a:spAutoFit/>
          </a:bodyPr>
          <a:lstStyle/>
          <a:p>
            <a:r>
              <a:rPr lang="en-US" sz="2000" dirty="0" smtClean="0"/>
              <a:t>Scenario 1: Checking out details about an user</a:t>
            </a:r>
            <a:endParaRPr lang="en-US" sz="2000" dirty="0"/>
          </a:p>
        </p:txBody>
      </p:sp>
      <p:sp>
        <p:nvSpPr>
          <p:cNvPr id="3" name="TextBox 2"/>
          <p:cNvSpPr txBox="1"/>
          <p:nvPr/>
        </p:nvSpPr>
        <p:spPr>
          <a:xfrm>
            <a:off x="1115592" y="6442977"/>
            <a:ext cx="5204031" cy="369332"/>
          </a:xfrm>
          <a:prstGeom prst="rect">
            <a:avLst/>
          </a:prstGeom>
          <a:noFill/>
        </p:spPr>
        <p:txBody>
          <a:bodyPr wrap="none" rtlCol="0">
            <a:spAutoFit/>
          </a:bodyPr>
          <a:lstStyle/>
          <a:p>
            <a:r>
              <a:rPr lang="en-US" dirty="0" smtClean="0"/>
              <a:t>*</a:t>
            </a:r>
            <a:r>
              <a:rPr lang="en-US" sz="1050" dirty="0" smtClean="0"/>
              <a:t>Only for illustration purposes, context cannot be sensed in the current app. version</a:t>
            </a:r>
            <a:endParaRPr lang="en-US" dirty="0"/>
          </a:p>
        </p:txBody>
      </p:sp>
      <p:sp>
        <p:nvSpPr>
          <p:cNvPr id="9" name="Slide Number Placeholder 8"/>
          <p:cNvSpPr>
            <a:spLocks noGrp="1"/>
          </p:cNvSpPr>
          <p:nvPr>
            <p:ph type="sldNum" sz="quarter" idx="12"/>
          </p:nvPr>
        </p:nvSpPr>
        <p:spPr/>
        <p:txBody>
          <a:bodyPr/>
          <a:lstStyle/>
          <a:p>
            <a:fld id="{743BBC92-980E-7A40-A635-4234B7FFB091}"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772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962656" y="276648"/>
            <a:ext cx="5448944" cy="3855128"/>
          </a:xfrm>
          <a:prstGeom prst="rect">
            <a:avLst/>
          </a:prstGeom>
        </p:spPr>
      </p:pic>
      <p:pic>
        <p:nvPicPr>
          <p:cNvPr id="12" name="Picture 11" descr="screenshot_itrust_4.eps"/>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45110" y="1695590"/>
            <a:ext cx="1056164" cy="1863818"/>
          </a:xfrm>
          <a:prstGeom prst="rect">
            <a:avLst/>
          </a:prstGeom>
          <a:ln>
            <a:solidFill>
              <a:srgbClr val="000000"/>
            </a:solidFill>
          </a:ln>
        </p:spPr>
      </p:pic>
      <p:sp>
        <p:nvSpPr>
          <p:cNvPr id="4" name="Rectangle 3"/>
          <p:cNvSpPr/>
          <p:nvPr/>
        </p:nvSpPr>
        <p:spPr>
          <a:xfrm>
            <a:off x="691537" y="274637"/>
            <a:ext cx="7720063" cy="483074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741414" y="2024548"/>
            <a:ext cx="1144179" cy="1798201"/>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cxnSp>
        <p:nvCxnSpPr>
          <p:cNvPr id="7" name="Curved Connector 6"/>
          <p:cNvCxnSpPr>
            <a:stCxn id="5" idx="3"/>
          </p:cNvCxnSpPr>
          <p:nvPr/>
        </p:nvCxnSpPr>
        <p:spPr>
          <a:xfrm rot="5400000">
            <a:off x="1030239" y="3635629"/>
            <a:ext cx="954956" cy="802516"/>
          </a:xfrm>
          <a:prstGeom prst="curved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2682558" y="3588341"/>
            <a:ext cx="791484" cy="733619"/>
          </a:xfrm>
          <a:prstGeom prst="curved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3698049" y="2944522"/>
            <a:ext cx="676235" cy="878227"/>
          </a:xfrm>
          <a:prstGeom prst="rect">
            <a:avLst/>
          </a:prstGeom>
        </p:spPr>
      </p:pic>
      <p:cxnSp>
        <p:nvCxnSpPr>
          <p:cNvPr id="17" name="Straight Connector 16"/>
          <p:cNvCxnSpPr/>
          <p:nvPr/>
        </p:nvCxnSpPr>
        <p:spPr>
          <a:xfrm flipH="1">
            <a:off x="3797165" y="3797600"/>
            <a:ext cx="113160" cy="71676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224660" y="3797600"/>
            <a:ext cx="98077" cy="91796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 name="Rounded Rectangular Callout 22"/>
          <p:cNvSpPr/>
          <p:nvPr/>
        </p:nvSpPr>
        <p:spPr>
          <a:xfrm>
            <a:off x="2143763" y="477844"/>
            <a:ext cx="4383520" cy="767065"/>
          </a:xfrm>
          <a:prstGeom prst="wedgeRoundRectCallout">
            <a:avLst>
              <a:gd name="adj1" fmla="val -42887"/>
              <a:gd name="adj2" fmla="val 142828"/>
              <a:gd name="adj3" fmla="val 16667"/>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188780" y="515568"/>
            <a:ext cx="4371008" cy="707886"/>
          </a:xfrm>
          <a:prstGeom prst="rect">
            <a:avLst/>
          </a:prstGeom>
          <a:noFill/>
        </p:spPr>
        <p:txBody>
          <a:bodyPr wrap="none" rtlCol="0">
            <a:spAutoFit/>
          </a:bodyPr>
          <a:lstStyle/>
          <a:p>
            <a:r>
              <a:rPr lang="en-US" sz="2000" dirty="0" smtClean="0"/>
              <a:t>Hmm I think I meet this guy on bus.. </a:t>
            </a:r>
          </a:p>
          <a:p>
            <a:r>
              <a:rPr lang="en-US" sz="2000" dirty="0" smtClean="0"/>
              <a:t>Not interested .. Not trusted.</a:t>
            </a:r>
            <a:endParaRPr lang="en-US" sz="2000" dirty="0"/>
          </a:p>
        </p:txBody>
      </p:sp>
      <p:sp>
        <p:nvSpPr>
          <p:cNvPr id="13" name="TextBox 12"/>
          <p:cNvSpPr txBox="1"/>
          <p:nvPr/>
        </p:nvSpPr>
        <p:spPr>
          <a:xfrm>
            <a:off x="1106459" y="6073645"/>
            <a:ext cx="5408952" cy="400110"/>
          </a:xfrm>
          <a:prstGeom prst="rect">
            <a:avLst/>
          </a:prstGeom>
          <a:noFill/>
        </p:spPr>
        <p:txBody>
          <a:bodyPr wrap="none" rtlCol="0">
            <a:spAutoFit/>
          </a:bodyPr>
          <a:lstStyle/>
          <a:p>
            <a:r>
              <a:rPr lang="en-US" sz="2000" dirty="0" smtClean="0"/>
              <a:t>Scenario 1: Checking out details about an user</a:t>
            </a:r>
            <a:endParaRPr lang="en-US" sz="2000" dirty="0"/>
          </a:p>
        </p:txBody>
      </p:sp>
      <p:sp>
        <p:nvSpPr>
          <p:cNvPr id="16" name="TextBox 15"/>
          <p:cNvSpPr txBox="1"/>
          <p:nvPr/>
        </p:nvSpPr>
        <p:spPr>
          <a:xfrm>
            <a:off x="2143763" y="4350893"/>
            <a:ext cx="402349" cy="369332"/>
          </a:xfrm>
          <a:prstGeom prst="rect">
            <a:avLst/>
          </a:prstGeom>
          <a:noFill/>
        </p:spPr>
        <p:txBody>
          <a:bodyPr wrap="square" rtlCol="0">
            <a:spAutoFit/>
          </a:bodyPr>
          <a:lstStyle/>
          <a:p>
            <a:r>
              <a:rPr lang="en-US" dirty="0" smtClean="0"/>
              <a:t> A</a:t>
            </a:r>
            <a:endParaRPr lang="en-US" dirty="0"/>
          </a:p>
        </p:txBody>
      </p:sp>
      <p:sp>
        <p:nvSpPr>
          <p:cNvPr id="2" name="Slide Number Placeholder 1"/>
          <p:cNvSpPr>
            <a:spLocks noGrp="1"/>
          </p:cNvSpPr>
          <p:nvPr>
            <p:ph type="sldNum" sz="quarter" idx="12"/>
          </p:nvPr>
        </p:nvSpPr>
        <p:spPr/>
        <p:txBody>
          <a:bodyPr/>
          <a:lstStyle/>
          <a:p>
            <a:fld id="{743BBC92-980E-7A40-A635-4234B7FFB091}"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2614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8227"/>
            <a:ext cx="8229600" cy="1143000"/>
          </a:xfrm>
        </p:spPr>
        <p:txBody>
          <a:bodyPr/>
          <a:lstStyle/>
          <a:p>
            <a:r>
              <a:rPr lang="en-US" dirty="0" smtClean="0"/>
              <a:t>Scenario    2</a:t>
            </a:r>
            <a:endParaRPr lang="en-US" dirty="0"/>
          </a:p>
        </p:txBody>
      </p:sp>
      <p:sp>
        <p:nvSpPr>
          <p:cNvPr id="3" name="Slide Number Placeholder 2"/>
          <p:cNvSpPr>
            <a:spLocks noGrp="1"/>
          </p:cNvSpPr>
          <p:nvPr>
            <p:ph type="sldNum" sz="quarter" idx="12"/>
          </p:nvPr>
        </p:nvSpPr>
        <p:spPr/>
        <p:txBody>
          <a:bodyPr/>
          <a:lstStyle/>
          <a:p>
            <a:fld id="{743BBC92-980E-7A40-A635-4234B7FFB091}" type="slidenum">
              <a:rPr lang="en-US" smtClean="0"/>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9156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2656" y="276648"/>
            <a:ext cx="5448944" cy="3855128"/>
          </a:xfrm>
          <a:prstGeom prst="rect">
            <a:avLst/>
          </a:prstGeom>
        </p:spPr>
      </p:pic>
      <p:sp>
        <p:nvSpPr>
          <p:cNvPr id="4" name="Rectangle 3"/>
          <p:cNvSpPr/>
          <p:nvPr/>
        </p:nvSpPr>
        <p:spPr>
          <a:xfrm>
            <a:off x="691537" y="274637"/>
            <a:ext cx="7720063" cy="483074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741414" y="2024548"/>
            <a:ext cx="1144179" cy="1798201"/>
          </a:xfrm>
          <a:prstGeom prst="ellipse">
            <a:avLst/>
          </a:prstGeom>
          <a:solidFill>
            <a:srgbClr val="FF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cxnSp>
        <p:nvCxnSpPr>
          <p:cNvPr id="7" name="Curved Connector 6"/>
          <p:cNvCxnSpPr>
            <a:stCxn id="5" idx="3"/>
          </p:cNvCxnSpPr>
          <p:nvPr/>
        </p:nvCxnSpPr>
        <p:spPr>
          <a:xfrm rot="5400000">
            <a:off x="1030239" y="3635629"/>
            <a:ext cx="954956" cy="802516"/>
          </a:xfrm>
          <a:prstGeom prst="curved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2600822" y="3670077"/>
            <a:ext cx="954958" cy="733622"/>
          </a:xfrm>
          <a:prstGeom prst="curved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screenshot_itrust_1_annot.eps"/>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98298" y="1660609"/>
            <a:ext cx="1075986" cy="1898799"/>
          </a:xfrm>
          <a:prstGeom prst="rect">
            <a:avLst/>
          </a:prstGeom>
          <a:ln>
            <a:solidFill>
              <a:srgbClr val="000000"/>
            </a:solidFill>
          </a:ln>
        </p:spPr>
      </p:pic>
      <p:pic>
        <p:nvPicPr>
          <p:cNvPr id="15" name="Picture 14"/>
          <p:cNvPicPr>
            <a:picLocks noChangeAspect="1"/>
          </p:cNvPicPr>
          <p:nvPr/>
        </p:nvPicPr>
        <p:blipFill>
          <a:blip r:embed="rId4"/>
          <a:stretch>
            <a:fillRect/>
          </a:stretch>
        </p:blipFill>
        <p:spPr>
          <a:xfrm>
            <a:off x="3698049" y="2944522"/>
            <a:ext cx="676235" cy="878227"/>
          </a:xfrm>
          <a:prstGeom prst="rect">
            <a:avLst/>
          </a:prstGeom>
        </p:spPr>
      </p:pic>
      <p:cxnSp>
        <p:nvCxnSpPr>
          <p:cNvPr id="17" name="Straight Connector 16"/>
          <p:cNvCxnSpPr/>
          <p:nvPr/>
        </p:nvCxnSpPr>
        <p:spPr>
          <a:xfrm flipH="1">
            <a:off x="3797165" y="3797600"/>
            <a:ext cx="113160" cy="71676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224660" y="3797600"/>
            <a:ext cx="98077" cy="91796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 name="Rounded Rectangular Callout 22"/>
          <p:cNvSpPr/>
          <p:nvPr/>
        </p:nvSpPr>
        <p:spPr>
          <a:xfrm>
            <a:off x="1741415" y="477844"/>
            <a:ext cx="4444694" cy="767065"/>
          </a:xfrm>
          <a:prstGeom prst="wedgeRoundRectCallout">
            <a:avLst>
              <a:gd name="adj1" fmla="val -33056"/>
              <a:gd name="adj2" fmla="val 142828"/>
              <a:gd name="adj3" fmla="val 16667"/>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910404" y="536958"/>
            <a:ext cx="4275705" cy="707886"/>
          </a:xfrm>
          <a:prstGeom prst="rect">
            <a:avLst/>
          </a:prstGeom>
          <a:noFill/>
        </p:spPr>
        <p:txBody>
          <a:bodyPr wrap="none" rtlCol="0">
            <a:spAutoFit/>
          </a:bodyPr>
          <a:lstStyle/>
          <a:p>
            <a:r>
              <a:rPr lang="en-US" sz="2000" dirty="0" smtClean="0"/>
              <a:t>Wow I don</a:t>
            </a:r>
            <a:r>
              <a:rPr lang="fr-FR" sz="2000" dirty="0" smtClean="0"/>
              <a:t>’</a:t>
            </a:r>
            <a:r>
              <a:rPr lang="en-US" sz="2000" dirty="0" smtClean="0"/>
              <a:t>t know this </a:t>
            </a:r>
            <a:r>
              <a:rPr lang="en-US" sz="2000" dirty="0"/>
              <a:t> </a:t>
            </a:r>
            <a:r>
              <a:rPr lang="en-US" sz="2000" dirty="0" smtClean="0"/>
              <a:t>high ranked </a:t>
            </a:r>
          </a:p>
          <a:p>
            <a:r>
              <a:rPr lang="en-US" sz="2000" dirty="0" smtClean="0"/>
              <a:t>person. Let me check him out!</a:t>
            </a:r>
            <a:endParaRPr lang="en-US" sz="2000" dirty="0"/>
          </a:p>
        </p:txBody>
      </p:sp>
      <p:sp>
        <p:nvSpPr>
          <p:cNvPr id="25" name="TextBox 24"/>
          <p:cNvSpPr txBox="1"/>
          <p:nvPr/>
        </p:nvSpPr>
        <p:spPr>
          <a:xfrm>
            <a:off x="1106459" y="6073645"/>
            <a:ext cx="5408952" cy="400110"/>
          </a:xfrm>
          <a:prstGeom prst="rect">
            <a:avLst/>
          </a:prstGeom>
          <a:noFill/>
        </p:spPr>
        <p:txBody>
          <a:bodyPr wrap="none" rtlCol="0">
            <a:spAutoFit/>
          </a:bodyPr>
          <a:lstStyle/>
          <a:p>
            <a:r>
              <a:rPr lang="en-US" sz="2000" dirty="0" smtClean="0"/>
              <a:t>Scenario 2: Checking out details about an user</a:t>
            </a:r>
            <a:endParaRPr lang="en-US" sz="2000" dirty="0"/>
          </a:p>
        </p:txBody>
      </p:sp>
      <p:sp>
        <p:nvSpPr>
          <p:cNvPr id="18" name="TextBox 17"/>
          <p:cNvSpPr txBox="1"/>
          <p:nvPr/>
        </p:nvSpPr>
        <p:spPr>
          <a:xfrm>
            <a:off x="2143763" y="4350893"/>
            <a:ext cx="402349" cy="369332"/>
          </a:xfrm>
          <a:prstGeom prst="rect">
            <a:avLst/>
          </a:prstGeom>
          <a:noFill/>
        </p:spPr>
        <p:txBody>
          <a:bodyPr wrap="square" rtlCol="0">
            <a:spAutoFit/>
          </a:bodyPr>
          <a:lstStyle/>
          <a:p>
            <a:r>
              <a:rPr lang="en-US" dirty="0" smtClean="0"/>
              <a:t> A</a:t>
            </a:r>
            <a:endParaRPr lang="en-US" dirty="0"/>
          </a:p>
        </p:txBody>
      </p:sp>
      <p:sp>
        <p:nvSpPr>
          <p:cNvPr id="3" name="Slide Number Placeholder 2"/>
          <p:cNvSpPr>
            <a:spLocks noGrp="1"/>
          </p:cNvSpPr>
          <p:nvPr>
            <p:ph type="sldNum" sz="quarter" idx="12"/>
          </p:nvPr>
        </p:nvSpPr>
        <p:spPr/>
        <p:txBody>
          <a:bodyPr/>
          <a:lstStyle/>
          <a:p>
            <a:fld id="{743BBC92-980E-7A40-A635-4234B7FFB091}" type="slidenum">
              <a:rPr lang="en-US" smtClean="0"/>
              <a:pPr/>
              <a:t>32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5374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extBox 25"/>
          <p:cNvSpPr txBox="1"/>
          <p:nvPr/>
        </p:nvSpPr>
        <p:spPr>
          <a:xfrm>
            <a:off x="2143763" y="4350893"/>
            <a:ext cx="402349" cy="369332"/>
          </a:xfrm>
          <a:prstGeom prst="rect">
            <a:avLst/>
          </a:prstGeom>
          <a:noFill/>
        </p:spPr>
        <p:txBody>
          <a:bodyPr wrap="square" rtlCol="0">
            <a:spAutoFit/>
          </a:bodyPr>
          <a:lstStyle/>
          <a:p>
            <a:r>
              <a:rPr lang="en-US" dirty="0" smtClean="0"/>
              <a:t> A</a:t>
            </a:r>
            <a:endParaRPr lang="en-US" dirty="0"/>
          </a:p>
        </p:txBody>
      </p:sp>
      <p:pic>
        <p:nvPicPr>
          <p:cNvPr id="22" name="Picture 21"/>
          <p:cNvPicPr>
            <a:picLocks noChangeAspect="1"/>
          </p:cNvPicPr>
          <p:nvPr/>
        </p:nvPicPr>
        <p:blipFill>
          <a:blip r:embed="rId2"/>
          <a:stretch>
            <a:fillRect/>
          </a:stretch>
        </p:blipFill>
        <p:spPr>
          <a:xfrm>
            <a:off x="2962656" y="276648"/>
            <a:ext cx="5448944" cy="3855128"/>
          </a:xfrm>
          <a:prstGeom prst="rect">
            <a:avLst/>
          </a:prstGeom>
        </p:spPr>
      </p:pic>
      <p:pic>
        <p:nvPicPr>
          <p:cNvPr id="2" name="Picture 1" descr="screenshot_itrust_4.eps"/>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58270" y="1771770"/>
            <a:ext cx="1056164" cy="1863818"/>
          </a:xfrm>
          <a:prstGeom prst="rect">
            <a:avLst/>
          </a:prstGeom>
        </p:spPr>
      </p:pic>
      <p:sp>
        <p:nvSpPr>
          <p:cNvPr id="4" name="Rectangle 3"/>
          <p:cNvSpPr/>
          <p:nvPr/>
        </p:nvSpPr>
        <p:spPr>
          <a:xfrm>
            <a:off x="691537" y="274637"/>
            <a:ext cx="7720063" cy="483074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741414" y="2024548"/>
            <a:ext cx="1144179" cy="1798201"/>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cxnSp>
        <p:nvCxnSpPr>
          <p:cNvPr id="7" name="Curved Connector 6"/>
          <p:cNvCxnSpPr>
            <a:stCxn id="5" idx="3"/>
          </p:cNvCxnSpPr>
          <p:nvPr/>
        </p:nvCxnSpPr>
        <p:spPr>
          <a:xfrm rot="5400000">
            <a:off x="1030239" y="3635629"/>
            <a:ext cx="954956" cy="802516"/>
          </a:xfrm>
          <a:prstGeom prst="curved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2682558" y="3588341"/>
            <a:ext cx="791484" cy="733619"/>
          </a:xfrm>
          <a:prstGeom prst="curved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3698049" y="2944522"/>
            <a:ext cx="676235" cy="878227"/>
          </a:xfrm>
          <a:prstGeom prst="rect">
            <a:avLst/>
          </a:prstGeom>
        </p:spPr>
      </p:pic>
      <p:cxnSp>
        <p:nvCxnSpPr>
          <p:cNvPr id="17" name="Straight Connector 16"/>
          <p:cNvCxnSpPr/>
          <p:nvPr/>
        </p:nvCxnSpPr>
        <p:spPr>
          <a:xfrm flipH="1">
            <a:off x="3797165" y="3797600"/>
            <a:ext cx="113160" cy="71676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224660" y="3797600"/>
            <a:ext cx="98077" cy="91796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 name="Rounded Rectangular Callout 22"/>
          <p:cNvSpPr/>
          <p:nvPr/>
        </p:nvSpPr>
        <p:spPr>
          <a:xfrm>
            <a:off x="2143763" y="477844"/>
            <a:ext cx="4042345" cy="767065"/>
          </a:xfrm>
          <a:prstGeom prst="wedgeRoundRectCallout">
            <a:avLst>
              <a:gd name="adj1" fmla="val -42887"/>
              <a:gd name="adj2" fmla="val 142828"/>
              <a:gd name="adj3" fmla="val 16667"/>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547734" y="515568"/>
            <a:ext cx="2978662" cy="646331"/>
          </a:xfrm>
          <a:prstGeom prst="rect">
            <a:avLst/>
          </a:prstGeom>
          <a:noFill/>
        </p:spPr>
        <p:txBody>
          <a:bodyPr wrap="none" rtlCol="0">
            <a:spAutoFit/>
          </a:bodyPr>
          <a:lstStyle/>
          <a:p>
            <a:r>
              <a:rPr lang="en-US" dirty="0" smtClean="0"/>
              <a:t>Has a pretty high Filter score.. </a:t>
            </a:r>
          </a:p>
          <a:p>
            <a:r>
              <a:rPr lang="en-US" dirty="0" smtClean="0"/>
              <a:t>Let me check more details</a:t>
            </a:r>
            <a:endParaRPr lang="en-US" dirty="0"/>
          </a:p>
        </p:txBody>
      </p:sp>
      <p:grpSp>
        <p:nvGrpSpPr>
          <p:cNvPr id="11" name="Group 10"/>
          <p:cNvGrpSpPr/>
          <p:nvPr/>
        </p:nvGrpSpPr>
        <p:grpSpPr>
          <a:xfrm>
            <a:off x="541762" y="274637"/>
            <a:ext cx="7869838" cy="5158464"/>
            <a:chOff x="387818" y="274637"/>
            <a:chExt cx="7869838" cy="5158464"/>
          </a:xfrm>
        </p:grpSpPr>
        <p:pic>
          <p:nvPicPr>
            <p:cNvPr id="13" name="Picture 12" descr="back_map.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7818" y="274637"/>
              <a:ext cx="7869838" cy="5158464"/>
            </a:xfrm>
            <a:prstGeom prst="rect">
              <a:avLst/>
            </a:prstGeom>
          </p:spPr>
        </p:pic>
        <p:pic>
          <p:nvPicPr>
            <p:cNvPr id="6" name="Picture 5" descr="marker.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43929" y="4159908"/>
              <a:ext cx="447735" cy="354457"/>
            </a:xfrm>
            <a:prstGeom prst="rect">
              <a:avLst/>
            </a:prstGeom>
          </p:spPr>
        </p:pic>
        <p:pic>
          <p:nvPicPr>
            <p:cNvPr id="16" name="Picture 15" descr="marker.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67796" y="4173664"/>
              <a:ext cx="447735" cy="354457"/>
            </a:xfrm>
            <a:prstGeom prst="rect">
              <a:avLst/>
            </a:prstGeom>
          </p:spPr>
        </p:pic>
        <p:pic>
          <p:nvPicPr>
            <p:cNvPr id="18" name="Picture 17" descr="marker.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32164" y="1771770"/>
              <a:ext cx="447735" cy="354457"/>
            </a:xfrm>
            <a:prstGeom prst="rect">
              <a:avLst/>
            </a:prstGeom>
          </p:spPr>
        </p:pic>
        <p:pic>
          <p:nvPicPr>
            <p:cNvPr id="20" name="Picture 19" descr="marker.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088240" y="890452"/>
              <a:ext cx="447735" cy="354457"/>
            </a:xfrm>
            <a:prstGeom prst="rect">
              <a:avLst/>
            </a:prstGeom>
          </p:spPr>
        </p:pic>
        <p:pic>
          <p:nvPicPr>
            <p:cNvPr id="21" name="Picture 20" descr="marker.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64373" y="890452"/>
              <a:ext cx="447735" cy="354457"/>
            </a:xfrm>
            <a:prstGeom prst="rect">
              <a:avLst/>
            </a:prstGeom>
          </p:spPr>
        </p:pic>
      </p:grpSp>
      <p:sp>
        <p:nvSpPr>
          <p:cNvPr id="14" name="Rectangular Callout 13"/>
          <p:cNvSpPr/>
          <p:nvPr/>
        </p:nvSpPr>
        <p:spPr>
          <a:xfrm>
            <a:off x="1452858" y="2503674"/>
            <a:ext cx="1785500" cy="1293926"/>
          </a:xfrm>
          <a:prstGeom prst="wedgeRectCallout">
            <a:avLst/>
          </a:prstGeom>
          <a:solidFill>
            <a:schemeClr val="tx1">
              <a:lumMod val="65000"/>
              <a:lumOff val="35000"/>
            </a:schemeClr>
          </a:solidFill>
          <a:effectLst>
            <a:glow rad="101600">
              <a:schemeClr val="accent3">
                <a:lumMod val="75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u="sng" dirty="0" smtClean="0"/>
              <a:t>Context</a:t>
            </a:r>
            <a:r>
              <a:rPr lang="en-US" sz="1200" u="sng" dirty="0"/>
              <a:t>:</a:t>
            </a:r>
            <a:r>
              <a:rPr lang="en-US" sz="1200" dirty="0" smtClean="0"/>
              <a:t>  Physical Activity</a:t>
            </a:r>
          </a:p>
          <a:p>
            <a:pPr algn="ctr"/>
            <a:r>
              <a:rPr lang="en-US" sz="1400" u="sng" dirty="0" smtClean="0"/>
              <a:t>Encounter time:</a:t>
            </a:r>
          </a:p>
          <a:p>
            <a:pPr algn="ctr"/>
            <a:r>
              <a:rPr lang="en-US" sz="1200" dirty="0" smtClean="0"/>
              <a:t>5:30pm 10-12-12</a:t>
            </a:r>
          </a:p>
          <a:p>
            <a:pPr algn="ctr"/>
            <a:r>
              <a:rPr lang="en-US" sz="1200" dirty="0" smtClean="0"/>
              <a:t>6:12pm 10-11-12</a:t>
            </a:r>
          </a:p>
          <a:p>
            <a:pPr algn="ctr"/>
            <a:r>
              <a:rPr lang="en-US" sz="1200" dirty="0" smtClean="0"/>
              <a:t>5:46pm 9-21-12</a:t>
            </a:r>
          </a:p>
          <a:p>
            <a:pPr algn="ctr"/>
            <a:r>
              <a:rPr lang="en-US" sz="1200" dirty="0" smtClean="0"/>
              <a:t>…..</a:t>
            </a:r>
            <a:endParaRPr lang="en-US" sz="1200" dirty="0"/>
          </a:p>
        </p:txBody>
      </p:sp>
      <p:sp>
        <p:nvSpPr>
          <p:cNvPr id="25" name="TextBox 24"/>
          <p:cNvSpPr txBox="1"/>
          <p:nvPr/>
        </p:nvSpPr>
        <p:spPr>
          <a:xfrm>
            <a:off x="1106459" y="6073645"/>
            <a:ext cx="5408952" cy="400110"/>
          </a:xfrm>
          <a:prstGeom prst="rect">
            <a:avLst/>
          </a:prstGeom>
          <a:noFill/>
        </p:spPr>
        <p:txBody>
          <a:bodyPr wrap="none" rtlCol="0">
            <a:spAutoFit/>
          </a:bodyPr>
          <a:lstStyle/>
          <a:p>
            <a:r>
              <a:rPr lang="en-US" sz="2000" dirty="0" smtClean="0"/>
              <a:t>Scenario 2: Checking out details about an user</a:t>
            </a:r>
            <a:endParaRPr lang="en-US" sz="2000" dirty="0"/>
          </a:p>
        </p:txBody>
      </p:sp>
      <p:sp>
        <p:nvSpPr>
          <p:cNvPr id="3" name="Slide Number Placeholder 2"/>
          <p:cNvSpPr>
            <a:spLocks noGrp="1"/>
          </p:cNvSpPr>
          <p:nvPr>
            <p:ph type="sldNum" sz="quarter" idx="12"/>
          </p:nvPr>
        </p:nvSpPr>
        <p:spPr/>
        <p:txBody>
          <a:bodyPr/>
          <a:lstStyle/>
          <a:p>
            <a:fld id="{743BBC92-980E-7A40-A635-4234B7FFB091}" type="slidenum">
              <a:rPr lang="en-US" smtClean="0"/>
              <a:pPr/>
              <a:t>33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647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962656" y="276648"/>
            <a:ext cx="5448944" cy="3855128"/>
          </a:xfrm>
          <a:prstGeom prst="rect">
            <a:avLst/>
          </a:prstGeom>
        </p:spPr>
      </p:pic>
      <p:pic>
        <p:nvPicPr>
          <p:cNvPr id="12" name="Picture 11" descr="screenshot_itrust_4.eps"/>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45110" y="1695590"/>
            <a:ext cx="1056164" cy="1863818"/>
          </a:xfrm>
          <a:prstGeom prst="rect">
            <a:avLst/>
          </a:prstGeom>
        </p:spPr>
      </p:pic>
      <p:sp>
        <p:nvSpPr>
          <p:cNvPr id="4" name="Rectangle 3"/>
          <p:cNvSpPr/>
          <p:nvPr/>
        </p:nvSpPr>
        <p:spPr>
          <a:xfrm>
            <a:off x="691537" y="274637"/>
            <a:ext cx="7720063" cy="483074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741414" y="2024548"/>
            <a:ext cx="1144179" cy="1798201"/>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cxnSp>
        <p:nvCxnSpPr>
          <p:cNvPr id="7" name="Curved Connector 6"/>
          <p:cNvCxnSpPr>
            <a:stCxn id="5" idx="3"/>
          </p:cNvCxnSpPr>
          <p:nvPr/>
        </p:nvCxnSpPr>
        <p:spPr>
          <a:xfrm rot="5400000">
            <a:off x="1030239" y="3635629"/>
            <a:ext cx="954956" cy="802516"/>
          </a:xfrm>
          <a:prstGeom prst="curved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2682558" y="3588341"/>
            <a:ext cx="791484" cy="733619"/>
          </a:xfrm>
          <a:prstGeom prst="curved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5"/>
          <a:stretch>
            <a:fillRect/>
          </a:stretch>
        </p:blipFill>
        <p:spPr>
          <a:xfrm>
            <a:off x="3698049" y="2944522"/>
            <a:ext cx="676235" cy="878227"/>
          </a:xfrm>
          <a:prstGeom prst="rect">
            <a:avLst/>
          </a:prstGeom>
        </p:spPr>
      </p:pic>
      <p:cxnSp>
        <p:nvCxnSpPr>
          <p:cNvPr id="17" name="Straight Connector 16"/>
          <p:cNvCxnSpPr/>
          <p:nvPr/>
        </p:nvCxnSpPr>
        <p:spPr>
          <a:xfrm flipH="1">
            <a:off x="3797165" y="3797600"/>
            <a:ext cx="113160" cy="71676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224660" y="3797600"/>
            <a:ext cx="98077" cy="91796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 name="Rounded Rectangular Callout 22"/>
          <p:cNvSpPr/>
          <p:nvPr/>
        </p:nvSpPr>
        <p:spPr>
          <a:xfrm>
            <a:off x="1741414" y="477844"/>
            <a:ext cx="5363903" cy="961054"/>
          </a:xfrm>
          <a:prstGeom prst="wedgeRoundRectCallout">
            <a:avLst>
              <a:gd name="adj1" fmla="val -37541"/>
              <a:gd name="adj2" fmla="val 104466"/>
              <a:gd name="adj3" fmla="val 16667"/>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803753" y="460948"/>
            <a:ext cx="5090606" cy="1015663"/>
          </a:xfrm>
          <a:prstGeom prst="rect">
            <a:avLst/>
          </a:prstGeom>
          <a:noFill/>
        </p:spPr>
        <p:txBody>
          <a:bodyPr wrap="none" rtlCol="0">
            <a:spAutoFit/>
          </a:bodyPr>
          <a:lstStyle/>
          <a:p>
            <a:r>
              <a:rPr lang="en-US" sz="2000" dirty="0" smtClean="0"/>
              <a:t>This person was encountered in my </a:t>
            </a:r>
            <a:r>
              <a:rPr lang="en-US" sz="2000" dirty="0" err="1" smtClean="0"/>
              <a:t>dept</a:t>
            </a:r>
            <a:r>
              <a:rPr lang="en-US" sz="2000" dirty="0" smtClean="0"/>
              <a:t>!</a:t>
            </a:r>
          </a:p>
          <a:p>
            <a:r>
              <a:rPr lang="en-US" sz="2000" dirty="0" smtClean="0"/>
              <a:t>Goes to gym !! I hope this person also loves </a:t>
            </a:r>
          </a:p>
          <a:p>
            <a:r>
              <a:rPr lang="en-US" sz="2000" dirty="0" smtClean="0"/>
              <a:t>Tennis. Let me dig more.</a:t>
            </a:r>
            <a:endParaRPr lang="en-US" sz="2000" dirty="0"/>
          </a:p>
        </p:txBody>
      </p:sp>
      <p:sp>
        <p:nvSpPr>
          <p:cNvPr id="13" name="TextBox 12"/>
          <p:cNvSpPr txBox="1"/>
          <p:nvPr/>
        </p:nvSpPr>
        <p:spPr>
          <a:xfrm>
            <a:off x="1106459" y="6073645"/>
            <a:ext cx="5408952" cy="400110"/>
          </a:xfrm>
          <a:prstGeom prst="rect">
            <a:avLst/>
          </a:prstGeom>
          <a:noFill/>
        </p:spPr>
        <p:txBody>
          <a:bodyPr wrap="none" rtlCol="0">
            <a:spAutoFit/>
          </a:bodyPr>
          <a:lstStyle/>
          <a:p>
            <a:r>
              <a:rPr lang="en-US" sz="2000" dirty="0" smtClean="0"/>
              <a:t>Scenario 2: Checking out details about an user</a:t>
            </a:r>
            <a:endParaRPr lang="en-US" sz="2000" dirty="0"/>
          </a:p>
        </p:txBody>
      </p:sp>
      <p:pic>
        <p:nvPicPr>
          <p:cNvPr id="14" name="Picture 13" descr="screenshot_graphs.eps"/>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64340" y="213774"/>
            <a:ext cx="4124885" cy="6366574"/>
          </a:xfrm>
          <a:prstGeom prst="rect">
            <a:avLst/>
          </a:prstGeom>
        </p:spPr>
      </p:pic>
      <p:sp>
        <p:nvSpPr>
          <p:cNvPr id="18" name="TextBox 17"/>
          <p:cNvSpPr txBox="1"/>
          <p:nvPr/>
        </p:nvSpPr>
        <p:spPr>
          <a:xfrm>
            <a:off x="2143763" y="4350893"/>
            <a:ext cx="402349" cy="369332"/>
          </a:xfrm>
          <a:prstGeom prst="rect">
            <a:avLst/>
          </a:prstGeom>
          <a:noFill/>
        </p:spPr>
        <p:txBody>
          <a:bodyPr wrap="square" rtlCol="0">
            <a:spAutoFit/>
          </a:bodyPr>
          <a:lstStyle/>
          <a:p>
            <a:r>
              <a:rPr lang="en-US" dirty="0" smtClean="0"/>
              <a:t> A</a:t>
            </a:r>
            <a:endParaRPr lang="en-US" dirty="0"/>
          </a:p>
        </p:txBody>
      </p:sp>
      <p:sp>
        <p:nvSpPr>
          <p:cNvPr id="2" name="Slide Number Placeholder 1"/>
          <p:cNvSpPr>
            <a:spLocks noGrp="1"/>
          </p:cNvSpPr>
          <p:nvPr>
            <p:ph type="sldNum" sz="quarter" idx="12"/>
          </p:nvPr>
        </p:nvSpPr>
        <p:spPr/>
        <p:txBody>
          <a:bodyPr/>
          <a:lstStyle/>
          <a:p>
            <a:fld id="{743BBC92-980E-7A40-A635-4234B7FFB091}" type="slidenum">
              <a:rPr lang="en-US" smtClean="0"/>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287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962656" y="276648"/>
            <a:ext cx="5448944" cy="3855128"/>
          </a:xfrm>
          <a:prstGeom prst="rect">
            <a:avLst/>
          </a:prstGeom>
        </p:spPr>
      </p:pic>
      <p:pic>
        <p:nvPicPr>
          <p:cNvPr id="12" name="Picture 11" descr="screenshot_itrust_4.eps"/>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45110" y="1695590"/>
            <a:ext cx="1056164" cy="1863818"/>
          </a:xfrm>
          <a:prstGeom prst="rect">
            <a:avLst/>
          </a:prstGeom>
        </p:spPr>
      </p:pic>
      <p:sp>
        <p:nvSpPr>
          <p:cNvPr id="4" name="Rectangle 3"/>
          <p:cNvSpPr/>
          <p:nvPr/>
        </p:nvSpPr>
        <p:spPr>
          <a:xfrm>
            <a:off x="691537" y="274637"/>
            <a:ext cx="7720063" cy="483074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741414" y="2024548"/>
            <a:ext cx="1144179" cy="1798201"/>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cxnSp>
        <p:nvCxnSpPr>
          <p:cNvPr id="7" name="Curved Connector 6"/>
          <p:cNvCxnSpPr>
            <a:stCxn id="5" idx="3"/>
          </p:cNvCxnSpPr>
          <p:nvPr/>
        </p:nvCxnSpPr>
        <p:spPr>
          <a:xfrm rot="5400000">
            <a:off x="1030239" y="3635629"/>
            <a:ext cx="954956" cy="802516"/>
          </a:xfrm>
          <a:prstGeom prst="curved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2682558" y="3588341"/>
            <a:ext cx="791484" cy="733619"/>
          </a:xfrm>
          <a:prstGeom prst="curved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5"/>
          <a:stretch>
            <a:fillRect/>
          </a:stretch>
        </p:blipFill>
        <p:spPr>
          <a:xfrm>
            <a:off x="3698049" y="2944522"/>
            <a:ext cx="676235" cy="878227"/>
          </a:xfrm>
          <a:prstGeom prst="rect">
            <a:avLst/>
          </a:prstGeom>
        </p:spPr>
      </p:pic>
      <p:cxnSp>
        <p:nvCxnSpPr>
          <p:cNvPr id="17" name="Straight Connector 16"/>
          <p:cNvCxnSpPr/>
          <p:nvPr/>
        </p:nvCxnSpPr>
        <p:spPr>
          <a:xfrm flipH="1">
            <a:off x="3797165" y="3797600"/>
            <a:ext cx="113160" cy="71676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224660" y="3797600"/>
            <a:ext cx="98077" cy="91796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 name="Rounded Rectangular Callout 22"/>
          <p:cNvSpPr/>
          <p:nvPr/>
        </p:nvSpPr>
        <p:spPr>
          <a:xfrm>
            <a:off x="2143763" y="477844"/>
            <a:ext cx="4961554" cy="961054"/>
          </a:xfrm>
          <a:prstGeom prst="wedgeRoundRectCallout">
            <a:avLst>
              <a:gd name="adj1" fmla="val -42887"/>
              <a:gd name="adj2" fmla="val 142828"/>
              <a:gd name="adj3" fmla="val 16667"/>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227058" y="515568"/>
            <a:ext cx="4926086" cy="646331"/>
          </a:xfrm>
          <a:prstGeom prst="rect">
            <a:avLst/>
          </a:prstGeom>
          <a:noFill/>
        </p:spPr>
        <p:txBody>
          <a:bodyPr wrap="none" rtlCol="0">
            <a:spAutoFit/>
          </a:bodyPr>
          <a:lstStyle/>
          <a:p>
            <a:r>
              <a:rPr lang="en-US" dirty="0" smtClean="0"/>
              <a:t>Very regular encounter for a couple of months..</a:t>
            </a:r>
          </a:p>
          <a:p>
            <a:r>
              <a:rPr lang="en-US" dirty="0" smtClean="0"/>
              <a:t>Let me send a </a:t>
            </a:r>
            <a:r>
              <a:rPr lang="en-US" dirty="0" err="1" smtClean="0"/>
              <a:t>msg</a:t>
            </a:r>
            <a:r>
              <a:rPr lang="en-US" dirty="0" smtClean="0"/>
              <a:t> to setup face to face meetings..</a:t>
            </a:r>
            <a:endParaRPr lang="en-US" dirty="0"/>
          </a:p>
        </p:txBody>
      </p:sp>
      <p:sp>
        <p:nvSpPr>
          <p:cNvPr id="13" name="TextBox 12"/>
          <p:cNvSpPr txBox="1"/>
          <p:nvPr/>
        </p:nvSpPr>
        <p:spPr>
          <a:xfrm>
            <a:off x="1106459" y="6073645"/>
            <a:ext cx="4510407" cy="369332"/>
          </a:xfrm>
          <a:prstGeom prst="rect">
            <a:avLst/>
          </a:prstGeom>
          <a:noFill/>
        </p:spPr>
        <p:txBody>
          <a:bodyPr wrap="none" rtlCol="0">
            <a:spAutoFit/>
          </a:bodyPr>
          <a:lstStyle/>
          <a:p>
            <a:r>
              <a:rPr lang="en-US" dirty="0" smtClean="0"/>
              <a:t>Scenario 2: Checking out details about an user</a:t>
            </a:r>
            <a:endParaRPr lang="en-US" dirty="0"/>
          </a:p>
        </p:txBody>
      </p:sp>
      <p:sp>
        <p:nvSpPr>
          <p:cNvPr id="18" name="TextBox 17"/>
          <p:cNvSpPr txBox="1"/>
          <p:nvPr/>
        </p:nvSpPr>
        <p:spPr>
          <a:xfrm>
            <a:off x="2143763" y="4350893"/>
            <a:ext cx="402349" cy="369332"/>
          </a:xfrm>
          <a:prstGeom prst="rect">
            <a:avLst/>
          </a:prstGeom>
          <a:noFill/>
        </p:spPr>
        <p:txBody>
          <a:bodyPr wrap="square" rtlCol="0">
            <a:spAutoFit/>
          </a:bodyPr>
          <a:lstStyle/>
          <a:p>
            <a:r>
              <a:rPr lang="en-US" dirty="0" smtClean="0"/>
              <a:t> A</a:t>
            </a:r>
            <a:endParaRPr lang="en-US" dirty="0"/>
          </a:p>
        </p:txBody>
      </p:sp>
      <p:sp>
        <p:nvSpPr>
          <p:cNvPr id="2" name="Slide Number Placeholder 1"/>
          <p:cNvSpPr>
            <a:spLocks noGrp="1"/>
          </p:cNvSpPr>
          <p:nvPr>
            <p:ph type="sldNum" sz="quarter" idx="12"/>
          </p:nvPr>
        </p:nvSpPr>
        <p:spPr/>
        <p:txBody>
          <a:bodyPr/>
          <a:lstStyle/>
          <a:p>
            <a:fld id="{743BBC92-980E-7A40-A635-4234B7FFB091}" type="slidenum">
              <a:rPr lang="en-US" smtClean="0"/>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2109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Untitled.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33337" y="363331"/>
            <a:ext cx="3492775" cy="2651583"/>
          </a:xfrm>
          <a:prstGeom prst="rect">
            <a:avLst/>
          </a:prstGeom>
        </p:spPr>
      </p:pic>
      <p:cxnSp>
        <p:nvCxnSpPr>
          <p:cNvPr id="7" name="Curved Connector 6"/>
          <p:cNvCxnSpPr/>
          <p:nvPr/>
        </p:nvCxnSpPr>
        <p:spPr>
          <a:xfrm rot="5400000">
            <a:off x="1080531" y="3447004"/>
            <a:ext cx="954956" cy="802516"/>
          </a:xfrm>
          <a:prstGeom prst="curved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06459" y="6073645"/>
            <a:ext cx="5408952" cy="400110"/>
          </a:xfrm>
          <a:prstGeom prst="rect">
            <a:avLst/>
          </a:prstGeom>
          <a:noFill/>
        </p:spPr>
        <p:txBody>
          <a:bodyPr wrap="none" rtlCol="0">
            <a:spAutoFit/>
          </a:bodyPr>
          <a:lstStyle/>
          <a:p>
            <a:r>
              <a:rPr lang="en-US" sz="2000" dirty="0" smtClean="0"/>
              <a:t>Scenario 2: Checking out details about an user</a:t>
            </a:r>
            <a:endParaRPr lang="en-US" sz="2000" dirty="0"/>
          </a:p>
        </p:txBody>
      </p:sp>
      <p:grpSp>
        <p:nvGrpSpPr>
          <p:cNvPr id="18" name="Group 17"/>
          <p:cNvGrpSpPr/>
          <p:nvPr/>
        </p:nvGrpSpPr>
        <p:grpSpPr>
          <a:xfrm>
            <a:off x="5019166" y="2891043"/>
            <a:ext cx="2041525" cy="2844964"/>
            <a:chOff x="5989637" y="2927268"/>
            <a:chExt cx="2041525" cy="2844964"/>
          </a:xfrm>
        </p:grpSpPr>
        <p:pic>
          <p:nvPicPr>
            <p:cNvPr id="20" name="Picture 19" descr="Stick_blueman_203_01.png"/>
            <p:cNvPicPr>
              <a:picLocks noChangeAspect="1"/>
            </p:cNvPicPr>
            <p:nvPr/>
          </p:nvPicPr>
          <p:blipFill>
            <a:blip r:embed="rId4"/>
            <a:stretch>
              <a:fillRect/>
            </a:stretch>
          </p:blipFill>
          <p:spPr>
            <a:xfrm>
              <a:off x="5989637" y="2927268"/>
              <a:ext cx="2041525" cy="2844964"/>
            </a:xfrm>
            <a:prstGeom prst="rect">
              <a:avLst/>
            </a:prstGeom>
          </p:spPr>
        </p:pic>
        <p:pic>
          <p:nvPicPr>
            <p:cNvPr id="21" name="Picture 20" descr="mobile_phone_24.png"/>
            <p:cNvPicPr>
              <a:picLocks noChangeAspect="1"/>
            </p:cNvPicPr>
            <p:nvPr/>
          </p:nvPicPr>
          <p:blipFill>
            <a:blip r:embed="rId5"/>
            <a:stretch>
              <a:fillRect/>
            </a:stretch>
          </p:blipFill>
          <p:spPr>
            <a:xfrm>
              <a:off x="7374022" y="3623469"/>
              <a:ext cx="398378" cy="944562"/>
            </a:xfrm>
            <a:prstGeom prst="rect">
              <a:avLst/>
            </a:prstGeom>
          </p:spPr>
        </p:pic>
      </p:grpSp>
      <p:sp>
        <p:nvSpPr>
          <p:cNvPr id="25" name="TextBox 24"/>
          <p:cNvSpPr txBox="1"/>
          <p:nvPr/>
        </p:nvSpPr>
        <p:spPr>
          <a:xfrm>
            <a:off x="5778500" y="5366675"/>
            <a:ext cx="351378" cy="369332"/>
          </a:xfrm>
          <a:prstGeom prst="rect">
            <a:avLst/>
          </a:prstGeom>
          <a:noFill/>
        </p:spPr>
        <p:txBody>
          <a:bodyPr wrap="none" rtlCol="0">
            <a:spAutoFit/>
          </a:bodyPr>
          <a:lstStyle/>
          <a:p>
            <a:r>
              <a:rPr lang="en-US" dirty="0" smtClean="0"/>
              <a:t>A</a:t>
            </a:r>
            <a:endParaRPr lang="en-US" dirty="0"/>
          </a:p>
        </p:txBody>
      </p:sp>
      <p:grpSp>
        <p:nvGrpSpPr>
          <p:cNvPr id="26" name="Group 25"/>
          <p:cNvGrpSpPr/>
          <p:nvPr/>
        </p:nvGrpSpPr>
        <p:grpSpPr>
          <a:xfrm flipH="1">
            <a:off x="507492" y="2891043"/>
            <a:ext cx="2365289" cy="2844964"/>
            <a:chOff x="5989637" y="2927268"/>
            <a:chExt cx="2041525" cy="2844964"/>
          </a:xfrm>
        </p:grpSpPr>
        <p:pic>
          <p:nvPicPr>
            <p:cNvPr id="27" name="Picture 26" descr="Stick_blueman_203_01.png"/>
            <p:cNvPicPr>
              <a:picLocks noChangeAspect="1"/>
            </p:cNvPicPr>
            <p:nvPr/>
          </p:nvPicPr>
          <p:blipFill>
            <a:blip r:embed="rId4"/>
            <a:stretch>
              <a:fillRect/>
            </a:stretch>
          </p:blipFill>
          <p:spPr>
            <a:xfrm>
              <a:off x="5989637" y="2927268"/>
              <a:ext cx="2041525" cy="2844964"/>
            </a:xfrm>
            <a:prstGeom prst="rect">
              <a:avLst/>
            </a:prstGeom>
          </p:spPr>
        </p:pic>
        <p:pic>
          <p:nvPicPr>
            <p:cNvPr id="28" name="Picture 27" descr="mobile_phone_24.png"/>
            <p:cNvPicPr>
              <a:picLocks noChangeAspect="1"/>
            </p:cNvPicPr>
            <p:nvPr/>
          </p:nvPicPr>
          <p:blipFill>
            <a:blip r:embed="rId5"/>
            <a:stretch>
              <a:fillRect/>
            </a:stretch>
          </p:blipFill>
          <p:spPr>
            <a:xfrm>
              <a:off x="7374022" y="3623469"/>
              <a:ext cx="398378" cy="944562"/>
            </a:xfrm>
            <a:prstGeom prst="rect">
              <a:avLst/>
            </a:prstGeom>
          </p:spPr>
        </p:pic>
      </p:grpSp>
      <p:sp>
        <p:nvSpPr>
          <p:cNvPr id="29" name="TextBox 28"/>
          <p:cNvSpPr txBox="1"/>
          <p:nvPr/>
        </p:nvSpPr>
        <p:spPr>
          <a:xfrm>
            <a:off x="1427077" y="5366675"/>
            <a:ext cx="338629" cy="369332"/>
          </a:xfrm>
          <a:prstGeom prst="rect">
            <a:avLst/>
          </a:prstGeom>
          <a:noFill/>
        </p:spPr>
        <p:txBody>
          <a:bodyPr wrap="none" rtlCol="0">
            <a:spAutoFit/>
          </a:bodyPr>
          <a:lstStyle/>
          <a:p>
            <a:r>
              <a:rPr lang="en-US" dirty="0" smtClean="0"/>
              <a:t>B</a:t>
            </a:r>
            <a:endParaRPr lang="en-US" dirty="0"/>
          </a:p>
        </p:txBody>
      </p:sp>
      <p:sp>
        <p:nvSpPr>
          <p:cNvPr id="30" name="Oval Callout 29"/>
          <p:cNvSpPr/>
          <p:nvPr/>
        </p:nvSpPr>
        <p:spPr>
          <a:xfrm>
            <a:off x="4197973" y="1229013"/>
            <a:ext cx="2603956" cy="1615917"/>
          </a:xfrm>
          <a:prstGeom prst="wedgeEllipseCallout">
            <a:avLst>
              <a:gd name="adj1" fmla="val 17181"/>
              <a:gd name="adj2" fmla="val 6368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smtClean="0"/>
              <a:t>Hey B. would</a:t>
            </a:r>
            <a:r>
              <a:rPr lang="en-US" sz="1900" dirty="0"/>
              <a:t> </a:t>
            </a:r>
            <a:r>
              <a:rPr lang="en-US" sz="1900" dirty="0" smtClean="0"/>
              <a:t>you like to play  Tennis  today?</a:t>
            </a:r>
            <a:endParaRPr lang="en-US" sz="1900" dirty="0"/>
          </a:p>
        </p:txBody>
      </p:sp>
      <p:sp>
        <p:nvSpPr>
          <p:cNvPr id="31" name="Oval Callout 30"/>
          <p:cNvSpPr/>
          <p:nvPr/>
        </p:nvSpPr>
        <p:spPr>
          <a:xfrm>
            <a:off x="807291" y="1500498"/>
            <a:ext cx="2706723" cy="1390545"/>
          </a:xfrm>
          <a:prstGeom prst="wedgeEllipseCallout">
            <a:avLst>
              <a:gd name="adj1" fmla="val -18168"/>
              <a:gd name="adj2" fmla="val 654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smtClean="0"/>
              <a:t>Hey A. Yes,  why not!</a:t>
            </a:r>
            <a:endParaRPr lang="en-US" sz="1900" dirty="0"/>
          </a:p>
        </p:txBody>
      </p:sp>
      <p:sp>
        <p:nvSpPr>
          <p:cNvPr id="32" name="Rectangle 31"/>
          <p:cNvSpPr/>
          <p:nvPr/>
        </p:nvSpPr>
        <p:spPr>
          <a:xfrm>
            <a:off x="3174183" y="3824575"/>
            <a:ext cx="1549400" cy="7072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Out-of-band Key Exchange</a:t>
            </a:r>
            <a:endParaRPr lang="en-US" sz="1600" dirty="0"/>
          </a:p>
        </p:txBody>
      </p:sp>
      <p:cxnSp>
        <p:nvCxnSpPr>
          <p:cNvPr id="33" name="Straight Arrow Connector 32"/>
          <p:cNvCxnSpPr>
            <a:endCxn id="32" idx="1"/>
          </p:cNvCxnSpPr>
          <p:nvPr/>
        </p:nvCxnSpPr>
        <p:spPr>
          <a:xfrm>
            <a:off x="1268847" y="4178191"/>
            <a:ext cx="190533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2" idx="3"/>
          </p:cNvCxnSpPr>
          <p:nvPr/>
        </p:nvCxnSpPr>
        <p:spPr>
          <a:xfrm>
            <a:off x="4723583" y="4178191"/>
            <a:ext cx="167996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5" name="Oval Callout 34"/>
          <p:cNvSpPr/>
          <p:nvPr/>
        </p:nvSpPr>
        <p:spPr>
          <a:xfrm>
            <a:off x="4564130" y="1915652"/>
            <a:ext cx="2051659" cy="695273"/>
          </a:xfrm>
          <a:prstGeom prst="wedgeEllipseCallout">
            <a:avLst>
              <a:gd name="adj1" fmla="val 17800"/>
              <a:gd name="adj2" fmla="val 1020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t> Lets exchange keys</a:t>
            </a:r>
            <a:endParaRPr lang="en-US" sz="1500" dirty="0"/>
          </a:p>
        </p:txBody>
      </p:sp>
      <p:sp>
        <p:nvSpPr>
          <p:cNvPr id="3" name="TextBox 2"/>
          <p:cNvSpPr txBox="1"/>
          <p:nvPr/>
        </p:nvSpPr>
        <p:spPr>
          <a:xfrm>
            <a:off x="641243" y="213772"/>
            <a:ext cx="4292094" cy="707886"/>
          </a:xfrm>
          <a:prstGeom prst="rect">
            <a:avLst/>
          </a:prstGeom>
          <a:noFill/>
        </p:spPr>
        <p:txBody>
          <a:bodyPr wrap="square" rtlCol="0">
            <a:spAutoFit/>
          </a:bodyPr>
          <a:lstStyle/>
          <a:p>
            <a:r>
              <a:rPr lang="en-US" sz="2000" dirty="0" smtClean="0"/>
              <a:t>Finally they meet face to face.. Exchange personal details and …</a:t>
            </a:r>
            <a:endParaRPr lang="en-US" sz="2000" dirty="0"/>
          </a:p>
        </p:txBody>
      </p:sp>
      <p:sp>
        <p:nvSpPr>
          <p:cNvPr id="36" name="Oval Callout 35"/>
          <p:cNvSpPr/>
          <p:nvPr/>
        </p:nvSpPr>
        <p:spPr>
          <a:xfrm>
            <a:off x="821122" y="1915652"/>
            <a:ext cx="2051659" cy="695273"/>
          </a:xfrm>
          <a:prstGeom prst="wedgeEllipseCallout">
            <a:avLst>
              <a:gd name="adj1" fmla="val -4875"/>
              <a:gd name="adj2" fmla="val 1110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t>Sure !!</a:t>
            </a:r>
            <a:endParaRPr lang="en-US" sz="1500" dirty="0"/>
          </a:p>
        </p:txBody>
      </p:sp>
      <p:sp>
        <p:nvSpPr>
          <p:cNvPr id="4" name="Slide Number Placeholder 3"/>
          <p:cNvSpPr>
            <a:spLocks noGrp="1"/>
          </p:cNvSpPr>
          <p:nvPr>
            <p:ph type="sldNum" sz="quarter" idx="12"/>
          </p:nvPr>
        </p:nvSpPr>
        <p:spPr/>
        <p:txBody>
          <a:bodyPr/>
          <a:lstStyle/>
          <a:p>
            <a:fld id="{743BBC92-980E-7A40-A635-4234B7FFB091}" type="slidenum">
              <a:rPr lang="en-US" smtClean="0"/>
              <a:pPr/>
              <a:t>36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95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5" grpId="0" animBg="1"/>
      <p:bldP spid="35" grpId="1" animBg="1"/>
      <p:bldP spid="36" grpId="0" animBg="1"/>
      <p:bldP spid="36" grpId="1"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device-2012-10-24-163210.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17532" y="1694288"/>
            <a:ext cx="2698279" cy="4796940"/>
          </a:xfrm>
          <a:prstGeom prst="rect">
            <a:avLst/>
          </a:prstGeom>
        </p:spPr>
      </p:pic>
      <p:sp>
        <p:nvSpPr>
          <p:cNvPr id="2" name="Title 1"/>
          <p:cNvSpPr>
            <a:spLocks noGrp="1"/>
          </p:cNvSpPr>
          <p:nvPr>
            <p:ph type="title"/>
          </p:nvPr>
        </p:nvSpPr>
        <p:spPr/>
        <p:txBody>
          <a:bodyPr/>
          <a:lstStyle/>
          <a:p>
            <a:r>
              <a:rPr lang="en-US" dirty="0" smtClean="0"/>
              <a:t>Application Screenshots</a:t>
            </a:r>
            <a:endParaRPr lang="en-US" dirty="0"/>
          </a:p>
        </p:txBody>
      </p:sp>
      <p:sp>
        <p:nvSpPr>
          <p:cNvPr id="3" name="Slide Number Placeholder 2"/>
          <p:cNvSpPr>
            <a:spLocks noGrp="1"/>
          </p:cNvSpPr>
          <p:nvPr>
            <p:ph type="sldNum" sz="quarter" idx="12"/>
          </p:nvPr>
        </p:nvSpPr>
        <p:spPr/>
        <p:txBody>
          <a:bodyPr/>
          <a:lstStyle/>
          <a:p>
            <a:fld id="{743BBC92-980E-7A40-A635-4234B7FFB091}" type="slidenum">
              <a:rPr lang="en-US" smtClean="0"/>
              <a:pPr/>
              <a:t>37</a:t>
            </a:fld>
            <a:endParaRPr lang="en-US"/>
          </a:p>
        </p:txBody>
      </p:sp>
      <p:pic>
        <p:nvPicPr>
          <p:cNvPr id="5" name="Picture 4" descr="screenshot_itrust_12_annot.eps"/>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43600" y="1694288"/>
            <a:ext cx="2672440" cy="4716070"/>
          </a:xfrm>
          <a:prstGeom prst="rect">
            <a:avLst/>
          </a:prstGeom>
          <a:ln>
            <a:solidFill>
              <a:srgbClr val="000000"/>
            </a:solidFill>
          </a:ln>
        </p:spPr>
      </p:pic>
      <p:pic>
        <p:nvPicPr>
          <p:cNvPr id="6" name="Picture 5" descr="screenshot_itrust_1_annot.eps"/>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199" y="1694287"/>
            <a:ext cx="2760333" cy="4871175"/>
          </a:xfrm>
          <a:prstGeom prst="rect">
            <a:avLst/>
          </a:prstGeom>
          <a:ln>
            <a:solidFill>
              <a:srgbClr val="000000"/>
            </a:solidFill>
          </a:ln>
        </p:spPr>
      </p:pic>
      <p:sp>
        <p:nvSpPr>
          <p:cNvPr id="7" name="Rectangle 6"/>
          <p:cNvSpPr/>
          <p:nvPr/>
        </p:nvSpPr>
        <p:spPr>
          <a:xfrm>
            <a:off x="4419600" y="2057400"/>
            <a:ext cx="1524000" cy="9906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419598" y="3352800"/>
            <a:ext cx="1524001" cy="9906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52800" y="5562600"/>
            <a:ext cx="2438400" cy="3810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419599" y="4495800"/>
            <a:ext cx="1444256" cy="3810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3168495" y="2376644"/>
            <a:ext cx="1181899" cy="2137721"/>
          </a:xfrm>
          <a:prstGeom prst="straightConnector1">
            <a:avLst/>
          </a:prstGeom>
          <a:ln w="952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708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P spid="12"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device-2012-10-24-163210.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08517" y="1694286"/>
            <a:ext cx="2720937" cy="4837221"/>
          </a:xfrm>
          <a:prstGeom prst="rect">
            <a:avLst/>
          </a:prstGeom>
        </p:spPr>
      </p:pic>
      <p:sp>
        <p:nvSpPr>
          <p:cNvPr id="2" name="Title 1"/>
          <p:cNvSpPr>
            <a:spLocks noGrp="1"/>
          </p:cNvSpPr>
          <p:nvPr>
            <p:ph type="title"/>
          </p:nvPr>
        </p:nvSpPr>
        <p:spPr/>
        <p:txBody>
          <a:bodyPr/>
          <a:lstStyle/>
          <a:p>
            <a:r>
              <a:rPr lang="en-US" dirty="0" smtClean="0"/>
              <a:t>Application Screenshots</a:t>
            </a:r>
            <a:endParaRPr lang="en-US" dirty="0"/>
          </a:p>
        </p:txBody>
      </p:sp>
      <p:sp>
        <p:nvSpPr>
          <p:cNvPr id="3" name="Slide Number Placeholder 2"/>
          <p:cNvSpPr>
            <a:spLocks noGrp="1"/>
          </p:cNvSpPr>
          <p:nvPr>
            <p:ph type="sldNum" sz="quarter" idx="12"/>
          </p:nvPr>
        </p:nvSpPr>
        <p:spPr/>
        <p:txBody>
          <a:bodyPr/>
          <a:lstStyle/>
          <a:p>
            <a:fld id="{743BBC92-980E-7A40-A635-4234B7FFB091}" type="slidenum">
              <a:rPr lang="en-US" smtClean="0"/>
              <a:pPr/>
              <a:t>38</a:t>
            </a:fld>
            <a:endParaRPr lang="en-US"/>
          </a:p>
        </p:txBody>
      </p:sp>
      <p:pic>
        <p:nvPicPr>
          <p:cNvPr id="6" name="Picture 5" descr="screenshot_itrust_1_annot.eps"/>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8958" y="1694288"/>
            <a:ext cx="2760333" cy="4871175"/>
          </a:xfrm>
          <a:prstGeom prst="rect">
            <a:avLst/>
          </a:prstGeom>
          <a:ln>
            <a:solidFill>
              <a:srgbClr val="000000"/>
            </a:solidFill>
          </a:ln>
        </p:spPr>
      </p:pic>
      <p:pic>
        <p:nvPicPr>
          <p:cNvPr id="7" name="Picture 6" descr="screenshot_graphs.eps"/>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67170" y="1694287"/>
            <a:ext cx="2755690" cy="4899004"/>
          </a:xfrm>
          <a:prstGeom prst="rect">
            <a:avLst/>
          </a:prstGeom>
        </p:spPr>
      </p:pic>
      <p:cxnSp>
        <p:nvCxnSpPr>
          <p:cNvPr id="9" name="Straight Arrow Connector 8"/>
          <p:cNvCxnSpPr/>
          <p:nvPr/>
        </p:nvCxnSpPr>
        <p:spPr>
          <a:xfrm flipV="1">
            <a:off x="3168495" y="2376644"/>
            <a:ext cx="1181899" cy="2137721"/>
          </a:xfrm>
          <a:prstGeom prst="straightConnector1">
            <a:avLst/>
          </a:prstGeom>
          <a:ln w="952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589288" y="2565266"/>
            <a:ext cx="1415017" cy="18862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5476220" y="2753889"/>
            <a:ext cx="1074518" cy="666466"/>
          </a:xfrm>
          <a:prstGeom prst="straightConnector1">
            <a:avLst/>
          </a:prstGeom>
          <a:ln w="952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57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a:xfrm>
            <a:off x="0" y="228600"/>
            <a:ext cx="9144000" cy="838200"/>
          </a:xfrm>
        </p:spPr>
        <p:txBody>
          <a:bodyPr/>
          <a:lstStyle/>
          <a:p>
            <a:pPr eaLnBrk="1" hangingPunct="1"/>
            <a:r>
              <a:rPr lang="en-US" altLang="zh-TW" sz="3600" u="sng" dirty="0" smtClean="0">
                <a:solidFill>
                  <a:srgbClr val="0000FF"/>
                </a:solidFill>
                <a:latin typeface="Times New Roman" pitchFamily="-111" charset="0"/>
                <a:ea typeface="新細明體" pitchFamily="-111" charset="-120"/>
              </a:rPr>
              <a:t>Location-based Behavioral </a:t>
            </a:r>
            <a:r>
              <a:rPr lang="en-US" altLang="zh-TW" sz="3600" u="sng" dirty="0" err="1" smtClean="0">
                <a:solidFill>
                  <a:srgbClr val="0000FF"/>
                </a:solidFill>
                <a:latin typeface="Times New Roman" pitchFamily="-111" charset="0"/>
                <a:ea typeface="新細明體" pitchFamily="-111" charset="-120"/>
              </a:rPr>
              <a:t>Represenation</a:t>
            </a:r>
            <a:endParaRPr lang="en-US" altLang="zh-TW" sz="3600" u="sng" dirty="0" smtClean="0">
              <a:solidFill>
                <a:srgbClr val="0000FF"/>
              </a:solidFill>
              <a:latin typeface="Times New Roman" pitchFamily="-111" charset="0"/>
              <a:ea typeface="新細明體" pitchFamily="-111" charset="-120"/>
            </a:endParaRPr>
          </a:p>
        </p:txBody>
      </p:sp>
      <p:sp>
        <p:nvSpPr>
          <p:cNvPr id="59397" name="Rectangle 3"/>
          <p:cNvSpPr>
            <a:spLocks noGrp="1" noChangeArrowheads="1"/>
          </p:cNvSpPr>
          <p:nvPr>
            <p:ph type="body" idx="1"/>
          </p:nvPr>
        </p:nvSpPr>
        <p:spPr>
          <a:xfrm>
            <a:off x="457200" y="1600200"/>
            <a:ext cx="8458200" cy="4953000"/>
          </a:xfrm>
        </p:spPr>
        <p:txBody>
          <a:bodyPr/>
          <a:lstStyle/>
          <a:p>
            <a:pPr eaLnBrk="1" hangingPunct="1"/>
            <a:r>
              <a:rPr lang="en-US" altLang="zh-TW" dirty="0" smtClean="0">
                <a:latin typeface="Times New Roman" pitchFamily="-111" charset="0"/>
                <a:ea typeface="新細明體" pitchFamily="-111" charset="-120"/>
              </a:rPr>
              <a:t>Summarize user association per day by a vector</a:t>
            </a:r>
          </a:p>
          <a:p>
            <a:pPr lvl="1" eaLnBrk="1" hangingPunct="1"/>
            <a:r>
              <a:rPr lang="en-US" altLang="zh-TW" sz="2000" i="1" dirty="0" smtClean="0">
                <a:ea typeface="新細明體" pitchFamily="-111" charset="-120"/>
              </a:rPr>
              <a:t>a</a:t>
            </a:r>
            <a:r>
              <a:rPr lang="en-US" altLang="zh-TW" sz="2000" dirty="0" smtClean="0">
                <a:ea typeface="新細明體" pitchFamily="-111" charset="-120"/>
              </a:rPr>
              <a:t> = {</a:t>
            </a:r>
            <a:r>
              <a:rPr lang="en-US" altLang="zh-TW" sz="2000" i="1" dirty="0" err="1" smtClean="0">
                <a:ea typeface="新細明體" pitchFamily="-111" charset="-120"/>
              </a:rPr>
              <a:t>a</a:t>
            </a:r>
            <a:r>
              <a:rPr lang="en-US" altLang="zh-TW" sz="2000" i="1" baseline="-25000" dirty="0" err="1" smtClean="0">
                <a:ea typeface="新細明體" pitchFamily="-111" charset="-120"/>
              </a:rPr>
              <a:t>j</a:t>
            </a:r>
            <a:r>
              <a:rPr lang="en-US" altLang="zh-TW" sz="2000" dirty="0" smtClean="0">
                <a:ea typeface="新細明體" pitchFamily="-111" charset="-120"/>
              </a:rPr>
              <a:t> : fraction of online time user </a:t>
            </a:r>
            <a:r>
              <a:rPr lang="en-US" altLang="zh-TW" sz="2000" i="1" dirty="0" err="1" smtClean="0">
                <a:ea typeface="新細明體" pitchFamily="-111" charset="-120"/>
              </a:rPr>
              <a:t>i</a:t>
            </a:r>
            <a:r>
              <a:rPr lang="en-US" altLang="zh-TW" sz="2000" dirty="0" smtClean="0">
                <a:ea typeface="新細明體" pitchFamily="-111" charset="-120"/>
              </a:rPr>
              <a:t> spends at </a:t>
            </a:r>
            <a:r>
              <a:rPr lang="en-US" altLang="zh-TW" sz="2000" dirty="0" err="1" smtClean="0">
                <a:ea typeface="新細明體" pitchFamily="-111" charset="-120"/>
              </a:rPr>
              <a:t>AP</a:t>
            </a:r>
            <a:r>
              <a:rPr lang="en-US" altLang="zh-TW" sz="2000" i="1" baseline="-25000" dirty="0" err="1" smtClean="0">
                <a:ea typeface="新細明體" pitchFamily="-111" charset="-120"/>
              </a:rPr>
              <a:t>j</a:t>
            </a:r>
            <a:r>
              <a:rPr lang="en-US" altLang="zh-TW" sz="2000" dirty="0" smtClean="0">
                <a:ea typeface="新細明體" pitchFamily="-111" charset="-120"/>
              </a:rPr>
              <a:t> on day </a:t>
            </a:r>
            <a:r>
              <a:rPr lang="en-US" altLang="zh-TW" sz="2000" i="1" dirty="0" smtClean="0">
                <a:ea typeface="新細明體" pitchFamily="-111" charset="-120"/>
              </a:rPr>
              <a:t>d</a:t>
            </a:r>
            <a:r>
              <a:rPr lang="en-US" altLang="zh-TW" sz="2000" dirty="0" smtClean="0">
                <a:ea typeface="新細明體" pitchFamily="-111" charset="-120"/>
              </a:rPr>
              <a:t>}</a:t>
            </a:r>
          </a:p>
          <a:p>
            <a:pPr lvl="1" eaLnBrk="1" hangingPunct="1"/>
            <a:endParaRPr lang="en-US" altLang="zh-TW" sz="2000" dirty="0" smtClean="0">
              <a:latin typeface="Times New Roman" pitchFamily="-111" charset="0"/>
              <a:ea typeface="新細明體" pitchFamily="-111" charset="-120"/>
            </a:endParaRPr>
          </a:p>
          <a:p>
            <a:pPr eaLnBrk="1" hangingPunct="1"/>
            <a:endParaRPr lang="en-US" altLang="zh-TW" sz="2500" dirty="0" smtClean="0">
              <a:latin typeface="Times New Roman" pitchFamily="-111" charset="0"/>
              <a:ea typeface="新細明體" pitchFamily="-111" charset="-120"/>
            </a:endParaRPr>
          </a:p>
          <a:p>
            <a:pPr eaLnBrk="1" hangingPunct="1"/>
            <a:endParaRPr lang="en-US" altLang="zh-TW" dirty="0" smtClean="0">
              <a:latin typeface="Times New Roman" pitchFamily="-111" charset="0"/>
              <a:ea typeface="新細明體" pitchFamily="-111" charset="-120"/>
            </a:endParaRPr>
          </a:p>
          <a:p>
            <a:pPr eaLnBrk="1" hangingPunct="1"/>
            <a:r>
              <a:rPr lang="en-US" altLang="zh-TW" dirty="0" smtClean="0">
                <a:latin typeface="Times New Roman" pitchFamily="-111" charset="0"/>
                <a:ea typeface="新細明體" pitchFamily="-111" charset="-120"/>
              </a:rPr>
              <a:t>Sum </a:t>
            </a:r>
            <a:r>
              <a:rPr lang="en-US" altLang="zh-TW" dirty="0" smtClean="0">
                <a:latin typeface="Times New Roman" pitchFamily="-111" charset="0"/>
                <a:ea typeface="新細明體" pitchFamily="-111" charset="-120"/>
              </a:rPr>
              <a:t>long-run mobility </a:t>
            </a:r>
            <a:r>
              <a:rPr lang="en-US" altLang="zh-TW" dirty="0" smtClean="0">
                <a:latin typeface="Times New Roman" pitchFamily="-111" charset="0"/>
                <a:ea typeface="新細明體" pitchFamily="-111" charset="-120"/>
              </a:rPr>
              <a:t>in behavior </a:t>
            </a:r>
            <a:r>
              <a:rPr lang="en-US" altLang="zh-TW" dirty="0" smtClean="0">
                <a:latin typeface="Times New Roman" pitchFamily="-111" charset="0"/>
                <a:ea typeface="新細明體" pitchFamily="-111" charset="-120"/>
              </a:rPr>
              <a:t>“</a:t>
            </a:r>
            <a:r>
              <a:rPr lang="en-US" altLang="zh-TW" b="1" i="1" dirty="0" smtClean="0">
                <a:solidFill>
                  <a:srgbClr val="FF0000"/>
                </a:solidFill>
                <a:latin typeface="Times New Roman" pitchFamily="-111" charset="0"/>
                <a:ea typeface="新細明體" pitchFamily="-111" charset="-120"/>
              </a:rPr>
              <a:t>association matrix</a:t>
            </a:r>
            <a:r>
              <a:rPr lang="en-US" altLang="zh-TW" dirty="0" smtClean="0">
                <a:latin typeface="Times New Roman" pitchFamily="-111" charset="0"/>
                <a:ea typeface="新細明體" pitchFamily="-111" charset="-120"/>
              </a:rPr>
              <a:t>”</a:t>
            </a:r>
          </a:p>
        </p:txBody>
      </p:sp>
      <p:grpSp>
        <p:nvGrpSpPr>
          <p:cNvPr id="3" name="Group 15"/>
          <p:cNvGrpSpPr>
            <a:grpSpLocks/>
          </p:cNvGrpSpPr>
          <p:nvPr/>
        </p:nvGrpSpPr>
        <p:grpSpPr bwMode="auto">
          <a:xfrm>
            <a:off x="838200" y="2514600"/>
            <a:ext cx="7813675" cy="1006475"/>
            <a:chOff x="990600" y="3048000"/>
            <a:chExt cx="7813675" cy="1006475"/>
          </a:xfrm>
        </p:grpSpPr>
        <p:sp>
          <p:nvSpPr>
            <p:cNvPr id="59402" name="Text Box 8"/>
            <p:cNvSpPr txBox="1">
              <a:spLocks noChangeArrowheads="1"/>
            </p:cNvSpPr>
            <p:nvPr/>
          </p:nvSpPr>
          <p:spPr bwMode="auto">
            <a:xfrm>
              <a:off x="990600" y="3048000"/>
              <a:ext cx="2551113" cy="1006475"/>
            </a:xfrm>
            <a:prstGeom prst="rect">
              <a:avLst/>
            </a:prstGeom>
            <a:noFill/>
            <a:ln w="9525">
              <a:noFill/>
              <a:miter lim="800000"/>
              <a:headEnd/>
              <a:tailEnd/>
            </a:ln>
          </p:spPr>
          <p:txBody>
            <a:bodyPr wrap="none">
              <a:spAutoFit/>
            </a:bodyPr>
            <a:lstStyle/>
            <a:p>
              <a:pPr>
                <a:buFontTx/>
                <a:buChar char="-"/>
              </a:pPr>
              <a:r>
                <a:rPr lang="en-US" altLang="zh-TW" sz="2000" dirty="0">
                  <a:cs typeface="Arial" charset="0"/>
                </a:rPr>
                <a:t>Office, </a:t>
              </a:r>
              <a:r>
                <a:rPr lang="en-US" altLang="zh-TW" sz="2000" dirty="0" err="1">
                  <a:cs typeface="Arial" charset="0"/>
                </a:rPr>
                <a:t>10AM</a:t>
              </a:r>
              <a:r>
                <a:rPr lang="en-US" altLang="zh-TW" sz="2000" dirty="0">
                  <a:cs typeface="Arial" charset="0"/>
                </a:rPr>
                <a:t> -</a:t>
              </a:r>
              <a:r>
                <a:rPr lang="en-US" altLang="zh-TW" sz="2000" dirty="0" err="1">
                  <a:cs typeface="Arial" charset="0"/>
                </a:rPr>
                <a:t>12PM</a:t>
              </a:r>
              <a:endParaRPr lang="en-US" altLang="zh-TW" sz="2000" dirty="0">
                <a:cs typeface="Arial" charset="0"/>
              </a:endParaRPr>
            </a:p>
            <a:p>
              <a:pPr>
                <a:buFontTx/>
                <a:buChar char="-"/>
              </a:pPr>
              <a:r>
                <a:rPr lang="en-US" altLang="zh-TW" sz="2000" dirty="0">
                  <a:cs typeface="Arial" charset="0"/>
                </a:rPr>
                <a:t>Library, </a:t>
              </a:r>
              <a:r>
                <a:rPr lang="en-US" altLang="zh-TW" sz="2000" dirty="0" err="1">
                  <a:cs typeface="Arial" charset="0"/>
                </a:rPr>
                <a:t>3PM</a:t>
              </a:r>
              <a:r>
                <a:rPr lang="en-US" altLang="zh-TW" sz="2000" dirty="0">
                  <a:cs typeface="Arial" charset="0"/>
                </a:rPr>
                <a:t> – </a:t>
              </a:r>
              <a:r>
                <a:rPr lang="en-US" altLang="zh-TW" sz="2000" dirty="0" err="1">
                  <a:cs typeface="Arial" charset="0"/>
                </a:rPr>
                <a:t>4PM</a:t>
              </a:r>
              <a:r>
                <a:rPr lang="en-US" altLang="zh-TW" sz="2000" dirty="0">
                  <a:cs typeface="Arial" charset="0"/>
                </a:rPr>
                <a:t/>
              </a:r>
              <a:br>
                <a:rPr lang="en-US" altLang="zh-TW" sz="2000" dirty="0">
                  <a:cs typeface="Arial" charset="0"/>
                </a:rPr>
              </a:br>
              <a:r>
                <a:rPr lang="en-US" altLang="zh-TW" sz="2000" dirty="0">
                  <a:cs typeface="Arial" charset="0"/>
                </a:rPr>
                <a:t>-Class, </a:t>
              </a:r>
              <a:r>
                <a:rPr lang="en-US" altLang="zh-TW" sz="2000" dirty="0" err="1">
                  <a:cs typeface="Arial" charset="0"/>
                </a:rPr>
                <a:t>6PM</a:t>
              </a:r>
              <a:r>
                <a:rPr lang="en-US" altLang="zh-TW" sz="2000" dirty="0">
                  <a:cs typeface="Arial" charset="0"/>
                </a:rPr>
                <a:t> – </a:t>
              </a:r>
              <a:r>
                <a:rPr lang="en-US" altLang="zh-TW" sz="2000" dirty="0" err="1">
                  <a:cs typeface="Arial" charset="0"/>
                </a:rPr>
                <a:t>8PM</a:t>
              </a:r>
              <a:endParaRPr lang="en-US" altLang="zh-TW" sz="2000" dirty="0">
                <a:cs typeface="Arial" charset="0"/>
              </a:endParaRPr>
            </a:p>
          </p:txBody>
        </p:sp>
        <p:grpSp>
          <p:nvGrpSpPr>
            <p:cNvPr id="4" name="Group 9"/>
            <p:cNvGrpSpPr>
              <a:grpSpLocks/>
            </p:cNvGrpSpPr>
            <p:nvPr/>
          </p:nvGrpSpPr>
          <p:grpSpPr bwMode="auto">
            <a:xfrm>
              <a:off x="3581400" y="3200400"/>
              <a:ext cx="5222875" cy="701675"/>
              <a:chOff x="2304" y="1872"/>
              <a:chExt cx="3290" cy="442"/>
            </a:xfrm>
          </p:grpSpPr>
          <p:sp>
            <p:nvSpPr>
              <p:cNvPr id="59404" name="Text Box 10"/>
              <p:cNvSpPr txBox="1">
                <a:spLocks noChangeArrowheads="1"/>
              </p:cNvSpPr>
              <p:nvPr/>
            </p:nvSpPr>
            <p:spPr bwMode="auto">
              <a:xfrm>
                <a:off x="2928" y="1872"/>
                <a:ext cx="2666" cy="442"/>
              </a:xfrm>
              <a:prstGeom prst="rect">
                <a:avLst/>
              </a:prstGeom>
              <a:noFill/>
              <a:ln w="9525">
                <a:noFill/>
                <a:miter lim="800000"/>
                <a:headEnd/>
                <a:tailEnd/>
              </a:ln>
            </p:spPr>
            <p:txBody>
              <a:bodyPr wrap="none">
                <a:spAutoFit/>
              </a:bodyPr>
              <a:lstStyle/>
              <a:p>
                <a:pPr algn="ctr"/>
                <a:r>
                  <a:rPr lang="en-US" altLang="zh-TW" sz="2000">
                    <a:cs typeface="Arial" charset="0"/>
                  </a:rPr>
                  <a:t>Association vector: </a:t>
                </a:r>
                <a:br>
                  <a:rPr lang="en-US" altLang="zh-TW" sz="2000">
                    <a:cs typeface="Arial" charset="0"/>
                  </a:rPr>
                </a:br>
                <a:r>
                  <a:rPr lang="en-US" altLang="zh-TW" sz="2000">
                    <a:cs typeface="Arial" charset="0"/>
                  </a:rPr>
                  <a:t>(library, office, class) =(0.2, 0.4, 0.4)</a:t>
                </a:r>
                <a:endParaRPr lang="zh-TW" altLang="en-US" sz="2000">
                  <a:ea typeface="新細明體" pitchFamily="-111" charset="-120"/>
                </a:endParaRPr>
              </a:p>
            </p:txBody>
          </p:sp>
          <p:sp>
            <p:nvSpPr>
              <p:cNvPr id="59405" name="AutoShape 11"/>
              <p:cNvSpPr>
                <a:spLocks noChangeArrowheads="1"/>
              </p:cNvSpPr>
              <p:nvPr/>
            </p:nvSpPr>
            <p:spPr bwMode="auto">
              <a:xfrm>
                <a:off x="2304" y="1872"/>
                <a:ext cx="672" cy="384"/>
              </a:xfrm>
              <a:prstGeom prst="rightArrow">
                <a:avLst>
                  <a:gd name="adj1" fmla="val 50000"/>
                  <a:gd name="adj2" fmla="val 43750"/>
                </a:avLst>
              </a:prstGeom>
              <a:noFill/>
              <a:ln w="25400">
                <a:solidFill>
                  <a:schemeClr val="tx1"/>
                </a:solidFill>
                <a:miter lim="800000"/>
                <a:headEnd/>
                <a:tailEnd/>
              </a:ln>
            </p:spPr>
            <p:txBody>
              <a:bodyPr wrap="none" anchor="ctr"/>
              <a:lstStyle/>
              <a:p>
                <a:endParaRPr lang="en-US"/>
              </a:p>
            </p:txBody>
          </p:sp>
        </p:grpSp>
      </p:grpSp>
      <p:sp>
        <p:nvSpPr>
          <p:cNvPr id="59400" name="TextBox 12"/>
          <p:cNvSpPr txBox="1">
            <a:spLocks noChangeArrowheads="1"/>
          </p:cNvSpPr>
          <p:nvPr/>
        </p:nvSpPr>
        <p:spPr bwMode="auto">
          <a:xfrm>
            <a:off x="457200" y="1066800"/>
            <a:ext cx="8017772" cy="584775"/>
          </a:xfrm>
          <a:prstGeom prst="rect">
            <a:avLst/>
          </a:prstGeom>
          <a:noFill/>
          <a:ln w="9525">
            <a:noFill/>
            <a:miter lim="800000"/>
            <a:headEnd/>
            <a:tailEnd/>
          </a:ln>
        </p:spPr>
        <p:txBody>
          <a:bodyPr wrap="none">
            <a:spAutoFit/>
          </a:bodyPr>
          <a:lstStyle/>
          <a:p>
            <a:r>
              <a:rPr lang="en-US" sz="1600" dirty="0" smtClean="0">
                <a:latin typeface="Times New Roman" pitchFamily="-111" charset="0"/>
                <a:cs typeface="Times New Roman" pitchFamily="-111" charset="0"/>
              </a:rPr>
              <a:t>* W</a:t>
            </a:r>
            <a:r>
              <a:rPr lang="en-US" sz="1600" dirty="0">
                <a:latin typeface="Times New Roman" pitchFamily="-111" charset="0"/>
                <a:cs typeface="Times New Roman" pitchFamily="-111" charset="0"/>
              </a:rPr>
              <a:t>. Hsu, D. </a:t>
            </a:r>
            <a:r>
              <a:rPr lang="en-US" sz="1600" dirty="0" err="1">
                <a:latin typeface="Times New Roman" pitchFamily="-111" charset="0"/>
                <a:cs typeface="Times New Roman" pitchFamily="-111" charset="0"/>
              </a:rPr>
              <a:t>Dutta</a:t>
            </a:r>
            <a:r>
              <a:rPr lang="en-US" sz="1600" dirty="0">
                <a:latin typeface="Times New Roman" pitchFamily="-111" charset="0"/>
                <a:cs typeface="Times New Roman" pitchFamily="-111" charset="0"/>
              </a:rPr>
              <a:t>, A. </a:t>
            </a:r>
            <a:r>
              <a:rPr lang="en-US" sz="1600" dirty="0" err="1">
                <a:latin typeface="Times New Roman" pitchFamily="-111" charset="0"/>
                <a:cs typeface="Times New Roman" pitchFamily="-111" charset="0"/>
              </a:rPr>
              <a:t>Helmy</a:t>
            </a:r>
            <a:r>
              <a:rPr lang="en-US" sz="1600" dirty="0">
                <a:latin typeface="Times New Roman" pitchFamily="-111" charset="0"/>
                <a:cs typeface="Times New Roman" pitchFamily="-111" charset="0"/>
              </a:rPr>
              <a:t>, “Mining Behavioral Groups in </a:t>
            </a:r>
            <a:r>
              <a:rPr lang="en-US" sz="1600" dirty="0" err="1">
                <a:latin typeface="Times New Roman" pitchFamily="-111" charset="0"/>
                <a:cs typeface="Times New Roman" pitchFamily="-111" charset="0"/>
              </a:rPr>
              <a:t>WLANs</a:t>
            </a:r>
            <a:r>
              <a:rPr lang="en-US" sz="1600" dirty="0">
                <a:latin typeface="Times New Roman" pitchFamily="-111" charset="0"/>
                <a:cs typeface="Times New Roman" pitchFamily="-111" charset="0"/>
              </a:rPr>
              <a:t>”, </a:t>
            </a:r>
            <a:r>
              <a:rPr lang="en-US" sz="1600" i="1" dirty="0">
                <a:latin typeface="Times New Roman" pitchFamily="-111" charset="0"/>
                <a:cs typeface="Times New Roman" pitchFamily="-111" charset="0"/>
              </a:rPr>
              <a:t>ACM </a:t>
            </a:r>
            <a:r>
              <a:rPr lang="en-US" sz="1600" i="1" dirty="0" err="1">
                <a:latin typeface="Times New Roman" pitchFamily="-111" charset="0"/>
                <a:cs typeface="Times New Roman" pitchFamily="-111" charset="0"/>
              </a:rPr>
              <a:t>MobiCom</a:t>
            </a:r>
            <a:r>
              <a:rPr lang="en-US" sz="1600" i="1" dirty="0">
                <a:latin typeface="Times New Roman" pitchFamily="-111" charset="0"/>
                <a:cs typeface="Times New Roman" pitchFamily="-111" charset="0"/>
              </a:rPr>
              <a:t> </a:t>
            </a:r>
            <a:r>
              <a:rPr lang="en-US" sz="1600" dirty="0" smtClean="0">
                <a:latin typeface="Times New Roman" pitchFamily="-111" charset="0"/>
                <a:cs typeface="Times New Roman" pitchFamily="-111" charset="0"/>
              </a:rPr>
              <a:t>2007, </a:t>
            </a:r>
          </a:p>
          <a:p>
            <a:r>
              <a:rPr lang="en-US" sz="1600" i="1" dirty="0" smtClean="0">
                <a:latin typeface="Times New Roman" pitchFamily="-111" charset="0"/>
                <a:cs typeface="Times New Roman" pitchFamily="-111" charset="0"/>
              </a:rPr>
              <a:t>IEEE Transactions on Mobile Computing (TMC), </a:t>
            </a:r>
            <a:r>
              <a:rPr lang="en-US" sz="1600" dirty="0" smtClean="0">
                <a:latin typeface="Times New Roman" pitchFamily="-111" charset="0"/>
                <a:cs typeface="Times New Roman" pitchFamily="-111" charset="0"/>
              </a:rPr>
              <a:t>Vol. 11, No. 11</a:t>
            </a:r>
            <a:r>
              <a:rPr lang="en-US" sz="1600" i="1" dirty="0" smtClean="0">
                <a:latin typeface="Times New Roman" pitchFamily="-111" charset="0"/>
                <a:cs typeface="Times New Roman" pitchFamily="-111" charset="0"/>
              </a:rPr>
              <a:t>, </a:t>
            </a:r>
            <a:r>
              <a:rPr lang="en-US" sz="1600" dirty="0" smtClean="0">
                <a:latin typeface="Times New Roman" pitchFamily="-111" charset="0"/>
                <a:cs typeface="Times New Roman" pitchFamily="-111" charset="0"/>
              </a:rPr>
              <a:t>Nov.</a:t>
            </a:r>
            <a:r>
              <a:rPr lang="en-US" sz="1600" i="1" dirty="0" smtClean="0">
                <a:latin typeface="Times New Roman" pitchFamily="-111" charset="0"/>
                <a:cs typeface="Times New Roman" pitchFamily="-111" charset="0"/>
              </a:rPr>
              <a:t> </a:t>
            </a:r>
            <a:r>
              <a:rPr lang="en-US" sz="1600" dirty="0" smtClean="0">
                <a:latin typeface="Times New Roman" pitchFamily="-111" charset="0"/>
                <a:cs typeface="Times New Roman" pitchFamily="-111" charset="0"/>
              </a:rPr>
              <a:t>2012.</a:t>
            </a:r>
            <a:endParaRPr lang="en-US" sz="1600" dirty="0">
              <a:latin typeface="Times New Roman" pitchFamily="-111" charset="0"/>
              <a:cs typeface="Times New Roman" pitchFamily="-111" charset="0"/>
            </a:endParaRPr>
          </a:p>
        </p:txBody>
      </p:sp>
      <p:pic>
        <p:nvPicPr>
          <p:cNvPr id="16" name="Picture 15" descr="Screen shot 2013-05-16 at 10.56.48 AM.png"/>
          <p:cNvPicPr>
            <a:picLocks noChangeAspect="1"/>
          </p:cNvPicPr>
          <p:nvPr/>
        </p:nvPicPr>
        <p:blipFill>
          <a:blip r:embed="rId3"/>
          <a:stretch>
            <a:fillRect/>
          </a:stretch>
        </p:blipFill>
        <p:spPr>
          <a:xfrm>
            <a:off x="209737" y="4159365"/>
            <a:ext cx="4286063" cy="2073856"/>
          </a:xfrm>
          <a:prstGeom prst="rect">
            <a:avLst/>
          </a:prstGeom>
        </p:spPr>
      </p:pic>
      <p:pic>
        <p:nvPicPr>
          <p:cNvPr id="17" name="Picture 16" descr="Screen shot 2013-05-16 at 10.57.07 AM.png"/>
          <p:cNvPicPr>
            <a:picLocks noChangeAspect="1"/>
          </p:cNvPicPr>
          <p:nvPr/>
        </p:nvPicPr>
        <p:blipFill>
          <a:blip r:embed="rId4"/>
          <a:stretch>
            <a:fillRect/>
          </a:stretch>
        </p:blipFill>
        <p:spPr>
          <a:xfrm>
            <a:off x="5004338" y="4171679"/>
            <a:ext cx="3784917" cy="238152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device-2012-10-24-163655.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60378" y="1694287"/>
            <a:ext cx="2740036" cy="4871175"/>
          </a:xfrm>
          <a:prstGeom prst="rect">
            <a:avLst/>
          </a:prstGeom>
        </p:spPr>
      </p:pic>
      <p:pic>
        <p:nvPicPr>
          <p:cNvPr id="3" name="Picture 2" descr="device-2012-10-24-163713.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19291" y="1694288"/>
            <a:ext cx="2740036" cy="4871175"/>
          </a:xfrm>
          <a:prstGeom prst="rect">
            <a:avLst/>
          </a:prstGeom>
          <a:ln>
            <a:solidFill>
              <a:schemeClr val="tx1"/>
            </a:solidFill>
          </a:ln>
        </p:spPr>
      </p:pic>
      <p:sp>
        <p:nvSpPr>
          <p:cNvPr id="2" name="Title 1"/>
          <p:cNvSpPr>
            <a:spLocks noGrp="1"/>
          </p:cNvSpPr>
          <p:nvPr>
            <p:ph type="title"/>
          </p:nvPr>
        </p:nvSpPr>
        <p:spPr/>
        <p:txBody>
          <a:bodyPr/>
          <a:lstStyle/>
          <a:p>
            <a:r>
              <a:rPr lang="en-US" dirty="0" smtClean="0"/>
              <a:t>Application Screenshots</a:t>
            </a:r>
            <a:endParaRPr lang="en-US" dirty="0"/>
          </a:p>
        </p:txBody>
      </p:sp>
      <p:sp>
        <p:nvSpPr>
          <p:cNvPr id="5" name="Slide Number Placeholder 4"/>
          <p:cNvSpPr>
            <a:spLocks noGrp="1"/>
          </p:cNvSpPr>
          <p:nvPr>
            <p:ph type="sldNum" sz="quarter" idx="12"/>
          </p:nvPr>
        </p:nvSpPr>
        <p:spPr/>
        <p:txBody>
          <a:bodyPr/>
          <a:lstStyle/>
          <a:p>
            <a:fld id="{743BBC92-980E-7A40-A635-4234B7FFB091}" type="slidenum">
              <a:rPr lang="en-US" smtClean="0"/>
              <a:pPr/>
              <a:t>39</a:t>
            </a:fld>
            <a:endParaRPr lang="en-US"/>
          </a:p>
        </p:txBody>
      </p:sp>
      <p:pic>
        <p:nvPicPr>
          <p:cNvPr id="6" name="Picture 5" descr="screenshot_itrust_1_annot.eps"/>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8958" y="1694288"/>
            <a:ext cx="2760333" cy="4871175"/>
          </a:xfrm>
          <a:prstGeom prst="rect">
            <a:avLst/>
          </a:prstGeom>
          <a:ln>
            <a:solidFill>
              <a:srgbClr val="000000"/>
            </a:solidFill>
          </a:ln>
        </p:spPr>
      </p:pic>
      <p:cxnSp>
        <p:nvCxnSpPr>
          <p:cNvPr id="9" name="Straight Arrow Connector 8"/>
          <p:cNvCxnSpPr/>
          <p:nvPr/>
        </p:nvCxnSpPr>
        <p:spPr>
          <a:xfrm flipV="1">
            <a:off x="3168495" y="2376644"/>
            <a:ext cx="1181899" cy="2137721"/>
          </a:xfrm>
          <a:prstGeom prst="straightConnector1">
            <a:avLst/>
          </a:prstGeom>
          <a:ln w="952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589288" y="2338916"/>
            <a:ext cx="1415017" cy="18862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5467046" y="2527539"/>
            <a:ext cx="1074518" cy="1095513"/>
          </a:xfrm>
          <a:prstGeom prst="straightConnector1">
            <a:avLst/>
          </a:prstGeom>
          <a:ln w="952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250497" y="3623052"/>
            <a:ext cx="2386011" cy="1218260"/>
          </a:xfrm>
          <a:prstGeom prst="rect">
            <a:avLst/>
          </a:prstGeom>
          <a:noFill/>
          <a:ln w="38100"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50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smtClean="0"/>
              <a:t>ConnecEnc</a:t>
            </a:r>
            <a:r>
              <a:rPr lang="en-US" sz="4800" dirty="0" smtClean="0"/>
              <a:t> Validation :User </a:t>
            </a:r>
            <a:r>
              <a:rPr lang="en-US" sz="4800" dirty="0"/>
              <a:t>S</a:t>
            </a:r>
            <a:r>
              <a:rPr lang="en-US" sz="4800" dirty="0" smtClean="0"/>
              <a:t>tudy</a:t>
            </a:r>
            <a:endParaRPr lang="en-US" sz="4800" dirty="0"/>
          </a:p>
        </p:txBody>
      </p:sp>
      <p:sp>
        <p:nvSpPr>
          <p:cNvPr id="3" name="Content Placeholder 2"/>
          <p:cNvSpPr>
            <a:spLocks noGrp="1"/>
          </p:cNvSpPr>
          <p:nvPr>
            <p:ph idx="1"/>
          </p:nvPr>
        </p:nvSpPr>
        <p:spPr/>
        <p:txBody>
          <a:bodyPr>
            <a:normAutofit/>
          </a:bodyPr>
          <a:lstStyle/>
          <a:p>
            <a:r>
              <a:rPr lang="en-US" dirty="0" smtClean="0"/>
              <a:t>How close are </a:t>
            </a:r>
            <a:r>
              <a:rPr lang="en-US" dirty="0" err="1" smtClean="0"/>
              <a:t>ConnectEnc</a:t>
            </a:r>
            <a:r>
              <a:rPr lang="en-US" dirty="0" smtClean="0"/>
              <a:t> recommendation to the ground truth?</a:t>
            </a:r>
            <a:br>
              <a:rPr lang="en-US" dirty="0" smtClean="0"/>
            </a:br>
            <a:endParaRPr lang="en-US" dirty="0" smtClean="0"/>
          </a:p>
          <a:p>
            <a:r>
              <a:rPr lang="en-US" dirty="0" smtClean="0"/>
              <a:t>Will </a:t>
            </a:r>
            <a:r>
              <a:rPr lang="en-US" dirty="0" err="1" smtClean="0"/>
              <a:t>ConnectEnc</a:t>
            </a:r>
            <a:r>
              <a:rPr lang="en-US" dirty="0" smtClean="0"/>
              <a:t> really select trustworthy users?</a:t>
            </a:r>
          </a:p>
        </p:txBody>
      </p:sp>
      <p:sp>
        <p:nvSpPr>
          <p:cNvPr id="4" name="Slide Number Placeholder 3"/>
          <p:cNvSpPr>
            <a:spLocks noGrp="1"/>
          </p:cNvSpPr>
          <p:nvPr>
            <p:ph type="sldNum" sz="quarter" idx="12"/>
          </p:nvPr>
        </p:nvSpPr>
        <p:spPr/>
        <p:txBody>
          <a:bodyPr/>
          <a:lstStyle/>
          <a:p>
            <a:fld id="{743BBC92-980E-7A40-A635-4234B7FFB091}" type="slidenum">
              <a:rPr lang="en-US" smtClean="0"/>
              <a:pPr/>
              <a:t>40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44659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964"/>
            <a:ext cx="8229600" cy="917472"/>
          </a:xfrm>
        </p:spPr>
        <p:txBody>
          <a:bodyPr/>
          <a:lstStyle/>
          <a:p>
            <a:r>
              <a:rPr lang="en-US" dirty="0" smtClean="0"/>
              <a:t>Deployment</a:t>
            </a:r>
            <a:endParaRPr lang="en-US" dirty="0"/>
          </a:p>
        </p:txBody>
      </p:sp>
      <p:sp>
        <p:nvSpPr>
          <p:cNvPr id="3" name="Content Placeholder 2"/>
          <p:cNvSpPr>
            <a:spLocks noGrp="1"/>
          </p:cNvSpPr>
          <p:nvPr>
            <p:ph idx="1"/>
          </p:nvPr>
        </p:nvSpPr>
        <p:spPr/>
        <p:txBody>
          <a:bodyPr>
            <a:normAutofit lnSpcReduction="10000"/>
          </a:bodyPr>
          <a:lstStyle/>
          <a:p>
            <a:r>
              <a:rPr lang="en-US" dirty="0" smtClean="0"/>
              <a:t>22 Students and faculty ran </a:t>
            </a:r>
            <a:r>
              <a:rPr lang="en-US" dirty="0" err="1" smtClean="0"/>
              <a:t>ConnectEnc</a:t>
            </a:r>
            <a:r>
              <a:rPr lang="en-US" dirty="0" smtClean="0"/>
              <a:t> application for at least a month </a:t>
            </a:r>
          </a:p>
          <a:p>
            <a:pPr lvl="1"/>
            <a:r>
              <a:rPr lang="en-US" dirty="0" smtClean="0"/>
              <a:t>Total duration ~ 15K hours</a:t>
            </a:r>
          </a:p>
          <a:p>
            <a:pPr lvl="1"/>
            <a:r>
              <a:rPr lang="en-US" dirty="0" smtClean="0"/>
              <a:t>Average </a:t>
            </a:r>
            <a:r>
              <a:rPr lang="en-US" dirty="0"/>
              <a:t>unique encounters per user = </a:t>
            </a:r>
            <a:r>
              <a:rPr lang="en-US" dirty="0" smtClean="0"/>
              <a:t>175</a:t>
            </a:r>
          </a:p>
          <a:p>
            <a:pPr lvl="1"/>
            <a:r>
              <a:rPr lang="en-US" dirty="0" smtClean="0"/>
              <a:t>Average </a:t>
            </a:r>
            <a:r>
              <a:rPr lang="en-US" dirty="0"/>
              <a:t># of devices marked trusted = </a:t>
            </a:r>
            <a:r>
              <a:rPr lang="en-US" dirty="0" smtClean="0"/>
              <a:t>15</a:t>
            </a:r>
            <a:br>
              <a:rPr lang="en-US" dirty="0" smtClean="0"/>
            </a:br>
            <a:endParaRPr lang="en-US" dirty="0" smtClean="0"/>
          </a:p>
          <a:p>
            <a:r>
              <a:rPr lang="en-US" dirty="0" smtClean="0"/>
              <a:t>They were asked to rate the mobile encounters as trusted/non-trusted</a:t>
            </a:r>
            <a:br>
              <a:rPr lang="en-US" dirty="0" smtClean="0"/>
            </a:br>
            <a:endParaRPr lang="en-US" dirty="0" smtClean="0"/>
          </a:p>
          <a:p>
            <a:r>
              <a:rPr lang="en-US" dirty="0" smtClean="0"/>
              <a:t>We collected all the data including user selections</a:t>
            </a:r>
            <a:br>
              <a:rPr lang="en-US" dirty="0" smtClean="0"/>
            </a:br>
            <a:endParaRPr lang="en-US" dirty="0" smtClean="0"/>
          </a:p>
          <a:p>
            <a:r>
              <a:rPr lang="en-US" dirty="0" smtClean="0"/>
              <a:t>We</a:t>
            </a:r>
            <a:r>
              <a:rPr lang="en-US" dirty="0" smtClean="0"/>
              <a:t> compare </a:t>
            </a:r>
            <a:r>
              <a:rPr lang="en-US" dirty="0" smtClean="0"/>
              <a:t>user’s selection with </a:t>
            </a:r>
            <a:r>
              <a:rPr lang="en-US" dirty="0" err="1" smtClean="0"/>
              <a:t>ConnectEnc’s</a:t>
            </a:r>
            <a:r>
              <a:rPr lang="en-US" dirty="0" smtClean="0"/>
              <a:t> recommendations.</a:t>
            </a:r>
          </a:p>
          <a:p>
            <a:endParaRPr lang="en-US" dirty="0"/>
          </a:p>
        </p:txBody>
      </p:sp>
      <p:sp>
        <p:nvSpPr>
          <p:cNvPr id="4" name="Slide Number Placeholder 3"/>
          <p:cNvSpPr>
            <a:spLocks noGrp="1"/>
          </p:cNvSpPr>
          <p:nvPr>
            <p:ph type="sldNum" sz="quarter" idx="12"/>
          </p:nvPr>
        </p:nvSpPr>
        <p:spPr/>
        <p:txBody>
          <a:bodyPr/>
          <a:lstStyle/>
          <a:p>
            <a:fld id="{743BBC92-980E-7A40-A635-4234B7FFB091}" type="slidenum">
              <a:rPr lang="en-US" smtClean="0"/>
              <a:pPr/>
              <a:t>41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0096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graph_metric1.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71600" y="838200"/>
            <a:ext cx="6405510" cy="4945356"/>
          </a:xfrm>
          <a:prstGeom prst="rect">
            <a:avLst/>
          </a:prstGeom>
        </p:spPr>
      </p:pic>
      <p:sp>
        <p:nvSpPr>
          <p:cNvPr id="3" name="TextBox 2"/>
          <p:cNvSpPr txBox="1"/>
          <p:nvPr/>
        </p:nvSpPr>
        <p:spPr>
          <a:xfrm>
            <a:off x="647629" y="5681893"/>
            <a:ext cx="8282285" cy="646331"/>
          </a:xfrm>
          <a:prstGeom prst="rect">
            <a:avLst/>
          </a:prstGeom>
          <a:noFill/>
        </p:spPr>
        <p:txBody>
          <a:bodyPr wrap="none" rtlCol="0">
            <a:spAutoFit/>
          </a:bodyPr>
          <a:lstStyle/>
          <a:p>
            <a:r>
              <a:rPr lang="en-US" dirty="0" err="1" smtClean="0">
                <a:solidFill>
                  <a:srgbClr val="FF0000"/>
                </a:solidFill>
              </a:rPr>
              <a:t>ConnectEnc</a:t>
            </a:r>
            <a:r>
              <a:rPr lang="en-US" dirty="0" smtClean="0">
                <a:solidFill>
                  <a:srgbClr val="FF0000"/>
                </a:solidFill>
              </a:rPr>
              <a:t> is able to capture more than 50% of the trusted user in top 10 ranks</a:t>
            </a:r>
          </a:p>
          <a:p>
            <a:r>
              <a:rPr lang="en-US" dirty="0" smtClean="0">
                <a:solidFill>
                  <a:srgbClr val="FF0000"/>
                </a:solidFill>
              </a:rPr>
              <a:t>(except LVC). And more than 70% in top 20 ranks</a:t>
            </a:r>
          </a:p>
        </p:txBody>
      </p:sp>
      <p:sp>
        <p:nvSpPr>
          <p:cNvPr id="2" name="Title 1"/>
          <p:cNvSpPr>
            <a:spLocks noGrp="1"/>
          </p:cNvSpPr>
          <p:nvPr>
            <p:ph type="title"/>
          </p:nvPr>
        </p:nvSpPr>
        <p:spPr>
          <a:xfrm>
            <a:off x="848343" y="-13669"/>
            <a:ext cx="8229600" cy="1190563"/>
          </a:xfrm>
        </p:spPr>
        <p:txBody>
          <a:bodyPr>
            <a:noAutofit/>
          </a:bodyPr>
          <a:lstStyle/>
          <a:p>
            <a:pPr lvl="1" algn="ctr" defTabSz="457200" rtl="0">
              <a:spcBef>
                <a:spcPct val="0"/>
              </a:spcBef>
            </a:pPr>
            <a:r>
              <a:rPr lang="en-US" sz="3200" kern="1200" dirty="0" smtClean="0">
                <a:solidFill>
                  <a:schemeClr val="tx2"/>
                </a:solidFill>
                <a:effectLst>
                  <a:outerShdw blurRad="63500" dist="38100" dir="5400000" algn="t" rotWithShape="0">
                    <a:prstClr val="black">
                      <a:alpha val="25000"/>
                    </a:prstClr>
                  </a:outerShdw>
                </a:effectLst>
                <a:latin typeface="+mn-lt"/>
                <a:ea typeface="+mj-ea"/>
                <a:cs typeface="+mj-cs"/>
              </a:rPr>
              <a:t>1. % of total </a:t>
            </a:r>
            <a:r>
              <a:rPr lang="en-US" sz="3200" kern="1200" dirty="0">
                <a:solidFill>
                  <a:schemeClr val="tx2"/>
                </a:solidFill>
                <a:effectLst>
                  <a:outerShdw blurRad="63500" dist="38100" dir="5400000" algn="t" rotWithShape="0">
                    <a:prstClr val="black">
                      <a:alpha val="25000"/>
                    </a:prstClr>
                  </a:outerShdw>
                </a:effectLst>
                <a:latin typeface="+mn-lt"/>
                <a:ea typeface="+mj-ea"/>
                <a:cs typeface="+mj-cs"/>
              </a:rPr>
              <a:t>trusted users in Top 1 to 10, </a:t>
            </a:r>
            <a:r>
              <a:rPr lang="en-US" sz="3200" kern="1200" dirty="0" smtClean="0">
                <a:solidFill>
                  <a:schemeClr val="tx2"/>
                </a:solidFill>
                <a:effectLst>
                  <a:outerShdw blurRad="63500" dist="38100" dir="5400000" algn="t" rotWithShape="0">
                    <a:prstClr val="black">
                      <a:alpha val="25000"/>
                    </a:prstClr>
                  </a:outerShdw>
                </a:effectLst>
                <a:latin typeface="+mn-lt"/>
                <a:ea typeface="+mj-ea"/>
                <a:cs typeface="+mj-cs"/>
              </a:rPr>
              <a:t>        11 </a:t>
            </a:r>
            <a:r>
              <a:rPr lang="en-US" sz="3200" kern="1200" dirty="0">
                <a:solidFill>
                  <a:schemeClr val="tx2"/>
                </a:solidFill>
                <a:effectLst>
                  <a:outerShdw blurRad="63500" dist="38100" dir="5400000" algn="t" rotWithShape="0">
                    <a:prstClr val="black">
                      <a:alpha val="25000"/>
                    </a:prstClr>
                  </a:outerShdw>
                </a:effectLst>
                <a:latin typeface="+mn-lt"/>
                <a:ea typeface="+mj-ea"/>
                <a:cs typeface="+mj-cs"/>
              </a:rPr>
              <a:t>to </a:t>
            </a:r>
            <a:r>
              <a:rPr lang="en-US" sz="3200" kern="1200" dirty="0" smtClean="0">
                <a:solidFill>
                  <a:schemeClr val="tx2"/>
                </a:solidFill>
                <a:effectLst>
                  <a:outerShdw blurRad="63500" dist="38100" dir="5400000" algn="t" rotWithShape="0">
                    <a:prstClr val="black">
                      <a:alpha val="25000"/>
                    </a:prstClr>
                  </a:outerShdw>
                </a:effectLst>
                <a:latin typeface="+mn-lt"/>
                <a:ea typeface="+mj-ea"/>
                <a:cs typeface="+mj-cs"/>
              </a:rPr>
              <a:t>20</a:t>
            </a:r>
            <a:r>
              <a:rPr lang="en-US" sz="3200" kern="1200" dirty="0">
                <a:solidFill>
                  <a:schemeClr val="tx2"/>
                </a:solidFill>
                <a:effectLst>
                  <a:outerShdw blurRad="63500" dist="38100" dir="5400000" algn="t" rotWithShape="0">
                    <a:prstClr val="black">
                      <a:alpha val="25000"/>
                    </a:prstClr>
                  </a:outerShdw>
                </a:effectLst>
                <a:latin typeface="+mn-lt"/>
                <a:ea typeface="+mj-ea"/>
                <a:cs typeface="+mj-cs"/>
              </a:rPr>
              <a:t> </a:t>
            </a:r>
            <a:r>
              <a:rPr lang="en-US" sz="3200" kern="1200" dirty="0" smtClean="0">
                <a:solidFill>
                  <a:schemeClr val="tx2"/>
                </a:solidFill>
                <a:effectLst>
                  <a:outerShdw blurRad="63500" dist="38100" dir="5400000" algn="t" rotWithShape="0">
                    <a:prstClr val="black">
                      <a:alpha val="25000"/>
                    </a:prstClr>
                  </a:outerShdw>
                </a:effectLst>
                <a:latin typeface="+mn-lt"/>
                <a:ea typeface="+mj-ea"/>
                <a:cs typeface="+mj-cs"/>
              </a:rPr>
              <a:t>… ranks</a:t>
            </a:r>
            <a:endParaRPr lang="en-US" sz="3200" kern="1200" dirty="0">
              <a:solidFill>
                <a:schemeClr val="tx2"/>
              </a:solidFill>
              <a:effectLst>
                <a:outerShdw blurRad="63500" dist="38100" dir="5400000" algn="t" rotWithShape="0">
                  <a:prstClr val="black">
                    <a:alpha val="25000"/>
                  </a:prstClr>
                </a:outerShdw>
              </a:effectLst>
              <a:latin typeface="+mn-lt"/>
              <a:ea typeface="+mj-ea"/>
              <a:cs typeface="+mj-cs"/>
            </a:endParaRPr>
          </a:p>
        </p:txBody>
      </p:sp>
      <p:sp>
        <p:nvSpPr>
          <p:cNvPr id="4" name="Slide Number Placeholder 3"/>
          <p:cNvSpPr>
            <a:spLocks noGrp="1"/>
          </p:cNvSpPr>
          <p:nvPr>
            <p:ph type="sldNum" sz="quarter" idx="12"/>
          </p:nvPr>
        </p:nvSpPr>
        <p:spPr/>
        <p:txBody>
          <a:bodyPr/>
          <a:lstStyle/>
          <a:p>
            <a:fld id="{743BBC92-980E-7A40-A635-4234B7FFB091}" type="slidenum">
              <a:rPr lang="en-US" smtClean="0"/>
              <a:pPr/>
              <a:t>42</a:t>
            </a:fld>
            <a:endParaRPr lang="en-US"/>
          </a:p>
        </p:txBody>
      </p:sp>
      <p:sp>
        <p:nvSpPr>
          <p:cNvPr id="5" name="Rectangle 4"/>
          <p:cNvSpPr/>
          <p:nvPr/>
        </p:nvSpPr>
        <p:spPr>
          <a:xfrm>
            <a:off x="2057400" y="1143000"/>
            <a:ext cx="685800" cy="3810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856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etric3.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98944" y="1323593"/>
            <a:ext cx="5721055" cy="4420814"/>
          </a:xfrm>
          <a:prstGeom prst="rect">
            <a:avLst/>
          </a:prstGeom>
        </p:spPr>
      </p:pic>
      <p:grpSp>
        <p:nvGrpSpPr>
          <p:cNvPr id="11" name="Group 10"/>
          <p:cNvGrpSpPr/>
          <p:nvPr/>
        </p:nvGrpSpPr>
        <p:grpSpPr>
          <a:xfrm>
            <a:off x="2432790" y="2819400"/>
            <a:ext cx="3341226" cy="2244735"/>
            <a:chOff x="2432790" y="3136397"/>
            <a:chExt cx="2983611" cy="1927737"/>
          </a:xfrm>
        </p:grpSpPr>
        <p:cxnSp>
          <p:nvCxnSpPr>
            <p:cNvPr id="6" name="Straight Connector 5"/>
            <p:cNvCxnSpPr/>
            <p:nvPr/>
          </p:nvCxnSpPr>
          <p:spPr>
            <a:xfrm flipH="1" flipV="1">
              <a:off x="5401099" y="3136397"/>
              <a:ext cx="15302" cy="1927737"/>
            </a:xfrm>
            <a:prstGeom prst="line">
              <a:avLst/>
            </a:prstGeom>
            <a:ln>
              <a:solidFill>
                <a:schemeClr val="accent3"/>
              </a:solidFill>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432790" y="3136397"/>
              <a:ext cx="2983610" cy="0"/>
            </a:xfrm>
            <a:prstGeom prst="line">
              <a:avLst/>
            </a:prstGeom>
            <a:ln>
              <a:solidFill>
                <a:srgbClr val="9BBB59"/>
              </a:solidFill>
              <a:prstDash val="dash"/>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2432790" y="1981200"/>
            <a:ext cx="4147225" cy="3082935"/>
            <a:chOff x="2432790" y="2983095"/>
            <a:chExt cx="2983612" cy="2081039"/>
          </a:xfrm>
        </p:grpSpPr>
        <p:cxnSp>
          <p:nvCxnSpPr>
            <p:cNvPr id="13" name="Straight Connector 12"/>
            <p:cNvCxnSpPr/>
            <p:nvPr/>
          </p:nvCxnSpPr>
          <p:spPr>
            <a:xfrm flipH="1" flipV="1">
              <a:off x="5401099" y="2983095"/>
              <a:ext cx="15303" cy="2081039"/>
            </a:xfrm>
            <a:prstGeom prst="line">
              <a:avLst/>
            </a:prstGeom>
            <a:ln>
              <a:solidFill>
                <a:schemeClr val="accent3"/>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432790" y="2983095"/>
              <a:ext cx="2968309" cy="0"/>
            </a:xfrm>
            <a:prstGeom prst="line">
              <a:avLst/>
            </a:prstGeom>
            <a:ln>
              <a:solidFill>
                <a:srgbClr val="9BBB59"/>
              </a:solidFill>
              <a:prstDash val="dash"/>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669115" y="5719513"/>
            <a:ext cx="7295386" cy="646331"/>
          </a:xfrm>
          <a:prstGeom prst="rect">
            <a:avLst/>
          </a:prstGeom>
          <a:noFill/>
        </p:spPr>
        <p:txBody>
          <a:bodyPr wrap="none" rtlCol="0">
            <a:spAutoFit/>
          </a:bodyPr>
          <a:lstStyle/>
          <a:p>
            <a:r>
              <a:rPr lang="en-US" dirty="0" err="1" smtClean="0">
                <a:solidFill>
                  <a:srgbClr val="FF0000"/>
                </a:solidFill>
              </a:rPr>
              <a:t>ConnectEnc</a:t>
            </a:r>
            <a:r>
              <a:rPr lang="en-US" dirty="0" smtClean="0">
                <a:solidFill>
                  <a:srgbClr val="FF0000"/>
                </a:solidFill>
              </a:rPr>
              <a:t> is able to capture 80% of the trusted user in less than 30% </a:t>
            </a:r>
          </a:p>
          <a:p>
            <a:r>
              <a:rPr lang="en-US" dirty="0" smtClean="0">
                <a:solidFill>
                  <a:srgbClr val="FF0000"/>
                </a:solidFill>
              </a:rPr>
              <a:t>of the ranked users</a:t>
            </a:r>
            <a:endParaRPr lang="en-US" dirty="0">
              <a:solidFill>
                <a:srgbClr val="FF0000"/>
              </a:solidFill>
            </a:endParaRPr>
          </a:p>
        </p:txBody>
      </p:sp>
      <p:sp>
        <p:nvSpPr>
          <p:cNvPr id="2" name="Title 1"/>
          <p:cNvSpPr>
            <a:spLocks noGrp="1"/>
          </p:cNvSpPr>
          <p:nvPr>
            <p:ph type="title"/>
          </p:nvPr>
        </p:nvSpPr>
        <p:spPr>
          <a:xfrm>
            <a:off x="771274" y="58828"/>
            <a:ext cx="8229600" cy="1029326"/>
          </a:xfrm>
        </p:spPr>
        <p:txBody>
          <a:bodyPr>
            <a:noAutofit/>
          </a:bodyPr>
          <a:lstStyle/>
          <a:p>
            <a:pPr lvl="1" algn="ctr" defTabSz="457200" rtl="0">
              <a:spcBef>
                <a:spcPct val="0"/>
              </a:spcBef>
            </a:pPr>
            <a:r>
              <a:rPr lang="en-US" sz="3200" kern="1200" dirty="0" smtClean="0">
                <a:solidFill>
                  <a:schemeClr val="tx2"/>
                </a:solidFill>
                <a:effectLst>
                  <a:outerShdw blurRad="63500" dist="38100" dir="5400000" algn="t" rotWithShape="0">
                    <a:prstClr val="black">
                      <a:alpha val="25000"/>
                    </a:prstClr>
                  </a:outerShdw>
                </a:effectLst>
                <a:latin typeface="+mn-lt"/>
                <a:ea typeface="+mj-ea"/>
                <a:cs typeface="+mj-cs"/>
              </a:rPr>
              <a:t>2.  % of ranked users </a:t>
            </a:r>
            <a:r>
              <a:rPr lang="en-US" sz="3200" kern="1200" dirty="0">
                <a:solidFill>
                  <a:schemeClr val="tx2"/>
                </a:solidFill>
                <a:effectLst>
                  <a:outerShdw blurRad="63500" dist="38100" dir="5400000" algn="t" rotWithShape="0">
                    <a:prstClr val="black">
                      <a:alpha val="25000"/>
                    </a:prstClr>
                  </a:outerShdw>
                </a:effectLst>
                <a:latin typeface="+mn-lt"/>
                <a:ea typeface="+mj-ea"/>
                <a:cs typeface="+mj-cs"/>
              </a:rPr>
              <a:t>needed </a:t>
            </a:r>
            <a:r>
              <a:rPr lang="en-US" sz="3200" kern="1200" dirty="0" smtClean="0">
                <a:solidFill>
                  <a:schemeClr val="tx2"/>
                </a:solidFill>
                <a:effectLst>
                  <a:outerShdw blurRad="63500" dist="38100" dir="5400000" algn="t" rotWithShape="0">
                    <a:prstClr val="black">
                      <a:alpha val="25000"/>
                    </a:prstClr>
                  </a:outerShdw>
                </a:effectLst>
                <a:latin typeface="+mn-lt"/>
                <a:ea typeface="+mj-ea"/>
                <a:cs typeface="+mj-cs"/>
              </a:rPr>
              <a:t>to </a:t>
            </a:r>
            <a:r>
              <a:rPr lang="en-US" sz="3200" kern="1200" dirty="0">
                <a:solidFill>
                  <a:schemeClr val="tx2"/>
                </a:solidFill>
                <a:effectLst>
                  <a:outerShdw blurRad="63500" dist="38100" dir="5400000" algn="t" rotWithShape="0">
                    <a:prstClr val="black">
                      <a:alpha val="25000"/>
                    </a:prstClr>
                  </a:outerShdw>
                </a:effectLst>
                <a:latin typeface="+mn-lt"/>
                <a:ea typeface="+mj-ea"/>
                <a:cs typeface="+mj-cs"/>
              </a:rPr>
              <a:t>capture ‘x’% of trusted users for each filter</a:t>
            </a:r>
          </a:p>
        </p:txBody>
      </p:sp>
      <p:sp>
        <p:nvSpPr>
          <p:cNvPr id="5" name="Slide Number Placeholder 4"/>
          <p:cNvSpPr>
            <a:spLocks noGrp="1"/>
          </p:cNvSpPr>
          <p:nvPr>
            <p:ph type="sldNum" sz="quarter" idx="12"/>
          </p:nvPr>
        </p:nvSpPr>
        <p:spPr/>
        <p:txBody>
          <a:bodyPr/>
          <a:lstStyle/>
          <a:p>
            <a:fld id="{743BBC92-980E-7A40-A635-4234B7FFB091}" type="slidenum">
              <a:rPr lang="en-US" smtClean="0"/>
              <a:pPr/>
              <a:t>43</a:t>
            </a:fld>
            <a:endParaRPr lang="en-US"/>
          </a:p>
        </p:txBody>
      </p:sp>
      <p:sp>
        <p:nvSpPr>
          <p:cNvPr id="7" name="TextBox 6"/>
          <p:cNvSpPr txBox="1"/>
          <p:nvPr/>
        </p:nvSpPr>
        <p:spPr>
          <a:xfrm rot="16200000">
            <a:off x="912676" y="3186736"/>
            <a:ext cx="2415535" cy="461665"/>
          </a:xfrm>
          <a:prstGeom prst="rect">
            <a:avLst/>
          </a:prstGeom>
          <a:solidFill>
            <a:schemeClr val="bg1"/>
          </a:solidFill>
        </p:spPr>
        <p:txBody>
          <a:bodyPr wrap="square" rtlCol="0">
            <a:spAutoFit/>
          </a:bodyPr>
          <a:lstStyle/>
          <a:p>
            <a:pPr algn="ctr"/>
            <a:r>
              <a:rPr lang="en-US" sz="1200" dirty="0" smtClean="0"/>
              <a:t>Percentage of Encountered users</a:t>
            </a:r>
          </a:p>
          <a:p>
            <a:pPr algn="ctr"/>
            <a:r>
              <a:rPr lang="en-US" sz="1200" dirty="0" smtClean="0"/>
              <a:t> (ranked by filter score)</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610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1077321"/>
          </a:xfrm>
        </p:spPr>
        <p:txBody>
          <a:bodyPr/>
          <a:lstStyle/>
          <a:p>
            <a:r>
              <a:rPr lang="en-US" i="1" dirty="0" smtClean="0">
                <a:latin typeface="Times New Roman" charset="0"/>
                <a:cs typeface="Times New Roman" charset="0"/>
              </a:rPr>
              <a:t>SHIELD</a:t>
            </a:r>
            <a:r>
              <a:rPr lang="en-US" dirty="0" smtClean="0">
                <a:latin typeface="Times New Roman" charset="0"/>
                <a:cs typeface="Times New Roman" charset="0"/>
              </a:rPr>
              <a:t> Architecture</a:t>
            </a:r>
          </a:p>
        </p:txBody>
      </p:sp>
      <p:pic>
        <p:nvPicPr>
          <p:cNvPr id="25603" name="Content Placeholder 3" descr="sosarchitecture.jpg"/>
          <p:cNvPicPr>
            <a:picLocks noGrp="1" noChangeAspect="1"/>
          </p:cNvPicPr>
          <p:nvPr>
            <p:ph idx="1"/>
          </p:nvPr>
        </p:nvPicPr>
        <p:blipFill>
          <a:blip r:embed="rId2"/>
          <a:srcRect l="-18018" r="-18018"/>
          <a:stretch>
            <a:fillRect/>
          </a:stretch>
        </p:blipFill>
        <p:spPr>
          <a:xfrm>
            <a:off x="-381000" y="981293"/>
            <a:ext cx="9921875" cy="5456238"/>
          </a:xfrm>
        </p:spPr>
      </p:pic>
      <p:sp>
        <p:nvSpPr>
          <p:cNvPr id="4" name="TextBox 3"/>
          <p:cNvSpPr txBox="1"/>
          <p:nvPr/>
        </p:nvSpPr>
        <p:spPr>
          <a:xfrm>
            <a:off x="2057400" y="5867400"/>
            <a:ext cx="915635" cy="369332"/>
          </a:xfrm>
          <a:prstGeom prst="rect">
            <a:avLst/>
          </a:prstGeom>
          <a:noFill/>
        </p:spPr>
        <p:txBody>
          <a:bodyPr wrap="none" rtlCol="0">
            <a:spAutoFit/>
          </a:bodyPr>
          <a:lstStyle/>
          <a:p>
            <a:r>
              <a:rPr lang="en-US" dirty="0" smtClean="0"/>
              <a:t>Profiler</a:t>
            </a:r>
            <a:endParaRPr lang="en-US" dirty="0"/>
          </a:p>
        </p:txBody>
      </p:sp>
      <p:sp>
        <p:nvSpPr>
          <p:cNvPr id="5" name="TextBox 4"/>
          <p:cNvSpPr txBox="1"/>
          <p:nvPr/>
        </p:nvSpPr>
        <p:spPr>
          <a:xfrm>
            <a:off x="5950012" y="5791200"/>
            <a:ext cx="941283" cy="646331"/>
          </a:xfrm>
          <a:prstGeom prst="rect">
            <a:avLst/>
          </a:prstGeom>
          <a:noFill/>
        </p:spPr>
        <p:txBody>
          <a:bodyPr wrap="none" rtlCol="0">
            <a:spAutoFit/>
          </a:bodyPr>
          <a:lstStyle/>
          <a:p>
            <a:pPr algn="ctr"/>
            <a:r>
              <a:rPr lang="en-US" dirty="0" smtClean="0"/>
              <a:t>Trust </a:t>
            </a:r>
          </a:p>
          <a:p>
            <a:pPr algn="ctr"/>
            <a:r>
              <a:rPr lang="en-US" dirty="0" smtClean="0"/>
              <a:t>Module</a:t>
            </a:r>
            <a:endParaRPr lang="en-US" dirty="0"/>
          </a:p>
        </p:txBody>
      </p:sp>
      <p:sp>
        <p:nvSpPr>
          <p:cNvPr id="6" name="TextBox 5"/>
          <p:cNvSpPr txBox="1"/>
          <p:nvPr/>
        </p:nvSpPr>
        <p:spPr>
          <a:xfrm>
            <a:off x="3048000" y="3657600"/>
            <a:ext cx="1043876" cy="369332"/>
          </a:xfrm>
          <a:prstGeom prst="rect">
            <a:avLst/>
          </a:prstGeom>
          <a:noFill/>
        </p:spPr>
        <p:txBody>
          <a:bodyPr wrap="none" rtlCol="0">
            <a:spAutoFit/>
          </a:bodyPr>
          <a:lstStyle/>
          <a:p>
            <a:r>
              <a:rPr lang="en-US" dirty="0" smtClean="0"/>
              <a:t>Scanner</a:t>
            </a:r>
            <a:endParaRPr lang="en-US" dirty="0"/>
          </a:p>
        </p:txBody>
      </p:sp>
      <p:sp>
        <p:nvSpPr>
          <p:cNvPr id="7" name="TextBox 6"/>
          <p:cNvSpPr txBox="1"/>
          <p:nvPr/>
        </p:nvSpPr>
        <p:spPr>
          <a:xfrm>
            <a:off x="2971800" y="2590800"/>
            <a:ext cx="954107" cy="369332"/>
          </a:xfrm>
          <a:prstGeom prst="rect">
            <a:avLst/>
          </a:prstGeom>
          <a:noFill/>
        </p:spPr>
        <p:txBody>
          <a:bodyPr wrap="none" rtlCol="0">
            <a:spAutoFit/>
          </a:bodyPr>
          <a:lstStyle/>
          <a:p>
            <a:r>
              <a:rPr lang="en-US" dirty="0" smtClean="0"/>
              <a:t>Locator</a:t>
            </a:r>
            <a:endParaRPr lang="en-US" dirty="0"/>
          </a:p>
        </p:txBody>
      </p:sp>
      <p:sp>
        <p:nvSpPr>
          <p:cNvPr id="8" name="TextBox 7"/>
          <p:cNvSpPr txBox="1"/>
          <p:nvPr/>
        </p:nvSpPr>
        <p:spPr>
          <a:xfrm>
            <a:off x="5562600" y="2514600"/>
            <a:ext cx="1941557" cy="369332"/>
          </a:xfrm>
          <a:prstGeom prst="rect">
            <a:avLst/>
          </a:prstGeom>
          <a:noFill/>
        </p:spPr>
        <p:txBody>
          <a:bodyPr wrap="none" rtlCol="0">
            <a:spAutoFit/>
          </a:bodyPr>
          <a:lstStyle/>
          <a:p>
            <a:r>
              <a:rPr lang="en-US" dirty="0" smtClean="0"/>
              <a:t>External Sources</a:t>
            </a:r>
            <a:endParaRPr lang="en-US" dirty="0"/>
          </a:p>
        </p:txBody>
      </p:sp>
      <p:sp>
        <p:nvSpPr>
          <p:cNvPr id="9" name="TextBox 8"/>
          <p:cNvSpPr txBox="1"/>
          <p:nvPr/>
        </p:nvSpPr>
        <p:spPr>
          <a:xfrm>
            <a:off x="4953000" y="4648200"/>
            <a:ext cx="2031325" cy="369332"/>
          </a:xfrm>
          <a:prstGeom prst="rect">
            <a:avLst/>
          </a:prstGeom>
          <a:noFill/>
        </p:spPr>
        <p:txBody>
          <a:bodyPr wrap="none" rtlCol="0">
            <a:spAutoFit/>
          </a:bodyPr>
          <a:lstStyle/>
          <a:p>
            <a:r>
              <a:rPr lang="en-US" dirty="0" smtClean="0"/>
              <a:t>Distress Signaling</a:t>
            </a:r>
            <a:endParaRPr lang="en-US" dirty="0"/>
          </a:p>
        </p:txBody>
      </p:sp>
      <p:sp>
        <p:nvSpPr>
          <p:cNvPr id="10" name="TextBox 9"/>
          <p:cNvSpPr txBox="1"/>
          <p:nvPr/>
        </p:nvSpPr>
        <p:spPr>
          <a:xfrm>
            <a:off x="102735" y="6437531"/>
            <a:ext cx="8691277" cy="307777"/>
          </a:xfrm>
          <a:prstGeom prst="rect">
            <a:avLst/>
          </a:prstGeom>
          <a:noFill/>
        </p:spPr>
        <p:txBody>
          <a:bodyPr wrap="none" rtlCol="0">
            <a:spAutoFit/>
          </a:bodyPr>
          <a:lstStyle/>
          <a:p>
            <a:r>
              <a:rPr lang="en-US" sz="1400" dirty="0" smtClean="0"/>
              <a:t>Work with G. </a:t>
            </a:r>
            <a:r>
              <a:rPr lang="en-US" sz="1400" dirty="0" err="1" smtClean="0"/>
              <a:t>Thakur</a:t>
            </a:r>
            <a:r>
              <a:rPr lang="en-US" sz="1400" dirty="0" smtClean="0"/>
              <a:t>, U. Kumar, W. Hsu, S. Moon at IEEE </a:t>
            </a:r>
            <a:r>
              <a:rPr lang="en-US" sz="1400" dirty="0" err="1" smtClean="0"/>
              <a:t>Globecom</a:t>
            </a:r>
            <a:r>
              <a:rPr lang="en-US" sz="1400" dirty="0" smtClean="0"/>
              <a:t> ‘10, ACM </a:t>
            </a:r>
            <a:r>
              <a:rPr lang="en-US" sz="1400" dirty="0" err="1" smtClean="0"/>
              <a:t>MobiCom</a:t>
            </a:r>
            <a:r>
              <a:rPr lang="en-US" sz="1400" dirty="0" smtClean="0"/>
              <a:t> SRC ‘10, IEEE ICNP ‘09</a:t>
            </a:r>
            <a:endParaRPr lang="en-US" sz="1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3" name="Title 6"/>
          <p:cNvSpPr>
            <a:spLocks noGrp="1"/>
          </p:cNvSpPr>
          <p:nvPr>
            <p:ph type="title"/>
          </p:nvPr>
        </p:nvSpPr>
        <p:spPr/>
        <p:txBody>
          <a:bodyPr/>
          <a:lstStyle/>
          <a:p>
            <a:r>
              <a:rPr lang="en-US" i="1" smtClean="0">
                <a:latin typeface="Times New Roman" charset="0"/>
                <a:cs typeface="Times New Roman" charset="0"/>
              </a:rPr>
              <a:t>Crime Statistics and Mobile Users </a:t>
            </a:r>
            <a:endParaRPr lang="en-US" smtClean="0">
              <a:latin typeface="Times New Roman" charset="0"/>
              <a:cs typeface="Times New Roman" charset="0"/>
            </a:endParaRPr>
          </a:p>
        </p:txBody>
      </p:sp>
      <p:sp>
        <p:nvSpPr>
          <p:cNvPr id="35844" name="Content Placeholder 7"/>
          <p:cNvSpPr>
            <a:spLocks noGrp="1"/>
          </p:cNvSpPr>
          <p:nvPr>
            <p:ph sz="half" idx="4294967295"/>
          </p:nvPr>
        </p:nvSpPr>
        <p:spPr>
          <a:xfrm>
            <a:off x="0" y="1600200"/>
            <a:ext cx="4038600" cy="4525963"/>
          </a:xfrm>
          <a:prstGeom prst="rect">
            <a:avLst/>
          </a:prstGeom>
        </p:spPr>
        <p:txBody>
          <a:bodyPr/>
          <a:lstStyle/>
          <a:p>
            <a:r>
              <a:rPr lang="en-US" dirty="0" smtClean="0">
                <a:latin typeface="Times New Roman" charset="0"/>
                <a:cs typeface="Times New Roman" charset="0"/>
              </a:rPr>
              <a:t>There is a positive correlation (~55%) between the incidences and the number of active mobile users.</a:t>
            </a:r>
          </a:p>
          <a:p>
            <a:pPr lvl="1"/>
            <a:r>
              <a:rPr lang="en-US" i="1" dirty="0" smtClean="0">
                <a:latin typeface="Times New Roman" charset="0"/>
                <a:cs typeface="Times New Roman" charset="0"/>
              </a:rPr>
              <a:t>Thus, these incidences can be very well averted given proper preparedness exists for the mobile users. </a:t>
            </a:r>
          </a:p>
        </p:txBody>
      </p:sp>
      <p:graphicFrame>
        <p:nvGraphicFramePr>
          <p:cNvPr id="35842" name="Object 2"/>
          <p:cNvGraphicFramePr>
            <a:graphicFrameLocks noChangeAspect="1"/>
          </p:cNvGraphicFramePr>
          <p:nvPr/>
        </p:nvGraphicFramePr>
        <p:xfrm>
          <a:off x="3898900" y="1905000"/>
          <a:ext cx="5245100" cy="3581400"/>
        </p:xfrm>
        <a:graphic>
          <a:graphicData uri="http://schemas.openxmlformats.org/presentationml/2006/ole">
            <p:oleObj spid="_x0000_s107522" name="Document" r:id="rId3" imgW="2806597" imgH="1549343" progId="Word.Document.12">
              <p:link updateAutomatic="1"/>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646"/>
            <a:ext cx="8229600" cy="1190563"/>
          </a:xfrm>
        </p:spPr>
        <p:txBody>
          <a:bodyPr/>
          <a:lstStyle/>
          <a:p>
            <a:r>
              <a:rPr lang="en-US" dirty="0" smtClean="0"/>
              <a:t>Conclusions</a:t>
            </a:r>
            <a:endParaRPr lang="en-US" dirty="0"/>
          </a:p>
        </p:txBody>
      </p:sp>
      <p:sp>
        <p:nvSpPr>
          <p:cNvPr id="3" name="Content Placeholder 2"/>
          <p:cNvSpPr>
            <a:spLocks noGrp="1"/>
          </p:cNvSpPr>
          <p:nvPr>
            <p:ph idx="1"/>
          </p:nvPr>
        </p:nvSpPr>
        <p:spPr>
          <a:xfrm>
            <a:off x="457200" y="1004918"/>
            <a:ext cx="8229600" cy="5121246"/>
          </a:xfrm>
        </p:spPr>
        <p:txBody>
          <a:bodyPr>
            <a:normAutofit fontScale="92500"/>
          </a:bodyPr>
          <a:lstStyle/>
          <a:p>
            <a:pPr>
              <a:spcAft>
                <a:spcPts val="600"/>
              </a:spcAft>
            </a:pPr>
            <a:r>
              <a:rPr lang="en-US" dirty="0" smtClean="0"/>
              <a:t>We propose a encounter based trust framework “</a:t>
            </a:r>
            <a:r>
              <a:rPr lang="en-US" dirty="0" err="1" smtClean="0"/>
              <a:t>ConnectEnc</a:t>
            </a:r>
            <a:r>
              <a:rPr lang="en-US" dirty="0" smtClean="0"/>
              <a:t>” which leverages</a:t>
            </a:r>
            <a:r>
              <a:rPr lang="en-US" dirty="0" smtClean="0"/>
              <a:t> </a:t>
            </a:r>
            <a:r>
              <a:rPr lang="en-US" dirty="0" err="1" smtClean="0"/>
              <a:t>homophily</a:t>
            </a:r>
            <a:r>
              <a:rPr lang="en-US" dirty="0" smtClean="0"/>
              <a:t> to recommend </a:t>
            </a:r>
            <a:r>
              <a:rPr lang="en-US" dirty="0" smtClean="0"/>
              <a:t>similar users (communication oriented trust</a:t>
            </a:r>
            <a:r>
              <a:rPr lang="en-US" dirty="0" smtClean="0"/>
              <a:t>)</a:t>
            </a:r>
          </a:p>
          <a:p>
            <a:pPr>
              <a:spcAft>
                <a:spcPts val="600"/>
              </a:spcAft>
            </a:pPr>
            <a:r>
              <a:rPr lang="en-US" dirty="0" err="1" smtClean="0"/>
              <a:t>ConnectEnc</a:t>
            </a:r>
            <a:r>
              <a:rPr lang="en-US" dirty="0" smtClean="0"/>
              <a:t> has</a:t>
            </a:r>
            <a:r>
              <a:rPr lang="en-US" dirty="0" smtClean="0"/>
              <a:t> potential </a:t>
            </a:r>
            <a:r>
              <a:rPr lang="en-US" dirty="0" smtClean="0"/>
              <a:t>to enable, establish and promote social interaction with socially similar users.</a:t>
            </a:r>
            <a:endParaRPr lang="en-US" dirty="0" smtClean="0"/>
          </a:p>
          <a:p>
            <a:pPr>
              <a:spcAft>
                <a:spcPts val="600"/>
              </a:spcAft>
            </a:pPr>
            <a:r>
              <a:rPr lang="en-US" dirty="0" smtClean="0"/>
              <a:t>T</a:t>
            </a:r>
            <a:r>
              <a:rPr lang="en-US" dirty="0" smtClean="0"/>
              <a:t>here </a:t>
            </a:r>
            <a:r>
              <a:rPr lang="en-US" dirty="0" smtClean="0"/>
              <a:t>is a </a:t>
            </a:r>
            <a:r>
              <a:rPr lang="en-US" i="1" dirty="0" smtClean="0"/>
              <a:t>statistically strong correlation </a:t>
            </a:r>
            <a:r>
              <a:rPr lang="en-US" dirty="0" smtClean="0"/>
              <a:t>between </a:t>
            </a:r>
            <a:r>
              <a:rPr lang="en-US" dirty="0" err="1" smtClean="0"/>
              <a:t>ConnectEnc</a:t>
            </a:r>
            <a:r>
              <a:rPr lang="en-US" dirty="0" smtClean="0"/>
              <a:t> ranking and  trusted user </a:t>
            </a:r>
            <a:r>
              <a:rPr lang="en-US" dirty="0" smtClean="0"/>
              <a:t>selection, while still capturing opportunistic (new) encounters.</a:t>
            </a:r>
          </a:p>
          <a:p>
            <a:pPr>
              <a:spcAft>
                <a:spcPts val="600"/>
              </a:spcAft>
            </a:pPr>
            <a:r>
              <a:rPr lang="en-US" dirty="0" smtClean="0"/>
              <a:t>Potential application in safety, </a:t>
            </a:r>
            <a:r>
              <a:rPr lang="en-US" dirty="0" smtClean="0"/>
              <a:t>context-aware security</a:t>
            </a:r>
            <a:r>
              <a:rPr lang="en-US" baseline="30000" dirty="0" smtClean="0"/>
              <a:t>*</a:t>
            </a:r>
            <a:r>
              <a:rPr lang="en-US" dirty="0" smtClean="0"/>
              <a:t>, </a:t>
            </a:r>
            <a:r>
              <a:rPr lang="en-US" dirty="0"/>
              <a:t>profiling: profile-cast,</a:t>
            </a:r>
            <a:r>
              <a:rPr lang="en-US" dirty="0" smtClean="0"/>
              <a:t> participatory </a:t>
            </a:r>
            <a:r>
              <a:rPr lang="en-US" dirty="0" smtClean="0"/>
              <a:t>sensing, </a:t>
            </a:r>
            <a:r>
              <a:rPr lang="en-US" dirty="0"/>
              <a:t>m-</a:t>
            </a:r>
            <a:r>
              <a:rPr lang="en-US" dirty="0" smtClean="0"/>
              <a:t>health, </a:t>
            </a:r>
            <a:r>
              <a:rPr lang="en-US" dirty="0" smtClean="0"/>
              <a:t>education, mobile ranking, among others</a:t>
            </a:r>
          </a:p>
          <a:p>
            <a:pPr>
              <a:spcAft>
                <a:spcPts val="600"/>
              </a:spcAft>
            </a:pPr>
            <a:r>
              <a:rPr lang="en-US" dirty="0" smtClean="0"/>
              <a:t>Future: integrate with social networks, extend behavioral representation, scale deployment</a:t>
            </a:r>
            <a:endParaRPr lang="en-US" dirty="0" smtClean="0"/>
          </a:p>
        </p:txBody>
      </p:sp>
      <p:sp>
        <p:nvSpPr>
          <p:cNvPr id="4" name="Slide Number Placeholder 3"/>
          <p:cNvSpPr>
            <a:spLocks noGrp="1"/>
          </p:cNvSpPr>
          <p:nvPr>
            <p:ph type="sldNum" sz="quarter" idx="12"/>
          </p:nvPr>
        </p:nvSpPr>
        <p:spPr/>
        <p:txBody>
          <a:bodyPr/>
          <a:lstStyle/>
          <a:p>
            <a:fld id="{FC5DF968-BCAC-1541-BC48-DBC3F7A4679D}" type="slidenum">
              <a:rPr lang="en-US" smtClean="0"/>
              <a:pPr/>
              <a:t>46</a:t>
            </a:fld>
            <a:endParaRPr lang="en-US"/>
          </a:p>
        </p:txBody>
      </p:sp>
      <p:sp>
        <p:nvSpPr>
          <p:cNvPr id="5" name="TextBox 4"/>
          <p:cNvSpPr txBox="1"/>
          <p:nvPr/>
        </p:nvSpPr>
        <p:spPr>
          <a:xfrm>
            <a:off x="943822" y="6356350"/>
            <a:ext cx="7542324" cy="307777"/>
          </a:xfrm>
          <a:prstGeom prst="rect">
            <a:avLst/>
          </a:prstGeom>
          <a:noFill/>
        </p:spPr>
        <p:txBody>
          <a:bodyPr wrap="none" rtlCol="0">
            <a:spAutoFit/>
          </a:bodyPr>
          <a:lstStyle/>
          <a:p>
            <a:r>
              <a:rPr lang="en-US" sz="1400" dirty="0" smtClean="0"/>
              <a:t>* For banking applications, studied by </a:t>
            </a:r>
            <a:r>
              <a:rPr lang="en-US" sz="1400" dirty="0" err="1" smtClean="0"/>
              <a:t>Udayan</a:t>
            </a:r>
            <a:r>
              <a:rPr lang="en-US" sz="1400" dirty="0" smtClean="0"/>
              <a:t> Kumar as intern at IBM Research – India, summer ‘11.</a:t>
            </a:r>
            <a:endParaRPr lang="en-US" sz="1400" dirty="0"/>
          </a:p>
        </p:txBody>
      </p:sp>
      <p:cxnSp>
        <p:nvCxnSpPr>
          <p:cNvPr id="7" name="Straight Connector 6"/>
          <p:cNvCxnSpPr/>
          <p:nvPr/>
        </p:nvCxnSpPr>
        <p:spPr>
          <a:xfrm>
            <a:off x="457200" y="6354762"/>
            <a:ext cx="8229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03411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4"/>
            <a:ext cx="8229600" cy="849200"/>
          </a:xfrm>
        </p:spPr>
        <p:txBody>
          <a:bodyPr/>
          <a:lstStyle/>
          <a:p>
            <a:r>
              <a:rPr lang="en-US" dirty="0" smtClean="0"/>
              <a:t>Thanks !</a:t>
            </a:r>
            <a:endParaRPr lang="en-US" dirty="0"/>
          </a:p>
        </p:txBody>
      </p:sp>
      <p:sp>
        <p:nvSpPr>
          <p:cNvPr id="3" name="Content Placeholder 2"/>
          <p:cNvSpPr>
            <a:spLocks noGrp="1"/>
          </p:cNvSpPr>
          <p:nvPr>
            <p:ph idx="1"/>
          </p:nvPr>
        </p:nvSpPr>
        <p:spPr/>
        <p:txBody>
          <a:bodyPr/>
          <a:lstStyle/>
          <a:p>
            <a:r>
              <a:rPr lang="en-US" dirty="0" err="1" smtClean="0"/>
              <a:t>iTrust</a:t>
            </a:r>
            <a:r>
              <a:rPr lang="en-US" dirty="0"/>
              <a:t> </a:t>
            </a:r>
            <a:r>
              <a:rPr lang="en-US" dirty="0" smtClean="0"/>
              <a:t>code </a:t>
            </a:r>
            <a:r>
              <a:rPr lang="en-US" dirty="0"/>
              <a:t> is available here :</a:t>
            </a:r>
            <a:r>
              <a:rPr lang="en-US" dirty="0" smtClean="0"/>
              <a:t/>
            </a:r>
            <a:br>
              <a:rPr lang="en-US" dirty="0" smtClean="0"/>
            </a:br>
            <a:r>
              <a:rPr lang="en-US" dirty="0" smtClean="0"/>
              <a:t>(</a:t>
            </a:r>
            <a:r>
              <a:rPr lang="en-US" dirty="0" err="1" smtClean="0"/>
              <a:t>ConnectEnc’s</a:t>
            </a:r>
            <a:r>
              <a:rPr lang="en-US" dirty="0" smtClean="0"/>
              <a:t> partial realization) </a:t>
            </a:r>
            <a:br>
              <a:rPr lang="en-US" dirty="0" smtClean="0"/>
            </a:br>
            <a:r>
              <a:rPr lang="en-US" dirty="0" smtClean="0"/>
              <a:t>               </a:t>
            </a:r>
            <a:br>
              <a:rPr lang="en-US" dirty="0" smtClean="0"/>
            </a:br>
            <a:r>
              <a:rPr lang="en-US" dirty="0" smtClean="0"/>
              <a:t/>
            </a:r>
            <a:br>
              <a:rPr lang="en-US" dirty="0" smtClean="0"/>
            </a:br>
            <a:r>
              <a:rPr lang="en-US" dirty="0" smtClean="0">
                <a:hlinkClick r:id="rId2"/>
              </a:rPr>
              <a:t>https</a:t>
            </a:r>
            <a:r>
              <a:rPr lang="en-US" dirty="0">
                <a:hlinkClick r:id="rId2"/>
              </a:rPr>
              <a:t>://code.google.com/p/itrust-uf</a:t>
            </a:r>
            <a:r>
              <a:rPr lang="en-US" dirty="0" smtClean="0">
                <a:hlinkClick r:id="rId2"/>
              </a:rPr>
              <a:t>/</a:t>
            </a:r>
            <a:endParaRPr lang="en-US" dirty="0" smtClean="0"/>
          </a:p>
          <a:p>
            <a:pPr lvl="1"/>
            <a:r>
              <a:rPr lang="en-US" sz="2000" dirty="0" smtClean="0">
                <a:hlinkClick r:id="rId3"/>
              </a:rPr>
              <a:t>www.cise.ufl.edu/~helmy</a:t>
            </a:r>
            <a:endParaRPr lang="en-US" sz="2000" dirty="0" smtClean="0"/>
          </a:p>
          <a:p>
            <a:pPr lvl="1"/>
            <a:r>
              <a:rPr lang="en-US" sz="2000" dirty="0" smtClean="0"/>
              <a:t>Google </a:t>
            </a:r>
            <a:r>
              <a:rPr lang="en-US" sz="2000" dirty="0" err="1" smtClean="0"/>
              <a:t>itrust-uf</a:t>
            </a:r>
            <a:endParaRPr lang="en-US" sz="2000" dirty="0" smtClean="0"/>
          </a:p>
          <a:p>
            <a:pPr marL="0" indent="0">
              <a:buNone/>
            </a:pPr>
            <a:endParaRPr lang="en-US" dirty="0" smtClean="0"/>
          </a:p>
          <a:p>
            <a:r>
              <a:rPr lang="en-US" dirty="0" smtClean="0"/>
              <a:t>Android installer is available here: </a:t>
            </a:r>
            <a:endParaRPr lang="en-US" dirty="0"/>
          </a:p>
        </p:txBody>
      </p:sp>
      <p:pic>
        <p:nvPicPr>
          <p:cNvPr id="4" name="Picture 3"/>
          <p:cNvPicPr>
            <a:picLocks noChangeAspect="1"/>
          </p:cNvPicPr>
          <p:nvPr/>
        </p:nvPicPr>
        <p:blipFill>
          <a:blip r:embed="rId4"/>
          <a:stretch>
            <a:fillRect/>
          </a:stretch>
        </p:blipFill>
        <p:spPr>
          <a:xfrm>
            <a:off x="6109368" y="3659689"/>
            <a:ext cx="2466474" cy="2466474"/>
          </a:xfrm>
          <a:prstGeom prst="rect">
            <a:avLst/>
          </a:prstGeom>
        </p:spPr>
      </p:pic>
      <p:pic>
        <p:nvPicPr>
          <p:cNvPr id="5" name="Picture 4" descr="icon.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006690" y="1600200"/>
            <a:ext cx="1200208" cy="1134443"/>
          </a:xfrm>
          <a:prstGeom prst="rect">
            <a:avLst/>
          </a:prstGeom>
        </p:spPr>
      </p:pic>
      <p:sp>
        <p:nvSpPr>
          <p:cNvPr id="6" name="Slide Number Placeholder 5"/>
          <p:cNvSpPr>
            <a:spLocks noGrp="1"/>
          </p:cNvSpPr>
          <p:nvPr>
            <p:ph type="sldNum" sz="quarter" idx="12"/>
          </p:nvPr>
        </p:nvSpPr>
        <p:spPr/>
        <p:txBody>
          <a:bodyPr/>
          <a:lstStyle/>
          <a:p>
            <a:fld id="{FC5DF968-BCAC-1541-BC48-DBC3F7A4679D}" type="slidenum">
              <a:rPr lang="en-US" smtClean="0"/>
              <a:pPr/>
              <a:t>47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08846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of </a:t>
            </a:r>
            <a:r>
              <a:rPr lang="en-US" dirty="0" err="1" smtClean="0"/>
              <a:t>iTrust</a:t>
            </a:r>
            <a:r>
              <a:rPr lang="en-US" dirty="0" smtClean="0"/>
              <a:t> application</a:t>
            </a:r>
            <a:endParaRPr lang="en-US" dirty="0"/>
          </a:p>
        </p:txBody>
      </p:sp>
      <p:sp>
        <p:nvSpPr>
          <p:cNvPr id="3" name="Content Placeholder 2"/>
          <p:cNvSpPr>
            <a:spLocks noGrp="1"/>
          </p:cNvSpPr>
          <p:nvPr>
            <p:ph idx="1"/>
          </p:nvPr>
        </p:nvSpPr>
        <p:spPr>
          <a:xfrm>
            <a:off x="457200" y="1600200"/>
            <a:ext cx="8229600" cy="1304587"/>
          </a:xfrm>
        </p:spPr>
        <p:txBody>
          <a:bodyPr/>
          <a:lstStyle/>
          <a:p>
            <a:r>
              <a:rPr lang="en-US" dirty="0" smtClean="0"/>
              <a:t>The challenge is to design a App that incorporates all the filters as well as all provides several features to probe into the encounters.</a:t>
            </a:r>
          </a:p>
          <a:p>
            <a:endParaRPr lang="en-US" dirty="0"/>
          </a:p>
        </p:txBody>
      </p:sp>
      <p:grpSp>
        <p:nvGrpSpPr>
          <p:cNvPr id="8" name="Group 10"/>
          <p:cNvGrpSpPr/>
          <p:nvPr/>
        </p:nvGrpSpPr>
        <p:grpSpPr>
          <a:xfrm>
            <a:off x="1093885" y="2904787"/>
            <a:ext cx="6538165" cy="800219"/>
            <a:chOff x="1093885" y="3646702"/>
            <a:chExt cx="6538165" cy="800219"/>
          </a:xfrm>
        </p:grpSpPr>
        <p:sp>
          <p:nvSpPr>
            <p:cNvPr id="4" name="TextBox 3"/>
            <p:cNvSpPr txBox="1"/>
            <p:nvPr/>
          </p:nvSpPr>
          <p:spPr>
            <a:xfrm>
              <a:off x="1093885" y="3646702"/>
              <a:ext cx="2715853" cy="523220"/>
            </a:xfrm>
            <a:prstGeom prst="rect">
              <a:avLst/>
            </a:prstGeom>
            <a:noFill/>
          </p:spPr>
          <p:txBody>
            <a:bodyPr wrap="square" rtlCol="0">
              <a:spAutoFit/>
            </a:bodyPr>
            <a:lstStyle/>
            <a:p>
              <a:r>
                <a:rPr lang="en-US" sz="2800" dirty="0" smtClean="0"/>
                <a:t>Easy to Use UI</a:t>
              </a:r>
              <a:endParaRPr lang="en-US" sz="2800" dirty="0"/>
            </a:p>
          </p:txBody>
        </p:sp>
        <p:sp>
          <p:nvSpPr>
            <p:cNvPr id="5" name="TextBox 4"/>
            <p:cNvSpPr txBox="1"/>
            <p:nvPr/>
          </p:nvSpPr>
          <p:spPr>
            <a:xfrm>
              <a:off x="5557438" y="3646702"/>
              <a:ext cx="2074612" cy="800219"/>
            </a:xfrm>
            <a:prstGeom prst="rect">
              <a:avLst/>
            </a:prstGeom>
            <a:noFill/>
          </p:spPr>
          <p:txBody>
            <a:bodyPr wrap="square" rtlCol="0">
              <a:spAutoFit/>
            </a:bodyPr>
            <a:lstStyle/>
            <a:p>
              <a:r>
                <a:rPr lang="en-US" sz="2800" dirty="0"/>
                <a:t>Features</a:t>
              </a:r>
            </a:p>
            <a:p>
              <a:endParaRPr lang="en-US" dirty="0"/>
            </a:p>
          </p:txBody>
        </p:sp>
        <p:cxnSp>
          <p:nvCxnSpPr>
            <p:cNvPr id="7" name="Straight Arrow Connector 6"/>
            <p:cNvCxnSpPr>
              <a:stCxn id="4" idx="3"/>
            </p:cNvCxnSpPr>
            <p:nvPr/>
          </p:nvCxnSpPr>
          <p:spPr>
            <a:xfrm>
              <a:off x="3809738" y="3908312"/>
              <a:ext cx="1546527"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10" name="Content Placeholder 2"/>
          <p:cNvSpPr txBox="1">
            <a:spLocks/>
          </p:cNvSpPr>
          <p:nvPr/>
        </p:nvSpPr>
        <p:spPr>
          <a:xfrm>
            <a:off x="494920" y="3538226"/>
            <a:ext cx="8229600" cy="13045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t>We went through several iteration based on the feedback we received from the users.</a:t>
            </a:r>
            <a:endParaRPr lang="en-US" dirty="0"/>
          </a:p>
        </p:txBody>
      </p:sp>
      <p:pic>
        <p:nvPicPr>
          <p:cNvPr id="12" name="Picture 11" descr="evolution-of-itrust.eps"/>
          <p:cNvPicPr>
            <a:picLocks noChangeAspect="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91537" y="4371668"/>
            <a:ext cx="7861514" cy="2054003"/>
          </a:xfrm>
          <a:prstGeom prst="rect">
            <a:avLst/>
          </a:prstGeom>
        </p:spPr>
      </p:pic>
      <p:sp>
        <p:nvSpPr>
          <p:cNvPr id="6" name="Slide Number Placeholder 5"/>
          <p:cNvSpPr>
            <a:spLocks noGrp="1"/>
          </p:cNvSpPr>
          <p:nvPr>
            <p:ph type="sldNum" sz="quarter" idx="12"/>
          </p:nvPr>
        </p:nvSpPr>
        <p:spPr/>
        <p:txBody>
          <a:bodyPr/>
          <a:lstStyle/>
          <a:p>
            <a:fld id="{743BBC92-980E-7A40-A635-4234B7FFB091}" type="slidenum">
              <a:rPr lang="en-US" smtClean="0"/>
              <a:pPr/>
              <a:t>48</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98481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152400" y="0"/>
            <a:ext cx="8991600" cy="859384"/>
          </a:xfrm>
        </p:spPr>
        <p:txBody>
          <a:bodyPr/>
          <a:lstStyle/>
          <a:p>
            <a:pPr eaLnBrk="1" hangingPunct="1"/>
            <a:r>
              <a:rPr lang="en-US" altLang="zh-TW" sz="3400" u="sng" dirty="0" smtClean="0">
                <a:solidFill>
                  <a:srgbClr val="0000FF"/>
                </a:solidFill>
                <a:latin typeface="Times New Roman" pitchFamily="-111" charset="0"/>
                <a:ea typeface="新細明體" pitchFamily="-111" charset="-120"/>
              </a:rPr>
              <a:t>Computing Behavioral </a:t>
            </a:r>
            <a:r>
              <a:rPr lang="en-US" altLang="zh-TW" sz="3400" u="sng" dirty="0" smtClean="0">
                <a:solidFill>
                  <a:srgbClr val="0000FF"/>
                </a:solidFill>
                <a:latin typeface="Times New Roman" pitchFamily="-111" charset="0"/>
                <a:ea typeface="新細明體" pitchFamily="-111" charset="-120"/>
              </a:rPr>
              <a:t>Similarity Distance</a:t>
            </a:r>
          </a:p>
        </p:txBody>
      </p:sp>
      <p:sp>
        <p:nvSpPr>
          <p:cNvPr id="61444" name="Rectangle 3"/>
          <p:cNvSpPr>
            <a:spLocks noGrp="1" noChangeArrowheads="1"/>
          </p:cNvSpPr>
          <p:nvPr>
            <p:ph type="body" idx="1"/>
          </p:nvPr>
        </p:nvSpPr>
        <p:spPr>
          <a:xfrm>
            <a:off x="0" y="1052763"/>
            <a:ext cx="9144000" cy="5257800"/>
          </a:xfrm>
        </p:spPr>
        <p:txBody>
          <a:bodyPr/>
          <a:lstStyle/>
          <a:p>
            <a:pPr eaLnBrk="1" hangingPunct="1">
              <a:lnSpc>
                <a:spcPct val="90000"/>
              </a:lnSpc>
            </a:pPr>
            <a:r>
              <a:rPr lang="en-US" altLang="zh-TW" sz="2800" dirty="0" smtClean="0">
                <a:latin typeface="Times New Roman" pitchFamily="-111" charset="0"/>
                <a:ea typeface="新細明體" pitchFamily="-111" charset="-120"/>
              </a:rPr>
              <a:t>Eigen-behaviors (</a:t>
            </a:r>
            <a:r>
              <a:rPr lang="en-US" altLang="zh-TW" sz="2800" i="1" dirty="0" err="1" smtClean="0">
                <a:latin typeface="Times New Roman" pitchFamily="-111" charset="0"/>
                <a:ea typeface="新細明體" pitchFamily="-111" charset="-120"/>
              </a:rPr>
              <a:t>EB</a:t>
            </a:r>
            <a:r>
              <a:rPr lang="en-US" altLang="zh-TW" sz="2800" dirty="0" smtClean="0">
                <a:latin typeface="Times New Roman" pitchFamily="-111" charset="0"/>
                <a:ea typeface="新細明體" pitchFamily="-111" charset="-120"/>
              </a:rPr>
              <a:t>): Vectors describing maximum remaining power in assoc. matrix </a:t>
            </a:r>
            <a:r>
              <a:rPr lang="en-US" altLang="zh-TW" sz="2800" i="1" dirty="0" smtClean="0">
                <a:latin typeface="Times New Roman" pitchFamily="-111" charset="0"/>
                <a:ea typeface="新細明體" pitchFamily="-111" charset="-120"/>
              </a:rPr>
              <a:t>M</a:t>
            </a:r>
            <a:r>
              <a:rPr lang="en-US" altLang="zh-TW" sz="2800" dirty="0" smtClean="0">
                <a:latin typeface="Times New Roman" pitchFamily="-111" charset="0"/>
                <a:ea typeface="新細明體" pitchFamily="-111" charset="-120"/>
              </a:rPr>
              <a:t> (through </a:t>
            </a:r>
            <a:r>
              <a:rPr lang="en-US" altLang="zh-TW" sz="2800" i="1" dirty="0" err="1" smtClean="0">
                <a:latin typeface="Times New Roman" pitchFamily="-111" charset="0"/>
                <a:ea typeface="新細明體" pitchFamily="-111" charset="-120"/>
              </a:rPr>
              <a:t>SVD</a:t>
            </a:r>
            <a:r>
              <a:rPr lang="en-US" altLang="zh-TW" sz="2800" dirty="0" smtClean="0">
                <a:latin typeface="Times New Roman" pitchFamily="-111" charset="0"/>
                <a:ea typeface="新細明體" pitchFamily="-111" charset="-120"/>
              </a:rPr>
              <a:t>):</a:t>
            </a:r>
          </a:p>
          <a:p>
            <a:pPr eaLnBrk="1" hangingPunct="1">
              <a:lnSpc>
                <a:spcPct val="90000"/>
              </a:lnSpc>
              <a:buFontTx/>
              <a:buNone/>
            </a:pPr>
            <a:r>
              <a:rPr lang="en-US" altLang="zh-TW" sz="2800" dirty="0" smtClean="0">
                <a:latin typeface="Times New Roman" pitchFamily="-111" charset="0"/>
                <a:ea typeface="新細明體" pitchFamily="-111" charset="-120"/>
              </a:rPr>
              <a:t/>
            </a:r>
            <a:br>
              <a:rPr lang="en-US" altLang="zh-TW" sz="2800" dirty="0" smtClean="0">
                <a:latin typeface="Times New Roman" pitchFamily="-111" charset="0"/>
                <a:ea typeface="新細明體" pitchFamily="-111" charset="-120"/>
              </a:rPr>
            </a:br>
            <a:r>
              <a:rPr lang="en-US" altLang="zh-TW" sz="2800" dirty="0" smtClean="0">
                <a:latin typeface="Times New Roman" pitchFamily="-111" charset="0"/>
                <a:ea typeface="新細明體" pitchFamily="-111" charset="-120"/>
              </a:rPr>
              <a:t>- </a:t>
            </a:r>
            <a:r>
              <a:rPr lang="en-US" altLang="zh-TW" sz="2000" dirty="0" smtClean="0">
                <a:latin typeface="Times New Roman" pitchFamily="-111" charset="0"/>
                <a:ea typeface="新細明體" pitchFamily="-111" charset="-120"/>
              </a:rPr>
              <a:t>Eigen-vectors:</a:t>
            </a:r>
          </a:p>
          <a:p>
            <a:pPr eaLnBrk="1" hangingPunct="1">
              <a:lnSpc>
                <a:spcPct val="90000"/>
              </a:lnSpc>
              <a:buFontTx/>
              <a:buNone/>
            </a:pPr>
            <a:r>
              <a:rPr lang="en-US" altLang="zh-TW" sz="2000" dirty="0" smtClean="0">
                <a:latin typeface="Times New Roman" pitchFamily="-111" charset="0"/>
                <a:ea typeface="新細明體" pitchFamily="-111" charset="-120"/>
              </a:rPr>
              <a:t>	- Eigen-values:</a:t>
            </a:r>
          </a:p>
          <a:p>
            <a:pPr eaLnBrk="1" hangingPunct="1">
              <a:lnSpc>
                <a:spcPct val="90000"/>
              </a:lnSpc>
              <a:buFontTx/>
              <a:buNone/>
            </a:pPr>
            <a:r>
              <a:rPr lang="en-US" altLang="zh-TW" sz="2800" dirty="0" smtClean="0">
                <a:latin typeface="Times New Roman" pitchFamily="-111" charset="0"/>
                <a:ea typeface="新細明體" pitchFamily="-111" charset="-120"/>
              </a:rPr>
              <a:t/>
            </a:r>
            <a:br>
              <a:rPr lang="en-US" altLang="zh-TW" sz="2800" dirty="0" smtClean="0">
                <a:latin typeface="Times New Roman" pitchFamily="-111" charset="0"/>
                <a:ea typeface="新細明體" pitchFamily="-111" charset="-120"/>
              </a:rPr>
            </a:br>
            <a:r>
              <a:rPr lang="en-US" altLang="zh-TW" sz="2800" dirty="0" smtClean="0">
                <a:latin typeface="Times New Roman" pitchFamily="-111" charset="0"/>
                <a:ea typeface="新細明體" pitchFamily="-111" charset="-120"/>
              </a:rPr>
              <a:t>- </a:t>
            </a:r>
            <a:r>
              <a:rPr lang="en-US" altLang="zh-TW" sz="2000" dirty="0" smtClean="0">
                <a:latin typeface="Times New Roman" pitchFamily="-111" charset="0"/>
                <a:ea typeface="新細明體" pitchFamily="-111" charset="-120"/>
              </a:rPr>
              <a:t>Relative importance:</a:t>
            </a:r>
            <a:endParaRPr lang="en-US" altLang="zh-TW" sz="2800" dirty="0" smtClean="0">
              <a:solidFill>
                <a:srgbClr val="008000"/>
              </a:solidFill>
              <a:latin typeface="Times New Roman" pitchFamily="-111" charset="0"/>
              <a:ea typeface="新細明體" pitchFamily="-111" charset="-120"/>
            </a:endParaRPr>
          </a:p>
          <a:p>
            <a:pPr eaLnBrk="1" hangingPunct="1">
              <a:lnSpc>
                <a:spcPct val="90000"/>
              </a:lnSpc>
              <a:buNone/>
            </a:pPr>
            <a:endParaRPr lang="en-US" altLang="zh-TW" sz="2800" dirty="0" smtClean="0">
              <a:solidFill>
                <a:srgbClr val="008000"/>
              </a:solidFill>
              <a:latin typeface="Times New Roman" pitchFamily="-111" charset="0"/>
              <a:ea typeface="新細明體" pitchFamily="-111" charset="-120"/>
            </a:endParaRPr>
          </a:p>
          <a:p>
            <a:pPr eaLnBrk="1" hangingPunct="1">
              <a:lnSpc>
                <a:spcPct val="90000"/>
              </a:lnSpc>
            </a:pPr>
            <a:r>
              <a:rPr lang="en-US" altLang="zh-TW" sz="2800" dirty="0" smtClean="0">
                <a:solidFill>
                  <a:srgbClr val="008000"/>
                </a:solidFill>
                <a:latin typeface="Times New Roman" pitchFamily="-111" charset="0"/>
                <a:ea typeface="新細明體" pitchFamily="-111" charset="-120"/>
              </a:rPr>
              <a:t>Eigen-behavior Distance</a:t>
            </a:r>
            <a:r>
              <a:rPr lang="en-US" altLang="zh-TW" sz="2800" dirty="0" smtClean="0">
                <a:latin typeface="Times New Roman" pitchFamily="-111" charset="0"/>
                <a:ea typeface="新細明體" pitchFamily="-111" charset="-120"/>
              </a:rPr>
              <a:t> weighted inner products of </a:t>
            </a:r>
            <a:r>
              <a:rPr lang="en-US" altLang="zh-TW" sz="2800" i="1" dirty="0" err="1" smtClean="0">
                <a:latin typeface="Times New Roman" pitchFamily="-111" charset="0"/>
                <a:ea typeface="新細明體" pitchFamily="-111" charset="-120"/>
              </a:rPr>
              <a:t>EBs</a:t>
            </a:r>
            <a:endParaRPr lang="en-US" altLang="zh-TW" sz="2800" dirty="0" smtClean="0">
              <a:latin typeface="Times New Roman" pitchFamily="-111" charset="0"/>
              <a:ea typeface="新細明體" pitchFamily="-111" charset="-120"/>
            </a:endParaRPr>
          </a:p>
          <a:p>
            <a:pPr lvl="1" eaLnBrk="1" hangingPunct="1">
              <a:lnSpc>
                <a:spcPct val="90000"/>
              </a:lnSpc>
            </a:pPr>
            <a:r>
              <a:rPr lang="en-US" altLang="zh-TW" dirty="0" smtClean="0">
                <a:latin typeface="Times New Roman" pitchFamily="-111" charset="0"/>
                <a:ea typeface="新細明體" pitchFamily="-111" charset="-120"/>
              </a:rPr>
              <a:t> Similarity calculation:</a:t>
            </a:r>
            <a:endParaRPr lang="en-US" altLang="zh-TW" dirty="0" smtClean="0">
              <a:latin typeface="Times New Roman" pitchFamily="-111" charset="0"/>
              <a:ea typeface="新細明體" pitchFamily="-111" charset="-120"/>
            </a:endParaRPr>
          </a:p>
          <a:p>
            <a:pPr eaLnBrk="1" hangingPunct="1">
              <a:lnSpc>
                <a:spcPct val="90000"/>
              </a:lnSpc>
            </a:pPr>
            <a:endParaRPr lang="en-US" altLang="zh-TW" sz="2800" dirty="0" smtClean="0">
              <a:latin typeface="Times New Roman" pitchFamily="-111" charset="0"/>
              <a:ea typeface="新細明體" pitchFamily="-111" charset="-120"/>
            </a:endParaRPr>
          </a:p>
          <a:p>
            <a:pPr eaLnBrk="1" hangingPunct="1">
              <a:lnSpc>
                <a:spcPct val="90000"/>
              </a:lnSpc>
            </a:pPr>
            <a:r>
              <a:rPr lang="en-US" altLang="zh-TW" sz="2800" dirty="0" smtClean="0">
                <a:latin typeface="Times New Roman" pitchFamily="-111" charset="0"/>
                <a:ea typeface="新細明體" pitchFamily="-111" charset="-120"/>
              </a:rPr>
              <a:t>Assoc</a:t>
            </a:r>
            <a:r>
              <a:rPr lang="en-US" altLang="zh-TW" sz="2800" dirty="0" smtClean="0">
                <a:latin typeface="Times New Roman" pitchFamily="-111" charset="0"/>
                <a:ea typeface="新細明體" pitchFamily="-111" charset="-120"/>
              </a:rPr>
              <a:t>. patterns can be re-constructed with low rank &amp; error</a:t>
            </a:r>
          </a:p>
          <a:p>
            <a:pPr eaLnBrk="1" hangingPunct="1">
              <a:lnSpc>
                <a:spcPct val="90000"/>
              </a:lnSpc>
            </a:pPr>
            <a:r>
              <a:rPr lang="en-US" altLang="zh-TW" sz="2400" dirty="0" smtClean="0">
                <a:latin typeface="Times New Roman" pitchFamily="-111" charset="0"/>
                <a:ea typeface="新細明體" pitchFamily="-111" charset="-120"/>
              </a:rPr>
              <a:t>For over 99% of users, &lt; 7 vectors capture &gt; 90% of </a:t>
            </a:r>
            <a:r>
              <a:rPr lang="en-US" altLang="zh-TW" sz="2400" i="1" dirty="0" smtClean="0">
                <a:latin typeface="Times New Roman" pitchFamily="-111" charset="0"/>
                <a:ea typeface="新細明體" pitchFamily="-111" charset="-120"/>
              </a:rPr>
              <a:t>M</a:t>
            </a:r>
            <a:r>
              <a:rPr lang="en-US" altLang="zh-TW" sz="2400" dirty="0" smtClean="0">
                <a:latin typeface="Times New Roman" pitchFamily="-111" charset="0"/>
                <a:ea typeface="新細明體" pitchFamily="-111" charset="-120"/>
              </a:rPr>
              <a:t>’s power </a:t>
            </a:r>
          </a:p>
        </p:txBody>
      </p:sp>
      <p:pic>
        <p:nvPicPr>
          <p:cNvPr id="61445" name="Picture 6"/>
          <p:cNvPicPr>
            <a:picLocks noChangeAspect="1"/>
          </p:cNvPicPr>
          <p:nvPr/>
        </p:nvPicPr>
        <p:blipFill>
          <a:blip r:embed="rId4"/>
          <a:srcRect/>
          <a:stretch>
            <a:fillRect/>
          </a:stretch>
        </p:blipFill>
        <p:spPr bwMode="auto">
          <a:xfrm>
            <a:off x="3429000" y="1890963"/>
            <a:ext cx="2235200" cy="436563"/>
          </a:xfrm>
          <a:prstGeom prst="rect">
            <a:avLst/>
          </a:prstGeom>
          <a:noFill/>
          <a:ln w="9525">
            <a:noFill/>
            <a:miter lim="800000"/>
            <a:headEnd/>
            <a:tailEnd/>
          </a:ln>
        </p:spPr>
      </p:pic>
      <p:graphicFrame>
        <p:nvGraphicFramePr>
          <p:cNvPr id="292868" name="Object 2"/>
          <p:cNvGraphicFramePr>
            <a:graphicFrameLocks noChangeAspect="1"/>
          </p:cNvGraphicFramePr>
          <p:nvPr/>
        </p:nvGraphicFramePr>
        <p:xfrm>
          <a:off x="4191000" y="4862763"/>
          <a:ext cx="3251200" cy="717550"/>
        </p:xfrm>
        <a:graphic>
          <a:graphicData uri="http://schemas.openxmlformats.org/presentationml/2006/ole">
            <p:oleObj spid="_x0000_s62466" name="Equation" r:id="rId5" imgW="1650960" imgH="368280" progId="Equation.3">
              <p:embed/>
            </p:oleObj>
          </a:graphicData>
        </a:graphic>
      </p:graphicFrame>
      <p:pic>
        <p:nvPicPr>
          <p:cNvPr id="61448" name="Picture 7"/>
          <p:cNvPicPr>
            <a:picLocks noChangeAspect="1"/>
          </p:cNvPicPr>
          <p:nvPr/>
        </p:nvPicPr>
        <p:blipFill>
          <a:blip r:embed="rId6"/>
          <a:srcRect/>
          <a:stretch>
            <a:fillRect/>
          </a:stretch>
        </p:blipFill>
        <p:spPr bwMode="auto">
          <a:xfrm>
            <a:off x="2895600" y="3491163"/>
            <a:ext cx="1676400" cy="596900"/>
          </a:xfrm>
          <a:prstGeom prst="rect">
            <a:avLst/>
          </a:prstGeom>
          <a:noFill/>
          <a:ln w="9525">
            <a:noFill/>
            <a:miter lim="800000"/>
            <a:headEnd/>
            <a:tailEnd/>
          </a:ln>
        </p:spPr>
      </p:pic>
      <p:pic>
        <p:nvPicPr>
          <p:cNvPr id="61449" name="Picture 8"/>
          <p:cNvPicPr>
            <a:picLocks noChangeAspect="1"/>
          </p:cNvPicPr>
          <p:nvPr/>
        </p:nvPicPr>
        <p:blipFill>
          <a:blip r:embed="rId7"/>
          <a:srcRect/>
          <a:stretch>
            <a:fillRect/>
          </a:stretch>
        </p:blipFill>
        <p:spPr bwMode="auto">
          <a:xfrm>
            <a:off x="2057400" y="2805363"/>
            <a:ext cx="1965325" cy="260350"/>
          </a:xfrm>
          <a:prstGeom prst="rect">
            <a:avLst/>
          </a:prstGeom>
          <a:noFill/>
          <a:ln w="9525">
            <a:noFill/>
            <a:miter lim="800000"/>
            <a:headEnd/>
            <a:tailEnd/>
          </a:ln>
        </p:spPr>
      </p:pic>
      <p:pic>
        <p:nvPicPr>
          <p:cNvPr id="61450" name="Picture 9"/>
          <p:cNvPicPr>
            <a:picLocks noChangeAspect="1"/>
          </p:cNvPicPr>
          <p:nvPr/>
        </p:nvPicPr>
        <p:blipFill>
          <a:blip r:embed="rId8"/>
          <a:srcRect/>
          <a:stretch>
            <a:fillRect/>
          </a:stretch>
        </p:blipFill>
        <p:spPr bwMode="auto">
          <a:xfrm>
            <a:off x="2133600" y="2424363"/>
            <a:ext cx="1824038" cy="279400"/>
          </a:xfrm>
          <a:prstGeom prst="rect">
            <a:avLst/>
          </a:prstGeom>
          <a:noFill/>
          <a:ln w="9525">
            <a:noFill/>
            <a:miter lim="800000"/>
            <a:headEnd/>
            <a:tailEnd/>
          </a:ln>
        </p:spPr>
      </p:pic>
      <p:grpSp>
        <p:nvGrpSpPr>
          <p:cNvPr id="2" name="Group 4"/>
          <p:cNvGrpSpPr>
            <a:grpSpLocks/>
          </p:cNvGrpSpPr>
          <p:nvPr/>
        </p:nvGrpSpPr>
        <p:grpSpPr bwMode="auto">
          <a:xfrm>
            <a:off x="5638800" y="2043363"/>
            <a:ext cx="2438400" cy="2209800"/>
            <a:chOff x="4368" y="1296"/>
            <a:chExt cx="1104" cy="912"/>
          </a:xfrm>
        </p:grpSpPr>
        <p:sp>
          <p:nvSpPr>
            <p:cNvPr id="16" name="Line 5"/>
            <p:cNvSpPr>
              <a:spLocks noChangeShapeType="1"/>
            </p:cNvSpPr>
            <p:nvPr/>
          </p:nvSpPr>
          <p:spPr bwMode="auto">
            <a:xfrm flipV="1">
              <a:off x="4704" y="1296"/>
              <a:ext cx="0" cy="576"/>
            </a:xfrm>
            <a:prstGeom prst="line">
              <a:avLst/>
            </a:prstGeom>
            <a:noFill/>
            <a:ln w="9525">
              <a:solidFill>
                <a:schemeClr val="tx1"/>
              </a:solidFill>
              <a:prstDash val="sysDash"/>
              <a:round/>
              <a:headEnd/>
              <a:tailEnd type="triangle" w="med" len="med"/>
            </a:ln>
          </p:spPr>
          <p:txBody>
            <a:bodyPr wrap="none" anchor="ctr"/>
            <a:lstStyle/>
            <a:p>
              <a:endParaRPr lang="en-US"/>
            </a:p>
          </p:txBody>
        </p:sp>
        <p:sp>
          <p:nvSpPr>
            <p:cNvPr id="17" name="Line 6"/>
            <p:cNvSpPr>
              <a:spLocks noChangeShapeType="1"/>
            </p:cNvSpPr>
            <p:nvPr/>
          </p:nvSpPr>
          <p:spPr bwMode="auto">
            <a:xfrm>
              <a:off x="4704" y="1872"/>
              <a:ext cx="768" cy="0"/>
            </a:xfrm>
            <a:prstGeom prst="line">
              <a:avLst/>
            </a:prstGeom>
            <a:noFill/>
            <a:ln w="9525">
              <a:solidFill>
                <a:schemeClr val="tx1"/>
              </a:solidFill>
              <a:prstDash val="sysDash"/>
              <a:round/>
              <a:headEnd/>
              <a:tailEnd type="triangle" w="med" len="med"/>
            </a:ln>
          </p:spPr>
          <p:txBody>
            <a:bodyPr wrap="none" anchor="ctr"/>
            <a:lstStyle/>
            <a:p>
              <a:endParaRPr lang="en-US"/>
            </a:p>
          </p:txBody>
        </p:sp>
        <p:sp>
          <p:nvSpPr>
            <p:cNvPr id="18" name="Line 7"/>
            <p:cNvSpPr>
              <a:spLocks noChangeShapeType="1"/>
            </p:cNvSpPr>
            <p:nvPr/>
          </p:nvSpPr>
          <p:spPr bwMode="auto">
            <a:xfrm flipH="1">
              <a:off x="4368" y="1872"/>
              <a:ext cx="336" cy="336"/>
            </a:xfrm>
            <a:prstGeom prst="line">
              <a:avLst/>
            </a:prstGeom>
            <a:noFill/>
            <a:ln w="9525">
              <a:solidFill>
                <a:schemeClr val="tx1"/>
              </a:solidFill>
              <a:prstDash val="sysDash"/>
              <a:round/>
              <a:headEnd/>
              <a:tailEnd type="triangle" w="med" len="med"/>
            </a:ln>
          </p:spPr>
          <p:txBody>
            <a:bodyPr wrap="none" anchor="ctr"/>
            <a:lstStyle/>
            <a:p>
              <a:endParaRPr lang="en-US"/>
            </a:p>
          </p:txBody>
        </p:sp>
      </p:grpSp>
      <p:grpSp>
        <p:nvGrpSpPr>
          <p:cNvPr id="3" name="Group 28"/>
          <p:cNvGrpSpPr/>
          <p:nvPr/>
        </p:nvGrpSpPr>
        <p:grpSpPr>
          <a:xfrm>
            <a:off x="5486400" y="2729163"/>
            <a:ext cx="1621130" cy="902732"/>
            <a:chOff x="5943600" y="2971800"/>
            <a:chExt cx="1621130" cy="902732"/>
          </a:xfrm>
        </p:grpSpPr>
        <p:sp>
          <p:nvSpPr>
            <p:cNvPr id="19" name="Oval 18"/>
            <p:cNvSpPr/>
            <p:nvPr/>
          </p:nvSpPr>
          <p:spPr>
            <a:xfrm>
              <a:off x="7086600" y="3352800"/>
              <a:ext cx="152400" cy="152400"/>
            </a:xfrm>
            <a:prstGeom prst="ellipse">
              <a:avLst/>
            </a:prstGeom>
            <a:solidFill>
              <a:srgbClr val="238D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Oval 19"/>
            <p:cNvSpPr/>
            <p:nvPr/>
          </p:nvSpPr>
          <p:spPr>
            <a:xfrm>
              <a:off x="6324600" y="3581400"/>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p:cNvSpPr txBox="1"/>
            <p:nvPr/>
          </p:nvSpPr>
          <p:spPr>
            <a:xfrm>
              <a:off x="5943600" y="3505200"/>
              <a:ext cx="351378"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U</a:t>
              </a:r>
              <a:endParaRPr lang="en-US" i="1" dirty="0">
                <a:latin typeface="Times New Roman" pitchFamily="18" charset="0"/>
                <a:cs typeface="Times New Roman" pitchFamily="18" charset="0"/>
              </a:endParaRPr>
            </a:p>
          </p:txBody>
        </p:sp>
        <p:sp>
          <p:nvSpPr>
            <p:cNvPr id="22" name="TextBox 21"/>
            <p:cNvSpPr txBox="1"/>
            <p:nvPr/>
          </p:nvSpPr>
          <p:spPr>
            <a:xfrm>
              <a:off x="7239000" y="3048000"/>
              <a:ext cx="325730"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V</a:t>
              </a:r>
              <a:endParaRPr lang="en-US" i="1" dirty="0">
                <a:latin typeface="Times New Roman" pitchFamily="18" charset="0"/>
                <a:cs typeface="Times New Roman" pitchFamily="18" charset="0"/>
              </a:endParaRPr>
            </a:p>
          </p:txBody>
        </p:sp>
        <p:cxnSp>
          <p:nvCxnSpPr>
            <p:cNvPr id="24" name="Straight Connector 23"/>
            <p:cNvCxnSpPr/>
            <p:nvPr/>
          </p:nvCxnSpPr>
          <p:spPr>
            <a:xfrm rot="5400000" flipH="1" flipV="1">
              <a:off x="7010400" y="3124200"/>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rot="5400000" flipH="1" flipV="1">
              <a:off x="6248400" y="3352800"/>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flipV="1">
              <a:off x="6400800" y="3124200"/>
              <a:ext cx="762000" cy="228600"/>
            </a:xfrm>
            <a:prstGeom prst="line">
              <a:avLst/>
            </a:prstGeom>
            <a:ln>
              <a:headEnd type="stealth"/>
              <a:tailEnd type="stealth"/>
            </a:ln>
          </p:spPr>
          <p:style>
            <a:lnRef idx="1">
              <a:schemeClr val="accent6"/>
            </a:lnRef>
            <a:fillRef idx="0">
              <a:schemeClr val="accent6"/>
            </a:fillRef>
            <a:effectRef idx="0">
              <a:schemeClr val="accent6"/>
            </a:effectRef>
            <a:fontRef idx="minor">
              <a:schemeClr val="tx1"/>
            </a:fontRef>
          </p:style>
        </p:cxnSp>
      </p:grpSp>
      <p:sp>
        <p:nvSpPr>
          <p:cNvPr id="30" name="TextBox 29"/>
          <p:cNvSpPr txBox="1"/>
          <p:nvPr/>
        </p:nvSpPr>
        <p:spPr>
          <a:xfrm>
            <a:off x="5638800" y="2576763"/>
            <a:ext cx="1050288" cy="369332"/>
          </a:xfrm>
          <a:prstGeom prst="rect">
            <a:avLst/>
          </a:prstGeom>
          <a:noFill/>
        </p:spPr>
        <p:txBody>
          <a:bodyPr wrap="none" rtlCol="0">
            <a:spAutoFit/>
          </a:bodyPr>
          <a:lstStyle/>
          <a:p>
            <a:r>
              <a:rPr lang="en-US" i="1" dirty="0" err="1" smtClean="0">
                <a:solidFill>
                  <a:srgbClr val="ED0000"/>
                </a:solidFill>
                <a:latin typeface="Times New Roman" pitchFamily="18" charset="0"/>
                <a:cs typeface="Times New Roman" pitchFamily="18" charset="0"/>
              </a:rPr>
              <a:t>Sim</a:t>
            </a:r>
            <a:r>
              <a:rPr lang="en-US" i="1" dirty="0" smtClean="0">
                <a:solidFill>
                  <a:srgbClr val="ED0000"/>
                </a:solidFill>
                <a:latin typeface="Times New Roman" pitchFamily="18" charset="0"/>
                <a:cs typeface="Times New Roman" pitchFamily="18" charset="0"/>
              </a:rPr>
              <a:t>(</a:t>
            </a:r>
            <a:r>
              <a:rPr lang="en-US" i="1" dirty="0" err="1" smtClean="0">
                <a:solidFill>
                  <a:srgbClr val="ED0000"/>
                </a:solidFill>
                <a:latin typeface="Times New Roman" pitchFamily="18" charset="0"/>
                <a:cs typeface="Times New Roman" pitchFamily="18" charset="0"/>
              </a:rPr>
              <a:t>U,V</a:t>
            </a:r>
            <a:r>
              <a:rPr lang="en-US" i="1" dirty="0" smtClean="0">
                <a:solidFill>
                  <a:srgbClr val="ED0000"/>
                </a:solidFill>
                <a:latin typeface="Times New Roman" pitchFamily="18" charset="0"/>
                <a:cs typeface="Times New Roman" pitchFamily="18" charset="0"/>
              </a:rPr>
              <a:t>)</a:t>
            </a:r>
            <a:endParaRPr lang="en-US" i="1" dirty="0">
              <a:solidFill>
                <a:srgbClr val="ED0000"/>
              </a:solidFill>
              <a:latin typeface="Times New Roman" pitchFamily="18" charset="0"/>
              <a:cs typeface="Times New Roman" pitchFamily="18" charset="0"/>
            </a:endParaRPr>
          </a:p>
        </p:txBody>
      </p:sp>
      <p:sp>
        <p:nvSpPr>
          <p:cNvPr id="31" name="TextBox 30"/>
          <p:cNvSpPr txBox="1"/>
          <p:nvPr/>
        </p:nvSpPr>
        <p:spPr>
          <a:xfrm>
            <a:off x="7239000" y="2500563"/>
            <a:ext cx="1705916" cy="830997"/>
          </a:xfrm>
          <a:prstGeom prst="rect">
            <a:avLst/>
          </a:prstGeom>
          <a:noFill/>
        </p:spPr>
        <p:txBody>
          <a:bodyPr wrap="none" rtlCol="0">
            <a:spAutoFit/>
          </a:bodyPr>
          <a:lstStyle/>
          <a:p>
            <a:r>
              <a:rPr lang="en-US" sz="1600" i="1" dirty="0" smtClean="0">
                <a:solidFill>
                  <a:srgbClr val="0000FF"/>
                </a:solidFill>
                <a:latin typeface="Times New Roman" pitchFamily="18" charset="0"/>
                <a:cs typeface="Times New Roman" pitchFamily="18" charset="0"/>
              </a:rPr>
              <a:t>Multi-dimensional</a:t>
            </a:r>
          </a:p>
          <a:p>
            <a:r>
              <a:rPr lang="en-US" sz="1600" i="1" dirty="0" smtClean="0">
                <a:solidFill>
                  <a:srgbClr val="0000FF"/>
                </a:solidFill>
                <a:latin typeface="Times New Roman" pitchFamily="18" charset="0"/>
                <a:cs typeface="Times New Roman" pitchFamily="18" charset="0"/>
              </a:rPr>
              <a:t>Behavioral</a:t>
            </a:r>
          </a:p>
          <a:p>
            <a:r>
              <a:rPr lang="en-US" sz="1600" i="1" dirty="0" smtClean="0">
                <a:solidFill>
                  <a:srgbClr val="0000FF"/>
                </a:solidFill>
                <a:latin typeface="Times New Roman" pitchFamily="18" charset="0"/>
                <a:cs typeface="Times New Roman" pitchFamily="18" charset="0"/>
              </a:rPr>
              <a:t>Space</a:t>
            </a:r>
            <a:endParaRPr lang="en-US" sz="1600"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0"/>
                                        <p:tgtEl>
                                          <p:spTgt spid="30"/>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902733" y="2402022"/>
            <a:ext cx="7007658" cy="1453452"/>
          </a:xfrm>
          <a:prstGeom prst="rect">
            <a:avLst/>
          </a:prstGeom>
          <a:solidFill>
            <a:srgbClr val="F7964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Location Fragmentation</a:t>
            </a:r>
            <a:endParaRPr lang="en-US" sz="2800" dirty="0">
              <a:solidFill>
                <a:srgbClr val="000000"/>
              </a:solidFill>
            </a:endParaRPr>
          </a:p>
        </p:txBody>
      </p:sp>
      <p:sp>
        <p:nvSpPr>
          <p:cNvPr id="5" name="Slide Number Placeholder 4"/>
          <p:cNvSpPr>
            <a:spLocks noGrp="1"/>
          </p:cNvSpPr>
          <p:nvPr>
            <p:ph type="sldNum" sz="quarter" idx="12"/>
          </p:nvPr>
        </p:nvSpPr>
        <p:spPr/>
        <p:txBody>
          <a:bodyPr/>
          <a:lstStyle/>
          <a:p>
            <a:fld id="{743BBC92-980E-7A40-A635-4234B7FFB091}" type="slidenum">
              <a:rPr lang="en-US" smtClean="0"/>
              <a:pPr/>
              <a:t>49</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015972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flipV="1">
            <a:off x="1234431" y="1600886"/>
            <a:ext cx="6527634" cy="47854"/>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244766" y="3416398"/>
            <a:ext cx="6527634" cy="12602"/>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244766" y="2484012"/>
            <a:ext cx="6527634" cy="47854"/>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244766" y="4267200"/>
            <a:ext cx="6527634" cy="478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267226" y="5181600"/>
            <a:ext cx="6527634" cy="478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828800" y="762000"/>
            <a:ext cx="0" cy="548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43200" y="762000"/>
            <a:ext cx="0" cy="548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657600" y="762000"/>
            <a:ext cx="0" cy="548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572000" y="762000"/>
            <a:ext cx="0" cy="548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486400" y="762000"/>
            <a:ext cx="0" cy="548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400800" y="762000"/>
            <a:ext cx="0" cy="548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391400" y="762000"/>
            <a:ext cx="0" cy="548640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343400" y="6368534"/>
            <a:ext cx="3810000" cy="369332"/>
          </a:xfrm>
          <a:prstGeom prst="rect">
            <a:avLst/>
          </a:prstGeom>
          <a:noFill/>
        </p:spPr>
        <p:txBody>
          <a:bodyPr wrap="square" rtlCol="0">
            <a:spAutoFit/>
          </a:bodyPr>
          <a:lstStyle/>
          <a:p>
            <a:r>
              <a:rPr lang="en-US" dirty="0" smtClean="0"/>
              <a:t>Location Grid</a:t>
            </a:r>
            <a:endParaRPr lang="en-US" dirty="0"/>
          </a:p>
        </p:txBody>
      </p:sp>
      <p:sp>
        <p:nvSpPr>
          <p:cNvPr id="23" name="Rectangle 22"/>
          <p:cNvSpPr/>
          <p:nvPr/>
        </p:nvSpPr>
        <p:spPr>
          <a:xfrm>
            <a:off x="1828800" y="2541060"/>
            <a:ext cx="914400" cy="848594"/>
          </a:xfrm>
          <a:prstGeom prst="rect">
            <a:avLst/>
          </a:prstGeom>
          <a:solidFill>
            <a:srgbClr val="C7E68F"/>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Oval Callout 23"/>
          <p:cNvSpPr/>
          <p:nvPr/>
        </p:nvSpPr>
        <p:spPr>
          <a:xfrm>
            <a:off x="914400" y="357284"/>
            <a:ext cx="3429000" cy="1219200"/>
          </a:xfrm>
          <a:prstGeom prst="wedgeEllipseCallout">
            <a:avLst>
              <a:gd name="adj1" fmla="val -16590"/>
              <a:gd name="adj2" fmla="val 129777"/>
            </a:avLst>
          </a:prstGeom>
          <a:solidFill>
            <a:srgbClr val="C7E68F"/>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schemeClr val="tx1"/>
                </a:solidFill>
              </a:rPr>
              <a:t>One Cell here represents one cell in the Location Vector.</a:t>
            </a:r>
            <a:endParaRPr lang="en-US" dirty="0">
              <a:solidFill>
                <a:schemeClr val="tx1"/>
              </a:solidFill>
            </a:endParaRPr>
          </a:p>
        </p:txBody>
      </p:sp>
      <p:sp>
        <p:nvSpPr>
          <p:cNvPr id="25" name="Rectangle 24"/>
          <p:cNvSpPr/>
          <p:nvPr/>
        </p:nvSpPr>
        <p:spPr>
          <a:xfrm>
            <a:off x="4572000" y="1648740"/>
            <a:ext cx="2819400" cy="1767658"/>
          </a:xfrm>
          <a:prstGeom prst="rect">
            <a:avLst/>
          </a:prstGeom>
          <a:solidFill>
            <a:srgbClr val="C7E68F">
              <a:alpha val="2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Mall</a:t>
            </a:r>
            <a:endParaRPr lang="en-US" dirty="0">
              <a:solidFill>
                <a:srgbClr val="000000"/>
              </a:solidFill>
            </a:endParaRPr>
          </a:p>
        </p:txBody>
      </p:sp>
      <p:sp>
        <p:nvSpPr>
          <p:cNvPr id="26" name="Rectangle 25"/>
          <p:cNvSpPr/>
          <p:nvPr/>
        </p:nvSpPr>
        <p:spPr>
          <a:xfrm>
            <a:off x="2772688" y="3410693"/>
            <a:ext cx="884912" cy="904361"/>
          </a:xfrm>
          <a:prstGeom prst="rect">
            <a:avLst/>
          </a:prstGeom>
          <a:solidFill>
            <a:srgbClr val="C7E68F">
              <a:alpha val="2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Tennis court</a:t>
            </a:r>
            <a:endParaRPr lang="en-US" dirty="0">
              <a:solidFill>
                <a:srgbClr val="000000"/>
              </a:solidFill>
            </a:endParaRPr>
          </a:p>
        </p:txBody>
      </p:sp>
      <p:sp>
        <p:nvSpPr>
          <p:cNvPr id="4" name="Rectangle 3"/>
          <p:cNvSpPr/>
          <p:nvPr/>
        </p:nvSpPr>
        <p:spPr>
          <a:xfrm>
            <a:off x="914400" y="4800600"/>
            <a:ext cx="7239000" cy="1066800"/>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chemeClr val="tx1"/>
                </a:solidFill>
              </a:rPr>
              <a:t>How can we correctly fill in the Location Vector?</a:t>
            </a:r>
            <a:endParaRPr lang="en-US" dirty="0">
              <a:solidFill>
                <a:schemeClr val="tx1"/>
              </a:solidFill>
            </a:endParaRPr>
          </a:p>
        </p:txBody>
      </p:sp>
      <p:sp>
        <p:nvSpPr>
          <p:cNvPr id="27" name="Rectangle 26"/>
          <p:cNvSpPr/>
          <p:nvPr/>
        </p:nvSpPr>
        <p:spPr>
          <a:xfrm>
            <a:off x="4572000" y="3815763"/>
            <a:ext cx="884912" cy="451437"/>
          </a:xfrm>
          <a:prstGeom prst="rect">
            <a:avLst/>
          </a:prstGeom>
          <a:solidFill>
            <a:srgbClr val="C7E68F">
              <a:alpha val="2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Food</a:t>
            </a:r>
            <a:endParaRPr lang="en-US" dirty="0">
              <a:solidFill>
                <a:srgbClr val="000000"/>
              </a:solidFill>
            </a:endParaRPr>
          </a:p>
        </p:txBody>
      </p:sp>
      <p:sp>
        <p:nvSpPr>
          <p:cNvPr id="28" name="Rectangle 27"/>
          <p:cNvSpPr/>
          <p:nvPr/>
        </p:nvSpPr>
        <p:spPr>
          <a:xfrm>
            <a:off x="4572000" y="3402105"/>
            <a:ext cx="884912" cy="451437"/>
          </a:xfrm>
          <a:prstGeom prst="rect">
            <a:avLst/>
          </a:prstGeom>
          <a:solidFill>
            <a:srgbClr val="C7E68F">
              <a:alpha val="2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Bus</a:t>
            </a:r>
            <a:endParaRPr lang="en-US" dirty="0">
              <a:solidFill>
                <a:srgbClr val="000000"/>
              </a:solidFill>
            </a:endParaRPr>
          </a:p>
        </p:txBody>
      </p:sp>
      <p:sp>
        <p:nvSpPr>
          <p:cNvPr id="9" name="Slide Number Placeholder 8"/>
          <p:cNvSpPr>
            <a:spLocks noGrp="1"/>
          </p:cNvSpPr>
          <p:nvPr>
            <p:ph type="sldNum" sz="quarter" idx="12"/>
          </p:nvPr>
        </p:nvSpPr>
        <p:spPr/>
        <p:txBody>
          <a:bodyPr/>
          <a:lstStyle/>
          <a:p>
            <a:fld id="{743BBC92-980E-7A40-A635-4234B7FFB091}" type="slidenum">
              <a:rPr lang="en-US" smtClean="0"/>
              <a:pPr/>
              <a:t>50</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27034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6" grpId="0" animBg="1"/>
      <p:bldP spid="4" grpId="0" animBg="1"/>
      <p:bldP spid="27" grpId="0" animBg="1"/>
      <p:bldP spid="28" grpId="0" animBg="1"/>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Fragmentation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A</a:t>
            </a:r>
            <a:r>
              <a:rPr lang="en-US" dirty="0" smtClean="0"/>
              <a:t>n establishment may comprise of several cells or only a partial cell.</a:t>
            </a:r>
            <a:br>
              <a:rPr lang="en-US" dirty="0" smtClean="0"/>
            </a:br>
            <a:endParaRPr lang="en-US" dirty="0" smtClean="0"/>
          </a:p>
          <a:p>
            <a:r>
              <a:rPr lang="en-US" dirty="0"/>
              <a:t>How can we determine the area occupied by an </a:t>
            </a:r>
            <a:r>
              <a:rPr lang="en-US" dirty="0" smtClean="0"/>
              <a:t>establishment ?</a:t>
            </a:r>
            <a:br>
              <a:rPr lang="en-US" dirty="0" smtClean="0"/>
            </a:br>
            <a:endParaRPr lang="en-US" dirty="0" smtClean="0"/>
          </a:p>
          <a:p>
            <a:r>
              <a:rPr lang="en-US" dirty="0" smtClean="0"/>
              <a:t>How can we correctly create the Location Vector?</a:t>
            </a:r>
            <a:br>
              <a:rPr lang="en-US" dirty="0" smtClean="0"/>
            </a:br>
            <a:endParaRPr lang="en-US" dirty="0" smtClean="0"/>
          </a:p>
          <a:p>
            <a:r>
              <a:rPr lang="en-US" dirty="0" smtClean="0"/>
              <a:t>Incorrect location estimate may split a location into several vectors  and thus dilute/increase the similarity score</a:t>
            </a:r>
          </a:p>
          <a:p>
            <a:endParaRPr lang="en-US" dirty="0"/>
          </a:p>
          <a:p>
            <a:r>
              <a:rPr lang="en-US" dirty="0" smtClean="0"/>
              <a:t>What about user’s preference?</a:t>
            </a:r>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743BBC92-980E-7A40-A635-4234B7FFB091}" type="slidenum">
              <a:rPr lang="en-US" smtClean="0"/>
              <a:pPr/>
              <a:t>51</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3173715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902733" y="2402022"/>
            <a:ext cx="7007658" cy="1453452"/>
          </a:xfrm>
          <a:prstGeom prst="rect">
            <a:avLst/>
          </a:prstGeom>
          <a:solidFill>
            <a:srgbClr val="F7964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Energy Efficient Scanner</a:t>
            </a:r>
            <a:endParaRPr lang="en-US" sz="2800" dirty="0">
              <a:solidFill>
                <a:srgbClr val="000000"/>
              </a:solidFill>
            </a:endParaRPr>
          </a:p>
        </p:txBody>
      </p:sp>
      <p:sp>
        <p:nvSpPr>
          <p:cNvPr id="5" name="Slide Number Placeholder 4"/>
          <p:cNvSpPr>
            <a:spLocks noGrp="1"/>
          </p:cNvSpPr>
          <p:nvPr>
            <p:ph type="sldNum" sz="quarter" idx="12"/>
          </p:nvPr>
        </p:nvSpPr>
        <p:spPr/>
        <p:txBody>
          <a:bodyPr/>
          <a:lstStyle/>
          <a:p>
            <a:fld id="{743BBC92-980E-7A40-A635-4234B7FFB091}" type="slidenum">
              <a:rPr lang="en-US" smtClean="0"/>
              <a:pPr/>
              <a:t>52</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6258743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a:t>
            </a:r>
            <a:endParaRPr lang="en-US" dirty="0"/>
          </a:p>
        </p:txBody>
      </p:sp>
      <p:sp>
        <p:nvSpPr>
          <p:cNvPr id="3" name="Content Placeholder 2"/>
          <p:cNvSpPr>
            <a:spLocks noGrp="1"/>
          </p:cNvSpPr>
          <p:nvPr>
            <p:ph idx="1"/>
          </p:nvPr>
        </p:nvSpPr>
        <p:spPr/>
        <p:txBody>
          <a:bodyPr>
            <a:normAutofit/>
          </a:bodyPr>
          <a:lstStyle/>
          <a:p>
            <a:r>
              <a:rPr lang="en-US" dirty="0"/>
              <a:t>Efficient use of energy is essential for </a:t>
            </a:r>
            <a:r>
              <a:rPr lang="en-US" dirty="0" smtClean="0"/>
              <a:t>always-on </a:t>
            </a:r>
            <a:r>
              <a:rPr lang="en-US" dirty="0"/>
              <a:t>mobile applications such as </a:t>
            </a:r>
            <a:r>
              <a:rPr lang="en-US" dirty="0" err="1"/>
              <a:t>iTrust</a:t>
            </a:r>
            <a:r>
              <a:rPr lang="en-US" dirty="0"/>
              <a:t>. </a:t>
            </a:r>
            <a:r>
              <a:rPr lang="en-US" dirty="0" smtClean="0"/>
              <a:t> Having little effect on phone battery life is going to promote users adoption.</a:t>
            </a:r>
          </a:p>
          <a:p>
            <a:r>
              <a:rPr lang="en-US" dirty="0" smtClean="0"/>
              <a:t>Directions:</a:t>
            </a:r>
          </a:p>
          <a:p>
            <a:pPr lvl="1"/>
            <a:r>
              <a:rPr lang="en-US" dirty="0"/>
              <a:t>Use current scan response to determine next scanning </a:t>
            </a:r>
            <a:r>
              <a:rPr lang="en-US" dirty="0" smtClean="0"/>
              <a:t>time</a:t>
            </a:r>
            <a:endParaRPr lang="en-US" dirty="0"/>
          </a:p>
          <a:p>
            <a:pPr lvl="1"/>
            <a:r>
              <a:rPr lang="en-US" dirty="0" smtClean="0"/>
              <a:t>Use </a:t>
            </a:r>
            <a:r>
              <a:rPr lang="en-US" dirty="0"/>
              <a:t>temporal locality: </a:t>
            </a:r>
            <a:r>
              <a:rPr lang="en-US" dirty="0" smtClean="0"/>
              <a:t>e.g. weekly patterns </a:t>
            </a:r>
          </a:p>
          <a:p>
            <a:pPr lvl="1"/>
            <a:r>
              <a:rPr lang="en-US" dirty="0" smtClean="0"/>
              <a:t>Use </a:t>
            </a:r>
            <a:r>
              <a:rPr lang="en-US" dirty="0"/>
              <a:t>spatial </a:t>
            </a:r>
            <a:r>
              <a:rPr lang="en-US" dirty="0" smtClean="0"/>
              <a:t>locality </a:t>
            </a:r>
          </a:p>
          <a:p>
            <a:r>
              <a:rPr lang="en-US" dirty="0"/>
              <a:t>scanning process is very similar in Bluetooth and </a:t>
            </a:r>
            <a:r>
              <a:rPr lang="en-US" dirty="0" err="1"/>
              <a:t>Wifi</a:t>
            </a:r>
            <a:r>
              <a:rPr lang="en-US" dirty="0"/>
              <a:t>, any technique developed for Bluetooth can be used for </a:t>
            </a:r>
            <a:r>
              <a:rPr lang="en-US" dirty="0" err="1"/>
              <a:t>Wifi</a:t>
            </a:r>
            <a:r>
              <a:rPr lang="en-US" dirty="0"/>
              <a:t> and vice-versa</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43BBC92-980E-7A40-A635-4234B7FFB091}" type="slidenum">
              <a:rPr lang="en-US" smtClean="0"/>
              <a:pPr/>
              <a:t>53</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75223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chemeClr val="accent2"/>
                                        </p:clrVal>
                                      </p:to>
                                    </p:set>
                                    <p:set>
                                      <p:cBhvr>
                                        <p:cTn id="7" dur="500" fill="hold"/>
                                        <p:tgtEl>
                                          <p:spTgt spid="3">
                                            <p:txEl>
                                              <p:pRg st="2" end="2"/>
                                            </p:txEl>
                                          </p:spTgt>
                                        </p:tgtEl>
                                        <p:attrNameLst>
                                          <p:attrName>fillcolor</p:attrName>
                                        </p:attrNameLst>
                                      </p:cBhvr>
                                      <p:to>
                                        <p:clrVal>
                                          <a:schemeClr val="accent2"/>
                                        </p:clrVal>
                                      </p:to>
                                    </p:set>
                                    <p:set>
                                      <p:cBhvr>
                                        <p:cTn id="8"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 : Algorithms</a:t>
            </a:r>
            <a:endParaRPr lang="en-US" dirty="0"/>
          </a:p>
        </p:txBody>
      </p:sp>
      <p:sp>
        <p:nvSpPr>
          <p:cNvPr id="3" name="Content Placeholder 2"/>
          <p:cNvSpPr>
            <a:spLocks noGrp="1"/>
          </p:cNvSpPr>
          <p:nvPr>
            <p:ph idx="1"/>
          </p:nvPr>
        </p:nvSpPr>
        <p:spPr/>
        <p:txBody>
          <a:bodyPr>
            <a:normAutofit/>
          </a:bodyPr>
          <a:lstStyle/>
          <a:p>
            <a:r>
              <a:rPr lang="en-US" b="1" dirty="0"/>
              <a:t>Star </a:t>
            </a:r>
            <a:r>
              <a:rPr lang="en-US" b="1" dirty="0" smtClean="0"/>
              <a:t>Algorithm</a:t>
            </a:r>
            <a:r>
              <a:rPr lang="en-US" baseline="30000" dirty="0" smtClean="0"/>
              <a:t>1</a:t>
            </a:r>
            <a:r>
              <a:rPr lang="en-US" dirty="0" smtClean="0"/>
              <a:t>: </a:t>
            </a:r>
            <a:r>
              <a:rPr lang="en-US" sz="2000" dirty="0"/>
              <a:t>Uses a method to estimate arrival rate based on the number of new devices detected in the current scan round and also increase the scan rate if the current time is greater than 8 am.</a:t>
            </a:r>
          </a:p>
          <a:p>
            <a:r>
              <a:rPr lang="en-US" b="1" dirty="0"/>
              <a:t>MIMD Algorithm </a:t>
            </a:r>
            <a:r>
              <a:rPr lang="en-US" b="1" dirty="0" smtClean="0"/>
              <a:t> (proposed)</a:t>
            </a:r>
            <a:r>
              <a:rPr lang="en-US" dirty="0" smtClean="0"/>
              <a:t>: </a:t>
            </a:r>
            <a:r>
              <a:rPr lang="en-US" sz="2000" dirty="0"/>
              <a:t>doubles current scan time interval if no new device is found (we have an upper bound on the time interval). On detecting a new device, the scan time interval is reduced to the minimum possible period.</a:t>
            </a:r>
          </a:p>
          <a:p>
            <a:r>
              <a:rPr lang="en-US" b="1" dirty="0"/>
              <a:t>Fibonacci Series based Algorithm (FIBO</a:t>
            </a:r>
            <a:r>
              <a:rPr lang="en-US" b="1" dirty="0" smtClean="0"/>
              <a:t>) (proposed)</a:t>
            </a:r>
            <a:r>
              <a:rPr lang="en-US" dirty="0" smtClean="0"/>
              <a:t>: </a:t>
            </a:r>
            <a:r>
              <a:rPr lang="en-US" sz="2000" dirty="0"/>
              <a:t>uses the Fibonacci series to decide the number of scan cycles to skip (otherwise similar to EE). The growth is 0, 1, 1, 2, 3, 5, 8, 13, 21 and so on.</a:t>
            </a:r>
          </a:p>
        </p:txBody>
      </p:sp>
      <p:sp>
        <p:nvSpPr>
          <p:cNvPr id="4" name="TextBox 3"/>
          <p:cNvSpPr txBox="1"/>
          <p:nvPr/>
        </p:nvSpPr>
        <p:spPr>
          <a:xfrm>
            <a:off x="0" y="6486987"/>
            <a:ext cx="8810501" cy="261610"/>
          </a:xfrm>
          <a:prstGeom prst="rect">
            <a:avLst/>
          </a:prstGeom>
          <a:noFill/>
        </p:spPr>
        <p:txBody>
          <a:bodyPr wrap="none" rtlCol="0">
            <a:spAutoFit/>
          </a:bodyPr>
          <a:lstStyle/>
          <a:p>
            <a:r>
              <a:rPr lang="en-US" sz="1100" baseline="30000" dirty="0" smtClean="0"/>
              <a:t>1</a:t>
            </a:r>
            <a:r>
              <a:rPr lang="en-US" sz="1100" dirty="0" smtClean="0"/>
              <a:t> Wei </a:t>
            </a:r>
            <a:r>
              <a:rPr lang="en-US" sz="1100" dirty="0"/>
              <a:t>Wang, </a:t>
            </a:r>
            <a:r>
              <a:rPr lang="en-US" sz="1100" dirty="0" err="1"/>
              <a:t>Vikram</a:t>
            </a:r>
            <a:r>
              <a:rPr lang="en-US" sz="1100" dirty="0"/>
              <a:t> </a:t>
            </a:r>
            <a:r>
              <a:rPr lang="en-US" sz="1100" dirty="0" err="1"/>
              <a:t>Srinivasan</a:t>
            </a:r>
            <a:r>
              <a:rPr lang="en-US" sz="1100" dirty="0"/>
              <a:t>, and </a:t>
            </a:r>
            <a:r>
              <a:rPr lang="en-US" sz="1100" dirty="0" err="1"/>
              <a:t>Mehul</a:t>
            </a:r>
            <a:r>
              <a:rPr lang="en-US" sz="1100" dirty="0"/>
              <a:t> </a:t>
            </a:r>
            <a:r>
              <a:rPr lang="en-US" sz="1100" dirty="0" err="1"/>
              <a:t>Motani</a:t>
            </a:r>
            <a:r>
              <a:rPr lang="en-US" sz="1100" dirty="0"/>
              <a:t>. Adaptive contact probing mechanisms for delay tolerant </a:t>
            </a:r>
            <a:r>
              <a:rPr lang="en-US" sz="1100" dirty="0" smtClean="0"/>
              <a:t>applications, </a:t>
            </a:r>
            <a:r>
              <a:rPr lang="en-US" sz="1100" dirty="0" err="1" smtClean="0"/>
              <a:t>MobiCom</a:t>
            </a:r>
            <a:r>
              <a:rPr lang="en-US" sz="1100" dirty="0"/>
              <a:t>, 2007</a:t>
            </a:r>
          </a:p>
        </p:txBody>
      </p:sp>
      <p:sp>
        <p:nvSpPr>
          <p:cNvPr id="5" name="Slide Number Placeholder 4"/>
          <p:cNvSpPr>
            <a:spLocks noGrp="1"/>
          </p:cNvSpPr>
          <p:nvPr>
            <p:ph type="sldNum" sz="quarter" idx="12"/>
          </p:nvPr>
        </p:nvSpPr>
        <p:spPr/>
        <p:txBody>
          <a:bodyPr/>
          <a:lstStyle/>
          <a:p>
            <a:fld id="{743BBC92-980E-7A40-A635-4234B7FFB091}" type="slidenum">
              <a:rPr lang="en-US" smtClean="0"/>
              <a:pPr/>
              <a:t>54</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718366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 Testing</a:t>
            </a:r>
            <a:endParaRPr lang="en-US" dirty="0"/>
          </a:p>
        </p:txBody>
      </p:sp>
      <p:sp>
        <p:nvSpPr>
          <p:cNvPr id="3" name="Content Placeholder 2"/>
          <p:cNvSpPr>
            <a:spLocks noGrp="1"/>
          </p:cNvSpPr>
          <p:nvPr>
            <p:ph idx="1"/>
          </p:nvPr>
        </p:nvSpPr>
        <p:spPr/>
        <p:txBody>
          <a:bodyPr/>
          <a:lstStyle/>
          <a:p>
            <a:r>
              <a:rPr lang="en-US" dirty="0" smtClean="0"/>
              <a:t>For testing these methods, we used </a:t>
            </a:r>
            <a:r>
              <a:rPr lang="en-US" dirty="0"/>
              <a:t>B</a:t>
            </a:r>
            <a:r>
              <a:rPr lang="en-US" dirty="0" smtClean="0"/>
              <a:t>luetooth and Wi-Fi traces collected at min scan time interval of 100 seconds.</a:t>
            </a:r>
            <a:br>
              <a:rPr lang="en-US" dirty="0" smtClean="0"/>
            </a:br>
            <a:endParaRPr lang="en-US" dirty="0" smtClean="0"/>
          </a:p>
          <a:p>
            <a:r>
              <a:rPr lang="en-US" dirty="0" smtClean="0"/>
              <a:t>The energy efficient algorithms are given this trace as an input for simulation as ground truth.</a:t>
            </a:r>
            <a:br>
              <a:rPr lang="en-US" dirty="0" smtClean="0"/>
            </a:br>
            <a:endParaRPr lang="en-US" dirty="0" smtClean="0"/>
          </a:p>
          <a:p>
            <a:r>
              <a:rPr lang="en-US" dirty="0" smtClean="0"/>
              <a:t>We can compare the output trace from these algorithms to measure efficiency and error</a:t>
            </a:r>
          </a:p>
          <a:p>
            <a:endParaRPr lang="en-US" dirty="0"/>
          </a:p>
        </p:txBody>
      </p:sp>
      <p:sp>
        <p:nvSpPr>
          <p:cNvPr id="4" name="Slide Number Placeholder 3"/>
          <p:cNvSpPr>
            <a:spLocks noGrp="1"/>
          </p:cNvSpPr>
          <p:nvPr>
            <p:ph type="sldNum" sz="quarter" idx="12"/>
          </p:nvPr>
        </p:nvSpPr>
        <p:spPr/>
        <p:txBody>
          <a:bodyPr/>
          <a:lstStyle/>
          <a:p>
            <a:fld id="{743BBC92-980E-7A40-A635-4234B7FFB091}" type="slidenum">
              <a:rPr lang="en-US" smtClean="0"/>
              <a:pPr/>
              <a:t>55</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6975362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 Results</a:t>
            </a:r>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743091299"/>
              </p:ext>
            </p:extLst>
          </p:nvPr>
        </p:nvGraphicFramePr>
        <p:xfrm>
          <a:off x="1126186" y="1886584"/>
          <a:ext cx="7162801" cy="3337560"/>
        </p:xfrm>
        <a:graphic>
          <a:graphicData uri="http://schemas.openxmlformats.org/drawingml/2006/table">
            <a:tbl>
              <a:tblPr firstRow="1" bandRow="1">
                <a:tableStyleId>{5940675A-B579-460E-94D1-54222C63F5DA}</a:tableStyleId>
              </a:tblPr>
              <a:tblGrid>
                <a:gridCol w="1481326"/>
                <a:gridCol w="1048035"/>
                <a:gridCol w="1052040"/>
                <a:gridCol w="1193800"/>
                <a:gridCol w="1193800"/>
                <a:gridCol w="1193800"/>
              </a:tblGrid>
              <a:tr h="370840">
                <a:tc>
                  <a:txBody>
                    <a:bodyPr/>
                    <a:lstStyle/>
                    <a:p>
                      <a:pPr algn="l" fontAlgn="b"/>
                      <a:endParaRPr lang="en-US" sz="2000" b="0" i="0" u="none" strike="noStrike" dirty="0">
                        <a:solidFill>
                          <a:srgbClr val="000000"/>
                        </a:solidFill>
                        <a:effectLst/>
                        <a:latin typeface="Calibri"/>
                      </a:endParaRPr>
                    </a:p>
                  </a:txBody>
                  <a:tcPr marL="12700" marR="12700" marT="12700" marB="0" anchor="b">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err="1">
                          <a:solidFill>
                            <a:srgbClr val="000000"/>
                          </a:solidFill>
                          <a:effectLst/>
                          <a:latin typeface="Calibri"/>
                        </a:rPr>
                        <a:t>Avg</a:t>
                      </a:r>
                      <a:r>
                        <a:rPr lang="en-US" sz="2000" b="0" i="0" u="none" strike="noStrike" dirty="0">
                          <a:solidFill>
                            <a:srgbClr val="000000"/>
                          </a:solidFill>
                          <a:effectLst/>
                          <a:latin typeface="Calibri"/>
                        </a:rPr>
                        <a:t> Error</a:t>
                      </a:r>
                    </a:p>
                  </a:txBody>
                  <a:tcPr marL="12700" marR="12700" marT="12700" marB="0" anchor="b">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Std. Dev.</a:t>
                      </a:r>
                    </a:p>
                  </a:txBody>
                  <a:tcPr marL="12700" marR="12700" marT="12700" marB="0" anchor="b">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Avg. </a:t>
                      </a:r>
                      <a:r>
                        <a:rPr lang="en-US" sz="2000" b="0" i="0" u="none" strike="noStrike" dirty="0" smtClean="0">
                          <a:solidFill>
                            <a:srgbClr val="000000"/>
                          </a:solidFill>
                          <a:effectLst/>
                          <a:latin typeface="Calibri"/>
                        </a:rPr>
                        <a:t>Eff.</a:t>
                      </a:r>
                      <a:endParaRPr lang="en-US" sz="2000" b="0" i="0" u="none" strike="noStrike" dirty="0">
                        <a:solidFill>
                          <a:srgbClr val="000000"/>
                        </a:solidFill>
                        <a:effectLst/>
                        <a:latin typeface="Calibri"/>
                      </a:endParaRPr>
                    </a:p>
                  </a:txBody>
                  <a:tcPr marL="12700" marR="12700" marT="12700" marB="0" anchor="b">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err="1">
                          <a:solidFill>
                            <a:srgbClr val="000000"/>
                          </a:solidFill>
                          <a:effectLst/>
                          <a:latin typeface="Calibri"/>
                        </a:rPr>
                        <a:t>Std.Dev</a:t>
                      </a:r>
                      <a:r>
                        <a:rPr lang="en-US" sz="2000" b="0" i="0" u="none" strike="noStrike" dirty="0">
                          <a:solidFill>
                            <a:srgbClr val="000000"/>
                          </a:solidFill>
                          <a:effectLst/>
                          <a:latin typeface="Calibri"/>
                        </a:rPr>
                        <a:t>.</a:t>
                      </a:r>
                    </a:p>
                  </a:txBody>
                  <a:tcPr marL="12700" marR="12700" marT="12700" marB="0" anchor="b">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err="1">
                          <a:solidFill>
                            <a:srgbClr val="000000"/>
                          </a:solidFill>
                          <a:effectLst/>
                          <a:latin typeface="Calibri"/>
                        </a:rPr>
                        <a:t>Eff</a:t>
                      </a:r>
                      <a:r>
                        <a:rPr lang="en-US" sz="2000" b="0" i="0" u="none" strike="noStrike" dirty="0" smtClean="0">
                          <a:solidFill>
                            <a:srgbClr val="000000"/>
                          </a:solidFill>
                          <a:effectLst/>
                          <a:latin typeface="Calibri"/>
                        </a:rPr>
                        <a:t>/Err</a:t>
                      </a:r>
                      <a:endParaRPr lang="en-US" sz="2000" b="0" i="0" u="none" strike="noStrike" dirty="0">
                        <a:solidFill>
                          <a:srgbClr val="000000"/>
                        </a:solidFill>
                        <a:effectLst/>
                        <a:latin typeface="Calibri"/>
                      </a:endParaRPr>
                    </a:p>
                  </a:txBody>
                  <a:tcPr marL="12700" marR="12700" marT="12700" marB="0" anchor="b">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l" fontAlgn="b"/>
                      <a:r>
                        <a:rPr lang="en-US" sz="2000" b="0" i="0" u="none" strike="noStrike" dirty="0">
                          <a:solidFill>
                            <a:srgbClr val="000000"/>
                          </a:solidFill>
                          <a:effectLst/>
                          <a:latin typeface="Calibri"/>
                        </a:rPr>
                        <a:t>STAR</a:t>
                      </a:r>
                    </a:p>
                  </a:txBody>
                  <a:tcPr marL="0" marR="0" marT="0" marB="0" anchor="ctr">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9.97</a:t>
                      </a:r>
                    </a:p>
                  </a:txBody>
                  <a:tcPr marL="0" marR="0" marT="0" marB="0" anchor="ctr">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7.49</a:t>
                      </a:r>
                    </a:p>
                  </a:txBody>
                  <a:tcPr marL="0" marR="0" marT="0" marB="0" anchor="ctr">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64.64</a:t>
                      </a:r>
                    </a:p>
                  </a:txBody>
                  <a:tcPr marL="0" marR="0" marT="0" marB="0" anchor="ctr">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8.22</a:t>
                      </a:r>
                    </a:p>
                  </a:txBody>
                  <a:tcPr marL="0" marR="0" marT="0" marB="0" anchor="ctr">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6.49</a:t>
                      </a:r>
                    </a:p>
                  </a:txBody>
                  <a:tcPr marL="0" marR="0" marT="0" marB="0" anchor="ctr">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pPr algn="l" fontAlgn="b"/>
                      <a:r>
                        <a:rPr lang="en-US" sz="2000" b="0" i="0" u="none" strike="noStrike" dirty="0" smtClean="0">
                          <a:solidFill>
                            <a:srgbClr val="000000"/>
                          </a:solidFill>
                          <a:effectLst/>
                          <a:latin typeface="Calibri"/>
                        </a:rPr>
                        <a:t>MIMD4</a:t>
                      </a:r>
                      <a:endParaRPr lang="en-US" sz="2000" b="0" i="0" u="none" strike="noStrike"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7.45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4.38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57.81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9.56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7.76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l" fontAlgn="b"/>
                      <a:r>
                        <a:rPr lang="en-US" sz="2000" b="0" i="0" u="none" strike="noStrike" dirty="0" smtClean="0">
                          <a:solidFill>
                            <a:srgbClr val="000000"/>
                          </a:solidFill>
                          <a:effectLst/>
                          <a:latin typeface="Calibri"/>
                        </a:rPr>
                        <a:t>MIMD8</a:t>
                      </a:r>
                      <a:endParaRPr lang="en-US" sz="2000" b="0" i="0" u="none" strike="noStrike"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10.45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5.84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66.45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11.56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6.36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l" fontAlgn="b"/>
                      <a:r>
                        <a:rPr lang="en-US" sz="2000" b="0" i="0" u="none" strike="noStrike" dirty="0" smtClean="0">
                          <a:solidFill>
                            <a:srgbClr val="000000"/>
                          </a:solidFill>
                          <a:effectLst/>
                          <a:latin typeface="Calibri"/>
                        </a:rPr>
                        <a:t>MIMD16</a:t>
                      </a:r>
                      <a:endParaRPr lang="en-US" sz="2000" b="0" i="0" u="none" strike="noStrike"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13.65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6.81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70.81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13.12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5.19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l" fontAlgn="b"/>
                      <a:r>
                        <a:rPr lang="en-US" sz="2000" b="0" i="0" u="none" strike="noStrike">
                          <a:solidFill>
                            <a:srgbClr val="000000"/>
                          </a:solidFill>
                          <a:effectLst/>
                          <a:latin typeface="Calibri"/>
                        </a:rPr>
                        <a:t>FIBO4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8.24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60.28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11.68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7.31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l" fontAlgn="b"/>
                      <a:r>
                        <a:rPr lang="en-US" sz="2000" b="0" i="0" u="none" strike="noStrike">
                          <a:solidFill>
                            <a:srgbClr val="000000"/>
                          </a:solidFill>
                          <a:effectLst/>
                          <a:latin typeface="Calibri"/>
                        </a:rPr>
                        <a:t>FIBO8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8.58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3.95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62.79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12.86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7.32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l" fontAlgn="b"/>
                      <a:r>
                        <a:rPr lang="en-US" sz="2000" b="0" i="0" u="none" strike="noStrike">
                          <a:solidFill>
                            <a:srgbClr val="000000"/>
                          </a:solidFill>
                          <a:effectLst/>
                          <a:latin typeface="Calibri"/>
                        </a:rPr>
                        <a:t>FIBO12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10.93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5.42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64.87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12.8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5.93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l" fontAlgn="b"/>
                      <a:r>
                        <a:rPr lang="en-US" sz="2000" b="0" i="0" u="none" strike="noStrike">
                          <a:solidFill>
                            <a:srgbClr val="000000"/>
                          </a:solidFill>
                          <a:effectLst/>
                          <a:latin typeface="Calibri"/>
                        </a:rPr>
                        <a:t>FIBO16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12.26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6.04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66.11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14.4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5.39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6" name="TextBox 5"/>
          <p:cNvSpPr txBox="1"/>
          <p:nvPr/>
        </p:nvSpPr>
        <p:spPr>
          <a:xfrm>
            <a:off x="1295400" y="5812518"/>
            <a:ext cx="6117518" cy="307777"/>
          </a:xfrm>
          <a:prstGeom prst="rect">
            <a:avLst/>
          </a:prstGeom>
          <a:noFill/>
        </p:spPr>
        <p:txBody>
          <a:bodyPr wrap="none" rtlCol="0">
            <a:spAutoFit/>
          </a:bodyPr>
          <a:lstStyle/>
          <a:p>
            <a:r>
              <a:rPr lang="en-US" sz="1400" b="1" dirty="0" smtClean="0"/>
              <a:t>Error and Efficiency rates using </a:t>
            </a:r>
            <a:r>
              <a:rPr lang="en-US" sz="1400" b="1" dirty="0"/>
              <a:t>traces </a:t>
            </a:r>
            <a:r>
              <a:rPr lang="en-US" sz="1400" b="1" dirty="0" smtClean="0"/>
              <a:t>of </a:t>
            </a:r>
            <a:r>
              <a:rPr lang="en-US" sz="1400" b="1" dirty="0"/>
              <a:t>20 </a:t>
            </a:r>
            <a:r>
              <a:rPr lang="en-US" sz="1400" b="1" dirty="0" smtClean="0"/>
              <a:t>users at least one month long</a:t>
            </a:r>
            <a:endParaRPr lang="en-US" sz="1400" b="1" dirty="0"/>
          </a:p>
        </p:txBody>
      </p:sp>
      <p:sp>
        <p:nvSpPr>
          <p:cNvPr id="7" name="Rectangle 6"/>
          <p:cNvSpPr/>
          <p:nvPr/>
        </p:nvSpPr>
        <p:spPr>
          <a:xfrm>
            <a:off x="2325687" y="1851237"/>
            <a:ext cx="1422952" cy="344940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574265" y="1851237"/>
            <a:ext cx="1422952" cy="344940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003744" y="1851237"/>
            <a:ext cx="1422952" cy="344940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96087" y="2618525"/>
            <a:ext cx="7969496" cy="45898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09077" y="5450296"/>
            <a:ext cx="7930376" cy="369332"/>
          </a:xfrm>
          <a:prstGeom prst="rect">
            <a:avLst/>
          </a:prstGeom>
          <a:noFill/>
        </p:spPr>
        <p:txBody>
          <a:bodyPr wrap="none" rtlCol="0">
            <a:spAutoFit/>
          </a:bodyPr>
          <a:lstStyle/>
          <a:p>
            <a:r>
              <a:rPr lang="en-US" dirty="0" smtClean="0">
                <a:solidFill>
                  <a:srgbClr val="FF0000"/>
                </a:solidFill>
              </a:rPr>
              <a:t>We note that MIMD4, FIBO4 and FIBO8 have better </a:t>
            </a:r>
            <a:r>
              <a:rPr lang="en-US" dirty="0" err="1" smtClean="0">
                <a:solidFill>
                  <a:srgbClr val="FF0000"/>
                </a:solidFill>
              </a:rPr>
              <a:t>Eff</a:t>
            </a:r>
            <a:r>
              <a:rPr lang="en-US" dirty="0" smtClean="0">
                <a:solidFill>
                  <a:srgbClr val="FF0000"/>
                </a:solidFill>
              </a:rPr>
              <a:t>/Err Ratio than STAR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43BBC92-980E-7A40-A635-4234B7FFB091}" type="slidenum">
              <a:rPr lang="en-US" smtClean="0"/>
              <a:pPr/>
              <a:t>56</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9178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3" grpId="0"/>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902733" y="2402022"/>
            <a:ext cx="7007658" cy="1453452"/>
          </a:xfrm>
          <a:prstGeom prst="rect">
            <a:avLst/>
          </a:prstGeom>
          <a:solidFill>
            <a:srgbClr val="F7964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Anomaly Detection</a:t>
            </a:r>
            <a:endParaRPr lang="en-US" sz="2800" dirty="0">
              <a:solidFill>
                <a:srgbClr val="000000"/>
              </a:solidFill>
            </a:endParaRPr>
          </a:p>
        </p:txBody>
      </p:sp>
      <p:sp>
        <p:nvSpPr>
          <p:cNvPr id="5" name="Slide Number Placeholder 4"/>
          <p:cNvSpPr>
            <a:spLocks noGrp="1"/>
          </p:cNvSpPr>
          <p:nvPr>
            <p:ph type="sldNum" sz="quarter" idx="12"/>
          </p:nvPr>
        </p:nvSpPr>
        <p:spPr/>
        <p:txBody>
          <a:bodyPr/>
          <a:lstStyle/>
          <a:p>
            <a:fld id="{743BBC92-980E-7A40-A635-4234B7FFB091}" type="slidenum">
              <a:rPr lang="en-US" smtClean="0"/>
              <a:pPr/>
              <a:t>57</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686516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Anomaly Detection</a:t>
            </a:r>
            <a:endParaRPr lang="en-US" dirty="0"/>
          </a:p>
        </p:txBody>
      </p:sp>
      <p:sp>
        <p:nvSpPr>
          <p:cNvPr id="3" name="Content Placeholder 2"/>
          <p:cNvSpPr>
            <a:spLocks noGrp="1"/>
          </p:cNvSpPr>
          <p:nvPr>
            <p:ph idx="1"/>
          </p:nvPr>
        </p:nvSpPr>
        <p:spPr/>
        <p:txBody>
          <a:bodyPr/>
          <a:lstStyle/>
          <a:p>
            <a:r>
              <a:rPr lang="en-US" dirty="0" smtClean="0"/>
              <a:t>Problem: An attacker/stalker may want to generate artificially high number of encounters so as to get into top recommendations made by the device</a:t>
            </a:r>
            <a:br>
              <a:rPr lang="en-US" dirty="0" smtClean="0"/>
            </a:br>
            <a:r>
              <a:rPr lang="en-US" dirty="0" smtClean="0"/>
              <a:t> </a:t>
            </a:r>
          </a:p>
          <a:p>
            <a:r>
              <a:rPr lang="en-US" dirty="0"/>
              <a:t>The problem becomes challenging due to the </a:t>
            </a:r>
            <a:r>
              <a:rPr lang="en-US" dirty="0" smtClean="0"/>
              <a:t>inferences are </a:t>
            </a:r>
            <a:r>
              <a:rPr lang="en-US" dirty="0"/>
              <a:t>based on the behavior of users</a:t>
            </a:r>
            <a:r>
              <a:rPr lang="en-US" dirty="0" smtClean="0"/>
              <a:t>.</a:t>
            </a:r>
          </a:p>
        </p:txBody>
      </p:sp>
      <p:sp>
        <p:nvSpPr>
          <p:cNvPr id="4" name="Slide Number Placeholder 3"/>
          <p:cNvSpPr>
            <a:spLocks noGrp="1"/>
          </p:cNvSpPr>
          <p:nvPr>
            <p:ph type="sldNum" sz="quarter" idx="12"/>
          </p:nvPr>
        </p:nvSpPr>
        <p:spPr/>
        <p:txBody>
          <a:bodyPr/>
          <a:lstStyle/>
          <a:p>
            <a:fld id="{743BBC92-980E-7A40-A635-4234B7FFB091}" type="slidenum">
              <a:rPr lang="en-US" smtClean="0"/>
              <a:pPr/>
              <a:t>58</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959266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28600" y="152400"/>
            <a:ext cx="8763000" cy="838200"/>
          </a:xfrm>
        </p:spPr>
        <p:txBody>
          <a:bodyPr/>
          <a:lstStyle/>
          <a:p>
            <a:pPr eaLnBrk="1" hangingPunct="1"/>
            <a:r>
              <a:rPr lang="en-US" altLang="zh-TW" sz="3200" u="sng" dirty="0" smtClean="0">
                <a:solidFill>
                  <a:srgbClr val="0000FF"/>
                </a:solidFill>
                <a:latin typeface="Times New Roman" pitchFamily="-111" charset="0"/>
                <a:ea typeface="新細明體" pitchFamily="-111" charset="-120"/>
              </a:rPr>
              <a:t>Similarity Clusters </a:t>
            </a:r>
            <a:r>
              <a:rPr lang="en-US" altLang="zh-TW" sz="3200" u="sng" dirty="0" smtClean="0">
                <a:solidFill>
                  <a:srgbClr val="0000FF"/>
                </a:solidFill>
                <a:latin typeface="Times New Roman" pitchFamily="-111" charset="0"/>
                <a:ea typeface="新細明體" pitchFamily="-111" charset="-120"/>
              </a:rPr>
              <a:t>in </a:t>
            </a:r>
            <a:r>
              <a:rPr lang="en-US" altLang="zh-TW" sz="3200" u="sng" dirty="0" err="1" smtClean="0">
                <a:solidFill>
                  <a:srgbClr val="0000FF"/>
                </a:solidFill>
                <a:latin typeface="Times New Roman" pitchFamily="-111" charset="0"/>
                <a:ea typeface="新細明體" pitchFamily="-111" charset="-120"/>
              </a:rPr>
              <a:t>WLANs</a:t>
            </a:r>
            <a:endParaRPr lang="en-US" altLang="zh-TW" sz="3200" u="sng" dirty="0" smtClean="0">
              <a:solidFill>
                <a:srgbClr val="0000FF"/>
              </a:solidFill>
              <a:latin typeface="Times New Roman" pitchFamily="-111" charset="0"/>
              <a:ea typeface="新細明體" pitchFamily="-111" charset="-120"/>
            </a:endParaRPr>
          </a:p>
        </p:txBody>
      </p:sp>
      <p:sp>
        <p:nvSpPr>
          <p:cNvPr id="65539" name="Rectangle 3"/>
          <p:cNvSpPr>
            <a:spLocks noGrp="1" noChangeArrowheads="1"/>
          </p:cNvSpPr>
          <p:nvPr>
            <p:ph type="body" idx="1"/>
          </p:nvPr>
        </p:nvSpPr>
        <p:spPr>
          <a:xfrm>
            <a:off x="304800" y="990600"/>
            <a:ext cx="8686800" cy="4906963"/>
          </a:xfrm>
        </p:spPr>
        <p:txBody>
          <a:bodyPr/>
          <a:lstStyle/>
          <a:p>
            <a:pPr eaLnBrk="1" hangingPunct="1">
              <a:lnSpc>
                <a:spcPct val="90000"/>
              </a:lnSpc>
            </a:pPr>
            <a:r>
              <a:rPr lang="en-US" altLang="zh-TW" sz="2200" dirty="0" smtClean="0">
                <a:latin typeface="Times New Roman" pitchFamily="-111" charset="0"/>
                <a:ea typeface="新細明體" pitchFamily="-111" charset="-120"/>
              </a:rPr>
              <a:t>Hundreds of distinct similarity groups - Skewed group size distribution </a:t>
            </a:r>
          </a:p>
          <a:p>
            <a:pPr eaLnBrk="1" hangingPunct="1">
              <a:lnSpc>
                <a:spcPct val="90000"/>
              </a:lnSpc>
            </a:pPr>
            <a:endParaRPr lang="en-US" altLang="zh-TW" sz="2400" dirty="0" smtClean="0">
              <a:latin typeface="Times New Roman" pitchFamily="-111" charset="0"/>
              <a:ea typeface="新細明體" pitchFamily="-111" charset="-120"/>
            </a:endParaRPr>
          </a:p>
        </p:txBody>
      </p:sp>
      <p:pic>
        <p:nvPicPr>
          <p:cNvPr id="65540" name="Picture 4" descr="group_size"/>
          <p:cNvPicPr>
            <a:picLocks noChangeAspect="1" noChangeArrowheads="1"/>
          </p:cNvPicPr>
          <p:nvPr/>
        </p:nvPicPr>
        <p:blipFill>
          <a:blip r:embed="rId3"/>
          <a:srcRect/>
          <a:stretch>
            <a:fillRect/>
          </a:stretch>
        </p:blipFill>
        <p:spPr bwMode="auto">
          <a:xfrm>
            <a:off x="1143000" y="1371600"/>
            <a:ext cx="4343400" cy="2209800"/>
          </a:xfrm>
          <a:prstGeom prst="rect">
            <a:avLst/>
          </a:prstGeom>
          <a:noFill/>
          <a:ln w="9525">
            <a:noFill/>
            <a:miter lim="800000"/>
            <a:headEnd/>
            <a:tailEnd/>
          </a:ln>
        </p:spPr>
      </p:pic>
      <p:sp>
        <p:nvSpPr>
          <p:cNvPr id="65541" name="TextBox 4"/>
          <p:cNvSpPr txBox="1">
            <a:spLocks noChangeArrowheads="1"/>
          </p:cNvSpPr>
          <p:nvPr/>
        </p:nvSpPr>
        <p:spPr bwMode="auto">
          <a:xfrm>
            <a:off x="8077200" y="6324600"/>
            <a:ext cx="898525" cy="369888"/>
          </a:xfrm>
          <a:prstGeom prst="rect">
            <a:avLst/>
          </a:prstGeom>
          <a:noFill/>
          <a:ln w="9525">
            <a:noFill/>
            <a:miter lim="800000"/>
            <a:headEnd/>
            <a:tailEnd/>
          </a:ln>
        </p:spPr>
        <p:txBody>
          <a:bodyPr wrap="none">
            <a:spAutoFit/>
          </a:bodyPr>
          <a:lstStyle/>
          <a:p>
            <a:r>
              <a:rPr lang="en-US" dirty="0">
                <a:solidFill>
                  <a:schemeClr val="bg1">
                    <a:lumMod val="75000"/>
                  </a:schemeClr>
                </a:solidFill>
              </a:rPr>
              <a:t>Videos</a:t>
            </a:r>
          </a:p>
        </p:txBody>
      </p:sp>
      <p:sp>
        <p:nvSpPr>
          <p:cNvPr id="6" name="TextBox 5"/>
          <p:cNvSpPr txBox="1"/>
          <p:nvPr/>
        </p:nvSpPr>
        <p:spPr>
          <a:xfrm>
            <a:off x="5410200" y="1600200"/>
            <a:ext cx="2286000" cy="1600438"/>
          </a:xfrm>
          <a:prstGeom prst="rect">
            <a:avLst/>
          </a:prstGeom>
          <a:noFill/>
        </p:spPr>
        <p:txBody>
          <a:bodyPr wrap="square" rtlCol="0">
            <a:spAutoFit/>
          </a:bodyPr>
          <a:lstStyle/>
          <a:p>
            <a:pPr marL="0" lvl="1"/>
            <a:r>
              <a:rPr lang="en-US" altLang="zh-TW" sz="2000" dirty="0" smtClean="0">
                <a:solidFill>
                  <a:srgbClr val="0070C0"/>
                </a:solidFill>
                <a:latin typeface="Times New Roman" pitchFamily="-111" charset="0"/>
                <a:ea typeface="新細明體" pitchFamily="-111" charset="-120"/>
              </a:rPr>
              <a:t>“Power-law ‘like’ distribution</a:t>
            </a:r>
          </a:p>
          <a:p>
            <a:pPr marL="0" lvl="1"/>
            <a:r>
              <a:rPr lang="en-US" altLang="zh-TW" sz="2000" dirty="0" smtClean="0">
                <a:solidFill>
                  <a:srgbClr val="0070C0"/>
                </a:solidFill>
                <a:latin typeface="Times New Roman" pitchFamily="-111" charset="0"/>
                <a:ea typeface="新細明體" pitchFamily="-111" charset="-120"/>
              </a:rPr>
              <a:t>of cluster/group sizes”</a:t>
            </a:r>
          </a:p>
          <a:p>
            <a:endParaRPr lang="en-US" dirty="0"/>
          </a:p>
        </p:txBody>
      </p:sp>
      <p:pic>
        <p:nvPicPr>
          <p:cNvPr id="7" name="Picture 3"/>
          <p:cNvPicPr>
            <a:picLocks noChangeAspect="1"/>
          </p:cNvPicPr>
          <p:nvPr/>
        </p:nvPicPr>
        <p:blipFill>
          <a:blip r:embed="rId4"/>
          <a:srcRect/>
          <a:stretch>
            <a:fillRect/>
          </a:stretch>
        </p:blipFill>
        <p:spPr bwMode="auto">
          <a:xfrm>
            <a:off x="304800" y="3932237"/>
            <a:ext cx="8839200" cy="2925763"/>
          </a:xfrm>
          <a:prstGeom prst="rect">
            <a:avLst/>
          </a:prstGeom>
          <a:noFill/>
          <a:ln w="9525">
            <a:noFill/>
            <a:miter lim="800000"/>
            <a:headEnd/>
            <a:tailEnd/>
          </a:ln>
        </p:spPr>
      </p:pic>
      <p:sp>
        <p:nvSpPr>
          <p:cNvPr id="8" name="Title 7"/>
          <p:cNvSpPr txBox="1">
            <a:spLocks/>
          </p:cNvSpPr>
          <p:nvPr/>
        </p:nvSpPr>
        <p:spPr bwMode="auto">
          <a:xfrm>
            <a:off x="457200" y="3200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sng" strike="noStrike" kern="0" cap="none" spc="0" normalizeH="0" baseline="0" noProof="0" dirty="0" smtClean="0">
                <a:ln>
                  <a:noFill/>
                </a:ln>
                <a:solidFill>
                  <a:srgbClr val="0000FF"/>
                </a:solidFill>
                <a:effectLst/>
                <a:uLnTx/>
                <a:uFillTx/>
                <a:latin typeface="Times New Roman" pitchFamily="-111" charset="0"/>
                <a:ea typeface="ＭＳ Ｐゴシック" pitchFamily="-111" charset="-128"/>
                <a:cs typeface="ＭＳ Ｐゴシック" charset="-128"/>
              </a:rPr>
              <a:t>Behavioral Similarity Graphs</a:t>
            </a:r>
          </a:p>
        </p:txBody>
      </p:sp>
      <p:sp>
        <p:nvSpPr>
          <p:cNvPr id="9" name="TextBox 8"/>
          <p:cNvSpPr txBox="1">
            <a:spLocks noChangeArrowheads="1"/>
          </p:cNvSpPr>
          <p:nvPr/>
        </p:nvSpPr>
        <p:spPr bwMode="auto">
          <a:xfrm>
            <a:off x="0" y="6596390"/>
            <a:ext cx="9144000" cy="261610"/>
          </a:xfrm>
          <a:prstGeom prst="rect">
            <a:avLst/>
          </a:prstGeom>
          <a:solidFill>
            <a:schemeClr val="bg1"/>
          </a:solidFill>
          <a:ln w="9525">
            <a:noFill/>
            <a:miter lim="800000"/>
            <a:headEnd/>
            <a:tailEnd/>
          </a:ln>
        </p:spPr>
        <p:txBody>
          <a:bodyPr wrap="square">
            <a:spAutoFit/>
          </a:bodyPr>
          <a:lstStyle/>
          <a:p>
            <a:r>
              <a:rPr lang="en-US" sz="1100" dirty="0" smtClean="0">
                <a:latin typeface="Times New Roman" pitchFamily="-111" charset="0"/>
              </a:rPr>
              <a:t>* G</a:t>
            </a:r>
            <a:r>
              <a:rPr lang="en-US" sz="1100" dirty="0">
                <a:latin typeface="Times New Roman" pitchFamily="-111" charset="0"/>
              </a:rPr>
              <a:t>. </a:t>
            </a:r>
            <a:r>
              <a:rPr lang="en-US" sz="1100" dirty="0" err="1">
                <a:latin typeface="Times New Roman" pitchFamily="-111" charset="0"/>
              </a:rPr>
              <a:t>Thakur</a:t>
            </a:r>
            <a:r>
              <a:rPr lang="en-US" sz="1100" dirty="0">
                <a:latin typeface="Times New Roman" pitchFamily="-111" charset="0"/>
              </a:rPr>
              <a:t>, A. </a:t>
            </a:r>
            <a:r>
              <a:rPr lang="en-US" sz="1100" dirty="0" err="1">
                <a:latin typeface="Times New Roman" pitchFamily="-111" charset="0"/>
              </a:rPr>
              <a:t>Helmy</a:t>
            </a:r>
            <a:r>
              <a:rPr lang="en-US" sz="1100" dirty="0">
                <a:latin typeface="Times New Roman" pitchFamily="-111" charset="0"/>
              </a:rPr>
              <a:t>, W. Hsu, “Similarity analysis and modeling of similarity in mobile societies: The missing link”, </a:t>
            </a:r>
            <a:r>
              <a:rPr lang="en-US" sz="1100" i="1" dirty="0" smtClean="0">
                <a:latin typeface="Times New Roman" pitchFamily="-111" charset="0"/>
              </a:rPr>
              <a:t>ACM </a:t>
            </a:r>
            <a:r>
              <a:rPr lang="en-US" sz="1100" i="1" dirty="0" err="1" smtClean="0">
                <a:latin typeface="Times New Roman" pitchFamily="-111" charset="0"/>
              </a:rPr>
              <a:t>MobiCom</a:t>
            </a:r>
            <a:r>
              <a:rPr lang="en-US" sz="1100" i="1" dirty="0" smtClean="0">
                <a:latin typeface="Times New Roman" pitchFamily="-111" charset="0"/>
              </a:rPr>
              <a:t> CHANTS </a:t>
            </a:r>
            <a:r>
              <a:rPr lang="en-US" sz="1100" dirty="0" smtClean="0">
                <a:latin typeface="Times New Roman" pitchFamily="-111" charset="0"/>
              </a:rPr>
              <a:t>2010</a:t>
            </a:r>
            <a:endParaRPr lang="en-US" sz="1100" dirty="0">
              <a:latin typeface="Times New Roman" pitchFamily="-111" charset="0"/>
            </a:endParaRPr>
          </a:p>
        </p:txBody>
      </p:sp>
      <p:sp>
        <p:nvSpPr>
          <p:cNvPr id="10" name="TextBox 9"/>
          <p:cNvSpPr txBox="1"/>
          <p:nvPr/>
        </p:nvSpPr>
        <p:spPr>
          <a:xfrm>
            <a:off x="457200" y="6172200"/>
            <a:ext cx="8356775"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(a) Dartmouth Campus		(b) MIT Campus	(c) </a:t>
            </a:r>
            <a:r>
              <a:rPr lang="en-US" sz="1400" b="1" dirty="0" err="1" smtClean="0">
                <a:latin typeface="Times New Roman" pitchFamily="18" charset="0"/>
                <a:cs typeface="Times New Roman" pitchFamily="18" charset="0"/>
              </a:rPr>
              <a:t>UF</a:t>
            </a:r>
            <a:r>
              <a:rPr lang="en-US" sz="1400" b="1" dirty="0" smtClean="0">
                <a:latin typeface="Times New Roman" pitchFamily="18" charset="0"/>
                <a:cs typeface="Times New Roman" pitchFamily="18" charset="0"/>
              </a:rPr>
              <a:t> Campus	        (d) USC Campus </a:t>
            </a:r>
            <a:endParaRPr lang="en-US" sz="1400" b="1" dirty="0">
              <a:latin typeface="Times New Roman" pitchFamily="18" charset="0"/>
              <a:cs typeface="Times New Roman" pitchFamily="18" charset="0"/>
            </a:endParaRPr>
          </a:p>
        </p:txBody>
      </p:sp>
      <p:sp>
        <p:nvSpPr>
          <p:cNvPr id="11" name="TextBox 10"/>
          <p:cNvSpPr txBox="1"/>
          <p:nvPr/>
        </p:nvSpPr>
        <p:spPr>
          <a:xfrm>
            <a:off x="8232577" y="6324600"/>
            <a:ext cx="90717" cy="369332"/>
          </a:xfrm>
          <a:prstGeom prst="rect">
            <a:avLst/>
          </a:prstGeom>
          <a:noFill/>
        </p:spPr>
        <p:txBody>
          <a:bodyPr wrap="square" rtlCol="0">
            <a:spAutoFit/>
          </a:bodyPr>
          <a:lstStyle/>
          <a:p>
            <a:r>
              <a:rPr lang="en-US" dirty="0" smtClean="0">
                <a:solidFill>
                  <a:schemeClr val="bg1">
                    <a:lumMod val="65000"/>
                  </a:schemeClr>
                </a:solidFill>
              </a:rPr>
              <a:t>Video</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and Assumptions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Requirements</a:t>
            </a:r>
            <a:endParaRPr lang="en-US" b="1" dirty="0"/>
          </a:p>
          <a:p>
            <a:pPr marL="514350" indent="-514350">
              <a:buFont typeface="+mj-lt"/>
              <a:buAutoNum type="alphaLcPeriod"/>
            </a:pPr>
            <a:r>
              <a:rPr lang="en-US" dirty="0" smtClean="0"/>
              <a:t>Detection </a:t>
            </a:r>
            <a:r>
              <a:rPr lang="en-US" dirty="0"/>
              <a:t>should be distributed. No exchange of data among devices should be needed</a:t>
            </a:r>
          </a:p>
          <a:p>
            <a:pPr marL="514350" indent="-514350">
              <a:buFont typeface="+mj-lt"/>
              <a:buAutoNum type="alphaLcPeriod"/>
            </a:pPr>
            <a:r>
              <a:rPr lang="en-US" dirty="0" smtClean="0"/>
              <a:t>Scalable </a:t>
            </a:r>
          </a:p>
          <a:p>
            <a:pPr marL="0" indent="0">
              <a:buNone/>
            </a:pPr>
            <a:r>
              <a:rPr lang="en-US" b="1" dirty="0" smtClean="0"/>
              <a:t>Assumption</a:t>
            </a:r>
            <a:endParaRPr lang="en-US" b="1" dirty="0"/>
          </a:p>
          <a:p>
            <a:pPr marL="514350" indent="-514350">
              <a:buFont typeface="+mj-lt"/>
              <a:buAutoNum type="alphaLcPeriod"/>
            </a:pPr>
            <a:r>
              <a:rPr lang="en-US" dirty="0" smtClean="0"/>
              <a:t>There </a:t>
            </a:r>
            <a:r>
              <a:rPr lang="en-US" dirty="0"/>
              <a:t>is only one attacker at a time. </a:t>
            </a:r>
            <a:r>
              <a:rPr lang="en-US" dirty="0" smtClean="0"/>
              <a:t>No collusion.</a:t>
            </a:r>
          </a:p>
          <a:p>
            <a:pPr marL="514350" indent="-514350">
              <a:buFont typeface="+mj-lt"/>
              <a:buAutoNum type="alphaLcPeriod"/>
            </a:pPr>
            <a:r>
              <a:rPr lang="en-US" dirty="0" smtClean="0"/>
              <a:t>Attacker </a:t>
            </a:r>
            <a:r>
              <a:rPr lang="en-US" dirty="0"/>
              <a:t>would want to get a high score quickly.</a:t>
            </a:r>
          </a:p>
          <a:p>
            <a:pPr marL="514350" indent="-514350">
              <a:buFont typeface="+mj-lt"/>
              <a:buAutoNum type="alphaLcPeriod"/>
            </a:pPr>
            <a:r>
              <a:rPr lang="en-US" dirty="0" smtClean="0"/>
              <a:t>For </a:t>
            </a:r>
            <a:r>
              <a:rPr lang="en-US" dirty="0"/>
              <a:t>anomaly detection, user behavior would not have sudden changes like user moving to a different city.</a:t>
            </a:r>
          </a:p>
        </p:txBody>
      </p:sp>
      <p:sp>
        <p:nvSpPr>
          <p:cNvPr id="4" name="Slide Number Placeholder 3"/>
          <p:cNvSpPr>
            <a:spLocks noGrp="1"/>
          </p:cNvSpPr>
          <p:nvPr>
            <p:ph type="sldNum" sz="quarter" idx="12"/>
          </p:nvPr>
        </p:nvSpPr>
        <p:spPr/>
        <p:txBody>
          <a:bodyPr/>
          <a:lstStyle/>
          <a:p>
            <a:fld id="{743BBC92-980E-7A40-A635-4234B7FFB091}" type="slidenum">
              <a:rPr lang="en-US" smtClean="0"/>
              <a:pPr/>
              <a:t>59</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2842211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normAutofit/>
          </a:bodyPr>
          <a:lstStyle/>
          <a:p>
            <a:r>
              <a:rPr lang="en-US" dirty="0" smtClean="0"/>
              <a:t>Considerably raise </a:t>
            </a:r>
            <a:r>
              <a:rPr lang="en-US" dirty="0"/>
              <a:t>the level of effort needed for a </a:t>
            </a:r>
            <a:r>
              <a:rPr lang="en-US" dirty="0" smtClean="0"/>
              <a:t>successful attack</a:t>
            </a:r>
            <a:r>
              <a:rPr lang="en-US" dirty="0"/>
              <a:t> </a:t>
            </a:r>
            <a:endParaRPr lang="en-US" dirty="0" smtClean="0"/>
          </a:p>
          <a:p>
            <a:pPr lvl="1"/>
            <a:r>
              <a:rPr lang="en-US" dirty="0" smtClean="0"/>
              <a:t>to </a:t>
            </a:r>
            <a:r>
              <a:rPr lang="en-US" dirty="0"/>
              <a:t>be no less than genuine trusted nodes and </a:t>
            </a:r>
            <a:r>
              <a:rPr lang="en-US" dirty="0" smtClean="0"/>
              <a:t>friends</a:t>
            </a:r>
            <a:endParaRPr lang="en-US" dirty="0"/>
          </a:p>
          <a:p>
            <a:pPr lvl="1"/>
            <a:r>
              <a:rPr lang="en-US" dirty="0" smtClean="0"/>
              <a:t>may </a:t>
            </a:r>
            <a:r>
              <a:rPr lang="en-US" dirty="0"/>
              <a:t>entail weeks of consistent </a:t>
            </a:r>
            <a:r>
              <a:rPr lang="en-US" dirty="0" smtClean="0"/>
              <a:t>encounters </a:t>
            </a:r>
            <a:r>
              <a:rPr lang="en-US" dirty="0"/>
              <a:t>at trusted locations by the attacker. </a:t>
            </a:r>
            <a:r>
              <a:rPr lang="en-US" dirty="0" smtClean="0"/>
              <a:t> (Attacker may have to change his/her life altogether)</a:t>
            </a:r>
            <a:br>
              <a:rPr lang="en-US" dirty="0" smtClean="0"/>
            </a:br>
            <a:endParaRPr lang="en-US" dirty="0" smtClean="0"/>
          </a:p>
          <a:p>
            <a:r>
              <a:rPr lang="en-US" dirty="0" smtClean="0"/>
              <a:t>Find  encountering nodes having similar encounter score.</a:t>
            </a:r>
          </a:p>
          <a:p>
            <a:r>
              <a:rPr lang="en-US" dirty="0" smtClean="0"/>
              <a:t>Compare growth slope of the suspicious user with all the other users with similar encounter score, </a:t>
            </a:r>
          </a:p>
          <a:p>
            <a:r>
              <a:rPr lang="en-US" dirty="0" smtClean="0"/>
              <a:t>if the growth difference is high… mark as attacker</a:t>
            </a:r>
            <a:endParaRPr lang="en-US" dirty="0"/>
          </a:p>
        </p:txBody>
      </p:sp>
      <p:sp>
        <p:nvSpPr>
          <p:cNvPr id="4" name="Slide Number Placeholder 3"/>
          <p:cNvSpPr>
            <a:spLocks noGrp="1"/>
          </p:cNvSpPr>
          <p:nvPr>
            <p:ph type="sldNum" sz="quarter" idx="12"/>
          </p:nvPr>
        </p:nvSpPr>
        <p:spPr/>
        <p:txBody>
          <a:bodyPr/>
          <a:lstStyle/>
          <a:p>
            <a:fld id="{743BBC92-980E-7A40-A635-4234B7FFB091}" type="slidenum">
              <a:rPr lang="en-US" smtClean="0"/>
              <a:pPr/>
              <a:t>60</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2975194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Attacker Model</a:t>
            </a:r>
            <a:endParaRPr lang="en-US" dirty="0"/>
          </a:p>
        </p:txBody>
      </p:sp>
      <p:sp>
        <p:nvSpPr>
          <p:cNvPr id="3" name="Content Placeholder 2"/>
          <p:cNvSpPr>
            <a:spLocks noGrp="1"/>
          </p:cNvSpPr>
          <p:nvPr>
            <p:ph idx="1"/>
          </p:nvPr>
        </p:nvSpPr>
        <p:spPr/>
        <p:txBody>
          <a:bodyPr/>
          <a:lstStyle/>
          <a:p>
            <a:r>
              <a:rPr lang="en-US" dirty="0" smtClean="0"/>
              <a:t>No known attacks on </a:t>
            </a:r>
            <a:r>
              <a:rPr lang="en-US" dirty="0" err="1" smtClean="0"/>
              <a:t>iTrust</a:t>
            </a:r>
            <a:r>
              <a:rPr lang="en-US" dirty="0" smtClean="0"/>
              <a:t> system. Hence, no attacker patterns available for testing anomaly detection</a:t>
            </a:r>
            <a:br>
              <a:rPr lang="en-US" dirty="0" smtClean="0"/>
            </a:br>
            <a:endParaRPr lang="en-US" dirty="0" smtClean="0"/>
          </a:p>
          <a:p>
            <a:r>
              <a:rPr lang="en-US" dirty="0"/>
              <a:t>We have created a </a:t>
            </a:r>
            <a:r>
              <a:rPr lang="en-US" dirty="0" smtClean="0"/>
              <a:t>parameterized </a:t>
            </a:r>
            <a:r>
              <a:rPr lang="en-US" dirty="0"/>
              <a:t>model for the attacker, based on number of encounter, Max days available and periodicity of encounters.</a:t>
            </a:r>
          </a:p>
        </p:txBody>
      </p:sp>
      <p:sp>
        <p:nvSpPr>
          <p:cNvPr id="4" name="Slide Number Placeholder 3"/>
          <p:cNvSpPr>
            <a:spLocks noGrp="1"/>
          </p:cNvSpPr>
          <p:nvPr>
            <p:ph type="sldNum" sz="quarter" idx="12"/>
          </p:nvPr>
        </p:nvSpPr>
        <p:spPr/>
        <p:txBody>
          <a:bodyPr/>
          <a:lstStyle/>
          <a:p>
            <a:fld id="{743BBC92-980E-7A40-A635-4234B7FFB091}" type="slidenum">
              <a:rPr lang="en-US" smtClean="0"/>
              <a:pPr/>
              <a:t>61</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5105669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Attacker’s model</a:t>
            </a:r>
            <a:endParaRPr lang="en-US" dirty="0"/>
          </a:p>
        </p:txBody>
      </p:sp>
      <p:pic>
        <p:nvPicPr>
          <p:cNvPr id="4" name="Picture 3"/>
          <p:cNvPicPr>
            <a:picLocks noChangeAspect="1"/>
          </p:cNvPicPr>
          <p:nvPr/>
        </p:nvPicPr>
        <p:blipFill>
          <a:blip r:embed="rId2"/>
          <a:stretch>
            <a:fillRect/>
          </a:stretch>
        </p:blipFill>
        <p:spPr>
          <a:xfrm>
            <a:off x="2325686" y="1597513"/>
            <a:ext cx="4605470" cy="5208567"/>
          </a:xfrm>
          <a:prstGeom prst="rect">
            <a:avLst/>
          </a:prstGeom>
        </p:spPr>
      </p:pic>
      <p:sp>
        <p:nvSpPr>
          <p:cNvPr id="5" name="Rectangle 4"/>
          <p:cNvSpPr/>
          <p:nvPr/>
        </p:nvSpPr>
        <p:spPr>
          <a:xfrm>
            <a:off x="2142079" y="6612319"/>
            <a:ext cx="4789077" cy="181186"/>
          </a:xfrm>
          <a:prstGeom prst="rect">
            <a:avLst/>
          </a:prstGeom>
          <a:solidFill>
            <a:srgbClr val="FFFFFF"/>
          </a:solidFill>
          <a:ln>
            <a:solidFill>
              <a:srgbClr val="FFFFF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 name="Slide Number Placeholder 2"/>
          <p:cNvSpPr>
            <a:spLocks noGrp="1"/>
          </p:cNvSpPr>
          <p:nvPr>
            <p:ph type="sldNum" sz="quarter" idx="12"/>
          </p:nvPr>
        </p:nvSpPr>
        <p:spPr/>
        <p:txBody>
          <a:bodyPr/>
          <a:lstStyle/>
          <a:p>
            <a:fld id="{743BBC92-980E-7A40-A635-4234B7FFB091}" type="slidenum">
              <a:rPr lang="en-US" smtClean="0"/>
              <a:pPr/>
              <a:t>62</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06739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Anomaly detection</a:t>
            </a:r>
            <a:endParaRPr lang="en-US" dirty="0"/>
          </a:p>
        </p:txBody>
      </p:sp>
      <p:pic>
        <p:nvPicPr>
          <p:cNvPr id="4" name="Picture 3"/>
          <p:cNvPicPr>
            <a:picLocks noChangeAspect="1"/>
          </p:cNvPicPr>
          <p:nvPr/>
        </p:nvPicPr>
        <p:blipFill>
          <a:blip r:embed="rId2"/>
          <a:stretch>
            <a:fillRect/>
          </a:stretch>
        </p:blipFill>
        <p:spPr>
          <a:xfrm>
            <a:off x="2354449" y="2990163"/>
            <a:ext cx="4005346" cy="2953437"/>
          </a:xfrm>
          <a:prstGeom prst="rect">
            <a:avLst/>
          </a:prstGeom>
        </p:spPr>
      </p:pic>
      <p:sp>
        <p:nvSpPr>
          <p:cNvPr id="5" name="Rectangle 4"/>
          <p:cNvSpPr/>
          <p:nvPr/>
        </p:nvSpPr>
        <p:spPr>
          <a:xfrm>
            <a:off x="2527828" y="3732779"/>
            <a:ext cx="3343988" cy="24356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33334" y="1560549"/>
            <a:ext cx="7750840" cy="1477328"/>
          </a:xfrm>
          <a:prstGeom prst="rect">
            <a:avLst/>
          </a:prstGeom>
          <a:noFill/>
        </p:spPr>
        <p:txBody>
          <a:bodyPr wrap="none" rtlCol="0">
            <a:spAutoFit/>
          </a:bodyPr>
          <a:lstStyle/>
          <a:p>
            <a:pPr marL="285750" indent="-285750">
              <a:buFont typeface="Arial"/>
              <a:buChar char="•"/>
            </a:pPr>
            <a:r>
              <a:rPr lang="en-US" dirty="0" smtClean="0"/>
              <a:t>For </a:t>
            </a:r>
            <a:r>
              <a:rPr lang="en-US" dirty="0"/>
              <a:t>evaluations, we varied the number of days from 1 to </a:t>
            </a:r>
            <a:r>
              <a:rPr lang="en-US" dirty="0" smtClean="0"/>
              <a:t>30 </a:t>
            </a:r>
            <a:br>
              <a:rPr lang="en-US" dirty="0" smtClean="0"/>
            </a:br>
            <a:r>
              <a:rPr lang="en-US" dirty="0" smtClean="0"/>
              <a:t>(</a:t>
            </a:r>
            <a:r>
              <a:rPr lang="en-US" dirty="0"/>
              <a:t>the trace is from </a:t>
            </a:r>
            <a:r>
              <a:rPr lang="en-US" dirty="0" smtClean="0"/>
              <a:t>UF </a:t>
            </a:r>
            <a:r>
              <a:rPr lang="en-US" dirty="0"/>
              <a:t>and 30 days long). </a:t>
            </a:r>
            <a:r>
              <a:rPr lang="en-US" dirty="0" smtClean="0"/>
              <a:t/>
            </a:r>
            <a:br>
              <a:rPr lang="en-US" dirty="0" smtClean="0"/>
            </a:br>
            <a:endParaRPr lang="en-US" dirty="0" smtClean="0"/>
          </a:p>
          <a:p>
            <a:pPr marL="285750" indent="-285750">
              <a:buFont typeface="Arial"/>
              <a:buChar char="•"/>
            </a:pPr>
            <a:r>
              <a:rPr lang="en-US" dirty="0" smtClean="0"/>
              <a:t>40 </a:t>
            </a:r>
            <a:r>
              <a:rPr lang="en-US" dirty="0"/>
              <a:t>users were </a:t>
            </a:r>
            <a:r>
              <a:rPr lang="en-US" dirty="0" smtClean="0"/>
              <a:t>analyzed   </a:t>
            </a:r>
            <a:r>
              <a:rPr lang="en-US" dirty="0"/>
              <a:t>(20 users have most number of encounters </a:t>
            </a:r>
            <a:r>
              <a:rPr lang="en-US" dirty="0" smtClean="0"/>
              <a:t>and </a:t>
            </a:r>
            <a:br>
              <a:rPr lang="en-US" dirty="0" smtClean="0"/>
            </a:br>
            <a:r>
              <a:rPr lang="en-US" dirty="0" smtClean="0"/>
              <a:t>20 </a:t>
            </a:r>
            <a:r>
              <a:rPr lang="en-US" dirty="0"/>
              <a:t>have average </a:t>
            </a:r>
            <a:r>
              <a:rPr lang="en-US" dirty="0" smtClean="0"/>
              <a:t>number  </a:t>
            </a:r>
            <a:r>
              <a:rPr lang="en-US" dirty="0"/>
              <a:t>of encounters in the 30 day trace).</a:t>
            </a:r>
          </a:p>
        </p:txBody>
      </p:sp>
      <p:sp>
        <p:nvSpPr>
          <p:cNvPr id="3" name="Slide Number Placeholder 2"/>
          <p:cNvSpPr>
            <a:spLocks noGrp="1"/>
          </p:cNvSpPr>
          <p:nvPr>
            <p:ph type="sldNum" sz="quarter" idx="12"/>
          </p:nvPr>
        </p:nvSpPr>
        <p:spPr/>
        <p:txBody>
          <a:bodyPr/>
          <a:lstStyle/>
          <a:p>
            <a:fld id="{743BBC92-980E-7A40-A635-4234B7FFB091}" type="slidenum">
              <a:rPr lang="en-US" smtClean="0"/>
              <a:pPr/>
              <a:t>63</a:t>
            </a:fld>
            <a:endParaRPr lang="en-US"/>
          </a:p>
        </p:txBody>
      </p:sp>
      <p:sp>
        <p:nvSpPr>
          <p:cNvPr id="7" name="TextBox 6"/>
          <p:cNvSpPr txBox="1"/>
          <p:nvPr/>
        </p:nvSpPr>
        <p:spPr>
          <a:xfrm>
            <a:off x="1295400" y="6248400"/>
            <a:ext cx="6696101" cy="369332"/>
          </a:xfrm>
          <a:prstGeom prst="rect">
            <a:avLst/>
          </a:prstGeom>
          <a:noFill/>
        </p:spPr>
        <p:txBody>
          <a:bodyPr wrap="none" rtlCol="0">
            <a:spAutoFit/>
          </a:bodyPr>
          <a:lstStyle/>
          <a:p>
            <a:r>
              <a:rPr lang="en-US" dirty="0" smtClean="0">
                <a:solidFill>
                  <a:srgbClr val="FF0000"/>
                </a:solidFill>
              </a:rPr>
              <a:t>We are able to identify attackers with low false +</a:t>
            </a:r>
            <a:r>
              <a:rPr lang="en-US" dirty="0" err="1" smtClean="0">
                <a:solidFill>
                  <a:srgbClr val="FF0000"/>
                </a:solidFill>
              </a:rPr>
              <a:t>ve</a:t>
            </a:r>
            <a:r>
              <a:rPr lang="en-US" dirty="0" smtClean="0">
                <a:solidFill>
                  <a:srgbClr val="FF0000"/>
                </a:solidFill>
              </a:rPr>
              <a:t> and false -</a:t>
            </a:r>
            <a:r>
              <a:rPr lang="en-US" dirty="0" err="1" smtClean="0">
                <a:solidFill>
                  <a:srgbClr val="FF0000"/>
                </a:solidFill>
              </a:rPr>
              <a:t>ve</a:t>
            </a:r>
            <a:endParaRPr lang="en-US" dirty="0">
              <a:solidFill>
                <a:srgbClr val="FF0000"/>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0712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22294050"/>
              </p:ext>
            </p:extLst>
          </p:nvPr>
        </p:nvGraphicFramePr>
        <p:xfrm>
          <a:off x="2362200" y="4152900"/>
          <a:ext cx="5486400" cy="495300"/>
        </p:xfrm>
        <a:graphic>
          <a:graphicData uri="http://schemas.openxmlformats.org/presentationml/2006/ole">
            <p:oleObj spid="_x0000_s1532" name="Document" r:id="rId4" imgW="5486198" imgH="495282" progId="Word.Document.12">
              <p:embed/>
            </p:oleObj>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200536570"/>
              </p:ext>
            </p:extLst>
          </p:nvPr>
        </p:nvGraphicFramePr>
        <p:xfrm>
          <a:off x="4495800" y="2735251"/>
          <a:ext cx="5486400" cy="355600"/>
        </p:xfrm>
        <a:graphic>
          <a:graphicData uri="http://schemas.openxmlformats.org/presentationml/2006/ole">
            <p:oleObj spid="_x0000_s1533" name="Document" r:id="rId5" imgW="5486198" imgH="355587" progId="Word.Document.12">
              <p:embed/>
            </p:oleObj>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403910890"/>
              </p:ext>
            </p:extLst>
          </p:nvPr>
        </p:nvGraphicFramePr>
        <p:xfrm>
          <a:off x="609600" y="2686050"/>
          <a:ext cx="5486400" cy="495300"/>
        </p:xfrm>
        <a:graphic>
          <a:graphicData uri="http://schemas.openxmlformats.org/presentationml/2006/ole">
            <p:oleObj spid="_x0000_s1534" name="Document" r:id="rId6" imgW="5486198" imgH="495282" progId="Word.Document.12">
              <p:embed/>
            </p:oleObj>
          </a:graphicData>
        </a:graphic>
      </p:graphicFrame>
      <p:sp>
        <p:nvSpPr>
          <p:cNvPr id="2" name="Title 1"/>
          <p:cNvSpPr>
            <a:spLocks noGrp="1"/>
          </p:cNvSpPr>
          <p:nvPr>
            <p:ph type="title"/>
          </p:nvPr>
        </p:nvSpPr>
        <p:spPr>
          <a:xfrm>
            <a:off x="381000" y="0"/>
            <a:ext cx="8229600" cy="876509"/>
          </a:xfrm>
        </p:spPr>
        <p:txBody>
          <a:bodyPr/>
          <a:lstStyle/>
          <a:p>
            <a:r>
              <a:rPr lang="en-US" dirty="0" smtClean="0"/>
              <a:t>Metrics</a:t>
            </a:r>
            <a:endParaRPr lang="en-US" dirty="0"/>
          </a:p>
        </p:txBody>
      </p:sp>
      <p:sp>
        <p:nvSpPr>
          <p:cNvPr id="3" name="Content Placeholder 2"/>
          <p:cNvSpPr>
            <a:spLocks noGrp="1"/>
          </p:cNvSpPr>
          <p:nvPr>
            <p:ph idx="1"/>
          </p:nvPr>
        </p:nvSpPr>
        <p:spPr>
          <a:xfrm>
            <a:off x="685800" y="1371600"/>
            <a:ext cx="8229600" cy="4525963"/>
          </a:xfrm>
        </p:spPr>
        <p:txBody>
          <a:bodyPr>
            <a:normAutofit/>
          </a:bodyPr>
          <a:lstStyle/>
          <a:p>
            <a:r>
              <a:rPr lang="en-US" dirty="0" smtClean="0"/>
              <a:t>We have compared the selections and recommendations on 3 metrics</a:t>
            </a:r>
          </a:p>
          <a:p>
            <a:pPr marL="800100" lvl="1" indent="-342900">
              <a:lnSpc>
                <a:spcPct val="110000"/>
              </a:lnSpc>
              <a:buFont typeface="+mj-lt"/>
              <a:buAutoNum type="arabicPeriod"/>
            </a:pPr>
            <a:r>
              <a:rPr lang="en-US" dirty="0" smtClean="0"/>
              <a:t>Percentage of </a:t>
            </a:r>
            <a:r>
              <a:rPr lang="en-US" dirty="0"/>
              <a:t>trusted users in Top 1 to 10, 11 to 20, </a:t>
            </a:r>
            <a:r>
              <a:rPr lang="en-US" dirty="0" err="1" smtClean="0"/>
              <a:t>etc</a:t>
            </a:r>
            <a:r>
              <a:rPr lang="en-US" dirty="0" smtClean="0"/>
              <a:t> </a:t>
            </a:r>
            <a:r>
              <a:rPr lang="en-US" dirty="0"/>
              <a:t>(Also known as Precision</a:t>
            </a:r>
            <a:r>
              <a:rPr lang="en-US" dirty="0" smtClean="0"/>
              <a:t>)</a:t>
            </a:r>
            <a:br>
              <a:rPr lang="en-US" dirty="0" smtClean="0"/>
            </a:br>
            <a:r>
              <a:rPr lang="en-US" dirty="0" smtClean="0"/>
              <a:t>		</a:t>
            </a:r>
            <a:br>
              <a:rPr lang="en-US" dirty="0" smtClean="0"/>
            </a:br>
            <a:r>
              <a:rPr lang="en-US" dirty="0" smtClean="0"/>
              <a:t>			</a:t>
            </a:r>
            <a:br>
              <a:rPr lang="en-US" dirty="0" smtClean="0"/>
            </a:br>
            <a:r>
              <a:rPr lang="en-US" dirty="0" smtClean="0"/>
              <a:t>		</a:t>
            </a:r>
            <a:r>
              <a:rPr lang="en-US" sz="1400" i="1" dirty="0" err="1" smtClean="0">
                <a:solidFill>
                  <a:schemeClr val="tx1"/>
                </a:solidFill>
              </a:rPr>
              <a:t>F</a:t>
            </a:r>
            <a:r>
              <a:rPr lang="en-US" sz="1400" i="1" baseline="-25000" dirty="0" err="1" smtClean="0">
                <a:solidFill>
                  <a:schemeClr val="tx1"/>
                </a:solidFill>
              </a:rPr>
              <a:t>k</a:t>
            </a:r>
            <a:r>
              <a:rPr lang="en-US" sz="1400" i="1" dirty="0" smtClean="0">
                <a:solidFill>
                  <a:schemeClr val="tx1"/>
                </a:solidFill>
              </a:rPr>
              <a:t>(</a:t>
            </a:r>
            <a:r>
              <a:rPr lang="en-US" sz="1400" i="1" dirty="0" err="1" smtClean="0">
                <a:solidFill>
                  <a:schemeClr val="tx1"/>
                </a:solidFill>
              </a:rPr>
              <a:t>i</a:t>
            </a:r>
            <a:r>
              <a:rPr lang="en-US" sz="1400" i="1" dirty="0" smtClean="0">
                <a:solidFill>
                  <a:schemeClr val="tx1"/>
                </a:solidFill>
              </a:rPr>
              <a:t>)</a:t>
            </a:r>
            <a:r>
              <a:rPr lang="en-US" sz="1400" dirty="0" smtClean="0">
                <a:solidFill>
                  <a:schemeClr val="tx1"/>
                </a:solidFill>
              </a:rPr>
              <a:t> is the user </a:t>
            </a:r>
            <a:r>
              <a:rPr lang="en-US" sz="1400" i="1" dirty="0" smtClean="0">
                <a:solidFill>
                  <a:schemeClr val="tx1"/>
                </a:solidFill>
              </a:rPr>
              <a:t>U</a:t>
            </a:r>
            <a:r>
              <a:rPr lang="en-US" sz="1400" dirty="0" smtClean="0">
                <a:solidFill>
                  <a:schemeClr val="tx1"/>
                </a:solidFill>
              </a:rPr>
              <a:t> ranked at </a:t>
            </a:r>
            <a:r>
              <a:rPr lang="en-US" sz="1400" i="1" dirty="0" err="1" smtClean="0">
                <a:solidFill>
                  <a:schemeClr val="tx1"/>
                </a:solidFill>
              </a:rPr>
              <a:t>i</a:t>
            </a:r>
            <a:r>
              <a:rPr lang="en-US" sz="1400" i="1" dirty="0" smtClean="0">
                <a:solidFill>
                  <a:schemeClr val="tx1"/>
                </a:solidFill>
              </a:rPr>
              <a:t> </a:t>
            </a:r>
            <a:r>
              <a:rPr lang="en-US" sz="1400" dirty="0" smtClean="0">
                <a:solidFill>
                  <a:schemeClr val="tx1"/>
                </a:solidFill>
              </a:rPr>
              <a:t>position by Filter </a:t>
            </a:r>
            <a:r>
              <a:rPr lang="en-US" sz="1400" i="1" dirty="0" smtClean="0">
                <a:solidFill>
                  <a:schemeClr val="tx1"/>
                </a:solidFill>
              </a:rPr>
              <a:t>k</a:t>
            </a:r>
            <a:br>
              <a:rPr lang="en-US" sz="1400" i="1" dirty="0" smtClean="0">
                <a:solidFill>
                  <a:schemeClr val="tx1"/>
                </a:solidFill>
              </a:rPr>
            </a:br>
            <a:endParaRPr lang="en-US" sz="1400" i="1" dirty="0" smtClean="0">
              <a:solidFill>
                <a:schemeClr val="tx1"/>
              </a:solidFill>
            </a:endParaRPr>
          </a:p>
          <a:p>
            <a:pPr marL="800100" lvl="1" indent="-342900">
              <a:buFont typeface="+mj-lt"/>
              <a:buAutoNum type="arabicPeriod"/>
            </a:pPr>
            <a:r>
              <a:rPr lang="en-US" dirty="0" smtClean="0"/>
              <a:t>Percentage </a:t>
            </a:r>
            <a:r>
              <a:rPr lang="en-US" dirty="0"/>
              <a:t>of </a:t>
            </a:r>
            <a:r>
              <a:rPr lang="en-US" dirty="0" smtClean="0"/>
              <a:t> </a:t>
            </a:r>
            <a:r>
              <a:rPr lang="en-US" dirty="0"/>
              <a:t>users needed (from top) to capture ‘x’% of trusted users for each </a:t>
            </a:r>
            <a:r>
              <a:rPr lang="en-US" dirty="0" smtClean="0"/>
              <a:t>filter</a:t>
            </a:r>
            <a:br>
              <a:rPr lang="en-US" dirty="0" smtClean="0"/>
            </a:br>
            <a:r>
              <a:rPr lang="en-US" dirty="0" smtClean="0"/>
              <a:t/>
            </a:r>
            <a:br>
              <a:rPr lang="en-US" dirty="0" smtClean="0"/>
            </a:br>
            <a:r>
              <a:rPr lang="en-US" dirty="0" smtClean="0"/>
              <a:t/>
            </a:r>
            <a:br>
              <a:rPr lang="en-US" dirty="0" smtClean="0"/>
            </a:br>
            <a:endParaRPr lang="en-US" dirty="0" smtClean="0"/>
          </a:p>
          <a:p>
            <a:pPr marL="800100" lvl="1" indent="-342900">
              <a:buFont typeface="+mj-lt"/>
              <a:buAutoNum type="arabicPeriod"/>
            </a:pPr>
            <a:r>
              <a:rPr lang="en-US" dirty="0"/>
              <a:t>Normalized Discount Cumulative Gain (NDCG</a:t>
            </a:r>
            <a:r>
              <a:rPr lang="en-US" dirty="0" smtClean="0"/>
              <a:t>), a metric used by search engines to measure relevance.</a:t>
            </a:r>
          </a:p>
          <a:p>
            <a:pPr lvl="2"/>
            <a:endParaRPr lang="en-US" dirty="0" smtClean="0"/>
          </a:p>
          <a:p>
            <a:pPr lvl="2"/>
            <a:endParaRPr lang="en-US" dirty="0" smtClean="0"/>
          </a:p>
        </p:txBody>
      </p:sp>
      <p:sp>
        <p:nvSpPr>
          <p:cNvPr id="17" name="Slide Number Placeholder 16"/>
          <p:cNvSpPr>
            <a:spLocks noGrp="1"/>
          </p:cNvSpPr>
          <p:nvPr>
            <p:ph type="sldNum" sz="quarter" idx="12"/>
          </p:nvPr>
        </p:nvSpPr>
        <p:spPr/>
        <p:txBody>
          <a:bodyPr/>
          <a:lstStyle/>
          <a:p>
            <a:fld id="{743BBC92-980E-7A40-A635-4234B7FFB091}" type="slidenum">
              <a:rPr lang="en-US" smtClean="0"/>
              <a:pPr/>
              <a:t>64</a:t>
            </a:fld>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823360323"/>
              </p:ext>
            </p:extLst>
          </p:nvPr>
        </p:nvGraphicFramePr>
        <p:xfrm>
          <a:off x="76200" y="5867400"/>
          <a:ext cx="5486400" cy="381000"/>
        </p:xfrm>
        <a:graphic>
          <a:graphicData uri="http://schemas.openxmlformats.org/presentationml/2006/ole">
            <p:oleObj spid="_x0000_s1535" name="Document" r:id="rId7" imgW="5486198" imgH="380986" progId="Word.Document.12">
              <p:embed/>
            </p:oleObj>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72530764"/>
              </p:ext>
            </p:extLst>
          </p:nvPr>
        </p:nvGraphicFramePr>
        <p:xfrm>
          <a:off x="3657600" y="5753100"/>
          <a:ext cx="5486400" cy="647700"/>
        </p:xfrm>
        <a:graphic>
          <a:graphicData uri="http://schemas.openxmlformats.org/presentationml/2006/ole">
            <p:oleObj spid="_x0000_s1536" name="Document" r:id="rId8" imgW="5486198" imgH="647676" progId="Word.Document.12">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9339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3. Normalized </a:t>
            </a:r>
            <a:r>
              <a:rPr lang="en-US" sz="4000" dirty="0"/>
              <a:t>Discount Cumulative </a:t>
            </a:r>
            <a:r>
              <a:rPr lang="en-US" sz="4000" dirty="0" smtClean="0"/>
              <a:t>Gain (NDCG)</a:t>
            </a:r>
            <a:endParaRPr lang="en-US" sz="4000" dirty="0"/>
          </a:p>
        </p:txBody>
      </p:sp>
      <p:sp>
        <p:nvSpPr>
          <p:cNvPr id="5" name="Slide Number Placeholder 4"/>
          <p:cNvSpPr>
            <a:spLocks noGrp="1"/>
          </p:cNvSpPr>
          <p:nvPr>
            <p:ph type="sldNum" sz="quarter" idx="12"/>
          </p:nvPr>
        </p:nvSpPr>
        <p:spPr/>
        <p:txBody>
          <a:bodyPr/>
          <a:lstStyle/>
          <a:p>
            <a:fld id="{743BBC92-980E-7A40-A635-4234B7FFB091}" type="slidenum">
              <a:rPr lang="en-US" smtClean="0"/>
              <a:pPr/>
              <a:t>65</a:t>
            </a:fld>
            <a:endParaRPr lang="en-US"/>
          </a:p>
        </p:txBody>
      </p:sp>
      <p:pic>
        <p:nvPicPr>
          <p:cNvPr id="7" name="Picture 6" descr="trust_eval_metrics_5_NDCG.eps"/>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2462" y="1746938"/>
            <a:ext cx="5370499" cy="4280368"/>
          </a:xfrm>
          <a:prstGeom prst="rect">
            <a:avLst/>
          </a:prstGeom>
        </p:spPr>
      </p:pic>
      <p:sp>
        <p:nvSpPr>
          <p:cNvPr id="3" name="TextBox 2"/>
          <p:cNvSpPr txBox="1"/>
          <p:nvPr/>
        </p:nvSpPr>
        <p:spPr>
          <a:xfrm>
            <a:off x="147652" y="5996597"/>
            <a:ext cx="8957601" cy="338554"/>
          </a:xfrm>
          <a:prstGeom prst="rect">
            <a:avLst/>
          </a:prstGeom>
          <a:noFill/>
        </p:spPr>
        <p:txBody>
          <a:bodyPr wrap="none" rtlCol="0">
            <a:spAutoFit/>
          </a:bodyPr>
          <a:lstStyle/>
          <a:p>
            <a:r>
              <a:rPr lang="en-US" sz="1600" dirty="0" smtClean="0">
                <a:solidFill>
                  <a:srgbClr val="FF0000"/>
                </a:solidFill>
              </a:rPr>
              <a:t>All the </a:t>
            </a:r>
            <a:r>
              <a:rPr lang="en-US" sz="1600" dirty="0" err="1" smtClean="0">
                <a:solidFill>
                  <a:srgbClr val="FF0000"/>
                </a:solidFill>
              </a:rPr>
              <a:t>ConnectEnc</a:t>
            </a:r>
            <a:r>
              <a:rPr lang="en-US" sz="1600" dirty="0" smtClean="0">
                <a:solidFill>
                  <a:srgbClr val="FF0000"/>
                </a:solidFill>
              </a:rPr>
              <a:t> filters recommendations  are at least 50% relevant with some as much as 80%</a:t>
            </a:r>
            <a:endParaRPr lang="en-US" sz="1600" dirty="0">
              <a:solidFill>
                <a:srgbClr val="FF0000"/>
              </a:solidFill>
            </a:endParaRPr>
          </a:p>
        </p:txBody>
      </p:sp>
      <p:sp>
        <p:nvSpPr>
          <p:cNvPr id="4" name="Rectangle 3"/>
          <p:cNvSpPr/>
          <p:nvPr/>
        </p:nvSpPr>
        <p:spPr>
          <a:xfrm>
            <a:off x="2489532" y="2628140"/>
            <a:ext cx="716683" cy="2691015"/>
          </a:xfrm>
          <a:prstGeom prst="rect">
            <a:avLst/>
          </a:prstGeom>
          <a:solidFill>
            <a:schemeClr val="tx2">
              <a:lumMod val="40000"/>
              <a:lumOff val="60000"/>
              <a:alpha val="5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358615" y="2288620"/>
            <a:ext cx="716683" cy="3030535"/>
          </a:xfrm>
          <a:prstGeom prst="rect">
            <a:avLst/>
          </a:prstGeom>
          <a:solidFill>
            <a:schemeClr val="tx2">
              <a:lumMod val="40000"/>
              <a:lumOff val="60000"/>
              <a:alpha val="5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961307" y="2288620"/>
            <a:ext cx="716683" cy="3030535"/>
          </a:xfrm>
          <a:prstGeom prst="rect">
            <a:avLst/>
          </a:prstGeom>
          <a:solidFill>
            <a:schemeClr val="tx2">
              <a:lumMod val="40000"/>
              <a:lumOff val="60000"/>
              <a:alpha val="5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213606" y="3382630"/>
            <a:ext cx="716683" cy="1936525"/>
          </a:xfrm>
          <a:prstGeom prst="rect">
            <a:avLst/>
          </a:prstGeom>
          <a:solidFill>
            <a:schemeClr val="tx2">
              <a:lumMod val="40000"/>
              <a:lumOff val="60000"/>
              <a:alpha val="5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082689" y="3181434"/>
            <a:ext cx="716683" cy="2137722"/>
          </a:xfrm>
          <a:prstGeom prst="rect">
            <a:avLst/>
          </a:prstGeom>
          <a:solidFill>
            <a:schemeClr val="tx2">
              <a:lumMod val="40000"/>
              <a:lumOff val="60000"/>
              <a:alpha val="5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686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9" name="Title 1"/>
          <p:cNvSpPr>
            <a:spLocks noGrp="1"/>
          </p:cNvSpPr>
          <p:nvPr>
            <p:ph type="title"/>
          </p:nvPr>
        </p:nvSpPr>
        <p:spPr>
          <a:xfrm>
            <a:off x="457200" y="0"/>
            <a:ext cx="8229600" cy="1018695"/>
          </a:xfrm>
        </p:spPr>
        <p:txBody>
          <a:bodyPr/>
          <a:lstStyle/>
          <a:p>
            <a:r>
              <a:rPr lang="en-US" dirty="0" smtClean="0">
                <a:latin typeface="Times New Roman" charset="0"/>
                <a:cs typeface="Times New Roman" charset="0"/>
              </a:rPr>
              <a:t>Encounter Trace Analysis</a:t>
            </a:r>
          </a:p>
        </p:txBody>
      </p:sp>
      <p:graphicFrame>
        <p:nvGraphicFramePr>
          <p:cNvPr id="29698" name="Object 2"/>
          <p:cNvGraphicFramePr>
            <a:graphicFrameLocks noChangeAspect="1"/>
          </p:cNvGraphicFramePr>
          <p:nvPr/>
        </p:nvGraphicFramePr>
        <p:xfrm>
          <a:off x="685800" y="1295400"/>
          <a:ext cx="7815262" cy="4419600"/>
        </p:xfrm>
        <a:graphic>
          <a:graphicData uri="http://schemas.openxmlformats.org/presentationml/2006/ole">
            <p:oleObj spid="_x0000_s108546" name="Document" r:id="rId3" imgW="2349414" imgH="1168357" progId="Word.Document.12">
              <p:link updateAutomatic="1"/>
            </p:oleObj>
          </a:graphicData>
        </a:graphic>
      </p:graphicFrame>
      <p:cxnSp>
        <p:nvCxnSpPr>
          <p:cNvPr id="9" name="Straight Arrow Connector 8"/>
          <p:cNvCxnSpPr>
            <a:cxnSpLocks noChangeShapeType="1"/>
          </p:cNvCxnSpPr>
          <p:nvPr/>
        </p:nvCxnSpPr>
        <p:spPr bwMode="auto">
          <a:xfrm rot="10800000">
            <a:off x="1719262" y="2438400"/>
            <a:ext cx="1143000" cy="228600"/>
          </a:xfrm>
          <a:prstGeom prst="straightConnector1">
            <a:avLst/>
          </a:prstGeom>
          <a:noFill/>
          <a:ln w="25400">
            <a:solidFill>
              <a:srgbClr val="ED0000"/>
            </a:solidFill>
            <a:round/>
            <a:headEnd/>
            <a:tailEnd type="arrow" w="med" len="med"/>
          </a:ln>
          <a:effectLst>
            <a:outerShdw dist="20000" dir="5400000" rotWithShape="0">
              <a:srgbClr val="808080">
                <a:alpha val="37999"/>
              </a:srgbClr>
            </a:outerShdw>
          </a:effectLst>
        </p:spPr>
      </p:cxnSp>
      <p:cxnSp>
        <p:nvCxnSpPr>
          <p:cNvPr id="10" name="Straight Arrow Connector 9"/>
          <p:cNvCxnSpPr>
            <a:cxnSpLocks noChangeShapeType="1"/>
          </p:cNvCxnSpPr>
          <p:nvPr/>
        </p:nvCxnSpPr>
        <p:spPr bwMode="auto">
          <a:xfrm rot="5400000">
            <a:off x="1452562" y="2857500"/>
            <a:ext cx="1600200" cy="1219200"/>
          </a:xfrm>
          <a:prstGeom prst="straightConnector1">
            <a:avLst/>
          </a:prstGeom>
          <a:noFill/>
          <a:ln w="25400">
            <a:solidFill>
              <a:srgbClr val="ED0000"/>
            </a:solidFill>
            <a:round/>
            <a:headEnd/>
            <a:tailEnd type="arrow" w="med" len="med"/>
          </a:ln>
          <a:effectLst>
            <a:outerShdw dist="20000" dir="5400000" rotWithShape="0">
              <a:srgbClr val="808080">
                <a:alpha val="37999"/>
              </a:srgbClr>
            </a:outerShdw>
          </a:effectLst>
        </p:spPr>
      </p:cxnSp>
      <p:sp>
        <p:nvSpPr>
          <p:cNvPr id="14" name="Oval 13"/>
          <p:cNvSpPr>
            <a:spLocks noChangeArrowheads="1"/>
          </p:cNvSpPr>
          <p:nvPr/>
        </p:nvSpPr>
        <p:spPr bwMode="auto">
          <a:xfrm>
            <a:off x="1185862" y="2133600"/>
            <a:ext cx="698500" cy="533400"/>
          </a:xfrm>
          <a:prstGeom prst="ellipse">
            <a:avLst/>
          </a:prstGeom>
          <a:noFill/>
          <a:ln w="38100">
            <a:solidFill>
              <a:srgbClr val="FF0000"/>
            </a:solidFill>
            <a:round/>
            <a:headEnd/>
            <a:tailEnd/>
          </a:ln>
          <a:effectLst>
            <a:outerShdw dist="23000" dir="5400000" rotWithShape="0">
              <a:srgbClr val="808080">
                <a:alpha val="34998"/>
              </a:srgbClr>
            </a:outerShdw>
          </a:effectLst>
        </p:spPr>
        <p:txBody>
          <a:bodyPr/>
          <a:lstStyle/>
          <a:p>
            <a:pPr>
              <a:defRPr/>
            </a:pPr>
            <a:endParaRPr lang="en-US"/>
          </a:p>
        </p:txBody>
      </p:sp>
      <p:sp>
        <p:nvSpPr>
          <p:cNvPr id="29703" name="TextBox 20"/>
          <p:cNvSpPr txBox="1">
            <a:spLocks noChangeArrowheads="1"/>
          </p:cNvSpPr>
          <p:nvPr/>
        </p:nvSpPr>
        <p:spPr bwMode="auto">
          <a:xfrm>
            <a:off x="2862262" y="2514600"/>
            <a:ext cx="1371600" cy="584200"/>
          </a:xfrm>
          <a:prstGeom prst="rect">
            <a:avLst/>
          </a:prstGeom>
          <a:noFill/>
          <a:ln w="9525">
            <a:noFill/>
            <a:miter lim="800000"/>
            <a:headEnd/>
            <a:tailEnd/>
          </a:ln>
        </p:spPr>
        <p:txBody>
          <a:bodyPr>
            <a:spAutoFit/>
          </a:bodyPr>
          <a:lstStyle/>
          <a:p>
            <a:r>
              <a:rPr lang="en-US" sz="1600">
                <a:solidFill>
                  <a:srgbClr val="ED0000"/>
                </a:solidFill>
              </a:rPr>
              <a:t>Users know each other</a:t>
            </a:r>
          </a:p>
        </p:txBody>
      </p:sp>
      <p:cxnSp>
        <p:nvCxnSpPr>
          <p:cNvPr id="22" name="Straight Arrow Connector 21"/>
          <p:cNvCxnSpPr>
            <a:cxnSpLocks noChangeShapeType="1"/>
          </p:cNvCxnSpPr>
          <p:nvPr/>
        </p:nvCxnSpPr>
        <p:spPr bwMode="auto">
          <a:xfrm rot="16200000" flipH="1">
            <a:off x="6253162" y="3924300"/>
            <a:ext cx="1524000" cy="685800"/>
          </a:xfrm>
          <a:prstGeom prst="straightConnector1">
            <a:avLst/>
          </a:prstGeom>
          <a:noFill/>
          <a:ln w="25400">
            <a:solidFill>
              <a:srgbClr val="ED0000"/>
            </a:solidFill>
            <a:round/>
            <a:headEnd/>
            <a:tailEnd type="arrow" w="med" len="med"/>
          </a:ln>
          <a:effectLst>
            <a:outerShdw dist="20000" dir="5400000" rotWithShape="0">
              <a:srgbClr val="808080">
                <a:alpha val="37999"/>
              </a:srgbClr>
            </a:outerShdw>
          </a:effectLst>
        </p:spPr>
      </p:cxnSp>
      <p:cxnSp>
        <p:nvCxnSpPr>
          <p:cNvPr id="25" name="Straight Arrow Connector 24"/>
          <p:cNvCxnSpPr>
            <a:cxnSpLocks noChangeShapeType="1"/>
          </p:cNvCxnSpPr>
          <p:nvPr/>
        </p:nvCxnSpPr>
        <p:spPr bwMode="auto">
          <a:xfrm rot="5400000">
            <a:off x="6102350" y="3619500"/>
            <a:ext cx="684212" cy="458788"/>
          </a:xfrm>
          <a:prstGeom prst="straightConnector1">
            <a:avLst/>
          </a:prstGeom>
          <a:noFill/>
          <a:ln w="25400">
            <a:solidFill>
              <a:srgbClr val="ED0000"/>
            </a:solidFill>
            <a:round/>
            <a:headEnd/>
            <a:tailEnd type="arrow" w="med" len="med"/>
          </a:ln>
          <a:effectLst>
            <a:outerShdw dist="20000" dir="5400000" rotWithShape="0">
              <a:srgbClr val="808080">
                <a:alpha val="37999"/>
              </a:srgbClr>
            </a:outerShdw>
          </a:effectLst>
        </p:spPr>
      </p:cxnSp>
      <p:sp>
        <p:nvSpPr>
          <p:cNvPr id="29706" name="TextBox 29"/>
          <p:cNvSpPr txBox="1">
            <a:spLocks noChangeArrowheads="1"/>
          </p:cNvSpPr>
          <p:nvPr/>
        </p:nvSpPr>
        <p:spPr bwMode="auto">
          <a:xfrm>
            <a:off x="6062662" y="3124200"/>
            <a:ext cx="1371600" cy="338138"/>
          </a:xfrm>
          <a:prstGeom prst="rect">
            <a:avLst/>
          </a:prstGeom>
          <a:noFill/>
          <a:ln w="9525">
            <a:noFill/>
            <a:miter lim="800000"/>
            <a:headEnd/>
            <a:tailEnd/>
          </a:ln>
        </p:spPr>
        <p:txBody>
          <a:bodyPr>
            <a:spAutoFit/>
          </a:bodyPr>
          <a:lstStyle/>
          <a:p>
            <a:r>
              <a:rPr lang="en-US" sz="1600">
                <a:solidFill>
                  <a:srgbClr val="ED0000"/>
                </a:solidFill>
              </a:rPr>
              <a:t>Strangers</a:t>
            </a:r>
          </a:p>
        </p:txBody>
      </p:sp>
      <p:sp>
        <p:nvSpPr>
          <p:cNvPr id="11" name="TextBox 10"/>
          <p:cNvSpPr txBox="1"/>
          <p:nvPr/>
        </p:nvSpPr>
        <p:spPr>
          <a:xfrm>
            <a:off x="381000" y="6019800"/>
            <a:ext cx="8699818" cy="646331"/>
          </a:xfrm>
          <a:prstGeom prst="rect">
            <a:avLst/>
          </a:prstGeom>
          <a:noFill/>
        </p:spPr>
        <p:txBody>
          <a:bodyPr wrap="none" rtlCol="0">
            <a:spAutoFit/>
          </a:bodyPr>
          <a:lstStyle/>
          <a:p>
            <a:r>
              <a:rPr lang="en-US" dirty="0" smtClean="0">
                <a:solidFill>
                  <a:srgbClr val="0066FF"/>
                </a:solidFill>
              </a:rPr>
              <a:t>- Experiments and surveys show initial evidence of high correlation between trusted</a:t>
            </a:r>
          </a:p>
          <a:p>
            <a:r>
              <a:rPr lang="en-US" dirty="0" smtClean="0">
                <a:solidFill>
                  <a:srgbClr val="0066FF"/>
                </a:solidFill>
              </a:rPr>
              <a:t>nodes and encounter statistics</a:t>
            </a:r>
            <a:endParaRPr lang="en-US" dirty="0">
              <a:solidFill>
                <a:srgbClr val="0066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284"/>
            <a:ext cx="8229600" cy="985745"/>
          </a:xfrm>
        </p:spPr>
        <p:txBody>
          <a:bodyPr/>
          <a:lstStyle/>
          <a:p>
            <a:r>
              <a:rPr lang="en-US" dirty="0" err="1" smtClean="0"/>
              <a:t>iTrust</a:t>
            </a:r>
            <a:r>
              <a:rPr lang="en-US" dirty="0" smtClean="0"/>
              <a:t> (or</a:t>
            </a:r>
            <a:r>
              <a:rPr lang="en-US" dirty="0" smtClean="0"/>
              <a:t> </a:t>
            </a:r>
            <a:r>
              <a:rPr lang="en-US" dirty="0" err="1" smtClean="0"/>
              <a:t>ConnectEnc</a:t>
            </a:r>
            <a:r>
              <a:rPr lang="en-US" baseline="30000" dirty="0" smtClean="0"/>
              <a:t>*</a:t>
            </a:r>
            <a:r>
              <a:rPr lang="en-US" dirty="0" smtClean="0"/>
              <a:t>)</a:t>
            </a:r>
            <a:endParaRPr lang="en-US" dirty="0"/>
          </a:p>
        </p:txBody>
      </p:sp>
      <p:sp>
        <p:nvSpPr>
          <p:cNvPr id="3" name="Content Placeholder 2"/>
          <p:cNvSpPr>
            <a:spLocks noGrp="1"/>
          </p:cNvSpPr>
          <p:nvPr>
            <p:ph idx="1"/>
          </p:nvPr>
        </p:nvSpPr>
        <p:spPr>
          <a:xfrm>
            <a:off x="457199" y="1600200"/>
            <a:ext cx="8456671" cy="4525963"/>
          </a:xfrm>
        </p:spPr>
        <p:txBody>
          <a:bodyPr/>
          <a:lstStyle/>
          <a:p>
            <a:r>
              <a:rPr lang="en-US" dirty="0" smtClean="0"/>
              <a:t>Attempts to measure </a:t>
            </a:r>
            <a:r>
              <a:rPr lang="en-US" dirty="0"/>
              <a:t>strength of social </a:t>
            </a:r>
            <a:r>
              <a:rPr lang="en-US" dirty="0" smtClean="0"/>
              <a:t>connections</a:t>
            </a:r>
            <a:r>
              <a:rPr lang="en-US" dirty="0" smtClean="0"/>
              <a:t>, </a:t>
            </a:r>
            <a:r>
              <a:rPr lang="en-US" dirty="0" smtClean="0"/>
              <a:t>similarity </a:t>
            </a:r>
            <a:r>
              <a:rPr lang="en-US" dirty="0"/>
              <a:t>based on</a:t>
            </a:r>
            <a:r>
              <a:rPr lang="en-US" dirty="0" smtClean="0"/>
              <a:t> mobility </a:t>
            </a:r>
            <a:r>
              <a:rPr lang="en-US" dirty="0"/>
              <a:t>behavior</a:t>
            </a:r>
            <a:r>
              <a:rPr lang="en-US" dirty="0" smtClean="0"/>
              <a:t> &amp; encounters</a:t>
            </a:r>
            <a:br>
              <a:rPr lang="en-US" dirty="0" smtClean="0"/>
            </a:br>
            <a:endParaRPr lang="en-US" dirty="0" smtClean="0"/>
          </a:p>
          <a:p>
            <a:r>
              <a:rPr lang="en-US" dirty="0" smtClean="0"/>
              <a:t>Inspired by social </a:t>
            </a:r>
            <a:r>
              <a:rPr lang="en-US" dirty="0" smtClean="0"/>
              <a:t>sciences principle of </a:t>
            </a:r>
            <a:r>
              <a:rPr lang="en-US" dirty="0" err="1" smtClean="0"/>
              <a:t>Homophily</a:t>
            </a:r>
            <a:r>
              <a:rPr lang="en-US" dirty="0"/>
              <a:t/>
            </a:r>
            <a:br>
              <a:rPr lang="en-US" dirty="0"/>
            </a:br>
            <a:endParaRPr lang="en-US" dirty="0" smtClean="0"/>
          </a:p>
          <a:p>
            <a:r>
              <a:rPr lang="en-US" dirty="0" smtClean="0"/>
              <a:t>Utilizes encounter-based filters</a:t>
            </a:r>
            <a:r>
              <a:rPr lang="en-US" baseline="30000" dirty="0" smtClean="0"/>
              <a:t>+</a:t>
            </a:r>
          </a:p>
          <a:p>
            <a:r>
              <a:rPr lang="en-US" dirty="0" smtClean="0"/>
              <a:t>Promotes </a:t>
            </a:r>
            <a:r>
              <a:rPr lang="en-US" dirty="0" smtClean="0"/>
              <a:t>face-to-face interaction</a:t>
            </a:r>
            <a:r>
              <a:rPr lang="en-US" dirty="0" smtClean="0"/>
              <a:t> </a:t>
            </a:r>
          </a:p>
          <a:p>
            <a:r>
              <a:rPr lang="en-US" dirty="0" smtClean="0"/>
              <a:t>Can utilize of out-of-band</a:t>
            </a:r>
            <a:r>
              <a:rPr lang="en-US" dirty="0" smtClean="0"/>
              <a:t> encounter-based encryption </a:t>
            </a:r>
            <a:r>
              <a:rPr lang="en-US" dirty="0" smtClean="0"/>
              <a:t>key </a:t>
            </a:r>
            <a:r>
              <a:rPr lang="en-US" dirty="0" smtClean="0"/>
              <a:t>establishment </a:t>
            </a:r>
            <a:r>
              <a:rPr lang="en-US" sz="1400" dirty="0" smtClean="0"/>
              <a:t>[</a:t>
            </a:r>
            <a:r>
              <a:rPr lang="en-US" sz="1400" dirty="0" err="1" smtClean="0"/>
              <a:t>Perrig</a:t>
            </a:r>
            <a:r>
              <a:rPr lang="en-US" sz="1400" dirty="0" smtClean="0"/>
              <a:t> et al., Gangs, SPATE]</a:t>
            </a:r>
            <a:endParaRPr lang="en-US" sz="1400" dirty="0"/>
          </a:p>
        </p:txBody>
      </p:sp>
      <p:sp>
        <p:nvSpPr>
          <p:cNvPr id="4" name="Slide Number Placeholder 3"/>
          <p:cNvSpPr>
            <a:spLocks noGrp="1"/>
          </p:cNvSpPr>
          <p:nvPr>
            <p:ph type="sldNum" sz="quarter" idx="12"/>
          </p:nvPr>
        </p:nvSpPr>
        <p:spPr/>
        <p:txBody>
          <a:bodyPr/>
          <a:lstStyle/>
          <a:p>
            <a:fld id="{FC5DF968-BCAC-1541-BC48-DBC3F7A4679D}" type="slidenum">
              <a:rPr lang="en-US" smtClean="0"/>
              <a:pPr/>
              <a:t>6</a:t>
            </a:fld>
            <a:endParaRPr lang="en-US"/>
          </a:p>
        </p:txBody>
      </p:sp>
      <p:sp>
        <p:nvSpPr>
          <p:cNvPr id="5" name="Rectangle 4"/>
          <p:cNvSpPr/>
          <p:nvPr/>
        </p:nvSpPr>
        <p:spPr>
          <a:xfrm>
            <a:off x="165011" y="6123184"/>
            <a:ext cx="8839200" cy="677108"/>
          </a:xfrm>
          <a:prstGeom prst="rect">
            <a:avLst/>
          </a:prstGeom>
        </p:spPr>
        <p:txBody>
          <a:bodyPr wrap="square">
            <a:spAutoFit/>
          </a:bodyPr>
          <a:lstStyle/>
          <a:p>
            <a:pPr>
              <a:spcAft>
                <a:spcPts val="600"/>
              </a:spcAft>
            </a:pPr>
            <a:r>
              <a:rPr lang="en-US" sz="1100" dirty="0" smtClean="0"/>
              <a:t>+ </a:t>
            </a:r>
            <a:r>
              <a:rPr lang="en-US" sz="1100" dirty="0" err="1" smtClean="0"/>
              <a:t>Udayan</a:t>
            </a:r>
            <a:r>
              <a:rPr lang="en-US" sz="1100" dirty="0" smtClean="0"/>
              <a:t> </a:t>
            </a:r>
            <a:r>
              <a:rPr lang="en-US" sz="1100" dirty="0"/>
              <a:t>Kumar, </a:t>
            </a:r>
            <a:r>
              <a:rPr lang="en-US" sz="1100" dirty="0" err="1"/>
              <a:t>Gautam</a:t>
            </a:r>
            <a:r>
              <a:rPr lang="en-US" sz="1100" dirty="0"/>
              <a:t> Thakur, Ahmed Helmy, “Proximity based trust advisor using encounters for mobile societies: Analysis of four filters”, </a:t>
            </a:r>
            <a:r>
              <a:rPr lang="en-US" sz="1100" i="1" dirty="0"/>
              <a:t>Journal on Wireless Communications and Mobile Computing (WCMC)</a:t>
            </a:r>
            <a:r>
              <a:rPr lang="en-US" sz="1100" dirty="0" smtClean="0"/>
              <a:t>, </a:t>
            </a:r>
            <a:r>
              <a:rPr lang="en-US" sz="1100" dirty="0"/>
              <a:t>December 2010.</a:t>
            </a:r>
            <a:endParaRPr lang="en-US" sz="1100" dirty="0" smtClean="0"/>
          </a:p>
          <a:p>
            <a:pPr>
              <a:spcAft>
                <a:spcPts val="600"/>
              </a:spcAft>
            </a:pPr>
            <a:r>
              <a:rPr lang="en-US" sz="1100" dirty="0" smtClean="0"/>
              <a:t>* </a:t>
            </a:r>
            <a:r>
              <a:rPr lang="en-US" sz="1100" dirty="0" err="1" smtClean="0"/>
              <a:t>Udayan</a:t>
            </a:r>
            <a:r>
              <a:rPr lang="en-US" sz="1100" dirty="0" smtClean="0"/>
              <a:t> </a:t>
            </a:r>
            <a:r>
              <a:rPr lang="en-US" sz="1100" dirty="0"/>
              <a:t>Kumar, Ahmed Helmy, “Discovering Trustworthy social spaces in mobile networks”,</a:t>
            </a:r>
            <a:r>
              <a:rPr lang="en-US" sz="1100" dirty="0" smtClean="0"/>
              <a:t> </a:t>
            </a:r>
            <a:r>
              <a:rPr lang="en-US" sz="1100" i="1" dirty="0" smtClean="0"/>
              <a:t>ACM </a:t>
            </a:r>
            <a:r>
              <a:rPr lang="en-US" sz="1100" i="1" dirty="0" err="1" smtClean="0"/>
              <a:t>SenSys</a:t>
            </a:r>
            <a:r>
              <a:rPr lang="en-US" sz="1100" i="1" dirty="0" smtClean="0"/>
              <a:t> – </a:t>
            </a:r>
            <a:r>
              <a:rPr lang="en-US" sz="1100" i="1" dirty="0" err="1" smtClean="0"/>
              <a:t>PhoneSense</a:t>
            </a:r>
            <a:r>
              <a:rPr lang="en-US" sz="1100" dirty="0" smtClean="0"/>
              <a:t>, Nov. </a:t>
            </a:r>
            <a:r>
              <a:rPr lang="en-US" sz="1100" dirty="0" smtClean="0"/>
              <a:t>2012</a:t>
            </a:r>
            <a:endParaRPr lang="en-US" sz="1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090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ConnectEnc</a:t>
            </a:r>
            <a:r>
              <a:rPr lang="en-US" dirty="0" smtClean="0"/>
              <a:t>: Details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dirty="0"/>
              <a:t>encounter, in our case, can be defined as an event when two devices can detect radio signals from each </a:t>
            </a:r>
            <a:r>
              <a:rPr lang="en-US" dirty="0" smtClean="0"/>
              <a:t>other</a:t>
            </a:r>
            <a:br>
              <a:rPr lang="en-US" dirty="0" smtClean="0"/>
            </a:br>
            <a:endParaRPr lang="en-US" dirty="0" smtClean="0"/>
          </a:p>
          <a:p>
            <a:r>
              <a:rPr lang="en-US" dirty="0" smtClean="0"/>
              <a:t>Currently, the application utilizes Bluetooth radio</a:t>
            </a:r>
            <a:br>
              <a:rPr lang="en-US" dirty="0" smtClean="0"/>
            </a:br>
            <a:endParaRPr lang="en-US" dirty="0" smtClean="0"/>
          </a:p>
          <a:p>
            <a:r>
              <a:rPr lang="en-US" dirty="0" smtClean="0"/>
              <a:t>We proposed several filters that </a:t>
            </a:r>
            <a:r>
              <a:rPr lang="en-US" dirty="0" err="1" smtClean="0"/>
              <a:t>ConnectEnc</a:t>
            </a:r>
            <a:r>
              <a:rPr lang="en-US" dirty="0" smtClean="0"/>
              <a:t> utilizes to rate encounters</a:t>
            </a:r>
            <a:endParaRPr lang="en-US" dirty="0"/>
          </a:p>
        </p:txBody>
      </p:sp>
      <p:sp>
        <p:nvSpPr>
          <p:cNvPr id="4" name="Slide Number Placeholder 3"/>
          <p:cNvSpPr>
            <a:spLocks noGrp="1"/>
          </p:cNvSpPr>
          <p:nvPr>
            <p:ph type="sldNum" sz="quarter" idx="12"/>
          </p:nvPr>
        </p:nvSpPr>
        <p:spPr/>
        <p:txBody>
          <a:bodyPr/>
          <a:lstStyle/>
          <a:p>
            <a:fld id="{FC5DF968-BCAC-1541-BC48-DBC3F7A4679D}"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699406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100"/>
            <a:ext cx="8229600" cy="999400"/>
          </a:xfrm>
        </p:spPr>
        <p:txBody>
          <a:bodyPr/>
          <a:lstStyle/>
          <a:p>
            <a:r>
              <a:rPr lang="en-US" dirty="0" smtClean="0"/>
              <a:t>Trust </a:t>
            </a:r>
            <a:r>
              <a:rPr lang="en-US" dirty="0"/>
              <a:t>A</a:t>
            </a:r>
            <a:r>
              <a:rPr lang="en-US" dirty="0" smtClean="0"/>
              <a:t>dviser Filters</a:t>
            </a:r>
            <a:endParaRPr lang="en-US" dirty="0"/>
          </a:p>
        </p:txBody>
      </p:sp>
      <p:sp>
        <p:nvSpPr>
          <p:cNvPr id="3" name="Content Placeholder 2"/>
          <p:cNvSpPr>
            <a:spLocks noGrp="1"/>
          </p:cNvSpPr>
          <p:nvPr>
            <p:ph idx="1"/>
          </p:nvPr>
        </p:nvSpPr>
        <p:spPr>
          <a:xfrm>
            <a:off x="260935" y="1452895"/>
            <a:ext cx="8229600" cy="4525963"/>
          </a:xfrm>
        </p:spPr>
        <p:txBody>
          <a:bodyPr>
            <a:noAutofit/>
          </a:bodyPr>
          <a:lstStyle/>
          <a:p>
            <a:r>
              <a:rPr lang="en-US" sz="2700" dirty="0" smtClean="0">
                <a:latin typeface="Times New Roman"/>
                <a:cs typeface="Times New Roman"/>
              </a:rPr>
              <a:t>Frequency of Encounter (FE)  -- Encounter count </a:t>
            </a:r>
          </a:p>
          <a:p>
            <a:r>
              <a:rPr lang="en-US" sz="2700" dirty="0" smtClean="0">
                <a:latin typeface="Times New Roman"/>
                <a:cs typeface="Times New Roman"/>
              </a:rPr>
              <a:t>Duration of Encounter (DE) – Encounter duration  </a:t>
            </a:r>
            <a:endParaRPr lang="en-US" sz="2700" dirty="0" smtClean="0">
              <a:latin typeface="Times New Roman"/>
              <a:cs typeface="Times New Roman"/>
            </a:endParaRPr>
          </a:p>
          <a:p>
            <a:r>
              <a:rPr lang="en-US" sz="2700" dirty="0" smtClean="0">
                <a:latin typeface="Times New Roman"/>
                <a:cs typeface="Times New Roman"/>
              </a:rPr>
              <a:t>Profile </a:t>
            </a:r>
            <a:r>
              <a:rPr lang="en-US" sz="2700" dirty="0" smtClean="0">
                <a:latin typeface="Times New Roman"/>
                <a:cs typeface="Times New Roman"/>
              </a:rPr>
              <a:t>Vector</a:t>
            </a:r>
            <a:r>
              <a:rPr lang="en-US" sz="2700" dirty="0" smtClean="0">
                <a:latin typeface="Times New Roman"/>
                <a:cs typeface="Times New Roman"/>
              </a:rPr>
              <a:t> (PV) – </a:t>
            </a:r>
            <a:r>
              <a:rPr lang="en-US" sz="2700" dirty="0" smtClean="0">
                <a:latin typeface="Times New Roman"/>
                <a:cs typeface="Times New Roman"/>
              </a:rPr>
              <a:t>Location based similarity using vectors.</a:t>
            </a:r>
          </a:p>
          <a:p>
            <a:r>
              <a:rPr lang="en-US" sz="2700" dirty="0" smtClean="0">
                <a:latin typeface="Times New Roman"/>
                <a:cs typeface="Times New Roman"/>
              </a:rPr>
              <a:t>Location Vector</a:t>
            </a:r>
            <a:r>
              <a:rPr lang="en-US" sz="2700" dirty="0" smtClean="0">
                <a:latin typeface="Times New Roman"/>
                <a:cs typeface="Times New Roman"/>
              </a:rPr>
              <a:t> (LV) – </a:t>
            </a:r>
            <a:r>
              <a:rPr lang="en-US" sz="2700" dirty="0" smtClean="0">
                <a:latin typeface="Times New Roman"/>
                <a:cs typeface="Times New Roman"/>
              </a:rPr>
              <a:t>Location based similarity using vectors – Count and Duration (Privacy preserving)</a:t>
            </a:r>
          </a:p>
          <a:p>
            <a:r>
              <a:rPr lang="en-US" sz="2700" dirty="0" smtClean="0">
                <a:latin typeface="Times New Roman"/>
                <a:cs typeface="Times New Roman"/>
              </a:rPr>
              <a:t>Behavior Matrix</a:t>
            </a:r>
            <a:r>
              <a:rPr lang="en-US" sz="2700" dirty="0" smtClean="0">
                <a:latin typeface="Times New Roman"/>
                <a:cs typeface="Times New Roman"/>
              </a:rPr>
              <a:t> (BM) – </a:t>
            </a:r>
            <a:r>
              <a:rPr lang="en-US" sz="2700" dirty="0" smtClean="0">
                <a:latin typeface="Times New Roman"/>
                <a:cs typeface="Times New Roman"/>
              </a:rPr>
              <a:t>Location based similarity (using matrix) – Count and Duration [HSU08</a:t>
            </a:r>
            <a:r>
              <a:rPr lang="en-US" sz="2700" dirty="0" smtClean="0">
                <a:latin typeface="Times New Roman"/>
                <a:cs typeface="Times New Roman"/>
              </a:rPr>
              <a:t>]</a:t>
            </a:r>
          </a:p>
          <a:p>
            <a:r>
              <a:rPr lang="en-US" sz="2700" dirty="0" smtClean="0">
                <a:latin typeface="Times New Roman"/>
                <a:cs typeface="Times New Roman"/>
              </a:rPr>
              <a:t>Combined Filter – function of the above filters</a:t>
            </a:r>
            <a:endParaRPr lang="en-US" sz="2700" dirty="0">
              <a:latin typeface="Times New Roman"/>
              <a:cs typeface="Times New Roman"/>
            </a:endParaRPr>
          </a:p>
        </p:txBody>
      </p:sp>
      <p:sp>
        <p:nvSpPr>
          <p:cNvPr id="7" name="Slide Number Placeholder 6"/>
          <p:cNvSpPr>
            <a:spLocks noGrp="1"/>
          </p:cNvSpPr>
          <p:nvPr>
            <p:ph type="sldNum" sz="quarter" idx="12"/>
          </p:nvPr>
        </p:nvSpPr>
        <p:spPr/>
        <p:txBody>
          <a:bodyPr/>
          <a:lstStyle/>
          <a:p>
            <a:fld id="{0068900E-EA0F-7545-9379-6670201E7BDD}"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966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6622</TotalTime>
  <Words>3954</Words>
  <Application>Microsoft Macintosh PowerPoint</Application>
  <PresentationFormat>On-screen Show (4:3)</PresentationFormat>
  <Paragraphs>546</Paragraphs>
  <Slides>67</Slides>
  <Notes>17</Notes>
  <HiddenSlides>1</HiddenSlides>
  <MMClips>0</MMClips>
  <ScaleCrop>false</ScaleCrop>
  <HeadingPairs>
    <vt:vector size="8" baseType="variant">
      <vt:variant>
        <vt:lpstr>Design Template</vt:lpstr>
      </vt:variant>
      <vt:variant>
        <vt:i4>1</vt:i4>
      </vt:variant>
      <vt:variant>
        <vt:lpstr>Links</vt:lpstr>
      </vt:variant>
      <vt:variant>
        <vt:i4>2</vt:i4>
      </vt:variant>
      <vt:variant>
        <vt:lpstr>Embedded OLE Servers</vt:lpstr>
      </vt:variant>
      <vt:variant>
        <vt:i4>2</vt:i4>
      </vt:variant>
      <vt:variant>
        <vt:lpstr>Slide Titles</vt:lpstr>
      </vt:variant>
      <vt:variant>
        <vt:i4>67</vt:i4>
      </vt:variant>
    </vt:vector>
  </HeadingPairs>
  <TitlesOfParts>
    <vt:vector size="72" baseType="lpstr">
      <vt:lpstr>Executive</vt:lpstr>
      <vt:lpstr>???</vt:lpstr>
      <vt:lpstr>???</vt:lpstr>
      <vt:lpstr>Document</vt:lpstr>
      <vt:lpstr>Microsoft Equation</vt:lpstr>
      <vt:lpstr>Context-aware Social Discovery &amp; Opportunistic Trust</vt:lpstr>
      <vt:lpstr>Motivation</vt:lpstr>
      <vt:lpstr>Terminology</vt:lpstr>
      <vt:lpstr>Location-based Behavioral Represenation</vt:lpstr>
      <vt:lpstr>Computing Behavioral Similarity Distance</vt:lpstr>
      <vt:lpstr>Similarity Clusters in WLANs</vt:lpstr>
      <vt:lpstr>iTrust (or ConnectEnc*)</vt:lpstr>
      <vt:lpstr>ConnectEnc: Details</vt:lpstr>
      <vt:lpstr>Trust Adviser Filters</vt:lpstr>
      <vt:lpstr>Filters</vt:lpstr>
      <vt:lpstr>Filters</vt:lpstr>
      <vt:lpstr>Combined Filter (H)</vt:lpstr>
      <vt:lpstr>Analysis Setup: Traces Used</vt:lpstr>
      <vt:lpstr>Evaluation and Analysis</vt:lpstr>
      <vt:lpstr>Slide 14</vt:lpstr>
      <vt:lpstr>Slide 15</vt:lpstr>
      <vt:lpstr>Slide 16</vt:lpstr>
      <vt:lpstr>Slide 17</vt:lpstr>
      <vt:lpstr>Slide 18</vt:lpstr>
      <vt:lpstr>Slide 19</vt:lpstr>
      <vt:lpstr>Slide 20</vt:lpstr>
      <vt:lpstr>Proximity based Trust: iTrust</vt:lpstr>
      <vt:lpstr>Architecture Overview</vt:lpstr>
      <vt:lpstr>ConnectEnc: Block Diagram</vt:lpstr>
      <vt:lpstr>Goals Met</vt:lpstr>
      <vt:lpstr>Slide 25</vt:lpstr>
      <vt:lpstr>Slide 26</vt:lpstr>
      <vt:lpstr>Scenario    1</vt:lpstr>
      <vt:lpstr>Slide 28</vt:lpstr>
      <vt:lpstr>Slide 29</vt:lpstr>
      <vt:lpstr>Slide 30</vt:lpstr>
      <vt:lpstr>Scenario    2</vt:lpstr>
      <vt:lpstr>Slide 32</vt:lpstr>
      <vt:lpstr>Slide 33</vt:lpstr>
      <vt:lpstr>Slide 34</vt:lpstr>
      <vt:lpstr>Slide 35</vt:lpstr>
      <vt:lpstr>Slide 36</vt:lpstr>
      <vt:lpstr>Application Screenshots</vt:lpstr>
      <vt:lpstr>Application Screenshots</vt:lpstr>
      <vt:lpstr>Application Screenshots</vt:lpstr>
      <vt:lpstr>ConnecEnc Validation :User Study</vt:lpstr>
      <vt:lpstr>Deployment</vt:lpstr>
      <vt:lpstr>1. % of total trusted users in Top 1 to 10,         11 to 20 … ranks</vt:lpstr>
      <vt:lpstr>2.  % of ranked users needed to capture ‘x’% of trusted users for each filter</vt:lpstr>
      <vt:lpstr>SHIELD Architecture</vt:lpstr>
      <vt:lpstr>Crime Statistics and Mobile Users </vt:lpstr>
      <vt:lpstr>Conclusions</vt:lpstr>
      <vt:lpstr>Thanks !</vt:lpstr>
      <vt:lpstr>Design of iTrust application</vt:lpstr>
      <vt:lpstr>Slide 49</vt:lpstr>
      <vt:lpstr>Slide 50</vt:lpstr>
      <vt:lpstr>Location Fragmentation</vt:lpstr>
      <vt:lpstr>Slide 52</vt:lpstr>
      <vt:lpstr>Energy Efficiency</vt:lpstr>
      <vt:lpstr>Energy Efficiency : Algorithms</vt:lpstr>
      <vt:lpstr>Energy Efficiency: Testing</vt:lpstr>
      <vt:lpstr>Energy Efficiency: Results</vt:lpstr>
      <vt:lpstr>Slide 57</vt:lpstr>
      <vt:lpstr>Anomaly Detection</vt:lpstr>
      <vt:lpstr>Requirements and Assumptions</vt:lpstr>
      <vt:lpstr>Approach</vt:lpstr>
      <vt:lpstr>Attacker Model</vt:lpstr>
      <vt:lpstr>Attacker’s model</vt:lpstr>
      <vt:lpstr>Results of Anomaly detection</vt:lpstr>
      <vt:lpstr>Metrics</vt:lpstr>
      <vt:lpstr>3. Normalized Discount Cumulative Gain (NDCG)</vt:lpstr>
      <vt:lpstr>Encounter Trace Analysis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Trustworthy Social Spaces</dc:title>
  <dc:creator>udayan kumar</dc:creator>
  <cp:lastModifiedBy>agroup Helmy</cp:lastModifiedBy>
  <cp:revision>128</cp:revision>
  <dcterms:created xsi:type="dcterms:W3CDTF">2013-05-15T15:22:10Z</dcterms:created>
  <dcterms:modified xsi:type="dcterms:W3CDTF">2013-05-17T08:35:07Z</dcterms:modified>
</cp:coreProperties>
</file>