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embeddings/oleObject23.bin" ContentType="application/vnd.openxmlformats-officedocument.oleObject"/>
  <Override PartName="/ppt/embeddings/oleObject33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embeddings/oleObject19.bin" ContentType="application/vnd.openxmlformats-officedocument.oleObject"/>
  <Override PartName="/ppt/slides/slide32.xml" ContentType="application/vnd.openxmlformats-officedocument.presentationml.slide+xml"/>
  <Override PartName="/ppt/embeddings/oleObject29.bin" ContentType="application/vnd.openxmlformats-officedocument.oleObject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8.xml" ContentType="application/vnd.openxmlformats-officedocument.presentationml.slide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3.xml" ContentType="application/vnd.openxmlformats-officedocument.presentationml.notesSlide+xml"/>
  <Default Extension="emf" ContentType="image/x-emf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embeddings/oleObject14.bin" ContentType="application/vnd.openxmlformats-officedocument.oleObject"/>
  <Override PartName="/ppt/embeddings/oleObject24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34.bin" ContentType="application/vnd.openxmlformats-officedocument.oleObject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49.xml" ContentType="application/vnd.openxmlformats-officedocument.presentationml.slide+xml"/>
  <Override PartName="/ppt/embeddings/oleObject10.bin" ContentType="application/vnd.openxmlformats-officedocument.oleObject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15.bin" ContentType="application/vnd.openxmlformats-officedocument.oleObject"/>
  <Default Extension="xlsx" ContentType="application/vnd.openxmlformats-officedocument.spreadsheetml.sheet"/>
  <Override PartName="/ppt/embeddings/oleObject25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embeddings/oleObject35.bin" ContentType="application/vnd.openxmlformats-officedocument.oleObject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embeddings/oleObject11.bin" ContentType="application/vnd.openxmlformats-officedocument.oleObject"/>
  <Override PartName="/ppt/embeddings/oleObject20.bin" ContentType="application/vnd.openxmlformats-officedocument.oleObject"/>
  <Override PartName="/ppt/embeddings/oleObject30.bin" ContentType="application/vnd.openxmlformats-officedocument.oleObject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ppt/embeddings/oleObject16.bin" ContentType="application/vnd.openxmlformats-officedocument.oleObject"/>
  <Override PartName="/ppt/slides/slide20.xml" ContentType="application/vnd.openxmlformats-officedocument.presentationml.slide+xml"/>
  <Override PartName="/ppt/embeddings/oleObject26.bin" ContentType="application/vnd.openxmlformats-officedocument.oleObject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embeddings/oleObject36.bin" ContentType="application/vnd.openxmlformats-officedocument.oleObject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rels" ContentType="application/vnd.openxmlformats-package.relationships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embeddings/oleObject12.bin" ContentType="application/vnd.openxmlformats-officedocument.oleObject"/>
  <Default Extension="tiff" ContentType="image/tiff"/>
  <Override PartName="/ppt/embeddings/oleObject21.bin" ContentType="application/vnd.openxmlformats-officedocument.oleObject"/>
  <Override PartName="/ppt/embeddings/oleObject31.bin" ContentType="application/vnd.openxmlformats-officedocument.oleObject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embeddings/oleObject17.bin" ContentType="application/vnd.openxmlformats-officedocument.oleObject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embeddings/oleObject27.bin" ContentType="application/vnd.openxmlformats-officedocument.oleObject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embeddings/oleObject22.bin" ContentType="application/vnd.openxmlformats-officedocument.oleObject"/>
  <Override PartName="/ppt/embeddings/oleObject32.bin" ContentType="application/vnd.openxmlformats-officedocument.oleObject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embeddings/oleObject18.bin" ContentType="application/vnd.openxmlformats-officedocument.oleObject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embeddings/oleObject28.bin" ContentType="application/vnd.openxmlformats-officedocument.oleObject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85" r:id="rId2"/>
    <p:sldId id="486" r:id="rId3"/>
    <p:sldId id="610" r:id="rId4"/>
    <p:sldId id="514" r:id="rId5"/>
    <p:sldId id="493" r:id="rId6"/>
    <p:sldId id="674" r:id="rId7"/>
    <p:sldId id="300" r:id="rId8"/>
    <p:sldId id="258" r:id="rId9"/>
    <p:sldId id="637" r:id="rId10"/>
    <p:sldId id="311" r:id="rId11"/>
    <p:sldId id="494" r:id="rId12"/>
    <p:sldId id="373" r:id="rId13"/>
    <p:sldId id="505" r:id="rId14"/>
    <p:sldId id="378" r:id="rId15"/>
    <p:sldId id="386" r:id="rId16"/>
    <p:sldId id="410" r:id="rId17"/>
    <p:sldId id="421" r:id="rId18"/>
    <p:sldId id="389" r:id="rId19"/>
    <p:sldId id="390" r:id="rId20"/>
    <p:sldId id="506" r:id="rId21"/>
    <p:sldId id="269" r:id="rId22"/>
    <p:sldId id="651" r:id="rId23"/>
    <p:sldId id="515" r:id="rId24"/>
    <p:sldId id="684" r:id="rId25"/>
    <p:sldId id="685" r:id="rId26"/>
    <p:sldId id="477" r:id="rId27"/>
    <p:sldId id="679" r:id="rId28"/>
    <p:sldId id="680" r:id="rId29"/>
    <p:sldId id="681" r:id="rId30"/>
    <p:sldId id="682" r:id="rId31"/>
    <p:sldId id="683" r:id="rId32"/>
    <p:sldId id="500" r:id="rId33"/>
    <p:sldId id="538" r:id="rId34"/>
    <p:sldId id="540" r:id="rId35"/>
    <p:sldId id="676" r:id="rId36"/>
    <p:sldId id="542" r:id="rId37"/>
    <p:sldId id="526" r:id="rId38"/>
    <p:sldId id="662" r:id="rId39"/>
    <p:sldId id="649" r:id="rId40"/>
    <p:sldId id="690" r:id="rId41"/>
    <p:sldId id="686" r:id="rId42"/>
    <p:sldId id="691" r:id="rId43"/>
    <p:sldId id="692" r:id="rId44"/>
    <p:sldId id="693" r:id="rId45"/>
    <p:sldId id="677" r:id="rId46"/>
    <p:sldId id="678" r:id="rId47"/>
    <p:sldId id="552" r:id="rId48"/>
    <p:sldId id="581" r:id="rId49"/>
    <p:sldId id="582" r:id="rId50"/>
    <p:sldId id="584" r:id="rId51"/>
    <p:sldId id="488" r:id="rId52"/>
    <p:sldId id="317" r:id="rId53"/>
    <p:sldId id="481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  <a:srgbClr val="0054A8"/>
    <a:srgbClr val="0066CC"/>
    <a:srgbClr val="003399"/>
    <a:srgbClr val="456B4F"/>
    <a:srgbClr val="339933"/>
    <a:srgbClr val="CC00CC"/>
    <a:srgbClr val="238D44"/>
    <a:srgbClr val="ED0000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COBRA</c:v>
                </c:pt>
              </c:strCache>
            </c:strRef>
          </c:tx>
          <c:dLbls>
            <c:txPr>
              <a:bodyPr/>
              <a:lstStyle/>
              <a:p>
                <a:pPr>
                  <a:defRPr sz="2000">
                    <a:latin typeface="Bookman Old Style"/>
                    <a:cs typeface="Bookman Old Style"/>
                  </a:defRPr>
                </a:pPr>
                <a:endParaRPr lang="en-US"/>
              </a:p>
            </c:txPr>
            <c:showVal val="1"/>
          </c:dLbls>
          <c:cat>
            <c:strRef>
              <c:f>Sheet1!$A$2:$A$11</c:f>
              <c:strCache>
                <c:ptCount val="10"/>
                <c:pt idx="0">
                  <c:v>Overhead (Community)</c:v>
                </c:pt>
                <c:pt idx="1">
                  <c:v>Latency (Community)</c:v>
                </c:pt>
                <c:pt idx="2">
                  <c:v>Delivery  (Community)</c:v>
                </c:pt>
                <c:pt idx="3">
                  <c:v>Overhead (Encounter)</c:v>
                </c:pt>
                <c:pt idx="4">
                  <c:v>Latency (Encounter)</c:v>
                </c:pt>
                <c:pt idx="5">
                  <c:v>Delivery  (Encounter)</c:v>
                </c:pt>
                <c:pt idx="6">
                  <c:v>Clusters sizes</c:v>
                </c:pt>
                <c:pt idx="7">
                  <c:v>Membership</c:v>
                </c:pt>
                <c:pt idx="8">
                  <c:v>Similarity pairs</c:v>
                </c:pt>
                <c:pt idx="9">
                  <c:v>Similarity stability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25.0</c:v>
                </c:pt>
                <c:pt idx="1">
                  <c:v>5.0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5.0</c:v>
                </c:pt>
                <c:pt idx="6">
                  <c:v>12.0</c:v>
                </c:pt>
                <c:pt idx="7">
                  <c:v>10.0</c:v>
                </c:pt>
                <c:pt idx="8">
                  <c:v>15.0</c:v>
                </c:pt>
                <c:pt idx="9">
                  <c:v>15.0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Others</c:v>
                </c:pt>
              </c:strCache>
            </c:strRef>
          </c:tx>
          <c:dLbls>
            <c:txPr>
              <a:bodyPr/>
              <a:lstStyle/>
              <a:p>
                <a:pPr>
                  <a:defRPr sz="2000">
                    <a:latin typeface="Bookman Old Style"/>
                    <a:cs typeface="Bookman Old Style"/>
                  </a:defRPr>
                </a:pPr>
                <a:endParaRPr lang="en-US"/>
              </a:p>
            </c:txPr>
            <c:showVal val="1"/>
          </c:dLbls>
          <c:cat>
            <c:strRef>
              <c:f>Sheet1!$A$2:$A$11</c:f>
              <c:strCache>
                <c:ptCount val="10"/>
                <c:pt idx="0">
                  <c:v>Overhead (Community)</c:v>
                </c:pt>
                <c:pt idx="1">
                  <c:v>Latency (Community)</c:v>
                </c:pt>
                <c:pt idx="2">
                  <c:v>Delivery  (Community)</c:v>
                </c:pt>
                <c:pt idx="3">
                  <c:v>Overhead (Encounter)</c:v>
                </c:pt>
                <c:pt idx="4">
                  <c:v>Latency (Encounter)</c:v>
                </c:pt>
                <c:pt idx="5">
                  <c:v>Delivery  (Encounter)</c:v>
                </c:pt>
                <c:pt idx="6">
                  <c:v>Clusters sizes</c:v>
                </c:pt>
                <c:pt idx="7">
                  <c:v>Membership</c:v>
                </c:pt>
                <c:pt idx="8">
                  <c:v>Similarity pairs</c:v>
                </c:pt>
                <c:pt idx="9">
                  <c:v>Similarity stability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40.0</c:v>
                </c:pt>
                <c:pt idx="1">
                  <c:v>50.0</c:v>
                </c:pt>
                <c:pt idx="2">
                  <c:v>20.0</c:v>
                </c:pt>
                <c:pt idx="3">
                  <c:v>20.0</c:v>
                </c:pt>
                <c:pt idx="4">
                  <c:v>20.0</c:v>
                </c:pt>
                <c:pt idx="5">
                  <c:v>30.0</c:v>
                </c:pt>
                <c:pt idx="6">
                  <c:v>85.0</c:v>
                </c:pt>
                <c:pt idx="7">
                  <c:v>80.0</c:v>
                </c:pt>
                <c:pt idx="8">
                  <c:v>90.0</c:v>
                </c:pt>
                <c:pt idx="9">
                  <c:v>90.0</c:v>
                </c:pt>
              </c:numCache>
            </c:numRef>
          </c:val>
        </c:ser>
        <c:dLbls>
          <c:showVal val="1"/>
        </c:dLbls>
        <c:gapWidth val="75"/>
        <c:axId val="359186168"/>
        <c:axId val="359188632"/>
      </c:barChart>
      <c:catAx>
        <c:axId val="35918616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2000">
                <a:latin typeface="Bookman Old Style"/>
                <a:cs typeface="Bookman Old Style"/>
              </a:defRPr>
            </a:pPr>
            <a:endParaRPr lang="en-US"/>
          </a:p>
        </c:txPr>
        <c:crossAx val="359188632"/>
        <c:crosses val="autoZero"/>
        <c:auto val="1"/>
        <c:lblAlgn val="ctr"/>
        <c:lblOffset val="100"/>
      </c:catAx>
      <c:valAx>
        <c:axId val="359188632"/>
        <c:scaling>
          <c:orientation val="minMax"/>
        </c:scaling>
        <c:axPos val="b"/>
        <c:numFmt formatCode="General" sourceLinked="1"/>
        <c:majorTickMark val="none"/>
        <c:tickLblPos val="nextTo"/>
        <c:crossAx val="35918616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259A86E-E5DD-46BF-A002-4F02CFB49E57}" type="datetime1">
              <a:rPr lang="en-US"/>
              <a:pPr/>
              <a:t>5/10/14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0507173-43E1-4031-ACE8-02DC29F9EA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54FD17-8542-49F2-8103-FF5E55564C8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6B101-5F39-482E-B16B-5CFF054B04AC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2AF567-798E-4E30-92C5-6AADE99BDFFB}" type="slidenum">
              <a:rPr lang="en-US">
                <a:latin typeface="Times New Roman" pitchFamily="-111" charset="0"/>
              </a:rPr>
              <a:pPr/>
              <a:t>13</a:t>
            </a:fld>
            <a:endParaRPr lang="en-US">
              <a:latin typeface="Times New Roman" pitchFamily="-111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75EE61-04B8-4169-9ADE-62D2DE4655AC}" type="slidenum">
              <a:rPr lang="en-US"/>
              <a:pPr/>
              <a:t>14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92D45-0151-4DB8-B425-DECD7EEC167E}" type="slidenum">
              <a:rPr lang="en-US"/>
              <a:pPr/>
              <a:t>15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A1925-8D70-4BC5-A71F-63004B406A82}" type="slidenum">
              <a:rPr lang="en-US"/>
              <a:pPr/>
              <a:t>16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02DD99-344D-4109-BA6F-7A5DAFD13530}" type="slidenum">
              <a:rPr lang="en-US"/>
              <a:pPr/>
              <a:t>17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0E6F3-7C75-40D8-A283-1B3867997804}" type="slidenum">
              <a:rPr lang="en-US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E42525-87FE-4B69-8403-FC6A6A2144EF}" type="slidenum">
              <a:rPr lang="en-US"/>
              <a:pPr/>
              <a:t>19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136D5-D352-4840-BC29-D75313D34420}" type="slidenum">
              <a:rPr lang="en-US"/>
              <a:pPr/>
              <a:t>20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DB2484-9475-478E-BD8F-A030375A9B60}" type="slidenum">
              <a:rPr lang="en-US"/>
              <a:pPr/>
              <a:t>21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6D0D16-51CD-4156-A086-98CD82D2E4BE}" type="slidenum">
              <a:rPr lang="en-US"/>
              <a:pPr/>
              <a:t>26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BFEE3D-79F8-4476-AE07-31357164C92F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11" charset="0"/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6948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2660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4988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2055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6924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table shows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and 3</a:t>
            </a:r>
            <a:r>
              <a:rPr lang="en-US" baseline="30000" dirty="0" smtClean="0"/>
              <a:t>rd</a:t>
            </a:r>
            <a:r>
              <a:rPr lang="en-US" baseline="0" dirty="0" smtClean="0"/>
              <a:t> best fits and last two columns shows the models at 3 and 5% deviation.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find that memory less models failed to capture the statistical properties of empirical distribution and heavy tailed distributions like Weibull are better at modeling the densities.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Btw, many current studies assume exponential or Poisson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2B234-3914-DE41-B072-23D4CA3260F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761917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does it mean to be invariant ? and why does it is have an effect ? why its important 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Network performance degrades gradually with increasing self-similarity. The more self-similar the traffic, the longer the queue size. The queue length distribution of self-similar traffic decays more slowly than with Poisson sources.</a:t>
            </a:r>
          </a:p>
          <a:p>
            <a:endParaRPr lang="en-US" dirty="0" smtClean="0"/>
          </a:p>
          <a:p>
            <a:r>
              <a:rPr lang="en-US" dirty="0" smtClean="0"/>
              <a:t>Self-similar traffic exhibits the persistence of clustering which has a negative impact on network performance.</a:t>
            </a:r>
          </a:p>
          <a:p>
            <a:endParaRPr lang="en-US" dirty="0" smtClean="0"/>
          </a:p>
          <a:p>
            <a:r>
              <a:rPr lang="en-US" dirty="0" smtClean="0"/>
              <a:t>With Poisson traffic (found in conventional telephony networks), clustering occurs in the short term but </a:t>
            </a:r>
            <a:r>
              <a:rPr lang="en-US" dirty="0" err="1" smtClean="0"/>
              <a:t>smooths</a:t>
            </a:r>
            <a:r>
              <a:rPr lang="en-US" dirty="0" smtClean="0"/>
              <a:t> out over the long term.</a:t>
            </a:r>
          </a:p>
          <a:p>
            <a:r>
              <a:rPr lang="en-US" dirty="0" smtClean="0"/>
              <a:t>With self-similar traffic, the bursty </a:t>
            </a:r>
            <a:r>
              <a:rPr lang="en-US" dirty="0" err="1" smtClean="0"/>
              <a:t>behaviour</a:t>
            </a:r>
            <a:r>
              <a:rPr lang="en-US" dirty="0" smtClean="0"/>
              <a:t> may itself be bursty, which exacerbates the clustering phenomena, and degrades network performance. [11]</a:t>
            </a:r>
          </a:p>
          <a:p>
            <a:r>
              <a:rPr lang="en-US" dirty="0" smtClean="0"/>
              <a:t>Many aspects of network quality of service depend on coping with traffic peaks that might cause network failures, such as</a:t>
            </a:r>
            <a:r>
              <a:rPr lang="en-US" baseline="0" dirty="0" smtClean="0"/>
              <a:t> </a:t>
            </a:r>
            <a:r>
              <a:rPr lang="en-US" dirty="0" smtClean="0"/>
              <a:t>Cell/packet loss and queue overflow</a:t>
            </a:r>
            <a:r>
              <a:rPr lang="en-US" baseline="0" dirty="0" smtClean="0"/>
              <a:t> </a:t>
            </a:r>
            <a:r>
              <a:rPr lang="en-US" dirty="0" smtClean="0"/>
              <a:t>Violation of delay bounds e.g. in video</a:t>
            </a:r>
          </a:p>
          <a:p>
            <a:r>
              <a:rPr lang="en-US" dirty="0" smtClean="0"/>
              <a:t>Worst cases in statistical multiplexing</a:t>
            </a:r>
            <a:r>
              <a:rPr lang="en-US" baseline="0" dirty="0" smtClean="0"/>
              <a:t> </a:t>
            </a:r>
            <a:r>
              <a:rPr lang="en-US" dirty="0" smtClean="0"/>
              <a:t>Poisson processes are well-behaved because they are stateless, and peak loading is not sustained, so queues do not fill. With long-range order, peaks last longer and have greater impact: the equilibrium shifts for a while. [12]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general, a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 range dependence 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referred when the auto-correlation function decays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polynomially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opposed to exponential as a function of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BA92F-0387-9441-9633-3515EF8363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7887154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EC632-BC95-44CC-A5CE-B8E884998582}" type="slidenum">
              <a:rPr lang="en-US"/>
              <a:pPr/>
              <a:t>51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7A9CB-4E87-4077-94E8-90C37FBC1654}" type="slidenum">
              <a:rPr lang="en-US"/>
              <a:pPr/>
              <a:t>52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832F2-755C-46E0-A5CD-840528FA3E1D}" type="slidenum">
              <a:rPr lang="en-US"/>
              <a:pPr/>
              <a:t>53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EC1DA-07A8-4CAA-98C3-73FB4CEE0DFB}" type="slidenum">
              <a:rPr lang="en-US"/>
              <a:pPr/>
              <a:t>3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EG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2D007-71BF-4AB7-8AD1-AA5C27CA6042}" type="slidenum">
              <a:rPr lang="en-US"/>
              <a:pPr/>
              <a:t>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19F11-6201-4331-94AF-D7EF66E30030}" type="slidenum">
              <a:rPr lang="en-US"/>
              <a:pPr/>
              <a:t>8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04BF8D-3878-4109-BA6D-B85CA4F011A1}" type="slidenum">
              <a:rPr lang="en-US"/>
              <a:pPr/>
              <a:t>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34A9A6-7FD3-44C6-91A1-15E4C8F386CD}" type="slidenum">
              <a:rPr lang="en-US"/>
              <a:pPr/>
              <a:t>10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D6DA3-15D0-4153-BF19-49FF5BBA9DAE}" type="slidenum">
              <a:rPr lang="en-US"/>
              <a:pPr/>
              <a:t>11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B4175B-E308-4B95-9579-C669976FE609}" type="slidenum">
              <a:rPr lang="en-US"/>
              <a:pPr/>
              <a:t>12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FF9FC-9BA6-4D89-8197-5ACD7D5F71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7B010-35B1-46F7-B671-CEE4E809B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513327-E252-4B64-93CB-96431E8A1C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E8561-C5DE-4EB2-889B-5D77B23BAC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EF797-752D-4C4B-8278-E2494AEF18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F0865-16CC-3049-8141-3189A8060953}" type="datetime1">
              <a:rPr lang="en-US" smtClean="0"/>
              <a:pPr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dirty="0" smtClean="0"/>
              <a:t>ACM MSWIM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1510-B478-B043-B86B-E3C2F526AC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18166" y="335412"/>
            <a:ext cx="1928271" cy="548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636" y="6050339"/>
            <a:ext cx="601981" cy="40425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rot="10800000" flipV="1">
            <a:off x="248636" y="1099997"/>
            <a:ext cx="863354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43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2B729-DB02-43EF-B2D1-DE727B3C4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3B93DE-DED9-4AA6-9933-9CAA0DE576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BB0D8-A1DF-4A16-885A-5761A4607F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D3D98-89CB-4297-8C05-265159F71B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954FA-012A-45ED-8324-2236770B8C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7302ED-9B6E-404F-A699-C5424E0A29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AE912-2B82-496C-939A-B9E219580E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C2EFC-E9B5-43BF-BE46-05B353FE4D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E9BC5E-C7E5-4FE0-944F-291DBA8C3B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514600" y="0"/>
            <a:ext cx="6629400" cy="457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1" charset="0"/>
              <a:ea typeface="+mn-ea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0" y="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network-lab-logo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8610600" y="0"/>
            <a:ext cx="5334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Gators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2590800" y="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9" r:id="rId14"/>
    <p:sldLayoutId id="2147483671" r:id="rId15"/>
    <p:sldLayoutId id="2147483673" r:id="rId16"/>
    <p:sldLayoutId id="2147483677" r:id="rId1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4" Type="http://schemas.openxmlformats.org/officeDocument/2006/relationships/image" Target="../media/image63.wmf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70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0.tiff"/><Relationship Id="rId3" Type="http://schemas.openxmlformats.org/officeDocument/2006/relationships/image" Target="../media/image91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1.tiff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5" Type="http://schemas.openxmlformats.org/officeDocument/2006/relationships/image" Target="../media/image30.jpe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oleObject" Target="../embeddings/oleObject14.bin"/><Relationship Id="rId21" Type="http://schemas.openxmlformats.org/officeDocument/2006/relationships/oleObject" Target="../embeddings/oleObject15.bin"/><Relationship Id="rId22" Type="http://schemas.openxmlformats.org/officeDocument/2006/relationships/oleObject" Target="../embeddings/oleObject16.bin"/><Relationship Id="rId23" Type="http://schemas.openxmlformats.org/officeDocument/2006/relationships/image" Target="../media/image126.png"/><Relationship Id="rId24" Type="http://schemas.openxmlformats.org/officeDocument/2006/relationships/image" Target="../media/image127.jpeg"/><Relationship Id="rId25" Type="http://schemas.openxmlformats.org/officeDocument/2006/relationships/image" Target="../media/image128.jpeg"/><Relationship Id="rId10" Type="http://schemas.openxmlformats.org/officeDocument/2006/relationships/oleObject" Target="../embeddings/oleObject4.bin"/><Relationship Id="rId11" Type="http://schemas.openxmlformats.org/officeDocument/2006/relationships/oleObject" Target="../embeddings/oleObject5.bin"/><Relationship Id="rId12" Type="http://schemas.openxmlformats.org/officeDocument/2006/relationships/oleObject" Target="../embeddings/oleObject6.bin"/><Relationship Id="rId13" Type="http://schemas.openxmlformats.org/officeDocument/2006/relationships/oleObject" Target="../embeddings/oleObject7.bin"/><Relationship Id="rId14" Type="http://schemas.openxmlformats.org/officeDocument/2006/relationships/oleObject" Target="../embeddings/oleObject8.bin"/><Relationship Id="rId15" Type="http://schemas.openxmlformats.org/officeDocument/2006/relationships/oleObject" Target="../embeddings/oleObject9.bin"/><Relationship Id="rId16" Type="http://schemas.openxmlformats.org/officeDocument/2006/relationships/oleObject" Target="../embeddings/oleObject10.bin"/><Relationship Id="rId17" Type="http://schemas.openxmlformats.org/officeDocument/2006/relationships/oleObject" Target="../embeddings/oleObject11.bin"/><Relationship Id="rId18" Type="http://schemas.openxmlformats.org/officeDocument/2006/relationships/oleObject" Target="../embeddings/oleObject12.bin"/><Relationship Id="rId19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21.wmf"/><Relationship Id="rId5" Type="http://schemas.openxmlformats.org/officeDocument/2006/relationships/image" Target="../media/image122.wmf"/><Relationship Id="rId6" Type="http://schemas.openxmlformats.org/officeDocument/2006/relationships/image" Target="../media/image123.wmf"/><Relationship Id="rId7" Type="http://schemas.openxmlformats.org/officeDocument/2006/relationships/image" Target="../media/image124.wmf"/><Relationship Id="rId8" Type="http://schemas.openxmlformats.org/officeDocument/2006/relationships/image" Target="../media/image125.wmf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1.bin"/><Relationship Id="rId20" Type="http://schemas.openxmlformats.org/officeDocument/2006/relationships/oleObject" Target="../embeddings/oleObject32.bin"/><Relationship Id="rId21" Type="http://schemas.openxmlformats.org/officeDocument/2006/relationships/oleObject" Target="../embeddings/oleObject33.bin"/><Relationship Id="rId22" Type="http://schemas.openxmlformats.org/officeDocument/2006/relationships/oleObject" Target="../embeddings/oleObject34.bin"/><Relationship Id="rId23" Type="http://schemas.openxmlformats.org/officeDocument/2006/relationships/oleObject" Target="../embeddings/oleObject35.bin"/><Relationship Id="rId24" Type="http://schemas.openxmlformats.org/officeDocument/2006/relationships/oleObject" Target="../embeddings/oleObject36.bin"/><Relationship Id="rId10" Type="http://schemas.openxmlformats.org/officeDocument/2006/relationships/oleObject" Target="../embeddings/oleObject22.bin"/><Relationship Id="rId11" Type="http://schemas.openxmlformats.org/officeDocument/2006/relationships/oleObject" Target="../embeddings/oleObject23.bin"/><Relationship Id="rId12" Type="http://schemas.openxmlformats.org/officeDocument/2006/relationships/oleObject" Target="../embeddings/oleObject24.bin"/><Relationship Id="rId13" Type="http://schemas.openxmlformats.org/officeDocument/2006/relationships/oleObject" Target="../embeddings/oleObject25.bin"/><Relationship Id="rId14" Type="http://schemas.openxmlformats.org/officeDocument/2006/relationships/oleObject" Target="../embeddings/oleObject26.bin"/><Relationship Id="rId15" Type="http://schemas.openxmlformats.org/officeDocument/2006/relationships/oleObject" Target="../embeddings/oleObject27.bin"/><Relationship Id="rId16" Type="http://schemas.openxmlformats.org/officeDocument/2006/relationships/oleObject" Target="../embeddings/oleObject28.bin"/><Relationship Id="rId17" Type="http://schemas.openxmlformats.org/officeDocument/2006/relationships/oleObject" Target="../embeddings/oleObject29.bin"/><Relationship Id="rId18" Type="http://schemas.openxmlformats.org/officeDocument/2006/relationships/oleObject" Target="../embeddings/oleObject30.bin"/><Relationship Id="rId19" Type="http://schemas.openxmlformats.org/officeDocument/2006/relationships/oleObject" Target="../embeddings/oleObject31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129.jpeg"/><Relationship Id="rId5" Type="http://schemas.openxmlformats.org/officeDocument/2006/relationships/oleObject" Target="../embeddings/oleObject17.bin"/><Relationship Id="rId6" Type="http://schemas.openxmlformats.org/officeDocument/2006/relationships/oleObject" Target="../embeddings/oleObject18.bin"/><Relationship Id="rId7" Type="http://schemas.openxmlformats.org/officeDocument/2006/relationships/oleObject" Target="../embeddings/oleObject19.bin"/><Relationship Id="rId8" Type="http://schemas.openxmlformats.org/officeDocument/2006/relationships/oleObject" Target="../embeddings/oleObject2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20" Type="http://schemas.openxmlformats.org/officeDocument/2006/relationships/image" Target="../media/image54.jpeg"/><Relationship Id="rId21" Type="http://schemas.openxmlformats.org/officeDocument/2006/relationships/image" Target="../media/image55.jpeg"/><Relationship Id="rId22" Type="http://schemas.openxmlformats.org/officeDocument/2006/relationships/image" Target="../media/image56.gif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jpeg"/><Relationship Id="rId15" Type="http://schemas.openxmlformats.org/officeDocument/2006/relationships/image" Target="../media/image49.jpeg"/><Relationship Id="rId16" Type="http://schemas.openxmlformats.org/officeDocument/2006/relationships/image" Target="../media/image50.jpe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00400"/>
            <a:ext cx="8686800" cy="3048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Ahmed </a:t>
            </a:r>
            <a:r>
              <a:rPr lang="en-US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</a:t>
            </a:r>
            <a:endParaRPr lang="en-US" baseline="30000" dirty="0" smtClean="0"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Computer and Information Science and Engineering (</a:t>
            </a:r>
            <a:r>
              <a:rPr lang="en-US" sz="3000" baseline="30000" dirty="0" err="1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CISE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) Department</a:t>
            </a:r>
            <a:r>
              <a:rPr lang="en-US" sz="3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University of Florida</a:t>
            </a:r>
          </a:p>
          <a:p>
            <a:pPr eaLnBrk="1" hangingPunct="1"/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helmy@ufl.edu , </a:t>
            </a:r>
            <a:r>
              <a:rPr lang="en-US" sz="3000" i="1" baseline="30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http://www.cise.ufl.edu/~helmy</a:t>
            </a:r>
            <a:r>
              <a:rPr lang="en-US" sz="30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</a:p>
          <a:p>
            <a:pPr eaLnBrk="1" hangingPunct="1"/>
            <a:r>
              <a:rPr lang="en-US" sz="2800" baseline="300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Founder &amp; Director: Wireless Mobile Networking Lab </a:t>
            </a:r>
            <a:r>
              <a:rPr lang="en-US" sz="2800" i="1" baseline="30000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http://nile.cise.ufl.edu</a:t>
            </a:r>
          </a:p>
        </p:txBody>
      </p:sp>
      <p:sp>
        <p:nvSpPr>
          <p:cNvPr id="17411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1143000"/>
            <a:ext cx="9144000" cy="1752600"/>
          </a:xfrm>
          <a:noFill/>
        </p:spPr>
        <p:txBody>
          <a:bodyPr/>
          <a:lstStyle/>
          <a:p>
            <a:r>
              <a:rPr lang="en-US" i="1" dirty="0" smtClean="0">
                <a:ea typeface="ＭＳ Ｐゴシック" pitchFamily="-111" charset="-128"/>
              </a:rPr>
              <a:t/>
            </a:r>
            <a:br>
              <a:rPr lang="en-US" i="1" dirty="0" smtClean="0">
                <a:ea typeface="ＭＳ Ｐゴシック" pitchFamily="-111" charset="-128"/>
              </a:rPr>
            </a:br>
            <a:r>
              <a:rPr lang="en-US" sz="4000" i="1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200" i="1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  <a:t>Data-Driven</a:t>
            </a:r>
            <a:r>
              <a:rPr lang="en-US" sz="32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  <a:t> Design of Mobile Social Networking: </a:t>
            </a:r>
            <a:br>
              <a:rPr lang="en-US" sz="32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  <a:t>(with Application to Mobile Health &amp; Emergency Scenarios)</a:t>
            </a:r>
            <a:r>
              <a:rPr lang="en-US" sz="28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0054A8"/>
                </a:solidFill>
                <a:latin typeface="Times New Roman" pitchFamily="18" charset="0"/>
                <a:cs typeface="Times New Roman" pitchFamily="18" charset="0"/>
              </a:rPr>
              <a:t>[Cyber-Physical vs. Cyber-Social Systems]</a:t>
            </a:r>
            <a:r>
              <a:rPr lang="en-US" sz="2800" dirty="0" smtClean="0"/>
              <a:t>	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i="1" u="sng" dirty="0" smtClean="0">
              <a:solidFill>
                <a:srgbClr val="0000FF"/>
              </a:solidFill>
              <a:latin typeface="Times New Roman" pitchFamily="18" charset="0"/>
              <a:ea typeface="ＭＳ Ｐゴシック" pitchFamily="-111" charset="-128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400" y="5562600"/>
            <a:ext cx="7239001" cy="914400"/>
            <a:chOff x="1142999" y="5715000"/>
            <a:chExt cx="7239001" cy="914400"/>
          </a:xfrm>
        </p:grpSpPr>
        <p:grpSp>
          <p:nvGrpSpPr>
            <p:cNvPr id="17412" name="Group 8"/>
            <p:cNvGrpSpPr>
              <a:grpSpLocks/>
            </p:cNvGrpSpPr>
            <p:nvPr/>
          </p:nvGrpSpPr>
          <p:grpSpPr bwMode="auto">
            <a:xfrm>
              <a:off x="1142999" y="5715000"/>
              <a:ext cx="6037263" cy="914400"/>
              <a:chOff x="685805" y="5791200"/>
              <a:chExt cx="6036799" cy="914400"/>
            </a:xfrm>
          </p:grpSpPr>
          <p:pic>
            <p:nvPicPr>
              <p:cNvPr id="17413" name="Picture 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33600" y="5791200"/>
                <a:ext cx="876300" cy="876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4" name="Picture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52800" y="5943600"/>
                <a:ext cx="1054100" cy="566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5" name="Picture 5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24400" y="5943600"/>
                <a:ext cx="822731" cy="683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16" name="Picture 6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15000" y="5943600"/>
                <a:ext cx="1007604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17" name="TextBox 7"/>
              <p:cNvSpPr txBox="1">
                <a:spLocks noChangeArrowheads="1"/>
              </p:cNvSpPr>
              <p:nvPr/>
            </p:nvSpPr>
            <p:spPr bwMode="auto">
              <a:xfrm>
                <a:off x="685805" y="6019800"/>
                <a:ext cx="12298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Times New Roman" pitchFamily="-111" charset="0"/>
                  </a:rPr>
                  <a:t>Funded by:</a:t>
                </a:r>
              </a:p>
            </p:txBody>
          </p:sp>
        </p:grpSp>
        <p:pic>
          <p:nvPicPr>
            <p:cNvPr id="10" name="Picture 9" descr="t-labs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9000" y="6019801"/>
              <a:ext cx="1143000" cy="508804"/>
            </a:xfrm>
            <a:prstGeom prst="rect">
              <a:avLst/>
            </a:prstGeom>
          </p:spPr>
        </p:pic>
      </p:grpSp>
      <p:pic>
        <p:nvPicPr>
          <p:cNvPr id="12" name="Picture 11" descr="Screen Shot 2014-03-11 at 12.19.26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5791200"/>
            <a:ext cx="609600" cy="512496"/>
          </a:xfrm>
          <a:prstGeom prst="rect">
            <a:avLst/>
          </a:prstGeom>
        </p:spPr>
      </p:pic>
      <p:pic>
        <p:nvPicPr>
          <p:cNvPr id="13" name="Picture 12" descr="Screen Shot 2014-03-11 at 12.21.51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0" y="5791200"/>
            <a:ext cx="762000" cy="543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/>
            <a:r>
              <a:rPr lang="en-US" sz="3100" b="1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Community-wide Wireless/Mobility Library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1816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Vision: Library of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Measurements: from universities, vehicular networks</a:t>
            </a:r>
          </a:p>
          <a:p>
            <a:pPr lvl="1" eaLnBrk="1" hangingPunct="1"/>
            <a:r>
              <a:rPr lang="en-US" sz="2600" i="1" dirty="0" smtClean="0">
                <a:latin typeface="Times New Roman" pitchFamily="-111" charset="0"/>
                <a:ea typeface="ＭＳ Ｐゴシック" pitchFamily="-111" charset="-128"/>
              </a:rPr>
              <a:t>Realistic</a:t>
            </a:r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 models: of behavior mobility, traffic, encounters </a:t>
            </a:r>
          </a:p>
          <a:p>
            <a:pPr lvl="1" eaLnBrk="1" hangingPunct="1"/>
            <a:r>
              <a:rPr lang="en-US" sz="2600" dirty="0" smtClean="0">
                <a:latin typeface="Times New Roman" pitchFamily="-111" charset="0"/>
                <a:ea typeface="ＭＳ Ｐゴシック" pitchFamily="-111" charset="-128"/>
              </a:rPr>
              <a:t>Simulation benchmarks     - Tools for trace data mining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Available libraries: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CRAWDAD (Dartmouth, ‘05-) 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crawdad.cs.dartmouth.edu  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MobiLib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(USC &amp;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UFL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, ’04-) 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nile.cise.ufl.edu/</a:t>
            </a:r>
            <a:r>
              <a:rPr lang="en-US" sz="2000" i="1" dirty="0" err="1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MobiLib</a:t>
            </a:r>
            <a:r>
              <a:rPr lang="en-US" sz="2000" i="1" dirty="0" smtClean="0">
                <a:solidFill>
                  <a:srgbClr val="CC0000"/>
                </a:solidFill>
                <a:latin typeface="Times New Roman" pitchFamily="-111" charset="0"/>
                <a:ea typeface="ＭＳ Ｐゴシック" pitchFamily="-111" charset="-128"/>
              </a:rPr>
              <a:t>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65+ Traces from: USC, Dartmouth, MIT,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UCSD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UCSB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UNC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UMass,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GATech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Cambridge,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UFL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, 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Tools for mobility modeling (IMPORTANT, </a:t>
            </a:r>
            <a:r>
              <a:rPr lang="en-US" sz="2000" dirty="0" err="1" smtClean="0">
                <a:latin typeface="Times New Roman" pitchFamily="-111" charset="0"/>
                <a:ea typeface="ＭＳ Ｐゴシック" pitchFamily="-111" charset="-128"/>
              </a:rPr>
              <a:t>TVC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), data mining</a:t>
            </a:r>
            <a:endParaRPr lang="en-US" dirty="0" smtClean="0">
              <a:latin typeface="Times New Roman" pitchFamily="-111" charset="0"/>
              <a:ea typeface="ＭＳ Ｐゴシック" pitchFamily="-111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</a:rPr>
              <a:t>Types of traces: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Campuses (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), Conference AP and encounter traces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Municipal (off-campus) wireless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APs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, Bus &amp; vehicular</a:t>
            </a:r>
          </a:p>
          <a:p>
            <a:pPr eaLnBrk="1" hangingPunct="1"/>
            <a:endParaRPr lang="en-US" sz="2800" i="1" dirty="0" smtClean="0">
              <a:solidFill>
                <a:schemeClr val="accent2"/>
              </a:solidFill>
              <a:latin typeface="Times New Roman" pitchFamily="-111" charset="0"/>
              <a:ea typeface="ＭＳ Ｐゴシック" pitchFamily="-111" charset="-128"/>
            </a:endParaRP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8235950" y="5257800"/>
            <a:ext cx="908050" cy="1282700"/>
            <a:chOff x="288" y="1056"/>
            <a:chExt cx="1196" cy="1569"/>
          </a:xfrm>
        </p:grpSpPr>
        <p:sp>
          <p:nvSpPr>
            <p:cNvPr id="28677" name="AutoShape 5"/>
            <p:cNvSpPr>
              <a:spLocks noChangeArrowheads="1"/>
            </p:cNvSpPr>
            <p:nvPr/>
          </p:nvSpPr>
          <p:spPr bwMode="auto">
            <a:xfrm>
              <a:off x="288" y="1056"/>
              <a:ext cx="1104" cy="1008"/>
            </a:xfrm>
            <a:prstGeom prst="flowChartMultidocumen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8" name="Text Box 6"/>
            <p:cNvSpPr txBox="1">
              <a:spLocks noChangeArrowheads="1"/>
            </p:cNvSpPr>
            <p:nvPr/>
          </p:nvSpPr>
          <p:spPr bwMode="auto">
            <a:xfrm>
              <a:off x="480" y="2139"/>
              <a:ext cx="1004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685800"/>
            <a:ext cx="9448800" cy="914400"/>
          </a:xfrm>
          <a:noFill/>
        </p:spPr>
        <p:txBody>
          <a:bodyPr/>
          <a:lstStyle/>
          <a:p>
            <a:pPr eaLnBrk="1" hangingPunct="1"/>
            <a:r>
              <a:rPr lang="en-US" sz="2500" u="sng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Case Study: </a:t>
            </a:r>
            <a:r>
              <a:rPr lang="en-US" sz="2500" i="1" u="sng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IMPACT</a:t>
            </a:r>
            <a:r>
              <a:rPr lang="en-US" sz="2500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: Investigation of Mobile-user Patterns Across University Campuses using </a:t>
            </a:r>
            <a:r>
              <a:rPr lang="en-US" sz="2500" dirty="0" err="1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WLAN</a:t>
            </a:r>
            <a:r>
              <a:rPr lang="en-US" sz="2500" dirty="0" smtClean="0">
                <a:solidFill>
                  <a:srgbClr val="0000FF"/>
                </a:solidFill>
                <a:latin typeface="Comic Sans MS" pitchFamily="-111" charset="0"/>
                <a:ea typeface="ＭＳ Ｐゴシック" pitchFamily="-111" charset="-128"/>
              </a:rPr>
              <a:t> Trace Analysis*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0" y="6019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61938" y="6027738"/>
            <a:ext cx="8882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-111" charset="0"/>
              </a:rPr>
              <a:t>* W. Hsu, A. </a:t>
            </a:r>
            <a:r>
              <a:rPr lang="en-US" sz="1600" dirty="0" err="1">
                <a:latin typeface="Times New Roman" pitchFamily="-111" charset="0"/>
              </a:rPr>
              <a:t>Helmy</a:t>
            </a:r>
            <a:r>
              <a:rPr lang="en-US" sz="1600" dirty="0">
                <a:latin typeface="Times New Roman" pitchFamily="-111" charset="0"/>
              </a:rPr>
              <a:t>, “</a:t>
            </a:r>
            <a:r>
              <a:rPr lang="en-US" sz="1600" b="1" i="1" dirty="0">
                <a:latin typeface="Times New Roman" pitchFamily="-111" charset="0"/>
              </a:rPr>
              <a:t>IMPACT</a:t>
            </a:r>
            <a:r>
              <a:rPr lang="en-US" sz="1600" dirty="0">
                <a:latin typeface="Times New Roman" pitchFamily="-111" charset="0"/>
              </a:rPr>
              <a:t>: Investigation of Mobile-user Patterns Across University Campuses using </a:t>
            </a:r>
          </a:p>
          <a:p>
            <a:r>
              <a:rPr lang="en-US" sz="1600" dirty="0" err="1">
                <a:latin typeface="Times New Roman" pitchFamily="-111" charset="0"/>
              </a:rPr>
              <a:t>WLAN</a:t>
            </a:r>
            <a:r>
              <a:rPr lang="en-US" sz="1600" dirty="0">
                <a:latin typeface="Times New Roman" pitchFamily="-111" charset="0"/>
              </a:rPr>
              <a:t> Trace Analysis”, two papers at </a:t>
            </a:r>
            <a:r>
              <a:rPr lang="en-US" sz="1600" i="1" dirty="0">
                <a:latin typeface="Times New Roman" pitchFamily="-111" charset="0"/>
              </a:rPr>
              <a:t>IEEE Wireless Networks Measurements (</a:t>
            </a:r>
            <a:r>
              <a:rPr lang="en-US" sz="1600" i="1" dirty="0" err="1">
                <a:latin typeface="Times New Roman" pitchFamily="-111" charset="0"/>
              </a:rPr>
              <a:t>WiNMee</a:t>
            </a:r>
            <a:r>
              <a:rPr lang="en-US" sz="1600" i="1" dirty="0">
                <a:latin typeface="Times New Roman" pitchFamily="-111" charset="0"/>
              </a:rPr>
              <a:t>)</a:t>
            </a:r>
            <a:r>
              <a:rPr lang="en-US" sz="1600" dirty="0">
                <a:latin typeface="Times New Roman" pitchFamily="-111" charset="0"/>
              </a:rPr>
              <a:t>, April 2006 and </a:t>
            </a:r>
          </a:p>
          <a:p>
            <a:r>
              <a:rPr lang="en-US" sz="1600" i="1" dirty="0">
                <a:latin typeface="Times New Roman" pitchFamily="-111" charset="0"/>
              </a:rPr>
              <a:t>IEEE Transactions on Mobile </a:t>
            </a:r>
            <a:r>
              <a:rPr lang="en-US" sz="1600" i="1" dirty="0" smtClean="0">
                <a:latin typeface="Times New Roman" pitchFamily="-111" charset="0"/>
              </a:rPr>
              <a:t>Computing (</a:t>
            </a:r>
            <a:r>
              <a:rPr lang="en-US" sz="1600" i="1" dirty="0" err="1" smtClean="0">
                <a:latin typeface="Times New Roman" pitchFamily="-111" charset="0"/>
              </a:rPr>
              <a:t>TMC</a:t>
            </a:r>
            <a:r>
              <a:rPr lang="en-US" sz="1600" i="1" dirty="0" smtClean="0">
                <a:latin typeface="Times New Roman" pitchFamily="-111" charset="0"/>
              </a:rPr>
              <a:t>)</a:t>
            </a:r>
            <a:r>
              <a:rPr lang="en-US" sz="1600" dirty="0" smtClean="0">
                <a:latin typeface="Times New Roman" pitchFamily="-111" charset="0"/>
              </a:rPr>
              <a:t>, Nov. 2010, </a:t>
            </a:r>
            <a:r>
              <a:rPr lang="en-US" sz="1600" i="1" dirty="0" smtClean="0">
                <a:latin typeface="Times New Roman" pitchFamily="-111" charset="0"/>
              </a:rPr>
              <a:t>TMC </a:t>
            </a:r>
            <a:r>
              <a:rPr lang="en-US" sz="1600" dirty="0" smtClean="0">
                <a:latin typeface="Times New Roman" pitchFamily="-111" charset="0"/>
              </a:rPr>
              <a:t>, Nov. 2012.</a:t>
            </a:r>
            <a:endParaRPr lang="en-US" sz="1600" i="1" dirty="0">
              <a:latin typeface="Times New Roman" pitchFamily="-111" charset="0"/>
            </a:endParaRP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685800" y="1752600"/>
            <a:ext cx="704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-111" charset="0"/>
                <a:cs typeface="Arial" charset="0"/>
              </a:rPr>
              <a:t>- 4 major campuses – 30 day traces studied from 2+ years of traces</a:t>
            </a:r>
          </a:p>
          <a:p>
            <a:r>
              <a:rPr lang="en-US" sz="2000" dirty="0">
                <a:latin typeface="Times New Roman" pitchFamily="-111" charset="0"/>
                <a:cs typeface="Arial" charset="0"/>
              </a:rPr>
              <a:t>- Total users &gt; 12,000 users - Total Access Points &gt; 1,300</a:t>
            </a:r>
          </a:p>
        </p:txBody>
      </p:sp>
      <p:graphicFrame>
        <p:nvGraphicFramePr>
          <p:cNvPr id="124982" name="Group 54"/>
          <p:cNvGraphicFramePr>
            <a:graphicFrameLocks noGrp="1"/>
          </p:cNvGraphicFramePr>
          <p:nvPr/>
        </p:nvGraphicFramePr>
        <p:xfrm>
          <a:off x="114300" y="2514600"/>
          <a:ext cx="8785225" cy="3310509"/>
        </p:xfrm>
        <a:graphic>
          <a:graphicData uri="http://schemas.openxmlformats.org/drawingml/2006/table">
            <a:tbl>
              <a:tblPr/>
              <a:tblGrid>
                <a:gridCol w="1439863"/>
                <a:gridCol w="1587500"/>
                <a:gridCol w="1549400"/>
                <a:gridCol w="1550987"/>
                <a:gridCol w="1504950"/>
                <a:gridCol w="1152525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Trace source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Trace duration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User </a:t>
                      </a:r>
                      <a:b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</a:b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Environment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Collection method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Analyzed part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MIT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7/20/02 – 8/17/02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3 corporate buildings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Polling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Whole trace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Dartmouth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4/01/01 – 6/30/04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w/ subgroup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Event-based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July ’03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April ’04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UCSD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9/22/02 – 12/8/02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PDA only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Polling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09/22/02- 10/21/02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USC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4/20/05 – 3/31/06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Generic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University campus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Event-based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(Bldg)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-111" charset="-120"/>
                        </a:rPr>
                        <a:t>04/20/05-05/19/05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70" name="Line 53"/>
          <p:cNvSpPr>
            <a:spLocks noChangeShapeType="1"/>
          </p:cNvSpPr>
          <p:nvPr/>
        </p:nvSpPr>
        <p:spPr bwMode="auto">
          <a:xfrm>
            <a:off x="533400" y="1600200"/>
            <a:ext cx="769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 – Individual Mobility</a:t>
            </a:r>
          </a:p>
        </p:txBody>
      </p:sp>
      <p:sp>
        <p:nvSpPr>
          <p:cNvPr id="32771" name="AutoShape 4"/>
          <p:cNvSpPr>
            <a:spLocks noChangeArrowheads="1"/>
          </p:cNvSpPr>
          <p:nvPr/>
        </p:nvSpPr>
        <p:spPr bwMode="auto">
          <a:xfrm>
            <a:off x="2119313" y="3032125"/>
            <a:ext cx="1508125" cy="3070225"/>
          </a:xfrm>
          <a:prstGeom prst="flowChartAlternateProcess">
            <a:avLst/>
          </a:prstGeom>
          <a:solidFill>
            <a:srgbClr val="FF66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4612" name="Freeform 4"/>
          <p:cNvSpPr>
            <a:spLocks/>
          </p:cNvSpPr>
          <p:nvPr/>
        </p:nvSpPr>
        <p:spPr bwMode="auto">
          <a:xfrm>
            <a:off x="3859213" y="1989138"/>
            <a:ext cx="1141413" cy="679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56" y="1140"/>
              </a:cxn>
              <a:cxn ang="0">
                <a:pos x="2126" y="1122"/>
              </a:cxn>
              <a:cxn ang="0">
                <a:pos x="2064" y="1090"/>
              </a:cxn>
              <a:cxn ang="0">
                <a:pos x="1998" y="1063"/>
              </a:cxn>
              <a:cxn ang="0">
                <a:pos x="1932" y="1041"/>
              </a:cxn>
              <a:cxn ang="0">
                <a:pos x="1863" y="1022"/>
              </a:cxn>
              <a:cxn ang="0">
                <a:pos x="1794" y="1009"/>
              </a:cxn>
              <a:cxn ang="0">
                <a:pos x="1724" y="999"/>
              </a:cxn>
              <a:cxn ang="0">
                <a:pos x="1653" y="995"/>
              </a:cxn>
              <a:cxn ang="0">
                <a:pos x="1581" y="995"/>
              </a:cxn>
              <a:cxn ang="0">
                <a:pos x="1510" y="999"/>
              </a:cxn>
              <a:cxn ang="0">
                <a:pos x="1440" y="1009"/>
              </a:cxn>
              <a:cxn ang="0">
                <a:pos x="1370" y="1022"/>
              </a:cxn>
              <a:cxn ang="0">
                <a:pos x="1302" y="1041"/>
              </a:cxn>
              <a:cxn ang="0">
                <a:pos x="1236" y="1063"/>
              </a:cxn>
              <a:cxn ang="0">
                <a:pos x="1170" y="1090"/>
              </a:cxn>
              <a:cxn ang="0">
                <a:pos x="1108" y="1122"/>
              </a:cxn>
              <a:cxn ang="0">
                <a:pos x="1048" y="1157"/>
              </a:cxn>
              <a:cxn ang="0">
                <a:pos x="984" y="1189"/>
              </a:cxn>
              <a:cxn ang="0">
                <a:pos x="920" y="1216"/>
              </a:cxn>
              <a:cxn ang="0">
                <a:pos x="854" y="1239"/>
              </a:cxn>
              <a:cxn ang="0">
                <a:pos x="785" y="1256"/>
              </a:cxn>
              <a:cxn ang="0">
                <a:pos x="716" y="1270"/>
              </a:cxn>
              <a:cxn ang="0">
                <a:pos x="645" y="1279"/>
              </a:cxn>
              <a:cxn ang="0">
                <a:pos x="575" y="1283"/>
              </a:cxn>
              <a:cxn ang="0">
                <a:pos x="503" y="1283"/>
              </a:cxn>
              <a:cxn ang="0">
                <a:pos x="432" y="1279"/>
              </a:cxn>
              <a:cxn ang="0">
                <a:pos x="362" y="1270"/>
              </a:cxn>
              <a:cxn ang="0">
                <a:pos x="292" y="1256"/>
              </a:cxn>
              <a:cxn ang="0">
                <a:pos x="224" y="1239"/>
              </a:cxn>
              <a:cxn ang="0">
                <a:pos x="156" y="1216"/>
              </a:cxn>
              <a:cxn ang="0">
                <a:pos x="92" y="1189"/>
              </a:cxn>
              <a:cxn ang="0">
                <a:pos x="29" y="1157"/>
              </a:cxn>
              <a:cxn ang="0">
                <a:pos x="0" y="1140"/>
              </a:cxn>
            </a:cxnLst>
            <a:rect l="0" t="0" r="r" b="b"/>
            <a:pathLst>
              <a:path w="2156" h="1284">
                <a:moveTo>
                  <a:pt x="0" y="1140"/>
                </a:moveTo>
                <a:lnTo>
                  <a:pt x="0" y="0"/>
                </a:lnTo>
                <a:lnTo>
                  <a:pt x="2156" y="0"/>
                </a:lnTo>
                <a:lnTo>
                  <a:pt x="2156" y="1140"/>
                </a:lnTo>
                <a:lnTo>
                  <a:pt x="2156" y="1140"/>
                </a:lnTo>
                <a:lnTo>
                  <a:pt x="2126" y="1122"/>
                </a:lnTo>
                <a:lnTo>
                  <a:pt x="2095" y="1105"/>
                </a:lnTo>
                <a:lnTo>
                  <a:pt x="2064" y="1090"/>
                </a:lnTo>
                <a:lnTo>
                  <a:pt x="2031" y="1076"/>
                </a:lnTo>
                <a:lnTo>
                  <a:pt x="1998" y="1063"/>
                </a:lnTo>
                <a:lnTo>
                  <a:pt x="1966" y="1051"/>
                </a:lnTo>
                <a:lnTo>
                  <a:pt x="1932" y="1041"/>
                </a:lnTo>
                <a:lnTo>
                  <a:pt x="1898" y="1030"/>
                </a:lnTo>
                <a:lnTo>
                  <a:pt x="1863" y="1022"/>
                </a:lnTo>
                <a:lnTo>
                  <a:pt x="1829" y="1015"/>
                </a:lnTo>
                <a:lnTo>
                  <a:pt x="1794" y="1009"/>
                </a:lnTo>
                <a:lnTo>
                  <a:pt x="1759" y="1003"/>
                </a:lnTo>
                <a:lnTo>
                  <a:pt x="1724" y="999"/>
                </a:lnTo>
                <a:lnTo>
                  <a:pt x="1688" y="997"/>
                </a:lnTo>
                <a:lnTo>
                  <a:pt x="1653" y="995"/>
                </a:lnTo>
                <a:lnTo>
                  <a:pt x="1616" y="995"/>
                </a:lnTo>
                <a:lnTo>
                  <a:pt x="1581" y="995"/>
                </a:lnTo>
                <a:lnTo>
                  <a:pt x="1546" y="997"/>
                </a:lnTo>
                <a:lnTo>
                  <a:pt x="1510" y="999"/>
                </a:lnTo>
                <a:lnTo>
                  <a:pt x="1475" y="1003"/>
                </a:lnTo>
                <a:lnTo>
                  <a:pt x="1440" y="1009"/>
                </a:lnTo>
                <a:lnTo>
                  <a:pt x="1405" y="1015"/>
                </a:lnTo>
                <a:lnTo>
                  <a:pt x="1370" y="1022"/>
                </a:lnTo>
                <a:lnTo>
                  <a:pt x="1336" y="1030"/>
                </a:lnTo>
                <a:lnTo>
                  <a:pt x="1302" y="1041"/>
                </a:lnTo>
                <a:lnTo>
                  <a:pt x="1268" y="1051"/>
                </a:lnTo>
                <a:lnTo>
                  <a:pt x="1236" y="1063"/>
                </a:lnTo>
                <a:lnTo>
                  <a:pt x="1203" y="1076"/>
                </a:lnTo>
                <a:lnTo>
                  <a:pt x="1170" y="1090"/>
                </a:lnTo>
                <a:lnTo>
                  <a:pt x="1139" y="1105"/>
                </a:lnTo>
                <a:lnTo>
                  <a:pt x="1108" y="1122"/>
                </a:lnTo>
                <a:lnTo>
                  <a:pt x="1078" y="1140"/>
                </a:lnTo>
                <a:lnTo>
                  <a:pt x="1048" y="1157"/>
                </a:lnTo>
                <a:lnTo>
                  <a:pt x="1016" y="1174"/>
                </a:lnTo>
                <a:lnTo>
                  <a:pt x="984" y="1189"/>
                </a:lnTo>
                <a:lnTo>
                  <a:pt x="953" y="1203"/>
                </a:lnTo>
                <a:lnTo>
                  <a:pt x="920" y="1216"/>
                </a:lnTo>
                <a:lnTo>
                  <a:pt x="886" y="1228"/>
                </a:lnTo>
                <a:lnTo>
                  <a:pt x="854" y="1239"/>
                </a:lnTo>
                <a:lnTo>
                  <a:pt x="820" y="1248"/>
                </a:lnTo>
                <a:lnTo>
                  <a:pt x="785" y="1256"/>
                </a:lnTo>
                <a:lnTo>
                  <a:pt x="751" y="1263"/>
                </a:lnTo>
                <a:lnTo>
                  <a:pt x="716" y="1270"/>
                </a:lnTo>
                <a:lnTo>
                  <a:pt x="681" y="1275"/>
                </a:lnTo>
                <a:lnTo>
                  <a:pt x="645" y="1279"/>
                </a:lnTo>
                <a:lnTo>
                  <a:pt x="610" y="1282"/>
                </a:lnTo>
                <a:lnTo>
                  <a:pt x="575" y="1283"/>
                </a:lnTo>
                <a:lnTo>
                  <a:pt x="538" y="1284"/>
                </a:lnTo>
                <a:lnTo>
                  <a:pt x="503" y="1283"/>
                </a:lnTo>
                <a:lnTo>
                  <a:pt x="467" y="1282"/>
                </a:lnTo>
                <a:lnTo>
                  <a:pt x="432" y="1279"/>
                </a:lnTo>
                <a:lnTo>
                  <a:pt x="397" y="1275"/>
                </a:lnTo>
                <a:lnTo>
                  <a:pt x="362" y="1270"/>
                </a:lnTo>
                <a:lnTo>
                  <a:pt x="327" y="1263"/>
                </a:lnTo>
                <a:lnTo>
                  <a:pt x="292" y="1256"/>
                </a:lnTo>
                <a:lnTo>
                  <a:pt x="258" y="1248"/>
                </a:lnTo>
                <a:lnTo>
                  <a:pt x="224" y="1239"/>
                </a:lnTo>
                <a:lnTo>
                  <a:pt x="190" y="1228"/>
                </a:lnTo>
                <a:lnTo>
                  <a:pt x="156" y="1216"/>
                </a:lnTo>
                <a:lnTo>
                  <a:pt x="124" y="1203"/>
                </a:lnTo>
                <a:lnTo>
                  <a:pt x="92" y="1189"/>
                </a:lnTo>
                <a:lnTo>
                  <a:pt x="61" y="1174"/>
                </a:lnTo>
                <a:lnTo>
                  <a:pt x="29" y="1157"/>
                </a:lnTo>
                <a:lnTo>
                  <a:pt x="0" y="1140"/>
                </a:lnTo>
                <a:lnTo>
                  <a:pt x="0" y="114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13" name="Freeform 5"/>
          <p:cNvSpPr>
            <a:spLocks/>
          </p:cNvSpPr>
          <p:nvPr/>
        </p:nvSpPr>
        <p:spPr bwMode="auto">
          <a:xfrm>
            <a:off x="3859213" y="1989138"/>
            <a:ext cx="1141413" cy="679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56" y="1140"/>
              </a:cxn>
              <a:cxn ang="0">
                <a:pos x="2126" y="1122"/>
              </a:cxn>
              <a:cxn ang="0">
                <a:pos x="2064" y="1090"/>
              </a:cxn>
              <a:cxn ang="0">
                <a:pos x="1998" y="1063"/>
              </a:cxn>
              <a:cxn ang="0">
                <a:pos x="1932" y="1041"/>
              </a:cxn>
              <a:cxn ang="0">
                <a:pos x="1863" y="1022"/>
              </a:cxn>
              <a:cxn ang="0">
                <a:pos x="1794" y="1009"/>
              </a:cxn>
              <a:cxn ang="0">
                <a:pos x="1724" y="999"/>
              </a:cxn>
              <a:cxn ang="0">
                <a:pos x="1653" y="995"/>
              </a:cxn>
              <a:cxn ang="0">
                <a:pos x="1581" y="995"/>
              </a:cxn>
              <a:cxn ang="0">
                <a:pos x="1510" y="999"/>
              </a:cxn>
              <a:cxn ang="0">
                <a:pos x="1440" y="1009"/>
              </a:cxn>
              <a:cxn ang="0">
                <a:pos x="1370" y="1022"/>
              </a:cxn>
              <a:cxn ang="0">
                <a:pos x="1302" y="1041"/>
              </a:cxn>
              <a:cxn ang="0">
                <a:pos x="1236" y="1063"/>
              </a:cxn>
              <a:cxn ang="0">
                <a:pos x="1170" y="1090"/>
              </a:cxn>
              <a:cxn ang="0">
                <a:pos x="1108" y="1122"/>
              </a:cxn>
              <a:cxn ang="0">
                <a:pos x="1048" y="1157"/>
              </a:cxn>
              <a:cxn ang="0">
                <a:pos x="984" y="1189"/>
              </a:cxn>
              <a:cxn ang="0">
                <a:pos x="920" y="1216"/>
              </a:cxn>
              <a:cxn ang="0">
                <a:pos x="854" y="1239"/>
              </a:cxn>
              <a:cxn ang="0">
                <a:pos x="785" y="1256"/>
              </a:cxn>
              <a:cxn ang="0">
                <a:pos x="716" y="1270"/>
              </a:cxn>
              <a:cxn ang="0">
                <a:pos x="645" y="1279"/>
              </a:cxn>
              <a:cxn ang="0">
                <a:pos x="575" y="1283"/>
              </a:cxn>
              <a:cxn ang="0">
                <a:pos x="503" y="1283"/>
              </a:cxn>
              <a:cxn ang="0">
                <a:pos x="432" y="1279"/>
              </a:cxn>
              <a:cxn ang="0">
                <a:pos x="362" y="1270"/>
              </a:cxn>
              <a:cxn ang="0">
                <a:pos x="292" y="1256"/>
              </a:cxn>
              <a:cxn ang="0">
                <a:pos x="224" y="1239"/>
              </a:cxn>
              <a:cxn ang="0">
                <a:pos x="156" y="1216"/>
              </a:cxn>
              <a:cxn ang="0">
                <a:pos x="92" y="1189"/>
              </a:cxn>
              <a:cxn ang="0">
                <a:pos x="29" y="1157"/>
              </a:cxn>
              <a:cxn ang="0">
                <a:pos x="0" y="1140"/>
              </a:cxn>
            </a:cxnLst>
            <a:rect l="0" t="0" r="r" b="b"/>
            <a:pathLst>
              <a:path w="2156" h="1284">
                <a:moveTo>
                  <a:pt x="0" y="1140"/>
                </a:moveTo>
                <a:lnTo>
                  <a:pt x="0" y="0"/>
                </a:lnTo>
                <a:lnTo>
                  <a:pt x="2156" y="0"/>
                </a:lnTo>
                <a:lnTo>
                  <a:pt x="2156" y="1140"/>
                </a:lnTo>
                <a:lnTo>
                  <a:pt x="2156" y="1140"/>
                </a:lnTo>
                <a:lnTo>
                  <a:pt x="2126" y="1122"/>
                </a:lnTo>
                <a:lnTo>
                  <a:pt x="2095" y="1105"/>
                </a:lnTo>
                <a:lnTo>
                  <a:pt x="2064" y="1090"/>
                </a:lnTo>
                <a:lnTo>
                  <a:pt x="2031" y="1076"/>
                </a:lnTo>
                <a:lnTo>
                  <a:pt x="1998" y="1063"/>
                </a:lnTo>
                <a:lnTo>
                  <a:pt x="1966" y="1051"/>
                </a:lnTo>
                <a:lnTo>
                  <a:pt x="1932" y="1041"/>
                </a:lnTo>
                <a:lnTo>
                  <a:pt x="1898" y="1030"/>
                </a:lnTo>
                <a:lnTo>
                  <a:pt x="1863" y="1022"/>
                </a:lnTo>
                <a:lnTo>
                  <a:pt x="1829" y="1015"/>
                </a:lnTo>
                <a:lnTo>
                  <a:pt x="1794" y="1009"/>
                </a:lnTo>
                <a:lnTo>
                  <a:pt x="1759" y="1003"/>
                </a:lnTo>
                <a:lnTo>
                  <a:pt x="1724" y="999"/>
                </a:lnTo>
                <a:lnTo>
                  <a:pt x="1688" y="997"/>
                </a:lnTo>
                <a:lnTo>
                  <a:pt x="1653" y="995"/>
                </a:lnTo>
                <a:lnTo>
                  <a:pt x="1616" y="995"/>
                </a:lnTo>
                <a:lnTo>
                  <a:pt x="1581" y="995"/>
                </a:lnTo>
                <a:lnTo>
                  <a:pt x="1546" y="997"/>
                </a:lnTo>
                <a:lnTo>
                  <a:pt x="1510" y="999"/>
                </a:lnTo>
                <a:lnTo>
                  <a:pt x="1475" y="1003"/>
                </a:lnTo>
                <a:lnTo>
                  <a:pt x="1440" y="1009"/>
                </a:lnTo>
                <a:lnTo>
                  <a:pt x="1405" y="1015"/>
                </a:lnTo>
                <a:lnTo>
                  <a:pt x="1370" y="1022"/>
                </a:lnTo>
                <a:lnTo>
                  <a:pt x="1336" y="1030"/>
                </a:lnTo>
                <a:lnTo>
                  <a:pt x="1302" y="1041"/>
                </a:lnTo>
                <a:lnTo>
                  <a:pt x="1268" y="1051"/>
                </a:lnTo>
                <a:lnTo>
                  <a:pt x="1236" y="1063"/>
                </a:lnTo>
                <a:lnTo>
                  <a:pt x="1203" y="1076"/>
                </a:lnTo>
                <a:lnTo>
                  <a:pt x="1170" y="1090"/>
                </a:lnTo>
                <a:lnTo>
                  <a:pt x="1139" y="1105"/>
                </a:lnTo>
                <a:lnTo>
                  <a:pt x="1108" y="1122"/>
                </a:lnTo>
                <a:lnTo>
                  <a:pt x="1078" y="1140"/>
                </a:lnTo>
                <a:lnTo>
                  <a:pt x="1048" y="1157"/>
                </a:lnTo>
                <a:lnTo>
                  <a:pt x="1016" y="1174"/>
                </a:lnTo>
                <a:lnTo>
                  <a:pt x="984" y="1189"/>
                </a:lnTo>
                <a:lnTo>
                  <a:pt x="953" y="1203"/>
                </a:lnTo>
                <a:lnTo>
                  <a:pt x="920" y="1216"/>
                </a:lnTo>
                <a:lnTo>
                  <a:pt x="886" y="1228"/>
                </a:lnTo>
                <a:lnTo>
                  <a:pt x="854" y="1239"/>
                </a:lnTo>
                <a:lnTo>
                  <a:pt x="820" y="1248"/>
                </a:lnTo>
                <a:lnTo>
                  <a:pt x="785" y="1256"/>
                </a:lnTo>
                <a:lnTo>
                  <a:pt x="751" y="1263"/>
                </a:lnTo>
                <a:lnTo>
                  <a:pt x="716" y="1270"/>
                </a:lnTo>
                <a:lnTo>
                  <a:pt x="681" y="1275"/>
                </a:lnTo>
                <a:lnTo>
                  <a:pt x="645" y="1279"/>
                </a:lnTo>
                <a:lnTo>
                  <a:pt x="610" y="1282"/>
                </a:lnTo>
                <a:lnTo>
                  <a:pt x="575" y="1283"/>
                </a:lnTo>
                <a:lnTo>
                  <a:pt x="538" y="1284"/>
                </a:lnTo>
                <a:lnTo>
                  <a:pt x="503" y="1283"/>
                </a:lnTo>
                <a:lnTo>
                  <a:pt x="467" y="1282"/>
                </a:lnTo>
                <a:lnTo>
                  <a:pt x="432" y="1279"/>
                </a:lnTo>
                <a:lnTo>
                  <a:pt x="397" y="1275"/>
                </a:lnTo>
                <a:lnTo>
                  <a:pt x="362" y="1270"/>
                </a:lnTo>
                <a:lnTo>
                  <a:pt x="327" y="1263"/>
                </a:lnTo>
                <a:lnTo>
                  <a:pt x="292" y="1256"/>
                </a:lnTo>
                <a:lnTo>
                  <a:pt x="258" y="1248"/>
                </a:lnTo>
                <a:lnTo>
                  <a:pt x="224" y="1239"/>
                </a:lnTo>
                <a:lnTo>
                  <a:pt x="190" y="1228"/>
                </a:lnTo>
                <a:lnTo>
                  <a:pt x="156" y="1216"/>
                </a:lnTo>
                <a:lnTo>
                  <a:pt x="124" y="1203"/>
                </a:lnTo>
                <a:lnTo>
                  <a:pt x="92" y="1189"/>
                </a:lnTo>
                <a:lnTo>
                  <a:pt x="61" y="1174"/>
                </a:lnTo>
                <a:lnTo>
                  <a:pt x="29" y="1157"/>
                </a:lnTo>
                <a:lnTo>
                  <a:pt x="0" y="1140"/>
                </a:lnTo>
                <a:lnTo>
                  <a:pt x="0" y="114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14" name="Rectangle 6"/>
          <p:cNvSpPr>
            <a:spLocks noChangeArrowheads="1"/>
          </p:cNvSpPr>
          <p:nvPr/>
        </p:nvSpPr>
        <p:spPr bwMode="auto">
          <a:xfrm>
            <a:off x="4151313" y="2152650"/>
            <a:ext cx="5381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Traces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15" name="Rectangle 7"/>
          <p:cNvSpPr>
            <a:spLocks noChangeArrowheads="1"/>
          </p:cNvSpPr>
          <p:nvPr/>
        </p:nvSpPr>
        <p:spPr bwMode="auto">
          <a:xfrm>
            <a:off x="2332038" y="3255963"/>
            <a:ext cx="1177925" cy="760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16" name="Rectangle 8"/>
          <p:cNvSpPr>
            <a:spLocks noChangeArrowheads="1"/>
          </p:cNvSpPr>
          <p:nvPr/>
        </p:nvSpPr>
        <p:spPr bwMode="auto">
          <a:xfrm>
            <a:off x="2332038" y="3255963"/>
            <a:ext cx="1177925" cy="760413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17" name="Rectangle 9"/>
          <p:cNvSpPr>
            <a:spLocks noChangeArrowheads="1"/>
          </p:cNvSpPr>
          <p:nvPr/>
        </p:nvSpPr>
        <p:spPr bwMode="auto">
          <a:xfrm>
            <a:off x="2490788" y="3435350"/>
            <a:ext cx="7953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Individual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18" name="Rectangle 10"/>
          <p:cNvSpPr>
            <a:spLocks noChangeArrowheads="1"/>
          </p:cNvSpPr>
          <p:nvPr/>
        </p:nvSpPr>
        <p:spPr bwMode="auto">
          <a:xfrm>
            <a:off x="2365375" y="3636963"/>
            <a:ext cx="10048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user mobility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19" name="Rectangle 11"/>
          <p:cNvSpPr>
            <a:spLocks noChangeArrowheads="1"/>
          </p:cNvSpPr>
          <p:nvPr/>
        </p:nvSpPr>
        <p:spPr bwMode="auto">
          <a:xfrm>
            <a:off x="1000125" y="3536950"/>
            <a:ext cx="9318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Observation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0" name="Rectangle 12"/>
          <p:cNvSpPr>
            <a:spLocks noChangeArrowheads="1"/>
          </p:cNvSpPr>
          <p:nvPr/>
        </p:nvSpPr>
        <p:spPr bwMode="auto">
          <a:xfrm>
            <a:off x="1087438" y="5113338"/>
            <a:ext cx="9017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Application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1" name="Rectangle 13"/>
          <p:cNvSpPr>
            <a:spLocks noChangeArrowheads="1"/>
          </p:cNvSpPr>
          <p:nvPr/>
        </p:nvSpPr>
        <p:spPr bwMode="auto">
          <a:xfrm>
            <a:off x="3822700" y="3255963"/>
            <a:ext cx="1177925" cy="7604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22" name="Rectangle 14"/>
          <p:cNvSpPr>
            <a:spLocks noChangeArrowheads="1"/>
          </p:cNvSpPr>
          <p:nvPr/>
        </p:nvSpPr>
        <p:spPr bwMode="auto">
          <a:xfrm>
            <a:off x="3822700" y="3255963"/>
            <a:ext cx="1177925" cy="760413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23" name="Rectangle 15"/>
          <p:cNvSpPr>
            <a:spLocks noChangeArrowheads="1"/>
          </p:cNvSpPr>
          <p:nvPr/>
        </p:nvSpPr>
        <p:spPr bwMode="auto">
          <a:xfrm>
            <a:off x="3903663" y="3333750"/>
            <a:ext cx="9271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User groups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4" name="Rectangle 16"/>
          <p:cNvSpPr>
            <a:spLocks noChangeArrowheads="1"/>
          </p:cNvSpPr>
          <p:nvPr/>
        </p:nvSpPr>
        <p:spPr bwMode="auto">
          <a:xfrm>
            <a:off x="4176713" y="3536950"/>
            <a:ext cx="46672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in the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5" name="Rectangle 17"/>
          <p:cNvSpPr>
            <a:spLocks noChangeArrowheads="1"/>
          </p:cNvSpPr>
          <p:nvPr/>
        </p:nvSpPr>
        <p:spPr bwMode="auto">
          <a:xfrm>
            <a:off x="3963988" y="3738563"/>
            <a:ext cx="8255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population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314950" y="3257550"/>
            <a:ext cx="1176338" cy="758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27" name="Rectangle 19"/>
          <p:cNvSpPr>
            <a:spLocks noChangeArrowheads="1"/>
          </p:cNvSpPr>
          <p:nvPr/>
        </p:nvSpPr>
        <p:spPr bwMode="auto">
          <a:xfrm>
            <a:off x="5314950" y="3257550"/>
            <a:ext cx="1176338" cy="758825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28" name="Rectangle 20"/>
          <p:cNvSpPr>
            <a:spLocks noChangeArrowheads="1"/>
          </p:cNvSpPr>
          <p:nvPr/>
        </p:nvSpPr>
        <p:spPr bwMode="auto">
          <a:xfrm>
            <a:off x="5473700" y="3333750"/>
            <a:ext cx="7953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Encounter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29" name="Rectangle 21"/>
          <p:cNvSpPr>
            <a:spLocks noChangeArrowheads="1"/>
          </p:cNvSpPr>
          <p:nvPr/>
        </p:nvSpPr>
        <p:spPr bwMode="auto">
          <a:xfrm>
            <a:off x="5464175" y="3536950"/>
            <a:ext cx="80962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patterns in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30" name="Rectangle 22"/>
          <p:cNvSpPr>
            <a:spLocks noChangeArrowheads="1"/>
          </p:cNvSpPr>
          <p:nvPr/>
        </p:nvSpPr>
        <p:spPr bwMode="auto">
          <a:xfrm>
            <a:off x="5405438" y="3738563"/>
            <a:ext cx="9080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the network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31" name="Line 23"/>
          <p:cNvSpPr>
            <a:spLocks noChangeShapeType="1"/>
          </p:cNvSpPr>
          <p:nvPr/>
        </p:nvSpPr>
        <p:spPr bwMode="auto">
          <a:xfrm flipH="1">
            <a:off x="3001963" y="2592388"/>
            <a:ext cx="1428750" cy="62865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2" name="Freeform 24"/>
          <p:cNvSpPr>
            <a:spLocks/>
          </p:cNvSpPr>
          <p:nvPr/>
        </p:nvSpPr>
        <p:spPr bwMode="auto">
          <a:xfrm>
            <a:off x="2921000" y="3176588"/>
            <a:ext cx="119063" cy="79375"/>
          </a:xfrm>
          <a:custGeom>
            <a:avLst/>
            <a:gdLst/>
            <a:ahLst/>
            <a:cxnLst>
              <a:cxn ang="0">
                <a:pos x="225" y="144"/>
              </a:cxn>
              <a:cxn ang="0">
                <a:pos x="0" y="150"/>
              </a:cxn>
              <a:cxn ang="0">
                <a:pos x="128" y="0"/>
              </a:cxn>
              <a:cxn ang="0">
                <a:pos x="225" y="144"/>
              </a:cxn>
            </a:cxnLst>
            <a:rect l="0" t="0" r="r" b="b"/>
            <a:pathLst>
              <a:path w="225" h="150">
                <a:moveTo>
                  <a:pt x="225" y="144"/>
                </a:moveTo>
                <a:lnTo>
                  <a:pt x="0" y="150"/>
                </a:lnTo>
                <a:lnTo>
                  <a:pt x="128" y="0"/>
                </a:lnTo>
                <a:lnTo>
                  <a:pt x="225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3" name="Line 25"/>
          <p:cNvSpPr>
            <a:spLocks noChangeShapeType="1"/>
          </p:cNvSpPr>
          <p:nvPr/>
        </p:nvSpPr>
        <p:spPr bwMode="auto">
          <a:xfrm flipH="1">
            <a:off x="4414838" y="2592388"/>
            <a:ext cx="15875" cy="58896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4" name="Freeform 26"/>
          <p:cNvSpPr>
            <a:spLocks/>
          </p:cNvSpPr>
          <p:nvPr/>
        </p:nvSpPr>
        <p:spPr bwMode="auto">
          <a:xfrm>
            <a:off x="4360863" y="3170238"/>
            <a:ext cx="106363" cy="85725"/>
          </a:xfrm>
          <a:custGeom>
            <a:avLst/>
            <a:gdLst/>
            <a:ahLst/>
            <a:cxnLst>
              <a:cxn ang="0">
                <a:pos x="202" y="4"/>
              </a:cxn>
              <a:cxn ang="0">
                <a:pos x="97" y="164"/>
              </a:cxn>
              <a:cxn ang="0">
                <a:pos x="0" y="0"/>
              </a:cxn>
              <a:cxn ang="0">
                <a:pos x="202" y="4"/>
              </a:cxn>
            </a:cxnLst>
            <a:rect l="0" t="0" r="r" b="b"/>
            <a:pathLst>
              <a:path w="202" h="164">
                <a:moveTo>
                  <a:pt x="202" y="4"/>
                </a:moveTo>
                <a:lnTo>
                  <a:pt x="97" y="164"/>
                </a:lnTo>
                <a:lnTo>
                  <a:pt x="0" y="0"/>
                </a:lnTo>
                <a:lnTo>
                  <a:pt x="202" y="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5" name="Line 27"/>
          <p:cNvSpPr>
            <a:spLocks noChangeShapeType="1"/>
          </p:cNvSpPr>
          <p:nvPr/>
        </p:nvSpPr>
        <p:spPr bwMode="auto">
          <a:xfrm>
            <a:off x="4430713" y="2592388"/>
            <a:ext cx="1390650" cy="627063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6" name="Freeform 28"/>
          <p:cNvSpPr>
            <a:spLocks/>
          </p:cNvSpPr>
          <p:nvPr/>
        </p:nvSpPr>
        <p:spPr bwMode="auto">
          <a:xfrm>
            <a:off x="5784850" y="3176588"/>
            <a:ext cx="119063" cy="79375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225" y="150"/>
              </a:cxn>
              <a:cxn ang="0">
                <a:pos x="0" y="142"/>
              </a:cxn>
              <a:cxn ang="0">
                <a:pos x="98" y="0"/>
              </a:cxn>
            </a:cxnLst>
            <a:rect l="0" t="0" r="r" b="b"/>
            <a:pathLst>
              <a:path w="225" h="150">
                <a:moveTo>
                  <a:pt x="98" y="0"/>
                </a:moveTo>
                <a:lnTo>
                  <a:pt x="225" y="150"/>
                </a:lnTo>
                <a:lnTo>
                  <a:pt x="0" y="142"/>
                </a:lnTo>
                <a:lnTo>
                  <a:pt x="9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7" name="Rectangle 29"/>
          <p:cNvSpPr>
            <a:spLocks noChangeArrowheads="1"/>
          </p:cNvSpPr>
          <p:nvPr/>
        </p:nvSpPr>
        <p:spPr bwMode="auto">
          <a:xfrm>
            <a:off x="2332038" y="4649788"/>
            <a:ext cx="1177925" cy="1012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8" name="Rectangle 30"/>
          <p:cNvSpPr>
            <a:spLocks noChangeArrowheads="1"/>
          </p:cNvSpPr>
          <p:nvPr/>
        </p:nvSpPr>
        <p:spPr bwMode="auto">
          <a:xfrm>
            <a:off x="2332038" y="4649788"/>
            <a:ext cx="1177925" cy="1012825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39" name="Rectangle 31"/>
          <p:cNvSpPr>
            <a:spLocks noChangeArrowheads="1"/>
          </p:cNvSpPr>
          <p:nvPr/>
        </p:nvSpPr>
        <p:spPr bwMode="auto">
          <a:xfrm>
            <a:off x="2554288" y="4954588"/>
            <a:ext cx="687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Mobility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0" name="Rectangle 32"/>
          <p:cNvSpPr>
            <a:spLocks noChangeArrowheads="1"/>
          </p:cNvSpPr>
          <p:nvPr/>
        </p:nvSpPr>
        <p:spPr bwMode="auto">
          <a:xfrm>
            <a:off x="2659063" y="5157788"/>
            <a:ext cx="5111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model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1" name="Rectangle 33"/>
          <p:cNvSpPr>
            <a:spLocks noChangeArrowheads="1"/>
          </p:cNvSpPr>
          <p:nvPr/>
        </p:nvSpPr>
        <p:spPr bwMode="auto">
          <a:xfrm>
            <a:off x="3822700" y="4649788"/>
            <a:ext cx="1177925" cy="1012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42" name="Rectangle 34"/>
          <p:cNvSpPr>
            <a:spLocks noChangeArrowheads="1"/>
          </p:cNvSpPr>
          <p:nvPr/>
        </p:nvSpPr>
        <p:spPr bwMode="auto">
          <a:xfrm>
            <a:off x="3822700" y="4649788"/>
            <a:ext cx="1177925" cy="1012825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43" name="Rectangle 35"/>
          <p:cNvSpPr>
            <a:spLocks noChangeArrowheads="1"/>
          </p:cNvSpPr>
          <p:nvPr/>
        </p:nvSpPr>
        <p:spPr bwMode="auto">
          <a:xfrm>
            <a:off x="3929063" y="4954588"/>
            <a:ext cx="8826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Profile-cast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4" name="Rectangle 36"/>
          <p:cNvSpPr>
            <a:spLocks noChangeArrowheads="1"/>
          </p:cNvSpPr>
          <p:nvPr/>
        </p:nvSpPr>
        <p:spPr bwMode="auto">
          <a:xfrm>
            <a:off x="4062413" y="5157788"/>
            <a:ext cx="65881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protocol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5" name="Rectangle 37"/>
          <p:cNvSpPr>
            <a:spLocks noChangeArrowheads="1"/>
          </p:cNvSpPr>
          <p:nvPr/>
        </p:nvSpPr>
        <p:spPr bwMode="auto">
          <a:xfrm>
            <a:off x="5275263" y="4649788"/>
            <a:ext cx="1255713" cy="10128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46" name="Rectangle 38"/>
          <p:cNvSpPr>
            <a:spLocks noChangeArrowheads="1"/>
          </p:cNvSpPr>
          <p:nvPr/>
        </p:nvSpPr>
        <p:spPr bwMode="auto">
          <a:xfrm>
            <a:off x="5275263" y="4649788"/>
            <a:ext cx="1255713" cy="1012825"/>
          </a:xfrm>
          <a:prstGeom prst="rect">
            <a:avLst/>
          </a:prstGeom>
          <a:noFill/>
          <a:ln w="3175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47" name="Rectangle 39"/>
          <p:cNvSpPr>
            <a:spLocks noChangeArrowheads="1"/>
          </p:cNvSpPr>
          <p:nvPr/>
        </p:nvSpPr>
        <p:spPr bwMode="auto">
          <a:xfrm>
            <a:off x="5356225" y="4752975"/>
            <a:ext cx="9906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SmallWorld-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8" name="Rectangle 40"/>
          <p:cNvSpPr>
            <a:spLocks noChangeArrowheads="1"/>
          </p:cNvSpPr>
          <p:nvPr/>
        </p:nvSpPr>
        <p:spPr bwMode="auto">
          <a:xfrm>
            <a:off x="5665788" y="4954588"/>
            <a:ext cx="4714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based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49" name="Rectangle 41"/>
          <p:cNvSpPr>
            <a:spLocks noChangeArrowheads="1"/>
          </p:cNvSpPr>
          <p:nvPr/>
        </p:nvSpPr>
        <p:spPr bwMode="auto">
          <a:xfrm>
            <a:off x="5548313" y="5157788"/>
            <a:ext cx="6667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message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50" name="Rectangle 42"/>
          <p:cNvSpPr>
            <a:spLocks noChangeArrowheads="1"/>
          </p:cNvSpPr>
          <p:nvPr/>
        </p:nvSpPr>
        <p:spPr bwMode="auto">
          <a:xfrm>
            <a:off x="5321300" y="5360988"/>
            <a:ext cx="10493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dissemination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51" name="Line 43"/>
          <p:cNvSpPr>
            <a:spLocks noChangeShapeType="1"/>
          </p:cNvSpPr>
          <p:nvPr/>
        </p:nvSpPr>
        <p:spPr bwMode="auto">
          <a:xfrm>
            <a:off x="2921000" y="4016375"/>
            <a:ext cx="1588" cy="558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2" name="Freeform 44"/>
          <p:cNvSpPr>
            <a:spLocks/>
          </p:cNvSpPr>
          <p:nvPr/>
        </p:nvSpPr>
        <p:spPr bwMode="auto">
          <a:xfrm>
            <a:off x="2867025" y="4564063"/>
            <a:ext cx="106363" cy="85725"/>
          </a:xfrm>
          <a:custGeom>
            <a:avLst/>
            <a:gdLst/>
            <a:ahLst/>
            <a:cxnLst>
              <a:cxn ang="0">
                <a:pos x="202" y="0"/>
              </a:cxn>
              <a:cxn ang="0">
                <a:pos x="102" y="163"/>
              </a:cxn>
              <a:cxn ang="0">
                <a:pos x="0" y="0"/>
              </a:cxn>
              <a:cxn ang="0">
                <a:pos x="202" y="0"/>
              </a:cxn>
            </a:cxnLst>
            <a:rect l="0" t="0" r="r" b="b"/>
            <a:pathLst>
              <a:path w="202" h="163">
                <a:moveTo>
                  <a:pt x="202" y="0"/>
                </a:moveTo>
                <a:lnTo>
                  <a:pt x="102" y="163"/>
                </a:lnTo>
                <a:lnTo>
                  <a:pt x="0" y="0"/>
                </a:lnTo>
                <a:lnTo>
                  <a:pt x="20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3" name="Line 45"/>
          <p:cNvSpPr>
            <a:spLocks noChangeShapeType="1"/>
          </p:cNvSpPr>
          <p:nvPr/>
        </p:nvSpPr>
        <p:spPr bwMode="auto">
          <a:xfrm>
            <a:off x="4411663" y="4016375"/>
            <a:ext cx="1588" cy="558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4" name="Freeform 46"/>
          <p:cNvSpPr>
            <a:spLocks/>
          </p:cNvSpPr>
          <p:nvPr/>
        </p:nvSpPr>
        <p:spPr bwMode="auto">
          <a:xfrm>
            <a:off x="4357688" y="4564063"/>
            <a:ext cx="107950" cy="85725"/>
          </a:xfrm>
          <a:custGeom>
            <a:avLst/>
            <a:gdLst/>
            <a:ahLst/>
            <a:cxnLst>
              <a:cxn ang="0">
                <a:pos x="203" y="0"/>
              </a:cxn>
              <a:cxn ang="0">
                <a:pos x="102" y="163"/>
              </a:cxn>
              <a:cxn ang="0">
                <a:pos x="0" y="0"/>
              </a:cxn>
              <a:cxn ang="0">
                <a:pos x="203" y="0"/>
              </a:cxn>
            </a:cxnLst>
            <a:rect l="0" t="0" r="r" b="b"/>
            <a:pathLst>
              <a:path w="203" h="163">
                <a:moveTo>
                  <a:pt x="203" y="0"/>
                </a:moveTo>
                <a:lnTo>
                  <a:pt x="102" y="163"/>
                </a:lnTo>
                <a:lnTo>
                  <a:pt x="0" y="0"/>
                </a:lnTo>
                <a:lnTo>
                  <a:pt x="20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5" name="Line 47"/>
          <p:cNvSpPr>
            <a:spLocks noChangeShapeType="1"/>
          </p:cNvSpPr>
          <p:nvPr/>
        </p:nvSpPr>
        <p:spPr bwMode="auto">
          <a:xfrm>
            <a:off x="5903913" y="4016375"/>
            <a:ext cx="1588" cy="5588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6" name="Freeform 48"/>
          <p:cNvSpPr>
            <a:spLocks/>
          </p:cNvSpPr>
          <p:nvPr/>
        </p:nvSpPr>
        <p:spPr bwMode="auto">
          <a:xfrm>
            <a:off x="5849938" y="4564063"/>
            <a:ext cx="106363" cy="85725"/>
          </a:xfrm>
          <a:custGeom>
            <a:avLst/>
            <a:gdLst/>
            <a:ahLst/>
            <a:cxnLst>
              <a:cxn ang="0">
                <a:pos x="202" y="0"/>
              </a:cxn>
              <a:cxn ang="0">
                <a:pos x="101" y="163"/>
              </a:cxn>
              <a:cxn ang="0">
                <a:pos x="0" y="0"/>
              </a:cxn>
              <a:cxn ang="0">
                <a:pos x="202" y="0"/>
              </a:cxn>
            </a:cxnLst>
            <a:rect l="0" t="0" r="r" b="b"/>
            <a:pathLst>
              <a:path w="202" h="163">
                <a:moveTo>
                  <a:pt x="202" y="0"/>
                </a:moveTo>
                <a:lnTo>
                  <a:pt x="101" y="163"/>
                </a:lnTo>
                <a:lnTo>
                  <a:pt x="0" y="0"/>
                </a:lnTo>
                <a:lnTo>
                  <a:pt x="20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7" name="Line 49"/>
          <p:cNvSpPr>
            <a:spLocks noChangeShapeType="1"/>
          </p:cNvSpPr>
          <p:nvPr/>
        </p:nvSpPr>
        <p:spPr bwMode="auto">
          <a:xfrm>
            <a:off x="2403475" y="5853113"/>
            <a:ext cx="4056063" cy="1588"/>
          </a:xfrm>
          <a:prstGeom prst="line">
            <a:avLst/>
          </a:pr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8" name="Freeform 50"/>
          <p:cNvSpPr>
            <a:spLocks/>
          </p:cNvSpPr>
          <p:nvPr/>
        </p:nvSpPr>
        <p:spPr bwMode="auto">
          <a:xfrm>
            <a:off x="2332038" y="5819775"/>
            <a:ext cx="80963" cy="66675"/>
          </a:xfrm>
          <a:custGeom>
            <a:avLst/>
            <a:gdLst/>
            <a:ahLst/>
            <a:cxnLst>
              <a:cxn ang="0">
                <a:pos x="154" y="125"/>
              </a:cxn>
              <a:cxn ang="0">
                <a:pos x="0" y="62"/>
              </a:cxn>
              <a:cxn ang="0">
                <a:pos x="154" y="0"/>
              </a:cxn>
              <a:cxn ang="0">
                <a:pos x="154" y="125"/>
              </a:cxn>
            </a:cxnLst>
            <a:rect l="0" t="0" r="r" b="b"/>
            <a:pathLst>
              <a:path w="154" h="125">
                <a:moveTo>
                  <a:pt x="154" y="125"/>
                </a:moveTo>
                <a:lnTo>
                  <a:pt x="0" y="62"/>
                </a:lnTo>
                <a:lnTo>
                  <a:pt x="154" y="0"/>
                </a:lnTo>
                <a:lnTo>
                  <a:pt x="154" y="1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59" name="Freeform 51"/>
          <p:cNvSpPr>
            <a:spLocks/>
          </p:cNvSpPr>
          <p:nvPr/>
        </p:nvSpPr>
        <p:spPr bwMode="auto">
          <a:xfrm>
            <a:off x="6450013" y="5819775"/>
            <a:ext cx="80963" cy="666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4" y="62"/>
              </a:cxn>
              <a:cxn ang="0">
                <a:pos x="0" y="125"/>
              </a:cxn>
              <a:cxn ang="0">
                <a:pos x="0" y="0"/>
              </a:cxn>
            </a:cxnLst>
            <a:rect l="0" t="0" r="r" b="b"/>
            <a:pathLst>
              <a:path w="154" h="125">
                <a:moveTo>
                  <a:pt x="0" y="0"/>
                </a:moveTo>
                <a:lnTo>
                  <a:pt x="154" y="62"/>
                </a:lnTo>
                <a:lnTo>
                  <a:pt x="0" y="1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4660" name="Rectangle 52"/>
          <p:cNvSpPr>
            <a:spLocks noChangeArrowheads="1"/>
          </p:cNvSpPr>
          <p:nvPr/>
        </p:nvSpPr>
        <p:spPr bwMode="auto">
          <a:xfrm>
            <a:off x="1843088" y="5911850"/>
            <a:ext cx="95091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Microscopic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61" name="Rectangle 53"/>
          <p:cNvSpPr>
            <a:spLocks noChangeArrowheads="1"/>
          </p:cNvSpPr>
          <p:nvPr/>
        </p:nvSpPr>
        <p:spPr bwMode="auto">
          <a:xfrm>
            <a:off x="2000250" y="6115050"/>
            <a:ext cx="687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behavior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62" name="Rectangle 54"/>
          <p:cNvSpPr>
            <a:spLocks noChangeArrowheads="1"/>
          </p:cNvSpPr>
          <p:nvPr/>
        </p:nvSpPr>
        <p:spPr bwMode="auto">
          <a:xfrm>
            <a:off x="5994400" y="5911850"/>
            <a:ext cx="9794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Macroscopic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4663" name="Rectangle 55"/>
          <p:cNvSpPr>
            <a:spLocks noChangeArrowheads="1"/>
          </p:cNvSpPr>
          <p:nvPr/>
        </p:nvSpPr>
        <p:spPr bwMode="auto">
          <a:xfrm>
            <a:off x="6169025" y="6115050"/>
            <a:ext cx="6873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behavior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533400" y="533400"/>
            <a:ext cx="5105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u="sng">
                <a:solidFill>
                  <a:srgbClr val="0000FF"/>
                </a:solidFill>
                <a:latin typeface="Comic Sans MS" pitchFamily="-111" charset="0"/>
              </a:rPr>
              <a:t>Classification of Mobility Models</a:t>
            </a:r>
            <a:endParaRPr lang="en-US" sz="2400">
              <a:solidFill>
                <a:srgbClr val="0000FF"/>
              </a:solidFill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52400" y="1524000"/>
          <a:ext cx="8001000" cy="4419600"/>
        </p:xfrm>
        <a:graphic>
          <a:graphicData uri="http://schemas.openxmlformats.org/presentationml/2006/ole">
            <p:oleObj spid="_x0000_s34818" name="Picture" r:id="rId4" imgW="2734200" imgH="1828440" progId="Word.Picture.8">
              <p:embed/>
            </p:oleObj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33400" y="5934670"/>
            <a:ext cx="8305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dirty="0"/>
              <a:t>*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"A Survey of Mobility Modeling and Analysis 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Wireles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Adhoc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Networks", Book Chapter in the book "Wireless Ad Hoc and Sensor Networks”,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Kluwer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Academic Publishers, June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2004 &amp; Book Chapter on “Vehicular Mobility”, 2011.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762000" y="5943600"/>
            <a:ext cx="7543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270625" y="533400"/>
            <a:ext cx="2873375" cy="1376363"/>
            <a:chOff x="6270625" y="533400"/>
            <a:chExt cx="2873375" cy="1376363"/>
          </a:xfrm>
        </p:grpSpPr>
        <p:grpSp>
          <p:nvGrpSpPr>
            <p:cNvPr id="34822" name="Group 4"/>
            <p:cNvGrpSpPr>
              <a:grpSpLocks/>
            </p:cNvGrpSpPr>
            <p:nvPr/>
          </p:nvGrpSpPr>
          <p:grpSpPr bwMode="auto">
            <a:xfrm>
              <a:off x="7162800" y="609600"/>
              <a:ext cx="1447800" cy="1143000"/>
              <a:chOff x="4368" y="1296"/>
              <a:chExt cx="1104" cy="912"/>
            </a:xfrm>
          </p:grpSpPr>
          <p:sp>
            <p:nvSpPr>
              <p:cNvPr id="34827" name="Line 5"/>
              <p:cNvSpPr>
                <a:spLocks noChangeShapeType="1"/>
              </p:cNvSpPr>
              <p:nvPr/>
            </p:nvSpPr>
            <p:spPr bwMode="auto">
              <a:xfrm flipV="1">
                <a:off x="4704" y="1296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8" name="Line 6"/>
              <p:cNvSpPr>
                <a:spLocks noChangeShapeType="1"/>
              </p:cNvSpPr>
              <p:nvPr/>
            </p:nvSpPr>
            <p:spPr bwMode="auto">
              <a:xfrm>
                <a:off x="4704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9" name="Line 7"/>
              <p:cNvSpPr>
                <a:spLocks noChangeShapeType="1"/>
              </p:cNvSpPr>
              <p:nvPr/>
            </p:nvSpPr>
            <p:spPr bwMode="auto">
              <a:xfrm flipH="1">
                <a:off x="4368" y="1872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23" name="TextBox 33"/>
            <p:cNvSpPr txBox="1">
              <a:spLocks noChangeArrowheads="1"/>
            </p:cNvSpPr>
            <p:nvPr/>
          </p:nvSpPr>
          <p:spPr bwMode="auto">
            <a:xfrm>
              <a:off x="7620000" y="533400"/>
              <a:ext cx="901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</a:rPr>
                <a:t>Geographic </a:t>
              </a:r>
            </a:p>
            <a:p>
              <a:r>
                <a:rPr lang="en-US" sz="1200">
                  <a:latin typeface="Times New Roman" pitchFamily="-111" charset="0"/>
                </a:rPr>
                <a:t>Restriction</a:t>
              </a:r>
            </a:p>
          </p:txBody>
        </p:sp>
        <p:sp>
          <p:nvSpPr>
            <p:cNvPr id="34824" name="TextBox 35"/>
            <p:cNvSpPr txBox="1">
              <a:spLocks noChangeArrowheads="1"/>
            </p:cNvSpPr>
            <p:nvPr/>
          </p:nvSpPr>
          <p:spPr bwMode="auto">
            <a:xfrm>
              <a:off x="8253413" y="1295400"/>
              <a:ext cx="89058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itchFamily="-111" charset="0"/>
                </a:rPr>
                <a:t>Spatial </a:t>
              </a:r>
            </a:p>
            <a:p>
              <a:r>
                <a:rPr lang="en-US" sz="1200" dirty="0">
                  <a:latin typeface="Times New Roman" pitchFamily="-111" charset="0"/>
                </a:rPr>
                <a:t>Correlation</a:t>
              </a:r>
            </a:p>
          </p:txBody>
        </p:sp>
        <p:sp>
          <p:nvSpPr>
            <p:cNvPr id="34825" name="TextBox 36"/>
            <p:cNvSpPr txBox="1">
              <a:spLocks noChangeArrowheads="1"/>
            </p:cNvSpPr>
            <p:nvPr/>
          </p:nvSpPr>
          <p:spPr bwMode="auto">
            <a:xfrm>
              <a:off x="6324600" y="1447800"/>
              <a:ext cx="8905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</a:rPr>
                <a:t>Temporal</a:t>
              </a:r>
            </a:p>
            <a:p>
              <a:r>
                <a:rPr lang="en-US" sz="1200">
                  <a:latin typeface="Times New Roman" pitchFamily="-111" charset="0"/>
                </a:rPr>
                <a:t>Correlation</a:t>
              </a:r>
            </a:p>
          </p:txBody>
        </p:sp>
        <p:sp>
          <p:nvSpPr>
            <p:cNvPr id="34826" name="TextBox 37"/>
            <p:cNvSpPr txBox="1">
              <a:spLocks noChangeArrowheads="1"/>
            </p:cNvSpPr>
            <p:nvPr/>
          </p:nvSpPr>
          <p:spPr bwMode="auto">
            <a:xfrm>
              <a:off x="6270625" y="609600"/>
              <a:ext cx="84296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itchFamily="-111" charset="0"/>
                </a:rPr>
                <a:t>Mobility </a:t>
              </a:r>
            </a:p>
            <a:p>
              <a:pPr algn="ctr"/>
              <a:r>
                <a:rPr lang="en-US" sz="1400" b="1" dirty="0">
                  <a:solidFill>
                    <a:srgbClr val="0000FF"/>
                  </a:solidFill>
                  <a:latin typeface="Times New Roman" pitchFamily="-111" charset="0"/>
                </a:rPr>
                <a:t>Space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48000" y="2133600"/>
            <a:ext cx="17526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76600" y="41910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006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77000" y="2133600"/>
            <a:ext cx="16764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0438" y="3962400"/>
            <a:ext cx="36147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zh-TW" sz="3600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Spatio-temporal Mobility in WLANs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76800" cy="4525963"/>
          </a:xfrm>
        </p:spPr>
        <p:txBody>
          <a:bodyPr/>
          <a:lstStyle/>
          <a:p>
            <a:pPr eaLnBrk="1" hangingPunct="1"/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Simple existing models</a:t>
            </a:r>
            <a:br>
              <a:rPr lang="en-US" altLang="zh-TW" sz="240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are very different</a:t>
            </a:r>
            <a:br>
              <a:rPr lang="en-US" altLang="zh-TW" sz="240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400" smtClean="0">
                <a:latin typeface="Times New Roman" pitchFamily="-111" charset="0"/>
                <a:ea typeface="新細明體" pitchFamily="-111" charset="-120"/>
              </a:rPr>
              <a:t>from the spatio-temporal characteristics in WLANs </a:t>
            </a:r>
          </a:p>
          <a:p>
            <a:pPr eaLnBrk="1" hangingPunct="1"/>
            <a:endParaRPr lang="en-US" altLang="zh-TW" sz="2400" smtClean="0">
              <a:ea typeface="新細明體" pitchFamily="-111" charset="-120"/>
            </a:endParaRPr>
          </a:p>
          <a:p>
            <a:pPr eaLnBrk="1" hangingPunct="1"/>
            <a:endParaRPr lang="zh-TW" altLang="en-US" smtClean="0">
              <a:ea typeface="新細明體" pitchFamily="-111" charset="-120"/>
            </a:endParaRPr>
          </a:p>
        </p:txBody>
      </p:sp>
      <p:grpSp>
        <p:nvGrpSpPr>
          <p:cNvPr id="36869" name="Group 4"/>
          <p:cNvGrpSpPr>
            <a:grpSpLocks/>
          </p:cNvGrpSpPr>
          <p:nvPr/>
        </p:nvGrpSpPr>
        <p:grpSpPr bwMode="auto">
          <a:xfrm>
            <a:off x="152400" y="6265863"/>
            <a:ext cx="838200" cy="592137"/>
            <a:chOff x="432" y="2064"/>
            <a:chExt cx="765" cy="494"/>
          </a:xfrm>
        </p:grpSpPr>
        <p:sp>
          <p:nvSpPr>
            <p:cNvPr id="36879" name="Text Box 5"/>
            <p:cNvSpPr txBox="1">
              <a:spLocks noChangeArrowheads="1"/>
            </p:cNvSpPr>
            <p:nvPr/>
          </p:nvSpPr>
          <p:spPr bwMode="auto">
            <a:xfrm>
              <a:off x="432" y="2352"/>
              <a:ext cx="765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1000">
                  <a:latin typeface="Times New Roman" pitchFamily="-111" charset="0"/>
                  <a:cs typeface="Times New Roman" pitchFamily="-111" charset="0"/>
                </a:rPr>
                <a:t>haracterize</a:t>
              </a:r>
            </a:p>
          </p:txBody>
        </p:sp>
        <p:grpSp>
          <p:nvGrpSpPr>
            <p:cNvPr id="36880" name="Group 6"/>
            <p:cNvGrpSpPr>
              <a:grpSpLocks/>
            </p:cNvGrpSpPr>
            <p:nvPr/>
          </p:nvGrpSpPr>
          <p:grpSpPr bwMode="auto">
            <a:xfrm>
              <a:off x="624" y="2064"/>
              <a:ext cx="422" cy="245"/>
              <a:chOff x="2880" y="2400"/>
              <a:chExt cx="960" cy="576"/>
            </a:xfrm>
          </p:grpSpPr>
          <p:sp>
            <p:nvSpPr>
              <p:cNvPr id="36881" name="Line 7"/>
              <p:cNvSpPr>
                <a:spLocks noChangeShapeType="1"/>
              </p:cNvSpPr>
              <p:nvPr/>
            </p:nvSpPr>
            <p:spPr bwMode="auto">
              <a:xfrm flipV="1">
                <a:off x="2880" y="2400"/>
                <a:ext cx="0" cy="5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2" name="Line 8"/>
              <p:cNvSpPr>
                <a:spLocks noChangeShapeType="1"/>
              </p:cNvSpPr>
              <p:nvPr/>
            </p:nvSpPr>
            <p:spPr bwMode="auto">
              <a:xfrm>
                <a:off x="2880" y="2976"/>
                <a:ext cx="96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83" name="Freeform 9"/>
              <p:cNvSpPr>
                <a:spLocks/>
              </p:cNvSpPr>
              <p:nvPr/>
            </p:nvSpPr>
            <p:spPr bwMode="auto">
              <a:xfrm>
                <a:off x="2889" y="2510"/>
                <a:ext cx="891" cy="393"/>
              </a:xfrm>
              <a:custGeom>
                <a:avLst/>
                <a:gdLst>
                  <a:gd name="T0" fmla="*/ 0 w 891"/>
                  <a:gd name="T1" fmla="*/ 217 h 393"/>
                  <a:gd name="T2" fmla="*/ 153 w 891"/>
                  <a:gd name="T3" fmla="*/ 226 h 393"/>
                  <a:gd name="T4" fmla="*/ 189 w 891"/>
                  <a:gd name="T5" fmla="*/ 145 h 393"/>
                  <a:gd name="T6" fmla="*/ 306 w 891"/>
                  <a:gd name="T7" fmla="*/ 19 h 393"/>
                  <a:gd name="T8" fmla="*/ 342 w 891"/>
                  <a:gd name="T9" fmla="*/ 190 h 393"/>
                  <a:gd name="T10" fmla="*/ 369 w 891"/>
                  <a:gd name="T11" fmla="*/ 208 h 393"/>
                  <a:gd name="T12" fmla="*/ 558 w 891"/>
                  <a:gd name="T13" fmla="*/ 253 h 393"/>
                  <a:gd name="T14" fmla="*/ 594 w 891"/>
                  <a:gd name="T15" fmla="*/ 244 h 393"/>
                  <a:gd name="T16" fmla="*/ 612 w 891"/>
                  <a:gd name="T17" fmla="*/ 217 h 393"/>
                  <a:gd name="T18" fmla="*/ 666 w 891"/>
                  <a:gd name="T19" fmla="*/ 181 h 393"/>
                  <a:gd name="T20" fmla="*/ 729 w 891"/>
                  <a:gd name="T21" fmla="*/ 262 h 393"/>
                  <a:gd name="T22" fmla="*/ 738 w 891"/>
                  <a:gd name="T23" fmla="*/ 361 h 393"/>
                  <a:gd name="T24" fmla="*/ 891 w 891"/>
                  <a:gd name="T25" fmla="*/ 388 h 3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91"/>
                  <a:gd name="T40" fmla="*/ 0 h 393"/>
                  <a:gd name="T41" fmla="*/ 891 w 891"/>
                  <a:gd name="T42" fmla="*/ 393 h 3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91" h="393">
                    <a:moveTo>
                      <a:pt x="0" y="217"/>
                    </a:moveTo>
                    <a:cubicBezTo>
                      <a:pt x="85" y="245"/>
                      <a:pt x="35" y="237"/>
                      <a:pt x="153" y="226"/>
                    </a:cubicBezTo>
                    <a:cubicBezTo>
                      <a:pt x="174" y="162"/>
                      <a:pt x="160" y="188"/>
                      <a:pt x="189" y="145"/>
                    </a:cubicBezTo>
                    <a:cubicBezTo>
                      <a:pt x="200" y="0"/>
                      <a:pt x="172" y="4"/>
                      <a:pt x="306" y="19"/>
                    </a:cubicBezTo>
                    <a:cubicBezTo>
                      <a:pt x="334" y="75"/>
                      <a:pt x="320" y="134"/>
                      <a:pt x="342" y="190"/>
                    </a:cubicBezTo>
                    <a:cubicBezTo>
                      <a:pt x="346" y="200"/>
                      <a:pt x="360" y="202"/>
                      <a:pt x="369" y="208"/>
                    </a:cubicBezTo>
                    <a:cubicBezTo>
                      <a:pt x="430" y="300"/>
                      <a:pt x="346" y="265"/>
                      <a:pt x="558" y="253"/>
                    </a:cubicBezTo>
                    <a:cubicBezTo>
                      <a:pt x="570" y="250"/>
                      <a:pt x="584" y="251"/>
                      <a:pt x="594" y="244"/>
                    </a:cubicBezTo>
                    <a:cubicBezTo>
                      <a:pt x="603" y="238"/>
                      <a:pt x="605" y="225"/>
                      <a:pt x="612" y="217"/>
                    </a:cubicBezTo>
                    <a:cubicBezTo>
                      <a:pt x="638" y="186"/>
                      <a:pt x="633" y="192"/>
                      <a:pt x="666" y="181"/>
                    </a:cubicBezTo>
                    <a:cubicBezTo>
                      <a:pt x="731" y="207"/>
                      <a:pt x="709" y="202"/>
                      <a:pt x="729" y="262"/>
                    </a:cubicBezTo>
                    <a:cubicBezTo>
                      <a:pt x="732" y="295"/>
                      <a:pt x="728" y="329"/>
                      <a:pt x="738" y="361"/>
                    </a:cubicBezTo>
                    <a:cubicBezTo>
                      <a:pt x="748" y="393"/>
                      <a:pt x="862" y="388"/>
                      <a:pt x="891" y="38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870" name="Group 10"/>
          <p:cNvGrpSpPr>
            <a:grpSpLocks/>
          </p:cNvGrpSpPr>
          <p:nvPr/>
        </p:nvGrpSpPr>
        <p:grpSpPr bwMode="auto">
          <a:xfrm>
            <a:off x="0" y="3581400"/>
            <a:ext cx="4171950" cy="2470150"/>
            <a:chOff x="144" y="2448"/>
            <a:chExt cx="2628" cy="1556"/>
          </a:xfrm>
        </p:grpSpPr>
        <p:sp>
          <p:nvSpPr>
            <p:cNvPr id="36876" name="Text Box 11"/>
            <p:cNvSpPr txBox="1">
              <a:spLocks noChangeArrowheads="1"/>
            </p:cNvSpPr>
            <p:nvPr/>
          </p:nvSpPr>
          <p:spPr bwMode="auto">
            <a:xfrm rot="-5400000">
              <a:off x="-504" y="3096"/>
              <a:ext cx="148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altLang="zh-TW" sz="1400">
                  <a:latin typeface="Times New Roman" pitchFamily="-111" charset="0"/>
                  <a:cs typeface="Times New Roman" pitchFamily="-111" charset="0"/>
                </a:rPr>
                <a:t>Prob.(online time fraction &gt; x)</a:t>
              </a:r>
            </a:p>
          </p:txBody>
        </p:sp>
        <p:pic>
          <p:nvPicPr>
            <p:cNvPr id="36877" name="Picture 12" descr="indi-active-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" y="2592"/>
              <a:ext cx="2208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8" name="Text Box 13"/>
            <p:cNvSpPr txBox="1">
              <a:spLocks noChangeArrowheads="1"/>
            </p:cNvSpPr>
            <p:nvPr/>
          </p:nvSpPr>
          <p:spPr bwMode="auto">
            <a:xfrm>
              <a:off x="1296" y="2448"/>
              <a:ext cx="14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>
                  <a:cs typeface="Arial" charset="0"/>
                </a:rPr>
                <a:t>On/off activity pattern</a:t>
              </a:r>
            </a:p>
          </p:txBody>
        </p:sp>
      </p:grpSp>
      <p:sp>
        <p:nvSpPr>
          <p:cNvPr id="36871" name="Text Box 19"/>
          <p:cNvSpPr txBox="1">
            <a:spLocks noChangeArrowheads="1"/>
          </p:cNvSpPr>
          <p:nvPr/>
        </p:nvSpPr>
        <p:spPr bwMode="auto">
          <a:xfrm>
            <a:off x="6019800" y="4038600"/>
            <a:ext cx="1833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rgbClr val="0000FF"/>
                </a:solidFill>
                <a:latin typeface="Times New Roman" pitchFamily="-111" charset="0"/>
                <a:cs typeface="Arial" charset="0"/>
              </a:rPr>
              <a:t>Periodic re-appearance</a:t>
            </a:r>
          </a:p>
        </p:txBody>
      </p:sp>
      <p:sp>
        <p:nvSpPr>
          <p:cNvPr id="36872" name="TextBox 20"/>
          <p:cNvSpPr txBox="1">
            <a:spLocks noChangeArrowheads="1"/>
          </p:cNvSpPr>
          <p:nvPr/>
        </p:nvSpPr>
        <p:spPr bwMode="auto">
          <a:xfrm>
            <a:off x="4800600" y="3505200"/>
            <a:ext cx="379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imes New Roman" pitchFamily="-111" charset="0"/>
              </a:rPr>
              <a:t>95% on-line time at 5 most visited APs</a:t>
            </a:r>
          </a:p>
        </p:txBody>
      </p:sp>
      <p:sp>
        <p:nvSpPr>
          <p:cNvPr id="36873" name="TextBox 21"/>
          <p:cNvSpPr txBox="1">
            <a:spLocks noChangeArrowheads="1"/>
          </p:cNvSpPr>
          <p:nvPr/>
        </p:nvSpPr>
        <p:spPr bwMode="auto">
          <a:xfrm>
            <a:off x="4800600" y="6488113"/>
            <a:ext cx="3736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Times New Roman" pitchFamily="-111" charset="0"/>
              </a:rPr>
              <a:t>Periodic repetition peaks daily/weekly</a:t>
            </a:r>
          </a:p>
        </p:txBody>
      </p:sp>
      <p:pic>
        <p:nvPicPr>
          <p:cNvPr id="36874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066800"/>
            <a:ext cx="37576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Text Box 16"/>
          <p:cNvSpPr txBox="1">
            <a:spLocks noChangeArrowheads="1"/>
          </p:cNvSpPr>
          <p:nvPr/>
        </p:nvSpPr>
        <p:spPr bwMode="auto">
          <a:xfrm>
            <a:off x="5486400" y="1066800"/>
            <a:ext cx="251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0000FF"/>
                </a:solidFill>
                <a:latin typeface="Times New Roman" pitchFamily="-111" charset="0"/>
                <a:cs typeface="Arial" charset="0"/>
              </a:rPr>
              <a:t>Skewed location preference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zh-TW" sz="3000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The </a:t>
            </a:r>
            <a:r>
              <a:rPr lang="en-US" altLang="zh-TW" sz="3000" i="1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TVC</a:t>
            </a:r>
            <a:r>
              <a:rPr lang="en-US" altLang="zh-TW" sz="3000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 Model: Reproducing Mobility Characteristics</a:t>
            </a:r>
          </a:p>
        </p:txBody>
      </p:sp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4425950" y="6457950"/>
            <a:ext cx="471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Times New Roman" pitchFamily="-111" charset="0"/>
                <a:cs typeface="Arial" charset="0"/>
              </a:rPr>
              <a:t>* Model-simplified: single community per node. Model-complex: multiple communities</a:t>
            </a:r>
          </a:p>
          <a:p>
            <a:r>
              <a:rPr lang="en-US" sz="1000">
                <a:latin typeface="Times New Roman" pitchFamily="-111" charset="0"/>
                <a:cs typeface="Arial" charset="0"/>
              </a:rPr>
              <a:t>** Similar matches achieved for USC and Dartmouth traces</a:t>
            </a:r>
          </a:p>
        </p:txBody>
      </p:sp>
      <p:pic>
        <p:nvPicPr>
          <p:cNvPr id="38916" name="Picture 4" descr="pref_model_vs_trace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219200"/>
            <a:ext cx="39624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NSI_model_vs_trace_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86200"/>
            <a:ext cx="42672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181600" y="990600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  <a:cs typeface="Arial" charset="0"/>
              </a:rPr>
              <a:t>Skewed location visiting preference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5867400" y="38100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-111" charset="0"/>
                <a:cs typeface="Arial" charset="0"/>
              </a:rPr>
              <a:t>Periodic re-appearance</a:t>
            </a: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6934200" y="3505200"/>
            <a:ext cx="654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Times New Roman" pitchFamily="-111" charset="0"/>
                <a:cs typeface="Times New Roman" pitchFamily="-111" charset="0"/>
              </a:rPr>
              <a:t>CCDF</a:t>
            </a: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152400" y="1295400"/>
            <a:ext cx="4648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-111" charset="0"/>
              </a:rPr>
              <a:t>Time-Variant Community (</a:t>
            </a:r>
            <a:r>
              <a:rPr lang="en-US" b="1" i="1">
                <a:latin typeface="Times New Roman" pitchFamily="-111" charset="0"/>
              </a:rPr>
              <a:t>TVC</a:t>
            </a:r>
            <a:r>
              <a:rPr lang="en-US">
                <a:latin typeface="Times New Roman" pitchFamily="-111" charset="0"/>
              </a:rPr>
              <a:t>) Model:</a:t>
            </a:r>
          </a:p>
          <a:p>
            <a:r>
              <a:rPr lang="en-US">
                <a:latin typeface="Times New Roman" pitchFamily="-111" charset="0"/>
              </a:rPr>
              <a:t>1- Assigns communities (locations) to users </a:t>
            </a:r>
          </a:p>
          <a:p>
            <a:r>
              <a:rPr lang="en-US">
                <a:latin typeface="Times New Roman" pitchFamily="-111" charset="0"/>
              </a:rPr>
              <a:t>to re-produce location visiting preference</a:t>
            </a:r>
          </a:p>
          <a:p>
            <a:r>
              <a:rPr lang="en-US">
                <a:latin typeface="Times New Roman" pitchFamily="-111" charset="0"/>
              </a:rPr>
              <a:t>2- Varies temporal assignment of communities to re-produce the periodic re-appearance</a:t>
            </a:r>
          </a:p>
        </p:txBody>
      </p:sp>
      <p:sp>
        <p:nvSpPr>
          <p:cNvPr id="38922" name="TextBox 13"/>
          <p:cNvSpPr txBox="1">
            <a:spLocks noChangeArrowheads="1"/>
          </p:cNvSpPr>
          <p:nvPr/>
        </p:nvSpPr>
        <p:spPr bwMode="auto">
          <a:xfrm>
            <a:off x="152401" y="5943600"/>
            <a:ext cx="4419600" cy="52322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Times New Roman" pitchFamily="-111" charset="0"/>
              </a:rPr>
              <a:t>Hsu, </a:t>
            </a:r>
            <a:r>
              <a:rPr lang="en-US" sz="1400" dirty="0" err="1" smtClean="0">
                <a:latin typeface="Times New Roman" pitchFamily="-111" charset="0"/>
              </a:rPr>
              <a:t>Spyropoulos</a:t>
            </a:r>
            <a:r>
              <a:rPr lang="en-US" sz="1400" dirty="0" smtClean="0">
                <a:latin typeface="Times New Roman" pitchFamily="-111" charset="0"/>
              </a:rPr>
              <a:t>, </a:t>
            </a:r>
            <a:r>
              <a:rPr lang="en-US" sz="1400" dirty="0" err="1" smtClean="0">
                <a:latin typeface="Times New Roman" pitchFamily="-111" charset="0"/>
              </a:rPr>
              <a:t>Psounis</a:t>
            </a:r>
            <a:r>
              <a:rPr lang="en-US" sz="1400" dirty="0" smtClean="0">
                <a:latin typeface="Times New Roman" pitchFamily="-111" charset="0"/>
              </a:rPr>
              <a:t>, </a:t>
            </a:r>
            <a:r>
              <a:rPr lang="en-US" sz="1400" dirty="0" err="1" smtClean="0">
                <a:latin typeface="Times New Roman" pitchFamily="-111" charset="0"/>
              </a:rPr>
              <a:t>Helmy</a:t>
            </a:r>
            <a:r>
              <a:rPr lang="en-US" sz="1400" dirty="0" smtClean="0">
                <a:latin typeface="Times New Roman" pitchFamily="-111" charset="0"/>
              </a:rPr>
              <a:t>, </a:t>
            </a:r>
            <a:r>
              <a:rPr lang="en-US" sz="1400" i="1" dirty="0" smtClean="0">
                <a:latin typeface="Times New Roman" pitchFamily="-111" charset="0"/>
              </a:rPr>
              <a:t>IEEE </a:t>
            </a:r>
            <a:r>
              <a:rPr lang="en-US" sz="1400" i="1" dirty="0">
                <a:latin typeface="Times New Roman" pitchFamily="-111" charset="0"/>
              </a:rPr>
              <a:t>INFOCOM </a:t>
            </a:r>
            <a:r>
              <a:rPr lang="en-US" sz="1400" dirty="0">
                <a:latin typeface="Times New Roman" pitchFamily="-111" charset="0"/>
              </a:rPr>
              <a:t>2007</a:t>
            </a:r>
          </a:p>
          <a:p>
            <a:r>
              <a:rPr lang="en-US" sz="1400" i="1" dirty="0">
                <a:latin typeface="Times New Roman" pitchFamily="-111" charset="0"/>
              </a:rPr>
              <a:t>IEEE/ACM Trans. on Networking </a:t>
            </a:r>
            <a:r>
              <a:rPr lang="en-US" sz="1400" dirty="0">
                <a:latin typeface="Times New Roman" pitchFamily="-111" charset="0"/>
              </a:rPr>
              <a:t>2009</a:t>
            </a:r>
          </a:p>
        </p:txBody>
      </p:sp>
      <p:pic>
        <p:nvPicPr>
          <p:cNvPr id="3892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2971800"/>
            <a:ext cx="4343400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5334000"/>
            <a:ext cx="41148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990600"/>
            <a:ext cx="3544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http://</a:t>
            </a:r>
            <a:r>
              <a:rPr lang="en-US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nile.cise.ufl.edu/~weijenhs/TVC_model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3733800" y="3124200"/>
            <a:ext cx="1676400" cy="990600"/>
          </a:xfrm>
          <a:prstGeom prst="flowChartAlternateProcess">
            <a:avLst/>
          </a:prstGeom>
          <a:solidFill>
            <a:srgbClr val="008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5299" name="Picture 3" descr="research_compon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81200"/>
            <a:ext cx="69342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III – Groups in WLAN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Case Study III: Goal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Identify similar users (in terms of long run mobility preferences) from the diverse </a:t>
            </a:r>
            <a:r>
              <a:rPr lang="en-US" altLang="zh-TW" sz="2800" dirty="0" err="1" smtClean="0">
                <a:latin typeface="Times New Roman" pitchFamily="-111" charset="0"/>
                <a:ea typeface="新細明體" pitchFamily="-111" charset="-120"/>
              </a:rPr>
              <a:t>WLAN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user population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Understand the constituents of the population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Identify potential groups for group-aware service</a:t>
            </a:r>
          </a:p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Approach: 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Classify users based on their mobility trends and location-visiting preferences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Utilize data mining and clustering techniques to assess quality of classification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Extend similarity to include website access patterns (future)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36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Representation of User Association Patterns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953000"/>
          </a:xfrm>
        </p:spPr>
        <p:txBody>
          <a:bodyPr/>
          <a:lstStyle/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Summarize user association per day by a vector</a:t>
            </a:r>
          </a:p>
          <a:p>
            <a:pPr lvl="1" eaLnBrk="1" hangingPunct="1"/>
            <a:r>
              <a:rPr lang="en-US" altLang="zh-TW" sz="2000" i="1" dirty="0" smtClean="0">
                <a:ea typeface="新細明體" pitchFamily="-111" charset="-120"/>
              </a:rPr>
              <a:t>a</a:t>
            </a:r>
            <a:r>
              <a:rPr lang="en-US" altLang="zh-TW" sz="2000" dirty="0" smtClean="0">
                <a:ea typeface="新細明體" pitchFamily="-111" charset="-120"/>
              </a:rPr>
              <a:t> = {</a:t>
            </a:r>
            <a:r>
              <a:rPr lang="en-US" altLang="zh-TW" sz="2000" i="1" dirty="0" err="1" smtClean="0">
                <a:ea typeface="新細明體" pitchFamily="-111" charset="-120"/>
              </a:rPr>
              <a:t>a</a:t>
            </a:r>
            <a:r>
              <a:rPr lang="en-US" altLang="zh-TW" sz="2000" i="1" baseline="-25000" dirty="0" err="1" smtClean="0">
                <a:ea typeface="新細明體" pitchFamily="-111" charset="-120"/>
              </a:rPr>
              <a:t>j</a:t>
            </a:r>
            <a:r>
              <a:rPr lang="en-US" altLang="zh-TW" sz="2000" dirty="0" smtClean="0">
                <a:ea typeface="新細明體" pitchFamily="-111" charset="-120"/>
              </a:rPr>
              <a:t> : fraction of online time user </a:t>
            </a:r>
            <a:r>
              <a:rPr lang="en-US" altLang="zh-TW" sz="2000" i="1" dirty="0" err="1" smtClean="0">
                <a:ea typeface="新細明體" pitchFamily="-111" charset="-120"/>
              </a:rPr>
              <a:t>i</a:t>
            </a:r>
            <a:r>
              <a:rPr lang="en-US" altLang="zh-TW" sz="2000" dirty="0" smtClean="0">
                <a:ea typeface="新細明體" pitchFamily="-111" charset="-120"/>
              </a:rPr>
              <a:t> spends at </a:t>
            </a:r>
            <a:r>
              <a:rPr lang="en-US" altLang="zh-TW" sz="2000" dirty="0" err="1" smtClean="0">
                <a:ea typeface="新細明體" pitchFamily="-111" charset="-120"/>
              </a:rPr>
              <a:t>AP</a:t>
            </a:r>
            <a:r>
              <a:rPr lang="en-US" altLang="zh-TW" sz="2000" i="1" baseline="-25000" dirty="0" err="1" smtClean="0">
                <a:ea typeface="新細明體" pitchFamily="-111" charset="-120"/>
              </a:rPr>
              <a:t>j</a:t>
            </a:r>
            <a:r>
              <a:rPr lang="en-US" altLang="zh-TW" sz="2000" dirty="0" smtClean="0">
                <a:ea typeface="新細明體" pitchFamily="-111" charset="-120"/>
              </a:rPr>
              <a:t> on day </a:t>
            </a:r>
            <a:r>
              <a:rPr lang="en-US" altLang="zh-TW" sz="2000" i="1" dirty="0" smtClean="0">
                <a:ea typeface="新細明體" pitchFamily="-111" charset="-120"/>
              </a:rPr>
              <a:t>d</a:t>
            </a:r>
            <a:r>
              <a:rPr lang="en-US" altLang="zh-TW" sz="2000" dirty="0" smtClean="0">
                <a:ea typeface="新細明體" pitchFamily="-111" charset="-120"/>
              </a:rPr>
              <a:t>}</a:t>
            </a:r>
          </a:p>
          <a:p>
            <a:pPr lvl="1" eaLnBrk="1" hangingPunct="1"/>
            <a:endParaRPr lang="en-US" altLang="zh-TW" sz="2000" dirty="0" smtClean="0">
              <a:latin typeface="Times New Roman" pitchFamily="-111" charset="0"/>
              <a:ea typeface="新細明體" pitchFamily="-111" charset="-120"/>
            </a:endParaRPr>
          </a:p>
          <a:p>
            <a:pPr eaLnBrk="1" hangingPunct="1"/>
            <a:endParaRPr lang="en-US" altLang="zh-TW" sz="2500" dirty="0" smtClean="0">
              <a:latin typeface="Times New Roman" pitchFamily="-111" charset="0"/>
              <a:ea typeface="新細明體" pitchFamily="-111" charset="-120"/>
            </a:endParaRPr>
          </a:p>
          <a:p>
            <a:pPr eaLnBrk="1" hangingPunct="1"/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Sum long-run mobility in “</a:t>
            </a:r>
            <a:r>
              <a:rPr lang="en-US" altLang="zh-TW" b="1" i="1" dirty="0" smtClean="0">
                <a:solidFill>
                  <a:srgbClr val="FF0000"/>
                </a:solidFill>
                <a:latin typeface="Times New Roman" pitchFamily="-111" charset="0"/>
                <a:ea typeface="新細明體" pitchFamily="-111" charset="-120"/>
              </a:rPr>
              <a:t>association matrix</a:t>
            </a:r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”</a:t>
            </a:r>
          </a:p>
        </p:txBody>
      </p:sp>
      <p:grpSp>
        <p:nvGrpSpPr>
          <p:cNvPr id="59398" name="Group 4"/>
          <p:cNvGrpSpPr>
            <a:grpSpLocks/>
          </p:cNvGrpSpPr>
          <p:nvPr/>
        </p:nvGrpSpPr>
        <p:grpSpPr bwMode="auto">
          <a:xfrm>
            <a:off x="8145463" y="5835650"/>
            <a:ext cx="998537" cy="1022350"/>
            <a:chOff x="4512" y="3504"/>
            <a:chExt cx="629" cy="644"/>
          </a:xfrm>
        </p:grpSpPr>
        <p:sp>
          <p:nvSpPr>
            <p:cNvPr id="59406" name="AutoShape 5"/>
            <p:cNvSpPr>
              <a:spLocks noChangeArrowheads="1"/>
            </p:cNvSpPr>
            <p:nvPr/>
          </p:nvSpPr>
          <p:spPr bwMode="auto">
            <a:xfrm>
              <a:off x="4627" y="3504"/>
              <a:ext cx="365" cy="444"/>
            </a:xfrm>
            <a:prstGeom prst="bracketPair">
              <a:avLst>
                <a:gd name="adj" fmla="val 16667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7" name="Text Box 6"/>
            <p:cNvSpPr txBox="1">
              <a:spLocks noChangeArrowheads="1"/>
            </p:cNvSpPr>
            <p:nvPr/>
          </p:nvSpPr>
          <p:spPr bwMode="auto">
            <a:xfrm>
              <a:off x="4512" y="3936"/>
              <a:ext cx="62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TW" sz="1600" b="1" i="1">
                  <a:latin typeface="Times New Roman" pitchFamily="-111" charset="0"/>
                  <a:cs typeface="Times New Roman" pitchFamily="-111" charset="0"/>
                </a:rPr>
                <a:t>R</a:t>
              </a:r>
              <a:r>
                <a:rPr lang="en-US" altLang="zh-TW" sz="1600">
                  <a:latin typeface="Times New Roman" pitchFamily="-111" charset="0"/>
                  <a:cs typeface="Times New Roman" pitchFamily="-111" charset="0"/>
                </a:rPr>
                <a:t>epresent</a:t>
              </a:r>
            </a:p>
          </p:txBody>
        </p:sp>
        <p:graphicFrame>
          <p:nvGraphicFramePr>
            <p:cNvPr id="59395" name="Object 3"/>
            <p:cNvGraphicFramePr>
              <a:graphicFrameLocks noChangeAspect="1"/>
            </p:cNvGraphicFramePr>
            <p:nvPr/>
          </p:nvGraphicFramePr>
          <p:xfrm>
            <a:off x="4627" y="3527"/>
            <a:ext cx="365" cy="409"/>
          </p:xfrm>
          <a:graphic>
            <a:graphicData uri="http://schemas.openxmlformats.org/presentationml/2006/ole">
              <p:oleObj spid="_x0000_s59395" name="方程式" r:id="rId4" imgW="838080" imgH="698400" progId="Equation.3">
                <p:embed/>
              </p:oleObj>
            </a:graphicData>
          </a:graphic>
        </p:graphicFrame>
      </p:grpSp>
      <p:grpSp>
        <p:nvGrpSpPr>
          <p:cNvPr id="59399" name="Group 15"/>
          <p:cNvGrpSpPr>
            <a:grpSpLocks/>
          </p:cNvGrpSpPr>
          <p:nvPr/>
        </p:nvGrpSpPr>
        <p:grpSpPr bwMode="auto">
          <a:xfrm>
            <a:off x="838200" y="2514600"/>
            <a:ext cx="7813675" cy="1006475"/>
            <a:chOff x="990600" y="3048000"/>
            <a:chExt cx="7813675" cy="1006475"/>
          </a:xfrm>
        </p:grpSpPr>
        <p:sp>
          <p:nvSpPr>
            <p:cNvPr id="59402" name="Text Box 8"/>
            <p:cNvSpPr txBox="1">
              <a:spLocks noChangeArrowheads="1"/>
            </p:cNvSpPr>
            <p:nvPr/>
          </p:nvSpPr>
          <p:spPr bwMode="auto">
            <a:xfrm>
              <a:off x="990600" y="3048000"/>
              <a:ext cx="2551113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en-US" altLang="zh-TW" sz="2000" dirty="0">
                  <a:cs typeface="Arial" charset="0"/>
                </a:rPr>
                <a:t>Office, </a:t>
              </a:r>
              <a:r>
                <a:rPr lang="en-US" altLang="zh-TW" sz="2000" dirty="0" err="1">
                  <a:cs typeface="Arial" charset="0"/>
                </a:rPr>
                <a:t>10AM</a:t>
              </a:r>
              <a:r>
                <a:rPr lang="en-US" altLang="zh-TW" sz="2000" dirty="0">
                  <a:cs typeface="Arial" charset="0"/>
                </a:rPr>
                <a:t> -</a:t>
              </a:r>
              <a:r>
                <a:rPr lang="en-US" altLang="zh-TW" sz="2000" dirty="0" err="1">
                  <a:cs typeface="Arial" charset="0"/>
                </a:rPr>
                <a:t>12PM</a:t>
              </a:r>
              <a:endParaRPr lang="en-US" altLang="zh-TW" sz="2000" dirty="0">
                <a:cs typeface="Arial" charset="0"/>
              </a:endParaRPr>
            </a:p>
            <a:p>
              <a:pPr>
                <a:buFontTx/>
                <a:buChar char="-"/>
              </a:pPr>
              <a:r>
                <a:rPr lang="en-US" altLang="zh-TW" sz="2000" dirty="0">
                  <a:cs typeface="Arial" charset="0"/>
                </a:rPr>
                <a:t>Library, </a:t>
              </a:r>
              <a:r>
                <a:rPr lang="en-US" altLang="zh-TW" sz="2000" dirty="0" err="1">
                  <a:cs typeface="Arial" charset="0"/>
                </a:rPr>
                <a:t>3PM</a:t>
              </a:r>
              <a:r>
                <a:rPr lang="en-US" altLang="zh-TW" sz="2000" dirty="0">
                  <a:cs typeface="Arial" charset="0"/>
                </a:rPr>
                <a:t> – </a:t>
              </a:r>
              <a:r>
                <a:rPr lang="en-US" altLang="zh-TW" sz="2000" dirty="0" err="1">
                  <a:cs typeface="Arial" charset="0"/>
                </a:rPr>
                <a:t>4PM</a:t>
              </a:r>
              <a:r>
                <a:rPr lang="en-US" altLang="zh-TW" sz="2000" dirty="0">
                  <a:cs typeface="Arial" charset="0"/>
                </a:rPr>
                <a:t/>
              </a:r>
              <a:br>
                <a:rPr lang="en-US" altLang="zh-TW" sz="2000" dirty="0">
                  <a:cs typeface="Arial" charset="0"/>
                </a:rPr>
              </a:br>
              <a:r>
                <a:rPr lang="en-US" altLang="zh-TW" sz="2000" dirty="0">
                  <a:cs typeface="Arial" charset="0"/>
                </a:rPr>
                <a:t>-Class, </a:t>
              </a:r>
              <a:r>
                <a:rPr lang="en-US" altLang="zh-TW" sz="2000" dirty="0" err="1">
                  <a:cs typeface="Arial" charset="0"/>
                </a:rPr>
                <a:t>6PM</a:t>
              </a:r>
              <a:r>
                <a:rPr lang="en-US" altLang="zh-TW" sz="2000" dirty="0">
                  <a:cs typeface="Arial" charset="0"/>
                </a:rPr>
                <a:t> – </a:t>
              </a:r>
              <a:r>
                <a:rPr lang="en-US" altLang="zh-TW" sz="2000" dirty="0" err="1">
                  <a:cs typeface="Arial" charset="0"/>
                </a:rPr>
                <a:t>8PM</a:t>
              </a:r>
              <a:endParaRPr lang="en-US" altLang="zh-TW" sz="2000" dirty="0">
                <a:cs typeface="Arial" charset="0"/>
              </a:endParaRPr>
            </a:p>
          </p:txBody>
        </p:sp>
        <p:grpSp>
          <p:nvGrpSpPr>
            <p:cNvPr id="59403" name="Group 9"/>
            <p:cNvGrpSpPr>
              <a:grpSpLocks/>
            </p:cNvGrpSpPr>
            <p:nvPr/>
          </p:nvGrpSpPr>
          <p:grpSpPr bwMode="auto">
            <a:xfrm>
              <a:off x="3581400" y="3200400"/>
              <a:ext cx="5222875" cy="701675"/>
              <a:chOff x="2304" y="1872"/>
              <a:chExt cx="3290" cy="442"/>
            </a:xfrm>
          </p:grpSpPr>
          <p:sp>
            <p:nvSpPr>
              <p:cNvPr id="59404" name="Text Box 10"/>
              <p:cNvSpPr txBox="1">
                <a:spLocks noChangeArrowheads="1"/>
              </p:cNvSpPr>
              <p:nvPr/>
            </p:nvSpPr>
            <p:spPr bwMode="auto">
              <a:xfrm>
                <a:off x="2928" y="1872"/>
                <a:ext cx="266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000">
                    <a:cs typeface="Arial" charset="0"/>
                  </a:rPr>
                  <a:t>Association vector: </a:t>
                </a:r>
                <a:br>
                  <a:rPr lang="en-US" altLang="zh-TW" sz="2000">
                    <a:cs typeface="Arial" charset="0"/>
                  </a:rPr>
                </a:br>
                <a:r>
                  <a:rPr lang="en-US" altLang="zh-TW" sz="2000">
                    <a:cs typeface="Arial" charset="0"/>
                  </a:rPr>
                  <a:t>(library, office, class) =(0.2, 0.4, 0.4)</a:t>
                </a:r>
                <a:endParaRPr lang="zh-TW" altLang="en-US" sz="2000">
                  <a:ea typeface="新細明體" pitchFamily="-111" charset="-120"/>
                </a:endParaRPr>
              </a:p>
            </p:txBody>
          </p:sp>
          <p:sp>
            <p:nvSpPr>
              <p:cNvPr id="59405" name="AutoShape 11"/>
              <p:cNvSpPr>
                <a:spLocks noChangeArrowheads="1"/>
              </p:cNvSpPr>
              <p:nvPr/>
            </p:nvSpPr>
            <p:spPr bwMode="auto">
              <a:xfrm>
                <a:off x="2304" y="1872"/>
                <a:ext cx="672" cy="384"/>
              </a:xfrm>
              <a:prstGeom prst="rightArrow">
                <a:avLst>
                  <a:gd name="adj1" fmla="val 50000"/>
                  <a:gd name="adj2" fmla="val 43750"/>
                </a:avLst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400" name="TextBox 12"/>
          <p:cNvSpPr txBox="1">
            <a:spLocks noChangeArrowheads="1"/>
          </p:cNvSpPr>
          <p:nvPr/>
        </p:nvSpPr>
        <p:spPr bwMode="auto">
          <a:xfrm>
            <a:off x="457200" y="1066800"/>
            <a:ext cx="80177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* W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. Hsu, D.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Dutta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, A.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Helmy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, “Mining Behavioral Groups in </a:t>
            </a:r>
            <a:r>
              <a:rPr lang="en-US" sz="1600" dirty="0" err="1">
                <a:latin typeface="Times New Roman" pitchFamily="-111" charset="0"/>
                <a:cs typeface="Times New Roman" pitchFamily="-111" charset="0"/>
              </a:rPr>
              <a:t>WLANs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”, </a:t>
            </a:r>
            <a:r>
              <a:rPr lang="en-US" sz="1600" i="1" dirty="0">
                <a:latin typeface="Times New Roman" pitchFamily="-111" charset="0"/>
                <a:cs typeface="Times New Roman" pitchFamily="-111" charset="0"/>
              </a:rPr>
              <a:t>ACM </a:t>
            </a:r>
            <a:r>
              <a:rPr lang="en-US" sz="1600" i="1" dirty="0" err="1">
                <a:latin typeface="Times New Roman" pitchFamily="-111" charset="0"/>
                <a:cs typeface="Times New Roman" pitchFamily="-111" charset="0"/>
              </a:rPr>
              <a:t>MobiCom</a:t>
            </a:r>
            <a:r>
              <a:rPr lang="en-US" sz="1600" i="1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2007, </a:t>
            </a:r>
          </a:p>
          <a:p>
            <a:r>
              <a:rPr lang="en-US" sz="1600" i="1" dirty="0" smtClean="0">
                <a:latin typeface="Times New Roman" pitchFamily="-111" charset="0"/>
                <a:cs typeface="Times New Roman" pitchFamily="-111" charset="0"/>
              </a:rPr>
              <a:t>IEEE Transactions on Mobile Computing (TMC),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Vol. 11, No. 11</a:t>
            </a:r>
            <a:r>
              <a:rPr lang="en-US" sz="1600" i="1" dirty="0" smtClean="0">
                <a:latin typeface="Times New Roman" pitchFamily="-111" charset="0"/>
                <a:cs typeface="Times New Roman" pitchFamily="-111" charset="0"/>
              </a:rPr>
              <a:t>,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Nov.</a:t>
            </a:r>
            <a:r>
              <a:rPr lang="en-US" sz="1600" i="1" dirty="0" smtClean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sz="1600" dirty="0" smtClean="0">
                <a:latin typeface="Times New Roman" pitchFamily="-111" charset="0"/>
                <a:cs typeface="Times New Roman" pitchFamily="-111" charset="0"/>
              </a:rPr>
              <a:t>2012.</a:t>
            </a:r>
            <a:endParaRPr lang="en-US" sz="1600" dirty="0">
              <a:latin typeface="Times New Roman" pitchFamily="-111" charset="0"/>
              <a:cs typeface="Times New Roman" pitchFamily="-111" charset="0"/>
            </a:endParaRPr>
          </a:p>
        </p:txBody>
      </p:sp>
      <p:graphicFrame>
        <p:nvGraphicFramePr>
          <p:cNvPr id="59394" name="Object 3162"/>
          <p:cNvGraphicFramePr>
            <a:graphicFrameLocks noChangeAspect="1"/>
          </p:cNvGraphicFramePr>
          <p:nvPr/>
        </p:nvGraphicFramePr>
        <p:xfrm>
          <a:off x="1371600" y="3962400"/>
          <a:ext cx="5486400" cy="2211388"/>
        </p:xfrm>
        <a:graphic>
          <a:graphicData uri="http://schemas.openxmlformats.org/presentationml/2006/ole">
            <p:oleObj spid="_x0000_s59394" name="Visio" r:id="rId5" imgW="11645900" imgH="4711700" progId="">
              <p:embed/>
            </p:oleObj>
          </a:graphicData>
        </a:graphic>
      </p:graphicFrame>
      <p:sp>
        <p:nvSpPr>
          <p:cNvPr id="59401" name="TextBox 4"/>
          <p:cNvSpPr txBox="1">
            <a:spLocks noChangeArrowheads="1"/>
          </p:cNvSpPr>
          <p:nvPr/>
        </p:nvSpPr>
        <p:spPr bwMode="auto">
          <a:xfrm>
            <a:off x="990600" y="6248400"/>
            <a:ext cx="69376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Example </a:t>
            </a:r>
            <a:r>
              <a:rPr lang="en-US" sz="1600" b="1" i="1" dirty="0">
                <a:solidFill>
                  <a:srgbClr val="FF0000"/>
                </a:solidFill>
                <a:latin typeface="Times New Roman" pitchFamily="-111" charset="0"/>
                <a:cs typeface="Times New Roman" pitchFamily="-111" charset="0"/>
              </a:rPr>
              <a:t>association matrix </a:t>
            </a:r>
            <a:r>
              <a:rPr lang="en-US" sz="1600" dirty="0">
                <a:latin typeface="Times New Roman" pitchFamily="-111" charset="0"/>
                <a:cs typeface="Times New Roman" pitchFamily="-111" charset="0"/>
              </a:rPr>
              <a:t>to describe a given user’s location visiting preference</a:t>
            </a:r>
            <a:endParaRPr lang="en-US" sz="1600" dirty="0">
              <a:cs typeface="Times New Roman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zh-TW" sz="34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Eigen-behaviors &amp; Behavioral Similarity Distance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Eigen-behaviors (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EB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): Vectors describing maximum remaining power in assoc. matrix </a:t>
            </a:r>
            <a:r>
              <a:rPr lang="en-US" altLang="zh-TW" sz="2800" i="1" dirty="0" smtClean="0">
                <a:latin typeface="Times New Roman" pitchFamily="-111" charset="0"/>
                <a:ea typeface="新細明體" pitchFamily="-111" charset="-120"/>
              </a:rPr>
              <a:t>M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(through 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SVD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- </a:t>
            </a: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Eigen-vectors: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	- Eigen-values: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- </a:t>
            </a:r>
            <a:r>
              <a:rPr lang="en-US" altLang="zh-TW" sz="2000" dirty="0" smtClean="0">
                <a:latin typeface="Times New Roman" pitchFamily="-111" charset="0"/>
                <a:ea typeface="新細明體" pitchFamily="-111" charset="-120"/>
              </a:rPr>
              <a:t>Relative importance:</a:t>
            </a:r>
            <a:endParaRPr lang="en-US" altLang="zh-TW" sz="2800" dirty="0" smtClean="0">
              <a:solidFill>
                <a:srgbClr val="008000"/>
              </a:solidFill>
              <a:latin typeface="Times New Roman" pitchFamily="-111" charset="0"/>
              <a:ea typeface="新細明體" pitchFamily="-111" charset="-12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zh-TW" sz="2800" dirty="0" smtClean="0">
              <a:solidFill>
                <a:srgbClr val="008000"/>
              </a:solidFill>
              <a:latin typeface="Times New Roman" pitchFamily="-111" charset="0"/>
              <a:ea typeface="新細明體" pitchFamily="-111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008000"/>
                </a:solidFill>
                <a:latin typeface="Times New Roman" pitchFamily="-111" charset="0"/>
                <a:ea typeface="新細明體" pitchFamily="-111" charset="-120"/>
              </a:rPr>
              <a:t>Eigen-behavior Distance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 weighted inner products of </a:t>
            </a:r>
            <a:r>
              <a:rPr lang="en-US" altLang="zh-TW" sz="2800" i="1" dirty="0" err="1" smtClean="0">
                <a:latin typeface="Times New Roman" pitchFamily="-111" charset="0"/>
                <a:ea typeface="新細明體" pitchFamily="-111" charset="-120"/>
              </a:rPr>
              <a:t>EBs</a:t>
            </a:r>
            <a:endParaRPr lang="en-US" altLang="zh-TW" sz="2800" dirty="0" smtClean="0">
              <a:latin typeface="Times New Roman" pitchFamily="-111" charset="0"/>
              <a:ea typeface="新細明體" pitchFamily="-111" charset="-12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smtClean="0">
                <a:latin typeface="Times New Roman" pitchFamily="-111" charset="0"/>
                <a:ea typeface="新細明體" pitchFamily="-111" charset="-120"/>
              </a:rPr>
              <a:t> Similarity calculation: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Assoc. patterns can be re-constructed with low rank &amp; error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For over 99% of users, &lt; 7 vectors capture &gt; 90% of </a:t>
            </a:r>
            <a:r>
              <a:rPr lang="en-US" altLang="zh-TW" sz="2400" i="1" dirty="0" smtClean="0">
                <a:latin typeface="Times New Roman" pitchFamily="-111" charset="0"/>
                <a:ea typeface="新細明體" pitchFamily="-111" charset="-120"/>
              </a:rPr>
              <a:t>M</a:t>
            </a:r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’s power </a:t>
            </a:r>
          </a:p>
        </p:txBody>
      </p:sp>
      <p:pic>
        <p:nvPicPr>
          <p:cNvPr id="6144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133600"/>
            <a:ext cx="22352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2868" name="Object 2"/>
          <p:cNvGraphicFramePr>
            <a:graphicFrameLocks noChangeAspect="1"/>
          </p:cNvGraphicFramePr>
          <p:nvPr/>
        </p:nvGraphicFramePr>
        <p:xfrm>
          <a:off x="4191000" y="5105400"/>
          <a:ext cx="3251200" cy="717550"/>
        </p:xfrm>
        <a:graphic>
          <a:graphicData uri="http://schemas.openxmlformats.org/presentationml/2006/ole">
            <p:oleObj spid="_x0000_s61442" name="Equation" r:id="rId5" imgW="1650960" imgH="368280" progId="Equation.3">
              <p:embed/>
            </p:oleObj>
          </a:graphicData>
        </a:graphic>
      </p:graphicFrame>
      <p:pic>
        <p:nvPicPr>
          <p:cNvPr id="6144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3733800"/>
            <a:ext cx="167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048000"/>
            <a:ext cx="1965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3600" y="2667000"/>
            <a:ext cx="182403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5638800" y="2286000"/>
            <a:ext cx="2438400" cy="2209800"/>
            <a:chOff x="4368" y="1296"/>
            <a:chExt cx="1104" cy="912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 flipV="1">
              <a:off x="4704" y="129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4704" y="187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4368" y="1872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86400" y="2971800"/>
            <a:ext cx="1621130" cy="902732"/>
            <a:chOff x="5943600" y="2971800"/>
            <a:chExt cx="1621130" cy="902732"/>
          </a:xfrm>
        </p:grpSpPr>
        <p:sp>
          <p:nvSpPr>
            <p:cNvPr id="19" name="Oval 18"/>
            <p:cNvSpPr/>
            <p:nvPr/>
          </p:nvSpPr>
          <p:spPr>
            <a:xfrm>
              <a:off x="7086600" y="3352800"/>
              <a:ext cx="152400" cy="152400"/>
            </a:xfrm>
            <a:prstGeom prst="ellipse">
              <a:avLst/>
            </a:prstGeom>
            <a:solidFill>
              <a:srgbClr val="238D4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24600" y="35814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43600" y="35052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39000" y="30480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 flipH="1" flipV="1">
              <a:off x="7010400" y="31242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6248400" y="33528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400800" y="3124200"/>
              <a:ext cx="762000" cy="228600"/>
            </a:xfrm>
            <a:prstGeom prst="line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638800" y="2819400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Sim</a:t>
            </a:r>
            <a:r>
              <a:rPr lang="en-US" i="1" dirty="0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err="1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U,V</a:t>
            </a:r>
            <a:r>
              <a:rPr lang="en-US" i="1" dirty="0" smtClean="0">
                <a:solidFill>
                  <a:srgbClr val="ED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i="1" dirty="0">
              <a:solidFill>
                <a:srgbClr val="ED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9000" y="2743200"/>
            <a:ext cx="1705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Multi-dimensional</a:t>
            </a:r>
          </a:p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Behavioral</a:t>
            </a:r>
          </a:p>
          <a:p>
            <a:r>
              <a:rPr lang="en-US" sz="1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Space</a:t>
            </a:r>
            <a:endParaRPr lang="en-US" sz="16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Networked Mobile Societies Anywhere, Anytime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89125" y="595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6019800"/>
            <a:ext cx="6400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u="sng" dirty="0">
                <a:solidFill>
                  <a:srgbClr val="0000FF"/>
                </a:solidFill>
                <a:latin typeface="Comic Sans MS" pitchFamily="-111" charset="0"/>
              </a:rPr>
              <a:t>Mobile Ad hoc, Sensor and Delay Tolerant Networks</a:t>
            </a:r>
            <a:endParaRPr lang="en-US" sz="2000" b="1" u="sng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43000" y="990600"/>
            <a:ext cx="7178675" cy="5251450"/>
            <a:chOff x="1143000" y="990600"/>
            <a:chExt cx="7178675" cy="5251450"/>
          </a:xfrm>
        </p:grpSpPr>
        <p:pic>
          <p:nvPicPr>
            <p:cNvPr id="19462" name="Picture 10" descr="ad-hoc-examples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9200" y="1143000"/>
              <a:ext cx="7102475" cy="5099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3" name="TextBox 11"/>
            <p:cNvSpPr txBox="1">
              <a:spLocks noChangeArrowheads="1"/>
            </p:cNvSpPr>
            <p:nvPr/>
          </p:nvSpPr>
          <p:spPr bwMode="auto">
            <a:xfrm>
              <a:off x="1600200" y="4419600"/>
              <a:ext cx="29718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/>
                <a:t>Disaster &amp; Emergency alerts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162800" y="3886200"/>
              <a:ext cx="8382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438400" y="2819400"/>
              <a:ext cx="1371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524000" y="4114800"/>
              <a:ext cx="15240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67" name="TextBox 9"/>
            <p:cNvSpPr txBox="1">
              <a:spLocks noChangeArrowheads="1"/>
            </p:cNvSpPr>
            <p:nvPr/>
          </p:nvSpPr>
          <p:spPr bwMode="auto">
            <a:xfrm>
              <a:off x="1143000" y="990600"/>
              <a:ext cx="34393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-111" charset="0"/>
                </a:rPr>
                <a:t>Transportation/Vehicular Networks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524000" y="3124200"/>
              <a:ext cx="1752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029200" y="3962400"/>
              <a:ext cx="23622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470" name="TextBox 12"/>
            <p:cNvSpPr txBox="1">
              <a:spLocks noChangeArrowheads="1"/>
            </p:cNvSpPr>
            <p:nvPr/>
          </p:nvSpPr>
          <p:spPr bwMode="auto">
            <a:xfrm>
              <a:off x="4876800" y="990600"/>
              <a:ext cx="1768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itchFamily="-111" charset="0"/>
                </a:rPr>
                <a:t>Sensor Networks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43000" y="990600"/>
            <a:ext cx="3657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33600" y="2819400"/>
            <a:ext cx="53340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66800" y="4419600"/>
            <a:ext cx="37338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876800" y="1066800"/>
            <a:ext cx="35814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zh-TW" sz="32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User Groups in </a:t>
            </a:r>
            <a:r>
              <a:rPr lang="en-US" altLang="zh-TW" sz="3200" u="sng" dirty="0" err="1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WLANs</a:t>
            </a:r>
            <a:r>
              <a:rPr lang="en-US" altLang="zh-TW" sz="32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 - Observations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86800" cy="4906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200" dirty="0" smtClean="0">
                <a:latin typeface="Times New Roman" pitchFamily="-111" charset="0"/>
                <a:ea typeface="新細明體" pitchFamily="-111" charset="-120"/>
              </a:rPr>
              <a:t>Hundreds of distinct similarity groups - Skewed group size distribution </a:t>
            </a:r>
          </a:p>
          <a:p>
            <a:pPr eaLnBrk="1" hangingPunct="1">
              <a:lnSpc>
                <a:spcPct val="90000"/>
              </a:lnSpc>
            </a:pPr>
            <a:endParaRPr lang="en-US" altLang="zh-TW" sz="2400" dirty="0" smtClean="0">
              <a:latin typeface="Times New Roman" pitchFamily="-111" charset="0"/>
              <a:ea typeface="新細明體" pitchFamily="-111" charset="-120"/>
            </a:endParaRPr>
          </a:p>
        </p:txBody>
      </p:sp>
      <p:pic>
        <p:nvPicPr>
          <p:cNvPr id="65540" name="Picture 4" descr="group_siz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4343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Box 4"/>
          <p:cNvSpPr txBox="1">
            <a:spLocks noChangeArrowheads="1"/>
          </p:cNvSpPr>
          <p:nvPr/>
        </p:nvSpPr>
        <p:spPr bwMode="auto">
          <a:xfrm>
            <a:off x="8077200" y="6324600"/>
            <a:ext cx="89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Videos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1600200"/>
            <a:ext cx="2286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sz="2000" dirty="0" smtClean="0">
                <a:solidFill>
                  <a:srgbClr val="0070C0"/>
                </a:solidFill>
                <a:latin typeface="Times New Roman" pitchFamily="-111" charset="0"/>
                <a:ea typeface="新細明體" pitchFamily="-111" charset="-120"/>
              </a:rPr>
              <a:t>“Power-law ‘like’ distribution</a:t>
            </a:r>
          </a:p>
          <a:p>
            <a:pPr marL="0" lvl="1"/>
            <a:r>
              <a:rPr lang="en-US" altLang="zh-TW" sz="2000" dirty="0" smtClean="0">
                <a:solidFill>
                  <a:srgbClr val="0070C0"/>
                </a:solidFill>
                <a:latin typeface="Times New Roman" pitchFamily="-111" charset="0"/>
                <a:ea typeface="新細明體" pitchFamily="-111" charset="-120"/>
              </a:rPr>
              <a:t>of cluster/group sizes”</a:t>
            </a:r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932237"/>
            <a:ext cx="8839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 txBox="1">
            <a:spLocks/>
          </p:cNvSpPr>
          <p:nvPr/>
        </p:nvSpPr>
        <p:spPr bwMode="auto">
          <a:xfrm>
            <a:off x="457200" y="3200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1" charset="0"/>
                <a:ea typeface="ＭＳ Ｐゴシック" pitchFamily="-111" charset="-128"/>
                <a:cs typeface="ＭＳ Ｐゴシック" charset="-128"/>
              </a:rPr>
              <a:t>Behavioral Similarity Graphs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596390"/>
            <a:ext cx="9144000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-111" charset="0"/>
              </a:rPr>
              <a:t>* G</a:t>
            </a:r>
            <a:r>
              <a:rPr lang="en-US" sz="1100" dirty="0">
                <a:latin typeface="Times New Roman" pitchFamily="-111" charset="0"/>
              </a:rPr>
              <a:t>. </a:t>
            </a:r>
            <a:r>
              <a:rPr lang="en-US" sz="1100" dirty="0" err="1">
                <a:latin typeface="Times New Roman" pitchFamily="-111" charset="0"/>
              </a:rPr>
              <a:t>Thakur</a:t>
            </a:r>
            <a:r>
              <a:rPr lang="en-US" sz="1100" dirty="0">
                <a:latin typeface="Times New Roman" pitchFamily="-111" charset="0"/>
              </a:rPr>
              <a:t>, A. </a:t>
            </a:r>
            <a:r>
              <a:rPr lang="en-US" sz="1100" dirty="0" err="1">
                <a:latin typeface="Times New Roman" pitchFamily="-111" charset="0"/>
              </a:rPr>
              <a:t>Helmy</a:t>
            </a:r>
            <a:r>
              <a:rPr lang="en-US" sz="1100" dirty="0">
                <a:latin typeface="Times New Roman" pitchFamily="-111" charset="0"/>
              </a:rPr>
              <a:t>, W. Hsu, “Similarity analysis and modeling of similarity in mobile societies: The missing link”, </a:t>
            </a:r>
            <a:r>
              <a:rPr lang="en-US" sz="1100" i="1" dirty="0" smtClean="0">
                <a:latin typeface="Times New Roman" pitchFamily="-111" charset="0"/>
              </a:rPr>
              <a:t>ACM </a:t>
            </a:r>
            <a:r>
              <a:rPr lang="en-US" sz="1100" i="1" dirty="0" err="1" smtClean="0">
                <a:latin typeface="Times New Roman" pitchFamily="-111" charset="0"/>
              </a:rPr>
              <a:t>MobiCom</a:t>
            </a:r>
            <a:r>
              <a:rPr lang="en-US" sz="1100" i="1" dirty="0" smtClean="0">
                <a:latin typeface="Times New Roman" pitchFamily="-111" charset="0"/>
              </a:rPr>
              <a:t> CHANTS </a:t>
            </a:r>
            <a:r>
              <a:rPr lang="en-US" sz="1100" dirty="0" smtClean="0">
                <a:latin typeface="Times New Roman" pitchFamily="-111" charset="0"/>
              </a:rPr>
              <a:t>2010</a:t>
            </a:r>
            <a:endParaRPr lang="en-US" sz="1100" dirty="0">
              <a:latin typeface="Times New Roman" pitchFamily="-111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6172200"/>
            <a:ext cx="835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(a) Dartmouth Campus		(b) MIT Campus	(c)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UF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Campus	        (d) USC Campus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4800" y="6477000"/>
            <a:ext cx="845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zh-TW" sz="3500" i="1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Profile-cast: </a:t>
            </a:r>
            <a:r>
              <a:rPr lang="en-US" altLang="zh-TW" sz="35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A New Communication Paradigm</a:t>
            </a:r>
            <a:r>
              <a:rPr lang="en-US" altLang="zh-TW" sz="40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/>
            </a:r>
            <a:br>
              <a:rPr lang="en-US" altLang="zh-TW" sz="4000" u="sng" dirty="0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</a:b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W. Hsu, D. </a:t>
            </a:r>
            <a:r>
              <a:rPr lang="en-US" altLang="zh-TW" sz="1600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Dutta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, A. Helmy, 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ACM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Mobicom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2007, 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WCNC</a:t>
            </a:r>
            <a:r>
              <a:rPr lang="en-US" altLang="zh-TW" sz="1600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2008,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AdHoc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Nets </a:t>
            </a:r>
            <a:r>
              <a:rPr lang="en-US" altLang="zh-TW" sz="1600" i="1" dirty="0" err="1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Jrnl</a:t>
            </a:r>
            <a:r>
              <a:rPr lang="en-US" altLang="zh-TW" sz="1600" i="1" dirty="0" smtClean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Nov 2012</a:t>
            </a:r>
            <a:endParaRPr lang="zh-TW" altLang="en-US" sz="1600" dirty="0" smtClean="0">
              <a:solidFill>
                <a:schemeClr val="tx1"/>
              </a:solidFill>
              <a:latin typeface="Times New Roman" pitchFamily="-111" charset="0"/>
              <a:ea typeface="新細明體" pitchFamily="-111" charset="-12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686800" cy="4525963"/>
          </a:xfrm>
        </p:spPr>
        <p:txBody>
          <a:bodyPr/>
          <a:lstStyle/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Sending messages to others with similar behavior, without knowing their identity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Announcements to users with specific behavioral profile </a:t>
            </a:r>
            <a:r>
              <a:rPr lang="en-US" altLang="zh-TW" sz="2400" i="1" dirty="0" smtClean="0">
                <a:latin typeface="Times New Roman" pitchFamily="-111" charset="0"/>
                <a:ea typeface="新細明體" pitchFamily="-111" charset="-120"/>
              </a:rPr>
              <a:t>V</a:t>
            </a:r>
          </a:p>
          <a:p>
            <a:pPr lvl="1" eaLnBrk="1" hangingPunct="1"/>
            <a:r>
              <a:rPr lang="en-US" altLang="zh-TW" sz="2400" dirty="0" smtClean="0">
                <a:latin typeface="Times New Roman" pitchFamily="-111" charset="0"/>
                <a:ea typeface="新細明體" pitchFamily="-111" charset="-120"/>
              </a:rPr>
              <a:t>Interest-based ads, similarity resource discovery</a:t>
            </a:r>
          </a:p>
          <a:p>
            <a:pPr eaLnBrk="1" hangingPunct="1"/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Case study: Delay Tolerant Networks (</a:t>
            </a:r>
            <a:r>
              <a:rPr lang="en-US" altLang="zh-TW" sz="2800" dirty="0" err="1" smtClean="0">
                <a:latin typeface="Times New Roman" pitchFamily="-111" charset="0"/>
                <a:ea typeface="新細明體" pitchFamily="-111" charset="-120"/>
              </a:rPr>
              <a:t>DTNs</a:t>
            </a:r>
            <a:r>
              <a:rPr lang="en-US" altLang="zh-TW" sz="2800" dirty="0" smtClean="0">
                <a:latin typeface="Times New Roman" pitchFamily="-111" charset="0"/>
                <a:ea typeface="新細明體" pitchFamily="-111" charset="-120"/>
              </a:rPr>
              <a:t>)</a:t>
            </a: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2362200" y="6172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A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5562600" y="4953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B</a:t>
            </a: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>
            <a:off x="16002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1722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C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41675" y="5181600"/>
            <a:ext cx="1898650" cy="457200"/>
            <a:chOff x="1274" y="1440"/>
            <a:chExt cx="1196" cy="288"/>
          </a:xfrm>
        </p:grpSpPr>
        <p:sp>
          <p:nvSpPr>
            <p:cNvPr id="69657" name="Line 9"/>
            <p:cNvSpPr>
              <a:spLocks noChangeShapeType="1"/>
            </p:cNvSpPr>
            <p:nvPr/>
          </p:nvSpPr>
          <p:spPr bwMode="auto">
            <a:xfrm flipV="1">
              <a:off x="1824" y="1440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8" name="Text Box 10"/>
            <p:cNvSpPr txBox="1">
              <a:spLocks noChangeArrowheads="1"/>
            </p:cNvSpPr>
            <p:nvPr/>
          </p:nvSpPr>
          <p:spPr bwMode="auto">
            <a:xfrm>
              <a:off x="1274" y="1463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Is B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11250" y="5105400"/>
            <a:ext cx="1898650" cy="519113"/>
            <a:chOff x="-68" y="1392"/>
            <a:chExt cx="1196" cy="327"/>
          </a:xfrm>
        </p:grpSpPr>
        <p:sp>
          <p:nvSpPr>
            <p:cNvPr id="69655" name="Text Box 12"/>
            <p:cNvSpPr txBox="1">
              <a:spLocks noChangeArrowheads="1"/>
            </p:cNvSpPr>
            <p:nvPr/>
          </p:nvSpPr>
          <p:spPr bwMode="auto">
            <a:xfrm>
              <a:off x="-68" y="1488"/>
              <a:ext cx="1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Is E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  <p:sp>
          <p:nvSpPr>
            <p:cNvPr id="69656" name="Line 13"/>
            <p:cNvSpPr>
              <a:spLocks noChangeShapeType="1"/>
            </p:cNvSpPr>
            <p:nvPr/>
          </p:nvSpPr>
          <p:spPr bwMode="auto">
            <a:xfrm flipH="1">
              <a:off x="384" y="1392"/>
              <a:ext cx="144" cy="24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2" name="Oval 14"/>
          <p:cNvSpPr>
            <a:spLocks noChangeArrowheads="1"/>
          </p:cNvSpPr>
          <p:nvPr/>
        </p:nvSpPr>
        <p:spPr bwMode="auto">
          <a:xfrm>
            <a:off x="6934200" y="5410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cs typeface="Arial" charset="0"/>
              </a:rPr>
              <a:t>D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638800" y="5181600"/>
            <a:ext cx="2139950" cy="946150"/>
            <a:chOff x="2784" y="1440"/>
            <a:chExt cx="1348" cy="596"/>
          </a:xfrm>
        </p:grpSpPr>
        <p:sp>
          <p:nvSpPr>
            <p:cNvPr id="69651" name="Line 16"/>
            <p:cNvSpPr>
              <a:spLocks noChangeShapeType="1"/>
            </p:cNvSpPr>
            <p:nvPr/>
          </p:nvSpPr>
          <p:spPr bwMode="auto">
            <a:xfrm flipV="1">
              <a:off x="3216" y="1440"/>
              <a:ext cx="0" cy="28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2" name="Text Box 17"/>
            <p:cNvSpPr txBox="1">
              <a:spLocks noChangeArrowheads="1"/>
            </p:cNvSpPr>
            <p:nvPr/>
          </p:nvSpPr>
          <p:spPr bwMode="auto">
            <a:xfrm>
              <a:off x="3168" y="153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cs typeface="Arial" charset="0"/>
                </a:rPr>
                <a:t>?</a:t>
              </a:r>
            </a:p>
          </p:txBody>
        </p:sp>
        <p:sp>
          <p:nvSpPr>
            <p:cNvPr id="69653" name="Line 18"/>
            <p:cNvSpPr>
              <a:spLocks noChangeShapeType="1"/>
            </p:cNvSpPr>
            <p:nvPr/>
          </p:nvSpPr>
          <p:spPr bwMode="auto">
            <a:xfrm flipV="1">
              <a:off x="3216" y="1680"/>
              <a:ext cx="384" cy="4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Text Box 19"/>
            <p:cNvSpPr txBox="1">
              <a:spLocks noChangeArrowheads="1"/>
            </p:cNvSpPr>
            <p:nvPr/>
          </p:nvSpPr>
          <p:spPr bwMode="auto">
            <a:xfrm>
              <a:off x="2784" y="1632"/>
              <a:ext cx="13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>
                <a:cs typeface="Arial" charset="0"/>
              </a:endParaRPr>
            </a:p>
            <a:p>
              <a:pPr algn="ctr"/>
              <a:r>
                <a:rPr lang="en-US">
                  <a:cs typeface="Arial" charset="0"/>
                </a:rPr>
                <a:t>Is C/D similar to </a:t>
              </a:r>
              <a:r>
                <a:rPr lang="en-US" i="1">
                  <a:cs typeface="Arial" charset="0"/>
                </a:rPr>
                <a:t>V</a:t>
              </a:r>
              <a:r>
                <a:rPr lang="en-US">
                  <a:cs typeface="Arial" charset="0"/>
                </a:rPr>
                <a:t>?</a:t>
              </a:r>
            </a:p>
          </p:txBody>
        </p:sp>
      </p:grpSp>
      <p:grpSp>
        <p:nvGrpSpPr>
          <p:cNvPr id="69644" name="Group 24"/>
          <p:cNvGrpSpPr>
            <a:grpSpLocks/>
          </p:cNvGrpSpPr>
          <p:nvPr/>
        </p:nvGrpSpPr>
        <p:grpSpPr bwMode="auto">
          <a:xfrm>
            <a:off x="1219200" y="1524000"/>
            <a:ext cx="2547938" cy="369888"/>
            <a:chOff x="533400" y="4724400"/>
            <a:chExt cx="2548088" cy="369332"/>
          </a:xfrm>
        </p:grpSpPr>
        <p:sp>
          <p:nvSpPr>
            <p:cNvPr id="69649" name="TextBox 22"/>
            <p:cNvSpPr txBox="1">
              <a:spLocks noChangeArrowheads="1"/>
            </p:cNvSpPr>
            <p:nvPr/>
          </p:nvSpPr>
          <p:spPr bwMode="auto">
            <a:xfrm>
              <a:off x="533400" y="4724400"/>
              <a:ext cx="1018841" cy="369332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Payload</a:t>
              </a:r>
            </a:p>
          </p:txBody>
        </p:sp>
        <p:sp>
          <p:nvSpPr>
            <p:cNvPr id="69650" name="TextBox 23"/>
            <p:cNvSpPr txBox="1">
              <a:spLocks noChangeArrowheads="1"/>
            </p:cNvSpPr>
            <p:nvPr/>
          </p:nvSpPr>
          <p:spPr bwMode="auto">
            <a:xfrm>
              <a:off x="1524000" y="4724400"/>
              <a:ext cx="1557488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Dest Address</a:t>
              </a:r>
            </a:p>
          </p:txBody>
        </p:sp>
      </p:grpSp>
      <p:grpSp>
        <p:nvGrpSpPr>
          <p:cNvPr id="69645" name="Group 25"/>
          <p:cNvGrpSpPr>
            <a:grpSpLocks/>
          </p:cNvGrpSpPr>
          <p:nvPr/>
        </p:nvGrpSpPr>
        <p:grpSpPr bwMode="auto">
          <a:xfrm>
            <a:off x="4648200" y="1524000"/>
            <a:ext cx="2535238" cy="369888"/>
            <a:chOff x="533400" y="4724400"/>
            <a:chExt cx="2535239" cy="369332"/>
          </a:xfrm>
        </p:grpSpPr>
        <p:sp>
          <p:nvSpPr>
            <p:cNvPr id="69647" name="TextBox 26"/>
            <p:cNvSpPr txBox="1">
              <a:spLocks noChangeArrowheads="1"/>
            </p:cNvSpPr>
            <p:nvPr/>
          </p:nvSpPr>
          <p:spPr bwMode="auto">
            <a:xfrm>
              <a:off x="533400" y="4724400"/>
              <a:ext cx="1018841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Payload</a:t>
              </a:r>
            </a:p>
          </p:txBody>
        </p:sp>
        <p:sp>
          <p:nvSpPr>
            <p:cNvPr id="69648" name="TextBox 27"/>
            <p:cNvSpPr txBox="1">
              <a:spLocks noChangeArrowheads="1"/>
            </p:cNvSpPr>
            <p:nvPr/>
          </p:nvSpPr>
          <p:spPr bwMode="auto">
            <a:xfrm>
              <a:off x="1524000" y="4724400"/>
              <a:ext cx="1544639" cy="3693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Target Profile</a:t>
              </a:r>
            </a:p>
          </p:txBody>
        </p:sp>
      </p:grpSp>
      <p:sp>
        <p:nvSpPr>
          <p:cNvPr id="29" name="Striped Right Arrow 28"/>
          <p:cNvSpPr>
            <a:spLocks noChangeArrowheads="1"/>
          </p:cNvSpPr>
          <p:nvPr/>
        </p:nvSpPr>
        <p:spPr bwMode="auto">
          <a:xfrm>
            <a:off x="3810000" y="1600200"/>
            <a:ext cx="762000" cy="304800"/>
          </a:xfrm>
          <a:custGeom>
            <a:avLst/>
            <a:gdLst>
              <a:gd name="T0" fmla="*/ 609600 w 762000"/>
              <a:gd name="T1" fmla="*/ 0 h 304800"/>
              <a:gd name="T2" fmla="*/ 0 w 762000"/>
              <a:gd name="T3" fmla="*/ 152400 h 304800"/>
              <a:gd name="T4" fmla="*/ 609600 w 762000"/>
              <a:gd name="T5" fmla="*/ 304800 h 304800"/>
              <a:gd name="T6" fmla="*/ 762000 w 762000"/>
              <a:gd name="T7" fmla="*/ 152400 h 304800"/>
              <a:gd name="T8" fmla="*/ 3 60000 65536"/>
              <a:gd name="T9" fmla="*/ 2 60000 65536"/>
              <a:gd name="T10" fmla="*/ 1 60000 65536"/>
              <a:gd name="T11" fmla="*/ 0 60000 65536"/>
              <a:gd name="T12" fmla="*/ 47625 w 762000"/>
              <a:gd name="T13" fmla="*/ 76200 h 304800"/>
              <a:gd name="T14" fmla="*/ 685800 w 762000"/>
              <a:gd name="T15" fmla="*/ 228600 h 304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2000" h="304800">
                <a:moveTo>
                  <a:pt x="0" y="76200"/>
                </a:moveTo>
                <a:lnTo>
                  <a:pt x="9525" y="76200"/>
                </a:lnTo>
                <a:lnTo>
                  <a:pt x="9525" y="228600"/>
                </a:lnTo>
                <a:lnTo>
                  <a:pt x="0" y="228600"/>
                </a:lnTo>
                <a:close/>
                <a:moveTo>
                  <a:pt x="19050" y="76200"/>
                </a:moveTo>
                <a:lnTo>
                  <a:pt x="38100" y="76200"/>
                </a:lnTo>
                <a:lnTo>
                  <a:pt x="38100" y="228600"/>
                </a:lnTo>
                <a:lnTo>
                  <a:pt x="19050" y="228600"/>
                </a:lnTo>
                <a:close/>
                <a:moveTo>
                  <a:pt x="47625" y="76200"/>
                </a:moveTo>
                <a:lnTo>
                  <a:pt x="609600" y="76200"/>
                </a:lnTo>
                <a:lnTo>
                  <a:pt x="609600" y="0"/>
                </a:lnTo>
                <a:lnTo>
                  <a:pt x="762000" y="152400"/>
                </a:lnTo>
                <a:lnTo>
                  <a:pt x="609600" y="304800"/>
                </a:lnTo>
                <a:lnTo>
                  <a:pt x="609600" y="228600"/>
                </a:lnTo>
                <a:lnTo>
                  <a:pt x="47625" y="2286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556E-6 C -0.00243 -0.02291 -0.00469 -0.04559 0.025 -0.05832 C 0.05469 -0.07106 0.1526 -0.07337 0.17813 -0.07638 " pathEditMode="relative" ptsTypes="aaA">
                                      <p:cBhvr>
                                        <p:cTn id="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111E-6 C -0.02362 -0.01898 -0.04706 -0.03796 -0.07709 -0.03889 C -0.10713 -0.03981 -0.16303 -0.01111 -0.18022 -0.00555 " pathEditMode="relative" ptsTypes="aaA">
                                      <p:cBhvr>
                                        <p:cTn id="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2 -0.07639 C 0.18784 -0.05787 0.19774 -0.03912 0.23333 -0.02639 C 0.26892 -0.01365 0.36336 0.00764 0.39166 1.11111E-6 C 0.41996 -0.00764 0.40121 -0.05833 0.40312 -0.07222 C 0.40503 -0.08611 0.40399 -0.08472 0.40312 -0.08333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21 -0.00555 C -0.21979 0.0169 -0.2592 0.03936 -0.29479 0.03889 C -0.33038 0.03843 -0.37726 -0.00046 -0.39375 -0.00833 " pathEditMode="relative" ptsTypes="aaA">
                                      <p:cBhvr>
                                        <p:cTn id="18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nimBg="1"/>
      <p:bldP spid="2970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file-cast-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" y="503013"/>
            <a:ext cx="8561134" cy="5973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" y="6119336"/>
            <a:ext cx="844296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Instead of using a destination address (e.g.,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unicast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broadcast), destination is defined by the 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target interest profiles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 Destination(s) match based on a similarity score, inferred based on user behavioral aspects .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i="1" u="sng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Profile-cast </a:t>
            </a:r>
            <a:r>
              <a:rPr lang="en-US" sz="3400" u="sng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CSI protocol: Target-mode</a:t>
            </a:r>
          </a:p>
        </p:txBody>
      </p:sp>
      <p:pic>
        <p:nvPicPr>
          <p:cNvPr id="111619" name="Picture 55" descr="fig2poste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71575"/>
            <a:ext cx="7010400" cy="54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14400" y="5943600"/>
            <a:ext cx="365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4876800"/>
            <a:ext cx="1752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81200" y="5181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3886200"/>
            <a:ext cx="12954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3352800"/>
            <a:ext cx="1295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3200400"/>
            <a:ext cx="1828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95400" y="2667000"/>
            <a:ext cx="9144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09800" y="1905000"/>
            <a:ext cx="1752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28800" y="1905000"/>
            <a:ext cx="76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1219200"/>
            <a:ext cx="3657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43400" y="1905000"/>
            <a:ext cx="36576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72000" y="4191000"/>
            <a:ext cx="3276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648200" y="1295400"/>
            <a:ext cx="3276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62400" y="2209800"/>
            <a:ext cx="5334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634" name="TextBox 18"/>
          <p:cNvSpPr txBox="1">
            <a:spLocks noChangeArrowheads="1"/>
          </p:cNvSpPr>
          <p:nvPr/>
        </p:nvSpPr>
        <p:spPr bwMode="auto">
          <a:xfrm>
            <a:off x="3657600" y="6172200"/>
            <a:ext cx="5326063" cy="276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Sim (BP(A), P(T)) = similarity of node’s behavioral profile to the target profile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5638800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1524000"/>
            <a:ext cx="2362200" cy="2286000"/>
            <a:chOff x="384" y="576"/>
            <a:chExt cx="1488" cy="1440"/>
          </a:xfrm>
        </p:grpSpPr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384" y="576"/>
              <a:ext cx="1488" cy="144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Text Box 5"/>
            <p:cNvSpPr txBox="1">
              <a:spLocks noChangeArrowheads="1"/>
            </p:cNvSpPr>
            <p:nvPr/>
          </p:nvSpPr>
          <p:spPr bwMode="auto">
            <a:xfrm>
              <a:off x="1248" y="960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</a:t>
              </a: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960" y="672"/>
              <a:ext cx="693" cy="826"/>
            </a:xfrm>
            <a:custGeom>
              <a:avLst/>
              <a:gdLst/>
              <a:ahLst/>
              <a:cxnLst>
                <a:cxn ang="0">
                  <a:pos x="0" y="573"/>
                </a:cxn>
                <a:cxn ang="0">
                  <a:pos x="72" y="528"/>
                </a:cxn>
                <a:cxn ang="0">
                  <a:pos x="180" y="51"/>
                </a:cxn>
                <a:cxn ang="0">
                  <a:pos x="288" y="33"/>
                </a:cxn>
                <a:cxn ang="0">
                  <a:pos x="540" y="33"/>
                </a:cxn>
                <a:cxn ang="0">
                  <a:pos x="648" y="114"/>
                </a:cxn>
                <a:cxn ang="0">
                  <a:pos x="666" y="420"/>
                </a:cxn>
                <a:cxn ang="0">
                  <a:pos x="684" y="474"/>
                </a:cxn>
                <a:cxn ang="0">
                  <a:pos x="693" y="501"/>
                </a:cxn>
                <a:cxn ang="0">
                  <a:pos x="684" y="663"/>
                </a:cxn>
                <a:cxn ang="0">
                  <a:pos x="639" y="744"/>
                </a:cxn>
                <a:cxn ang="0">
                  <a:pos x="378" y="816"/>
                </a:cxn>
                <a:cxn ang="0">
                  <a:pos x="243" y="807"/>
                </a:cxn>
                <a:cxn ang="0">
                  <a:pos x="162" y="753"/>
                </a:cxn>
                <a:cxn ang="0">
                  <a:pos x="63" y="681"/>
                </a:cxn>
                <a:cxn ang="0">
                  <a:pos x="27" y="591"/>
                </a:cxn>
                <a:cxn ang="0">
                  <a:pos x="0" y="573"/>
                </a:cxn>
              </a:cxnLst>
              <a:rect l="0" t="0" r="r" b="b"/>
              <a:pathLst>
                <a:path w="693" h="826">
                  <a:moveTo>
                    <a:pt x="0" y="573"/>
                  </a:moveTo>
                  <a:cubicBezTo>
                    <a:pt x="43" y="562"/>
                    <a:pt x="58" y="571"/>
                    <a:pt x="72" y="528"/>
                  </a:cubicBezTo>
                  <a:cubicBezTo>
                    <a:pt x="74" y="445"/>
                    <a:pt x="21" y="119"/>
                    <a:pt x="180" y="51"/>
                  </a:cubicBezTo>
                  <a:cubicBezTo>
                    <a:pt x="204" y="41"/>
                    <a:pt x="272" y="35"/>
                    <a:pt x="288" y="33"/>
                  </a:cubicBezTo>
                  <a:cubicBezTo>
                    <a:pt x="370" y="0"/>
                    <a:pt x="455" y="12"/>
                    <a:pt x="540" y="33"/>
                  </a:cubicBezTo>
                  <a:cubicBezTo>
                    <a:pt x="579" y="59"/>
                    <a:pt x="610" y="89"/>
                    <a:pt x="648" y="114"/>
                  </a:cubicBezTo>
                  <a:cubicBezTo>
                    <a:pt x="688" y="235"/>
                    <a:pt x="638" y="76"/>
                    <a:pt x="666" y="420"/>
                  </a:cubicBezTo>
                  <a:cubicBezTo>
                    <a:pt x="668" y="439"/>
                    <a:pt x="678" y="456"/>
                    <a:pt x="684" y="474"/>
                  </a:cubicBezTo>
                  <a:cubicBezTo>
                    <a:pt x="687" y="483"/>
                    <a:pt x="693" y="501"/>
                    <a:pt x="693" y="501"/>
                  </a:cubicBezTo>
                  <a:cubicBezTo>
                    <a:pt x="690" y="555"/>
                    <a:pt x="689" y="609"/>
                    <a:pt x="684" y="663"/>
                  </a:cubicBezTo>
                  <a:cubicBezTo>
                    <a:pt x="681" y="691"/>
                    <a:pt x="650" y="727"/>
                    <a:pt x="639" y="744"/>
                  </a:cubicBezTo>
                  <a:cubicBezTo>
                    <a:pt x="584" y="826"/>
                    <a:pt x="466" y="809"/>
                    <a:pt x="378" y="816"/>
                  </a:cubicBezTo>
                  <a:cubicBezTo>
                    <a:pt x="333" y="813"/>
                    <a:pt x="287" y="814"/>
                    <a:pt x="243" y="807"/>
                  </a:cubicBezTo>
                  <a:cubicBezTo>
                    <a:pt x="213" y="802"/>
                    <a:pt x="193" y="763"/>
                    <a:pt x="162" y="753"/>
                  </a:cubicBezTo>
                  <a:cubicBezTo>
                    <a:pt x="135" y="712"/>
                    <a:pt x="102" y="707"/>
                    <a:pt x="63" y="681"/>
                  </a:cubicBezTo>
                  <a:cubicBezTo>
                    <a:pt x="43" y="651"/>
                    <a:pt x="41" y="612"/>
                    <a:pt x="27" y="591"/>
                  </a:cubicBezTo>
                  <a:cubicBezTo>
                    <a:pt x="21" y="582"/>
                    <a:pt x="9" y="579"/>
                    <a:pt x="0" y="573"/>
                  </a:cubicBezTo>
                  <a:close/>
                </a:path>
              </a:pathLst>
            </a:custGeom>
            <a:noFill/>
            <a:ln w="25400" cap="flat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3276600" y="1600200"/>
            <a:ext cx="2209800" cy="2209800"/>
            <a:chOff x="2064" y="1008"/>
            <a:chExt cx="1392" cy="1392"/>
          </a:xfrm>
        </p:grpSpPr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 flipV="1">
              <a:off x="3024" y="1008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 flipV="1">
              <a:off x="2976" y="1056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Line 15"/>
            <p:cNvSpPr>
              <a:spLocks noChangeShapeType="1"/>
            </p:cNvSpPr>
            <p:nvPr/>
          </p:nvSpPr>
          <p:spPr bwMode="auto">
            <a:xfrm flipH="1" flipV="1">
              <a:off x="2736" y="105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Line 16"/>
            <p:cNvSpPr>
              <a:spLocks noChangeShapeType="1"/>
            </p:cNvSpPr>
            <p:nvPr/>
          </p:nvSpPr>
          <p:spPr bwMode="auto">
            <a:xfrm flipH="1" flipV="1">
              <a:off x="2640" y="1056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Line 17"/>
            <p:cNvSpPr>
              <a:spLocks noChangeShapeType="1"/>
            </p:cNvSpPr>
            <p:nvPr/>
          </p:nvSpPr>
          <p:spPr bwMode="auto">
            <a:xfrm flipH="1" flipV="1">
              <a:off x="2400" y="1104"/>
              <a:ext cx="43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Line 18"/>
            <p:cNvSpPr>
              <a:spLocks noChangeShapeType="1"/>
            </p:cNvSpPr>
            <p:nvPr/>
          </p:nvSpPr>
          <p:spPr bwMode="auto">
            <a:xfrm flipH="1">
              <a:off x="2208" y="1152"/>
              <a:ext cx="33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Line 19"/>
            <p:cNvSpPr>
              <a:spLocks noChangeShapeType="1"/>
            </p:cNvSpPr>
            <p:nvPr/>
          </p:nvSpPr>
          <p:spPr bwMode="auto">
            <a:xfrm flipV="1">
              <a:off x="2496" y="1008"/>
              <a:ext cx="9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Line 20"/>
            <p:cNvSpPr>
              <a:spLocks noChangeShapeType="1"/>
            </p:cNvSpPr>
            <p:nvPr/>
          </p:nvSpPr>
          <p:spPr bwMode="auto">
            <a:xfrm flipH="1" flipV="1">
              <a:off x="2112" y="1008"/>
              <a:ext cx="28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9" name="Line 21"/>
            <p:cNvSpPr>
              <a:spLocks noChangeShapeType="1"/>
            </p:cNvSpPr>
            <p:nvPr/>
          </p:nvSpPr>
          <p:spPr bwMode="auto">
            <a:xfrm flipH="1">
              <a:off x="2160" y="1200"/>
              <a:ext cx="19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 flipH="1" flipV="1">
              <a:off x="2592" y="1296"/>
              <a:ext cx="33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1" name="Line 23"/>
            <p:cNvSpPr>
              <a:spLocks noChangeShapeType="1"/>
            </p:cNvSpPr>
            <p:nvPr/>
          </p:nvSpPr>
          <p:spPr bwMode="auto">
            <a:xfrm flipH="1">
              <a:off x="2448" y="1344"/>
              <a:ext cx="28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2" name="Line 24"/>
            <p:cNvSpPr>
              <a:spLocks noChangeShapeType="1"/>
            </p:cNvSpPr>
            <p:nvPr/>
          </p:nvSpPr>
          <p:spPr bwMode="auto">
            <a:xfrm flipH="1" flipV="1">
              <a:off x="2496" y="1296"/>
              <a:ext cx="4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Line 25"/>
            <p:cNvSpPr>
              <a:spLocks noChangeShapeType="1"/>
            </p:cNvSpPr>
            <p:nvPr/>
          </p:nvSpPr>
          <p:spPr bwMode="auto">
            <a:xfrm flipV="1">
              <a:off x="3024" y="1248"/>
              <a:ext cx="38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4" name="Line 26"/>
            <p:cNvSpPr>
              <a:spLocks noChangeShapeType="1"/>
            </p:cNvSpPr>
            <p:nvPr/>
          </p:nvSpPr>
          <p:spPr bwMode="auto">
            <a:xfrm flipV="1">
              <a:off x="3168" y="1008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Line 27"/>
            <p:cNvSpPr>
              <a:spLocks noChangeShapeType="1"/>
            </p:cNvSpPr>
            <p:nvPr/>
          </p:nvSpPr>
          <p:spPr bwMode="auto">
            <a:xfrm flipH="1">
              <a:off x="2160" y="1488"/>
              <a:ext cx="76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Line 28"/>
            <p:cNvSpPr>
              <a:spLocks noChangeShapeType="1"/>
            </p:cNvSpPr>
            <p:nvPr/>
          </p:nvSpPr>
          <p:spPr bwMode="auto">
            <a:xfrm flipV="1">
              <a:off x="2304" y="1344"/>
              <a:ext cx="4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Line 29"/>
            <p:cNvSpPr>
              <a:spLocks noChangeShapeType="1"/>
            </p:cNvSpPr>
            <p:nvPr/>
          </p:nvSpPr>
          <p:spPr bwMode="auto">
            <a:xfrm>
              <a:off x="3072" y="1488"/>
              <a:ext cx="28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8" name="Line 30"/>
            <p:cNvSpPr>
              <a:spLocks noChangeShapeType="1"/>
            </p:cNvSpPr>
            <p:nvPr/>
          </p:nvSpPr>
          <p:spPr bwMode="auto">
            <a:xfrm flipV="1">
              <a:off x="3216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" name="Line 31"/>
            <p:cNvSpPr>
              <a:spLocks noChangeShapeType="1"/>
            </p:cNvSpPr>
            <p:nvPr/>
          </p:nvSpPr>
          <p:spPr bwMode="auto">
            <a:xfrm flipH="1" flipV="1">
              <a:off x="2400" y="1728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" name="Line 32"/>
            <p:cNvSpPr>
              <a:spLocks noChangeShapeType="1"/>
            </p:cNvSpPr>
            <p:nvPr/>
          </p:nvSpPr>
          <p:spPr bwMode="auto">
            <a:xfrm>
              <a:off x="3024" y="1536"/>
              <a:ext cx="33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Line 33"/>
            <p:cNvSpPr>
              <a:spLocks noChangeShapeType="1"/>
            </p:cNvSpPr>
            <p:nvPr/>
          </p:nvSpPr>
          <p:spPr bwMode="auto">
            <a:xfrm flipH="1">
              <a:off x="2208" y="1536"/>
              <a:ext cx="672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Line 34"/>
            <p:cNvSpPr>
              <a:spLocks noChangeShapeType="1"/>
            </p:cNvSpPr>
            <p:nvPr/>
          </p:nvSpPr>
          <p:spPr bwMode="auto">
            <a:xfrm>
              <a:off x="2976" y="1584"/>
              <a:ext cx="24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3" name="Line 35"/>
            <p:cNvSpPr>
              <a:spLocks noChangeShapeType="1"/>
            </p:cNvSpPr>
            <p:nvPr/>
          </p:nvSpPr>
          <p:spPr bwMode="auto">
            <a:xfrm flipH="1">
              <a:off x="2400" y="1728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4" name="Line 36"/>
            <p:cNvSpPr>
              <a:spLocks noChangeShapeType="1"/>
            </p:cNvSpPr>
            <p:nvPr/>
          </p:nvSpPr>
          <p:spPr bwMode="auto">
            <a:xfrm flipH="1" flipV="1">
              <a:off x="2064" y="1824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Line 37"/>
            <p:cNvSpPr>
              <a:spLocks noChangeShapeType="1"/>
            </p:cNvSpPr>
            <p:nvPr/>
          </p:nvSpPr>
          <p:spPr bwMode="auto">
            <a:xfrm flipH="1">
              <a:off x="2112" y="1824"/>
              <a:ext cx="14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6" name="Line 38"/>
            <p:cNvSpPr>
              <a:spLocks noChangeShapeType="1"/>
            </p:cNvSpPr>
            <p:nvPr/>
          </p:nvSpPr>
          <p:spPr bwMode="auto">
            <a:xfrm>
              <a:off x="2688" y="1728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7" name="Line 39"/>
            <p:cNvSpPr>
              <a:spLocks noChangeShapeType="1"/>
            </p:cNvSpPr>
            <p:nvPr/>
          </p:nvSpPr>
          <p:spPr bwMode="auto">
            <a:xfrm>
              <a:off x="2880" y="1728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3072" y="177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3216" y="1920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3216" y="2160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 flipV="1">
              <a:off x="3312" y="1824"/>
              <a:ext cx="14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Line 44"/>
            <p:cNvSpPr>
              <a:spLocks noChangeShapeType="1"/>
            </p:cNvSpPr>
            <p:nvPr/>
          </p:nvSpPr>
          <p:spPr bwMode="auto">
            <a:xfrm>
              <a:off x="2448" y="1968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Line 45"/>
            <p:cNvSpPr>
              <a:spLocks noChangeShapeType="1"/>
            </p:cNvSpPr>
            <p:nvPr/>
          </p:nvSpPr>
          <p:spPr bwMode="auto">
            <a:xfrm flipV="1">
              <a:off x="2448" y="1920"/>
              <a:ext cx="19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Line 46"/>
            <p:cNvSpPr>
              <a:spLocks noChangeShapeType="1"/>
            </p:cNvSpPr>
            <p:nvPr/>
          </p:nvSpPr>
          <p:spPr bwMode="auto">
            <a:xfrm>
              <a:off x="2544" y="2064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Line 47"/>
            <p:cNvSpPr>
              <a:spLocks noChangeShapeType="1"/>
            </p:cNvSpPr>
            <p:nvPr/>
          </p:nvSpPr>
          <p:spPr bwMode="auto">
            <a:xfrm flipV="1">
              <a:off x="2784" y="2112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Line 48"/>
            <p:cNvSpPr>
              <a:spLocks noChangeShapeType="1"/>
            </p:cNvSpPr>
            <p:nvPr/>
          </p:nvSpPr>
          <p:spPr bwMode="auto">
            <a:xfrm flipH="1">
              <a:off x="2736" y="1536"/>
              <a:ext cx="192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Line 49"/>
            <p:cNvSpPr>
              <a:spLocks noChangeShapeType="1"/>
            </p:cNvSpPr>
            <p:nvPr/>
          </p:nvSpPr>
          <p:spPr bwMode="auto">
            <a:xfrm flipH="1">
              <a:off x="2688" y="2112"/>
              <a:ext cx="19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8" name="Line 50"/>
            <p:cNvSpPr>
              <a:spLocks noChangeShapeType="1"/>
            </p:cNvSpPr>
            <p:nvPr/>
          </p:nvSpPr>
          <p:spPr bwMode="auto">
            <a:xfrm>
              <a:off x="2928" y="2112"/>
              <a:ext cx="19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9" name="Line 51"/>
            <p:cNvSpPr>
              <a:spLocks noChangeShapeType="1"/>
            </p:cNvSpPr>
            <p:nvPr/>
          </p:nvSpPr>
          <p:spPr bwMode="auto">
            <a:xfrm flipH="1">
              <a:off x="2256" y="2208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Line 52"/>
            <p:cNvSpPr>
              <a:spLocks noChangeShapeType="1"/>
            </p:cNvSpPr>
            <p:nvPr/>
          </p:nvSpPr>
          <p:spPr bwMode="auto">
            <a:xfrm flipH="1">
              <a:off x="2160" y="2064"/>
              <a:ext cx="28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>
              <a:off x="2784" y="2256"/>
              <a:ext cx="28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07" name="Freeform 59"/>
          <p:cNvSpPr>
            <a:spLocks/>
          </p:cNvSpPr>
          <p:nvPr/>
        </p:nvSpPr>
        <p:spPr bwMode="auto">
          <a:xfrm>
            <a:off x="6932613" y="1585913"/>
            <a:ext cx="1497012" cy="1577975"/>
          </a:xfrm>
          <a:custGeom>
            <a:avLst/>
            <a:gdLst/>
            <a:ahLst/>
            <a:cxnLst>
              <a:cxn ang="0">
                <a:pos x="79" y="513"/>
              </a:cxn>
              <a:cxn ang="0">
                <a:pos x="214" y="54"/>
              </a:cxn>
              <a:cxn ang="0">
                <a:pos x="250" y="18"/>
              </a:cxn>
              <a:cxn ang="0">
                <a:pos x="304" y="0"/>
              </a:cxn>
              <a:cxn ang="0">
                <a:pos x="610" y="27"/>
              </a:cxn>
              <a:cxn ang="0">
                <a:pos x="718" y="81"/>
              </a:cxn>
              <a:cxn ang="0">
                <a:pos x="808" y="117"/>
              </a:cxn>
              <a:cxn ang="0">
                <a:pos x="826" y="144"/>
              </a:cxn>
              <a:cxn ang="0">
                <a:pos x="835" y="522"/>
              </a:cxn>
              <a:cxn ang="0">
                <a:pos x="862" y="531"/>
              </a:cxn>
              <a:cxn ang="0">
                <a:pos x="943" y="684"/>
              </a:cxn>
              <a:cxn ang="0">
                <a:pos x="925" y="801"/>
              </a:cxn>
              <a:cxn ang="0">
                <a:pos x="808" y="891"/>
              </a:cxn>
              <a:cxn ang="0">
                <a:pos x="754" y="927"/>
              </a:cxn>
              <a:cxn ang="0">
                <a:pos x="619" y="954"/>
              </a:cxn>
              <a:cxn ang="0">
                <a:pos x="331" y="972"/>
              </a:cxn>
              <a:cxn ang="0">
                <a:pos x="97" y="927"/>
              </a:cxn>
              <a:cxn ang="0">
                <a:pos x="106" y="810"/>
              </a:cxn>
              <a:cxn ang="0">
                <a:pos x="124" y="774"/>
              </a:cxn>
              <a:cxn ang="0">
                <a:pos x="61" y="666"/>
              </a:cxn>
              <a:cxn ang="0">
                <a:pos x="61" y="513"/>
              </a:cxn>
              <a:cxn ang="0">
                <a:pos x="79" y="486"/>
              </a:cxn>
              <a:cxn ang="0">
                <a:pos x="79" y="513"/>
              </a:cxn>
            </a:cxnLst>
            <a:rect l="0" t="0" r="r" b="b"/>
            <a:pathLst>
              <a:path w="943" h="994">
                <a:moveTo>
                  <a:pt x="79" y="513"/>
                </a:moveTo>
                <a:cubicBezTo>
                  <a:pt x="85" y="257"/>
                  <a:pt x="0" y="125"/>
                  <a:pt x="214" y="54"/>
                </a:cubicBezTo>
                <a:cubicBezTo>
                  <a:pt x="226" y="42"/>
                  <a:pt x="235" y="27"/>
                  <a:pt x="250" y="18"/>
                </a:cubicBezTo>
                <a:cubicBezTo>
                  <a:pt x="266" y="8"/>
                  <a:pt x="304" y="0"/>
                  <a:pt x="304" y="0"/>
                </a:cubicBezTo>
                <a:cubicBezTo>
                  <a:pt x="448" y="6"/>
                  <a:pt x="492" y="12"/>
                  <a:pt x="610" y="27"/>
                </a:cubicBezTo>
                <a:cubicBezTo>
                  <a:pt x="650" y="40"/>
                  <a:pt x="678" y="68"/>
                  <a:pt x="718" y="81"/>
                </a:cubicBezTo>
                <a:cubicBezTo>
                  <a:pt x="739" y="143"/>
                  <a:pt x="709" y="81"/>
                  <a:pt x="808" y="117"/>
                </a:cubicBezTo>
                <a:cubicBezTo>
                  <a:pt x="818" y="121"/>
                  <a:pt x="820" y="135"/>
                  <a:pt x="826" y="144"/>
                </a:cubicBezTo>
                <a:cubicBezTo>
                  <a:pt x="829" y="270"/>
                  <a:pt x="823" y="397"/>
                  <a:pt x="835" y="522"/>
                </a:cubicBezTo>
                <a:cubicBezTo>
                  <a:pt x="836" y="531"/>
                  <a:pt x="855" y="524"/>
                  <a:pt x="862" y="531"/>
                </a:cubicBezTo>
                <a:cubicBezTo>
                  <a:pt x="898" y="567"/>
                  <a:pt x="927" y="637"/>
                  <a:pt x="943" y="684"/>
                </a:cubicBezTo>
                <a:cubicBezTo>
                  <a:pt x="942" y="697"/>
                  <a:pt x="941" y="773"/>
                  <a:pt x="925" y="801"/>
                </a:cubicBezTo>
                <a:cubicBezTo>
                  <a:pt x="889" y="866"/>
                  <a:pt x="867" y="858"/>
                  <a:pt x="808" y="891"/>
                </a:cubicBezTo>
                <a:cubicBezTo>
                  <a:pt x="789" y="902"/>
                  <a:pt x="772" y="915"/>
                  <a:pt x="754" y="927"/>
                </a:cubicBezTo>
                <a:cubicBezTo>
                  <a:pt x="723" y="947"/>
                  <a:pt x="649" y="952"/>
                  <a:pt x="619" y="954"/>
                </a:cubicBezTo>
                <a:cubicBezTo>
                  <a:pt x="523" y="961"/>
                  <a:pt x="427" y="966"/>
                  <a:pt x="331" y="972"/>
                </a:cubicBezTo>
                <a:cubicBezTo>
                  <a:pt x="241" y="985"/>
                  <a:pt x="164" y="994"/>
                  <a:pt x="97" y="927"/>
                </a:cubicBezTo>
                <a:cubicBezTo>
                  <a:pt x="100" y="888"/>
                  <a:pt x="99" y="849"/>
                  <a:pt x="106" y="810"/>
                </a:cubicBezTo>
                <a:cubicBezTo>
                  <a:pt x="108" y="797"/>
                  <a:pt x="123" y="787"/>
                  <a:pt x="124" y="774"/>
                </a:cubicBezTo>
                <a:cubicBezTo>
                  <a:pt x="129" y="711"/>
                  <a:pt x="114" y="684"/>
                  <a:pt x="61" y="666"/>
                </a:cubicBezTo>
                <a:cubicBezTo>
                  <a:pt x="41" y="605"/>
                  <a:pt x="42" y="621"/>
                  <a:pt x="61" y="513"/>
                </a:cubicBezTo>
                <a:cubicBezTo>
                  <a:pt x="63" y="502"/>
                  <a:pt x="68" y="486"/>
                  <a:pt x="79" y="486"/>
                </a:cubicBezTo>
                <a:cubicBezTo>
                  <a:pt x="88" y="486"/>
                  <a:pt x="79" y="504"/>
                  <a:pt x="79" y="513"/>
                </a:cubicBezTo>
                <a:close/>
              </a:path>
            </a:pathLst>
          </a:custGeom>
          <a:noFill/>
          <a:ln w="25400" cap="flat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7086600" y="1676400"/>
            <a:ext cx="1295400" cy="1447800"/>
            <a:chOff x="4464" y="1056"/>
            <a:chExt cx="816" cy="912"/>
          </a:xfrm>
        </p:grpSpPr>
        <p:sp>
          <p:nvSpPr>
            <p:cNvPr id="2108" name="Line 60"/>
            <p:cNvSpPr>
              <a:spLocks noChangeShapeType="1"/>
            </p:cNvSpPr>
            <p:nvPr/>
          </p:nvSpPr>
          <p:spPr bwMode="auto">
            <a:xfrm flipV="1">
              <a:off x="4896" y="1296"/>
              <a:ext cx="28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Line 61"/>
            <p:cNvSpPr>
              <a:spLocks noChangeShapeType="1"/>
            </p:cNvSpPr>
            <p:nvPr/>
          </p:nvSpPr>
          <p:spPr bwMode="auto">
            <a:xfrm flipV="1">
              <a:off x="4896" y="1104"/>
              <a:ext cx="192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Line 62"/>
            <p:cNvSpPr>
              <a:spLocks noChangeShapeType="1"/>
            </p:cNvSpPr>
            <p:nvPr/>
          </p:nvSpPr>
          <p:spPr bwMode="auto">
            <a:xfrm>
              <a:off x="4992" y="1392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Line 63"/>
            <p:cNvSpPr>
              <a:spLocks noChangeShapeType="1"/>
            </p:cNvSpPr>
            <p:nvPr/>
          </p:nvSpPr>
          <p:spPr bwMode="auto">
            <a:xfrm>
              <a:off x="4896" y="1488"/>
              <a:ext cx="288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Line 64"/>
            <p:cNvSpPr>
              <a:spLocks noChangeShapeType="1"/>
            </p:cNvSpPr>
            <p:nvPr/>
          </p:nvSpPr>
          <p:spPr bwMode="auto">
            <a:xfrm>
              <a:off x="5040" y="1536"/>
              <a:ext cx="48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Line 65"/>
            <p:cNvSpPr>
              <a:spLocks noChangeShapeType="1"/>
            </p:cNvSpPr>
            <p:nvPr/>
          </p:nvSpPr>
          <p:spPr bwMode="auto">
            <a:xfrm flipH="1">
              <a:off x="4656" y="1536"/>
              <a:ext cx="192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Line 66"/>
            <p:cNvSpPr>
              <a:spLocks noChangeShapeType="1"/>
            </p:cNvSpPr>
            <p:nvPr/>
          </p:nvSpPr>
          <p:spPr bwMode="auto">
            <a:xfrm flipH="1" flipV="1">
              <a:off x="4464" y="1440"/>
              <a:ext cx="336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Line 67"/>
            <p:cNvSpPr>
              <a:spLocks noChangeShapeType="1"/>
            </p:cNvSpPr>
            <p:nvPr/>
          </p:nvSpPr>
          <p:spPr bwMode="auto">
            <a:xfrm flipH="1" flipV="1">
              <a:off x="4800" y="1056"/>
              <a:ext cx="4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Line 68"/>
            <p:cNvSpPr>
              <a:spLocks noChangeShapeType="1"/>
            </p:cNvSpPr>
            <p:nvPr/>
          </p:nvSpPr>
          <p:spPr bwMode="auto">
            <a:xfrm flipH="1" flipV="1">
              <a:off x="4464" y="1152"/>
              <a:ext cx="336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Line 69"/>
            <p:cNvSpPr>
              <a:spLocks noChangeShapeType="1"/>
            </p:cNvSpPr>
            <p:nvPr/>
          </p:nvSpPr>
          <p:spPr bwMode="auto">
            <a:xfrm flipV="1">
              <a:off x="4560" y="1056"/>
              <a:ext cx="1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Line 70"/>
            <p:cNvSpPr>
              <a:spLocks noChangeShapeType="1"/>
            </p:cNvSpPr>
            <p:nvPr/>
          </p:nvSpPr>
          <p:spPr bwMode="auto">
            <a:xfrm flipV="1">
              <a:off x="4704" y="1152"/>
              <a:ext cx="48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Line 71"/>
            <p:cNvSpPr>
              <a:spLocks noChangeShapeType="1"/>
            </p:cNvSpPr>
            <p:nvPr/>
          </p:nvSpPr>
          <p:spPr bwMode="auto">
            <a:xfrm flipV="1">
              <a:off x="4848" y="1104"/>
              <a:ext cx="96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Line 72"/>
            <p:cNvSpPr>
              <a:spLocks noChangeShapeType="1"/>
            </p:cNvSpPr>
            <p:nvPr/>
          </p:nvSpPr>
          <p:spPr bwMode="auto">
            <a:xfrm flipH="1" flipV="1">
              <a:off x="4560" y="1344"/>
              <a:ext cx="96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Line 73"/>
            <p:cNvSpPr>
              <a:spLocks noChangeShapeType="1"/>
            </p:cNvSpPr>
            <p:nvPr/>
          </p:nvSpPr>
          <p:spPr bwMode="auto">
            <a:xfrm flipH="1">
              <a:off x="4512" y="1584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Line 74"/>
            <p:cNvSpPr>
              <a:spLocks noChangeShapeType="1"/>
            </p:cNvSpPr>
            <p:nvPr/>
          </p:nvSpPr>
          <p:spPr bwMode="auto">
            <a:xfrm flipH="1">
              <a:off x="4560" y="1584"/>
              <a:ext cx="96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Line 75"/>
            <p:cNvSpPr>
              <a:spLocks noChangeShapeType="1"/>
            </p:cNvSpPr>
            <p:nvPr/>
          </p:nvSpPr>
          <p:spPr bwMode="auto">
            <a:xfrm>
              <a:off x="4704" y="1728"/>
              <a:ext cx="1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Line 76"/>
            <p:cNvSpPr>
              <a:spLocks noChangeShapeType="1"/>
            </p:cNvSpPr>
            <p:nvPr/>
          </p:nvSpPr>
          <p:spPr bwMode="auto">
            <a:xfrm>
              <a:off x="4752" y="1680"/>
              <a:ext cx="192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Line 77"/>
            <p:cNvSpPr>
              <a:spLocks noChangeShapeType="1"/>
            </p:cNvSpPr>
            <p:nvPr/>
          </p:nvSpPr>
          <p:spPr bwMode="auto">
            <a:xfrm>
              <a:off x="4896" y="1536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Line 78"/>
            <p:cNvSpPr>
              <a:spLocks noChangeShapeType="1"/>
            </p:cNvSpPr>
            <p:nvPr/>
          </p:nvSpPr>
          <p:spPr bwMode="auto">
            <a:xfrm>
              <a:off x="5088" y="1728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Line 79"/>
            <p:cNvSpPr>
              <a:spLocks noChangeShapeType="1"/>
            </p:cNvSpPr>
            <p:nvPr/>
          </p:nvSpPr>
          <p:spPr bwMode="auto">
            <a:xfrm flipH="1">
              <a:off x="4992" y="1680"/>
              <a:ext cx="48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Line 80"/>
            <p:cNvSpPr>
              <a:spLocks noChangeShapeType="1"/>
            </p:cNvSpPr>
            <p:nvPr/>
          </p:nvSpPr>
          <p:spPr bwMode="auto">
            <a:xfrm flipH="1">
              <a:off x="4560" y="1824"/>
              <a:ext cx="24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35" name="Freeform 87"/>
          <p:cNvSpPr>
            <a:spLocks/>
          </p:cNvSpPr>
          <p:nvPr/>
        </p:nvSpPr>
        <p:spPr bwMode="auto">
          <a:xfrm>
            <a:off x="2017713" y="4586288"/>
            <a:ext cx="1538287" cy="1673225"/>
          </a:xfrm>
          <a:custGeom>
            <a:avLst/>
            <a:gdLst/>
            <a:ahLst/>
            <a:cxnLst>
              <a:cxn ang="0">
                <a:pos x="695" y="289"/>
              </a:cxn>
              <a:cxn ang="0">
                <a:pos x="566" y="219"/>
              </a:cxn>
              <a:cxn ang="0">
                <a:pos x="546" y="190"/>
              </a:cxn>
              <a:cxn ang="0">
                <a:pos x="517" y="170"/>
              </a:cxn>
              <a:cxn ang="0">
                <a:pos x="497" y="100"/>
              </a:cxn>
              <a:cxn ang="0">
                <a:pos x="507" y="41"/>
              </a:cxn>
              <a:cxn ang="0">
                <a:pos x="606" y="1"/>
              </a:cxn>
              <a:cxn ang="0">
                <a:pos x="735" y="11"/>
              </a:cxn>
              <a:cxn ang="0">
                <a:pos x="745" y="70"/>
              </a:cxn>
              <a:cxn ang="0">
                <a:pos x="636" y="100"/>
              </a:cxn>
              <a:cxn ang="0">
                <a:pos x="576" y="229"/>
              </a:cxn>
              <a:cxn ang="0">
                <a:pos x="546" y="319"/>
              </a:cxn>
              <a:cxn ang="0">
                <a:pos x="536" y="349"/>
              </a:cxn>
              <a:cxn ang="0">
                <a:pos x="527" y="428"/>
              </a:cxn>
              <a:cxn ang="0">
                <a:pos x="834" y="587"/>
              </a:cxn>
              <a:cxn ang="0">
                <a:pos x="874" y="696"/>
              </a:cxn>
              <a:cxn ang="0">
                <a:pos x="725" y="1004"/>
              </a:cxn>
              <a:cxn ang="0">
                <a:pos x="695" y="994"/>
              </a:cxn>
              <a:cxn ang="0">
                <a:pos x="596" y="905"/>
              </a:cxn>
              <a:cxn ang="0">
                <a:pos x="566" y="875"/>
              </a:cxn>
              <a:cxn ang="0">
                <a:pos x="507" y="855"/>
              </a:cxn>
              <a:cxn ang="0">
                <a:pos x="477" y="825"/>
              </a:cxn>
              <a:cxn ang="0">
                <a:pos x="417" y="805"/>
              </a:cxn>
              <a:cxn ang="0">
                <a:pos x="338" y="835"/>
              </a:cxn>
              <a:cxn ang="0">
                <a:pos x="298" y="895"/>
              </a:cxn>
              <a:cxn ang="0">
                <a:pos x="278" y="925"/>
              </a:cxn>
              <a:cxn ang="0">
                <a:pos x="268" y="1044"/>
              </a:cxn>
              <a:cxn ang="0">
                <a:pos x="308" y="1054"/>
              </a:cxn>
              <a:cxn ang="0">
                <a:pos x="407" y="1014"/>
              </a:cxn>
              <a:cxn ang="0">
                <a:pos x="378" y="805"/>
              </a:cxn>
              <a:cxn ang="0">
                <a:pos x="209" y="706"/>
              </a:cxn>
              <a:cxn ang="0">
                <a:pos x="149" y="656"/>
              </a:cxn>
              <a:cxn ang="0">
                <a:pos x="109" y="597"/>
              </a:cxn>
              <a:cxn ang="0">
                <a:pos x="70" y="488"/>
              </a:cxn>
              <a:cxn ang="0">
                <a:pos x="80" y="170"/>
              </a:cxn>
              <a:cxn ang="0">
                <a:pos x="189" y="209"/>
              </a:cxn>
              <a:cxn ang="0">
                <a:pos x="109" y="686"/>
              </a:cxn>
              <a:cxn ang="0">
                <a:pos x="80" y="795"/>
              </a:cxn>
              <a:cxn ang="0">
                <a:pos x="60" y="875"/>
              </a:cxn>
              <a:cxn ang="0">
                <a:pos x="40" y="905"/>
              </a:cxn>
              <a:cxn ang="0">
                <a:pos x="10" y="1004"/>
              </a:cxn>
              <a:cxn ang="0">
                <a:pos x="0" y="1034"/>
              </a:cxn>
            </a:cxnLst>
            <a:rect l="0" t="0" r="r" b="b"/>
            <a:pathLst>
              <a:path w="969" h="1054">
                <a:moveTo>
                  <a:pt x="695" y="289"/>
                </a:moveTo>
                <a:cubicBezTo>
                  <a:pt x="635" y="274"/>
                  <a:pt x="619" y="237"/>
                  <a:pt x="566" y="219"/>
                </a:cubicBezTo>
                <a:cubicBezTo>
                  <a:pt x="559" y="209"/>
                  <a:pt x="554" y="198"/>
                  <a:pt x="546" y="190"/>
                </a:cubicBezTo>
                <a:cubicBezTo>
                  <a:pt x="538" y="182"/>
                  <a:pt x="523" y="180"/>
                  <a:pt x="517" y="170"/>
                </a:cubicBezTo>
                <a:cubicBezTo>
                  <a:pt x="504" y="150"/>
                  <a:pt x="505" y="123"/>
                  <a:pt x="497" y="100"/>
                </a:cubicBezTo>
                <a:cubicBezTo>
                  <a:pt x="500" y="80"/>
                  <a:pt x="498" y="59"/>
                  <a:pt x="507" y="41"/>
                </a:cubicBezTo>
                <a:cubicBezTo>
                  <a:pt x="521" y="13"/>
                  <a:pt x="580" y="10"/>
                  <a:pt x="606" y="1"/>
                </a:cubicBezTo>
                <a:cubicBezTo>
                  <a:pt x="649" y="4"/>
                  <a:pt x="693" y="0"/>
                  <a:pt x="735" y="11"/>
                </a:cubicBezTo>
                <a:cubicBezTo>
                  <a:pt x="756" y="17"/>
                  <a:pt x="763" y="58"/>
                  <a:pt x="745" y="70"/>
                </a:cubicBezTo>
                <a:cubicBezTo>
                  <a:pt x="725" y="84"/>
                  <a:pt x="661" y="95"/>
                  <a:pt x="636" y="100"/>
                </a:cubicBezTo>
                <a:cubicBezTo>
                  <a:pt x="621" y="145"/>
                  <a:pt x="593" y="184"/>
                  <a:pt x="576" y="229"/>
                </a:cubicBezTo>
                <a:cubicBezTo>
                  <a:pt x="565" y="258"/>
                  <a:pt x="556" y="289"/>
                  <a:pt x="546" y="319"/>
                </a:cubicBezTo>
                <a:cubicBezTo>
                  <a:pt x="543" y="329"/>
                  <a:pt x="536" y="349"/>
                  <a:pt x="536" y="349"/>
                </a:cubicBezTo>
                <a:cubicBezTo>
                  <a:pt x="533" y="375"/>
                  <a:pt x="527" y="401"/>
                  <a:pt x="527" y="428"/>
                </a:cubicBezTo>
                <a:cubicBezTo>
                  <a:pt x="527" y="634"/>
                  <a:pt x="612" y="570"/>
                  <a:pt x="834" y="587"/>
                </a:cubicBezTo>
                <a:cubicBezTo>
                  <a:pt x="848" y="628"/>
                  <a:pt x="865" y="651"/>
                  <a:pt x="874" y="696"/>
                </a:cubicBezTo>
                <a:cubicBezTo>
                  <a:pt x="863" y="1035"/>
                  <a:pt x="969" y="1033"/>
                  <a:pt x="725" y="1004"/>
                </a:cubicBezTo>
                <a:cubicBezTo>
                  <a:pt x="715" y="1003"/>
                  <a:pt x="705" y="997"/>
                  <a:pt x="695" y="994"/>
                </a:cubicBezTo>
                <a:cubicBezTo>
                  <a:pt x="658" y="966"/>
                  <a:pt x="631" y="934"/>
                  <a:pt x="596" y="905"/>
                </a:cubicBezTo>
                <a:cubicBezTo>
                  <a:pt x="585" y="896"/>
                  <a:pt x="578" y="882"/>
                  <a:pt x="566" y="875"/>
                </a:cubicBezTo>
                <a:cubicBezTo>
                  <a:pt x="548" y="865"/>
                  <a:pt x="507" y="855"/>
                  <a:pt x="507" y="855"/>
                </a:cubicBezTo>
                <a:cubicBezTo>
                  <a:pt x="497" y="845"/>
                  <a:pt x="489" y="832"/>
                  <a:pt x="477" y="825"/>
                </a:cubicBezTo>
                <a:cubicBezTo>
                  <a:pt x="459" y="815"/>
                  <a:pt x="417" y="805"/>
                  <a:pt x="417" y="805"/>
                </a:cubicBezTo>
                <a:cubicBezTo>
                  <a:pt x="387" y="811"/>
                  <a:pt x="360" y="810"/>
                  <a:pt x="338" y="835"/>
                </a:cubicBezTo>
                <a:cubicBezTo>
                  <a:pt x="322" y="853"/>
                  <a:pt x="311" y="875"/>
                  <a:pt x="298" y="895"/>
                </a:cubicBezTo>
                <a:cubicBezTo>
                  <a:pt x="291" y="905"/>
                  <a:pt x="278" y="925"/>
                  <a:pt x="278" y="925"/>
                </a:cubicBezTo>
                <a:cubicBezTo>
                  <a:pt x="273" y="948"/>
                  <a:pt x="242" y="1023"/>
                  <a:pt x="268" y="1044"/>
                </a:cubicBezTo>
                <a:cubicBezTo>
                  <a:pt x="279" y="1053"/>
                  <a:pt x="295" y="1051"/>
                  <a:pt x="308" y="1054"/>
                </a:cubicBezTo>
                <a:cubicBezTo>
                  <a:pt x="345" y="1042"/>
                  <a:pt x="375" y="1036"/>
                  <a:pt x="407" y="1014"/>
                </a:cubicBezTo>
                <a:cubicBezTo>
                  <a:pt x="450" y="949"/>
                  <a:pt x="441" y="849"/>
                  <a:pt x="378" y="805"/>
                </a:cubicBezTo>
                <a:cubicBezTo>
                  <a:pt x="354" y="736"/>
                  <a:pt x="273" y="722"/>
                  <a:pt x="209" y="706"/>
                </a:cubicBezTo>
                <a:cubicBezTo>
                  <a:pt x="191" y="688"/>
                  <a:pt x="166" y="675"/>
                  <a:pt x="149" y="656"/>
                </a:cubicBezTo>
                <a:cubicBezTo>
                  <a:pt x="133" y="638"/>
                  <a:pt x="109" y="597"/>
                  <a:pt x="109" y="597"/>
                </a:cubicBezTo>
                <a:cubicBezTo>
                  <a:pt x="99" y="558"/>
                  <a:pt x="83" y="525"/>
                  <a:pt x="70" y="488"/>
                </a:cubicBezTo>
                <a:cubicBezTo>
                  <a:pt x="73" y="382"/>
                  <a:pt x="45" y="270"/>
                  <a:pt x="80" y="170"/>
                </a:cubicBezTo>
                <a:cubicBezTo>
                  <a:pt x="133" y="19"/>
                  <a:pt x="185" y="199"/>
                  <a:pt x="189" y="209"/>
                </a:cubicBezTo>
                <a:cubicBezTo>
                  <a:pt x="185" y="324"/>
                  <a:pt x="187" y="569"/>
                  <a:pt x="109" y="686"/>
                </a:cubicBezTo>
                <a:cubicBezTo>
                  <a:pt x="100" y="723"/>
                  <a:pt x="90" y="759"/>
                  <a:pt x="80" y="795"/>
                </a:cubicBezTo>
                <a:cubicBezTo>
                  <a:pt x="73" y="822"/>
                  <a:pt x="75" y="852"/>
                  <a:pt x="60" y="875"/>
                </a:cubicBezTo>
                <a:cubicBezTo>
                  <a:pt x="53" y="885"/>
                  <a:pt x="45" y="894"/>
                  <a:pt x="40" y="905"/>
                </a:cubicBezTo>
                <a:cubicBezTo>
                  <a:pt x="21" y="948"/>
                  <a:pt x="22" y="963"/>
                  <a:pt x="10" y="1004"/>
                </a:cubicBezTo>
                <a:cubicBezTo>
                  <a:pt x="7" y="1014"/>
                  <a:pt x="0" y="1034"/>
                  <a:pt x="0" y="1034"/>
                </a:cubicBezTo>
              </a:path>
            </a:pathLst>
          </a:cu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03"/>
          <p:cNvGrpSpPr>
            <a:grpSpLocks/>
          </p:cNvGrpSpPr>
          <p:nvPr/>
        </p:nvGrpSpPr>
        <p:grpSpPr bwMode="auto">
          <a:xfrm>
            <a:off x="6022975" y="4572000"/>
            <a:ext cx="1008063" cy="1103313"/>
            <a:chOff x="3794" y="2880"/>
            <a:chExt cx="635" cy="695"/>
          </a:xfrm>
        </p:grpSpPr>
        <p:sp>
          <p:nvSpPr>
            <p:cNvPr id="2140" name="Freeform 92"/>
            <p:cNvSpPr>
              <a:spLocks/>
            </p:cNvSpPr>
            <p:nvPr/>
          </p:nvSpPr>
          <p:spPr bwMode="auto">
            <a:xfrm>
              <a:off x="3904" y="3000"/>
              <a:ext cx="207" cy="104"/>
            </a:xfrm>
            <a:custGeom>
              <a:avLst/>
              <a:gdLst/>
              <a:ahLst/>
              <a:cxnLst>
                <a:cxn ang="0">
                  <a:pos x="208" y="106"/>
                </a:cxn>
                <a:cxn ang="0">
                  <a:pos x="149" y="77"/>
                </a:cxn>
                <a:cxn ang="0">
                  <a:pos x="129" y="47"/>
                </a:cxn>
                <a:cxn ang="0">
                  <a:pos x="109" y="7"/>
                </a:cxn>
                <a:cxn ang="0">
                  <a:pos x="119" y="37"/>
                </a:cxn>
                <a:cxn ang="0">
                  <a:pos x="10" y="47"/>
                </a:cxn>
                <a:cxn ang="0">
                  <a:pos x="0" y="17"/>
                </a:cxn>
              </a:cxnLst>
              <a:rect l="0" t="0" r="r" b="b"/>
              <a:pathLst>
                <a:path w="208" h="106">
                  <a:moveTo>
                    <a:pt x="208" y="106"/>
                  </a:moveTo>
                  <a:cubicBezTo>
                    <a:pt x="186" y="98"/>
                    <a:pt x="167" y="94"/>
                    <a:pt x="149" y="77"/>
                  </a:cubicBezTo>
                  <a:cubicBezTo>
                    <a:pt x="140" y="69"/>
                    <a:pt x="135" y="57"/>
                    <a:pt x="129" y="47"/>
                  </a:cubicBezTo>
                  <a:cubicBezTo>
                    <a:pt x="122" y="34"/>
                    <a:pt x="120" y="18"/>
                    <a:pt x="109" y="7"/>
                  </a:cubicBezTo>
                  <a:cubicBezTo>
                    <a:pt x="102" y="0"/>
                    <a:pt x="116" y="27"/>
                    <a:pt x="119" y="37"/>
                  </a:cubicBezTo>
                  <a:cubicBezTo>
                    <a:pt x="79" y="64"/>
                    <a:pt x="75" y="76"/>
                    <a:pt x="10" y="47"/>
                  </a:cubicBezTo>
                  <a:cubicBezTo>
                    <a:pt x="0" y="43"/>
                    <a:pt x="0" y="17"/>
                    <a:pt x="0" y="17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auto">
            <a:xfrm>
              <a:off x="4052" y="2880"/>
              <a:ext cx="209" cy="248"/>
            </a:xfrm>
            <a:custGeom>
              <a:avLst/>
              <a:gdLst/>
              <a:ahLst/>
              <a:cxnLst>
                <a:cxn ang="0">
                  <a:pos x="89" y="248"/>
                </a:cxn>
                <a:cxn ang="0">
                  <a:pos x="139" y="50"/>
                </a:cxn>
                <a:cxn ang="0">
                  <a:pos x="198" y="60"/>
                </a:cxn>
                <a:cxn ang="0">
                  <a:pos x="189" y="109"/>
                </a:cxn>
                <a:cxn ang="0">
                  <a:pos x="99" y="99"/>
                </a:cxn>
                <a:cxn ang="0">
                  <a:pos x="0" y="0"/>
                </a:cxn>
              </a:cxnLst>
              <a:rect l="0" t="0" r="r" b="b"/>
              <a:pathLst>
                <a:path w="209" h="248">
                  <a:moveTo>
                    <a:pt x="89" y="248"/>
                  </a:moveTo>
                  <a:cubicBezTo>
                    <a:pt x="95" y="157"/>
                    <a:pt x="70" y="96"/>
                    <a:pt x="139" y="50"/>
                  </a:cubicBezTo>
                  <a:cubicBezTo>
                    <a:pt x="159" y="53"/>
                    <a:pt x="185" y="45"/>
                    <a:pt x="198" y="60"/>
                  </a:cubicBezTo>
                  <a:cubicBezTo>
                    <a:pt x="209" y="73"/>
                    <a:pt x="204" y="103"/>
                    <a:pt x="189" y="109"/>
                  </a:cubicBezTo>
                  <a:cubicBezTo>
                    <a:pt x="161" y="120"/>
                    <a:pt x="129" y="102"/>
                    <a:pt x="99" y="99"/>
                  </a:cubicBezTo>
                  <a:cubicBezTo>
                    <a:pt x="60" y="73"/>
                    <a:pt x="34" y="34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auto">
            <a:xfrm>
              <a:off x="3794" y="3174"/>
              <a:ext cx="248" cy="252"/>
            </a:xfrm>
            <a:custGeom>
              <a:avLst/>
              <a:gdLst/>
              <a:ahLst/>
              <a:cxnLst>
                <a:cxn ang="0">
                  <a:pos x="248" y="34"/>
                </a:cxn>
                <a:cxn ang="0">
                  <a:pos x="99" y="14"/>
                </a:cxn>
                <a:cxn ang="0">
                  <a:pos x="20" y="163"/>
                </a:cxn>
                <a:cxn ang="0">
                  <a:pos x="10" y="212"/>
                </a:cxn>
                <a:cxn ang="0">
                  <a:pos x="0" y="252"/>
                </a:cxn>
              </a:cxnLst>
              <a:rect l="0" t="0" r="r" b="b"/>
              <a:pathLst>
                <a:path w="248" h="252">
                  <a:moveTo>
                    <a:pt x="248" y="34"/>
                  </a:moveTo>
                  <a:cubicBezTo>
                    <a:pt x="161" y="5"/>
                    <a:pt x="222" y="0"/>
                    <a:pt x="99" y="14"/>
                  </a:cubicBezTo>
                  <a:cubicBezTo>
                    <a:pt x="57" y="72"/>
                    <a:pt x="40" y="96"/>
                    <a:pt x="20" y="163"/>
                  </a:cubicBezTo>
                  <a:cubicBezTo>
                    <a:pt x="15" y="179"/>
                    <a:pt x="14" y="196"/>
                    <a:pt x="10" y="212"/>
                  </a:cubicBezTo>
                  <a:cubicBezTo>
                    <a:pt x="7" y="225"/>
                    <a:pt x="0" y="252"/>
                    <a:pt x="0" y="252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auto">
            <a:xfrm>
              <a:off x="4151" y="3039"/>
              <a:ext cx="278" cy="199"/>
            </a:xfrm>
            <a:custGeom>
              <a:avLst/>
              <a:gdLst/>
              <a:ahLst/>
              <a:cxnLst>
                <a:cxn ang="0">
                  <a:pos x="0" y="199"/>
                </a:cxn>
                <a:cxn ang="0">
                  <a:pos x="90" y="99"/>
                </a:cxn>
                <a:cxn ang="0">
                  <a:pos x="278" y="0"/>
                </a:cxn>
              </a:cxnLst>
              <a:rect l="0" t="0" r="r" b="b"/>
              <a:pathLst>
                <a:path w="278" h="199">
                  <a:moveTo>
                    <a:pt x="0" y="199"/>
                  </a:moveTo>
                  <a:cubicBezTo>
                    <a:pt x="15" y="155"/>
                    <a:pt x="56" y="130"/>
                    <a:pt x="90" y="99"/>
                  </a:cubicBezTo>
                  <a:cubicBezTo>
                    <a:pt x="159" y="37"/>
                    <a:pt x="179" y="0"/>
                    <a:pt x="278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3838" y="2900"/>
              <a:ext cx="224" cy="288"/>
            </a:xfrm>
            <a:custGeom>
              <a:avLst/>
              <a:gdLst/>
              <a:ahLst/>
              <a:cxnLst>
                <a:cxn ang="0">
                  <a:pos x="224" y="288"/>
                </a:cxn>
                <a:cxn ang="0">
                  <a:pos x="55" y="248"/>
                </a:cxn>
                <a:cxn ang="0">
                  <a:pos x="5" y="179"/>
                </a:cxn>
                <a:cxn ang="0">
                  <a:pos x="15" y="0"/>
                </a:cxn>
              </a:cxnLst>
              <a:rect l="0" t="0" r="r" b="b"/>
              <a:pathLst>
                <a:path w="224" h="288">
                  <a:moveTo>
                    <a:pt x="224" y="288"/>
                  </a:moveTo>
                  <a:cubicBezTo>
                    <a:pt x="166" y="278"/>
                    <a:pt x="112" y="262"/>
                    <a:pt x="55" y="248"/>
                  </a:cubicBezTo>
                  <a:cubicBezTo>
                    <a:pt x="39" y="224"/>
                    <a:pt x="8" y="207"/>
                    <a:pt x="5" y="179"/>
                  </a:cubicBezTo>
                  <a:cubicBezTo>
                    <a:pt x="0" y="119"/>
                    <a:pt x="15" y="0"/>
                    <a:pt x="15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auto">
            <a:xfrm>
              <a:off x="3863" y="3262"/>
              <a:ext cx="189" cy="244"/>
            </a:xfrm>
            <a:custGeom>
              <a:avLst/>
              <a:gdLst/>
              <a:ahLst/>
              <a:cxnLst>
                <a:cxn ang="0">
                  <a:pos x="189" y="5"/>
                </a:cxn>
                <a:cxn ang="0">
                  <a:pos x="149" y="25"/>
                </a:cxn>
                <a:cxn ang="0">
                  <a:pos x="90" y="45"/>
                </a:cxn>
                <a:cxn ang="0">
                  <a:pos x="70" y="15"/>
                </a:cxn>
                <a:cxn ang="0">
                  <a:pos x="99" y="5"/>
                </a:cxn>
                <a:cxn ang="0">
                  <a:pos x="109" y="35"/>
                </a:cxn>
                <a:cxn ang="0">
                  <a:pos x="90" y="154"/>
                </a:cxn>
                <a:cxn ang="0">
                  <a:pos x="0" y="244"/>
                </a:cxn>
              </a:cxnLst>
              <a:rect l="0" t="0" r="r" b="b"/>
              <a:pathLst>
                <a:path w="189" h="244">
                  <a:moveTo>
                    <a:pt x="189" y="5"/>
                  </a:moveTo>
                  <a:cubicBezTo>
                    <a:pt x="176" y="12"/>
                    <a:pt x="163" y="19"/>
                    <a:pt x="149" y="25"/>
                  </a:cubicBezTo>
                  <a:cubicBezTo>
                    <a:pt x="130" y="33"/>
                    <a:pt x="90" y="45"/>
                    <a:pt x="90" y="45"/>
                  </a:cubicBezTo>
                  <a:cubicBezTo>
                    <a:pt x="83" y="35"/>
                    <a:pt x="67" y="27"/>
                    <a:pt x="70" y="15"/>
                  </a:cubicBezTo>
                  <a:cubicBezTo>
                    <a:pt x="72" y="5"/>
                    <a:pt x="90" y="0"/>
                    <a:pt x="99" y="5"/>
                  </a:cubicBezTo>
                  <a:cubicBezTo>
                    <a:pt x="108" y="10"/>
                    <a:pt x="106" y="25"/>
                    <a:pt x="109" y="35"/>
                  </a:cubicBezTo>
                  <a:cubicBezTo>
                    <a:pt x="103" y="75"/>
                    <a:pt x="102" y="116"/>
                    <a:pt x="90" y="154"/>
                  </a:cubicBezTo>
                  <a:cubicBezTo>
                    <a:pt x="82" y="181"/>
                    <a:pt x="32" y="244"/>
                    <a:pt x="0" y="244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4121" y="3167"/>
              <a:ext cx="286" cy="12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59" y="90"/>
                </a:cxn>
                <a:cxn ang="0">
                  <a:pos x="169" y="61"/>
                </a:cxn>
                <a:cxn ang="0">
                  <a:pos x="209" y="51"/>
                </a:cxn>
                <a:cxn ang="0">
                  <a:pos x="269" y="120"/>
                </a:cxn>
              </a:cxnLst>
              <a:rect l="0" t="0" r="r" b="b"/>
              <a:pathLst>
                <a:path w="286" h="120">
                  <a:moveTo>
                    <a:pt x="0" y="90"/>
                  </a:moveTo>
                  <a:cubicBezTo>
                    <a:pt x="60" y="110"/>
                    <a:pt x="66" y="116"/>
                    <a:pt x="159" y="90"/>
                  </a:cubicBezTo>
                  <a:cubicBezTo>
                    <a:pt x="169" y="87"/>
                    <a:pt x="161" y="67"/>
                    <a:pt x="169" y="61"/>
                  </a:cubicBezTo>
                  <a:cubicBezTo>
                    <a:pt x="180" y="53"/>
                    <a:pt x="196" y="54"/>
                    <a:pt x="209" y="51"/>
                  </a:cubicBezTo>
                  <a:cubicBezTo>
                    <a:pt x="286" y="0"/>
                    <a:pt x="269" y="50"/>
                    <a:pt x="269" y="12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auto">
            <a:xfrm>
              <a:off x="4006" y="3277"/>
              <a:ext cx="155" cy="21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36" y="219"/>
                </a:cxn>
                <a:cxn ang="0">
                  <a:pos x="6" y="159"/>
                </a:cxn>
                <a:cxn ang="0">
                  <a:pos x="36" y="149"/>
                </a:cxn>
                <a:cxn ang="0">
                  <a:pos x="155" y="169"/>
                </a:cxn>
              </a:cxnLst>
              <a:rect l="0" t="0" r="r" b="b"/>
              <a:pathLst>
                <a:path w="155" h="219">
                  <a:moveTo>
                    <a:pt x="86" y="0"/>
                  </a:moveTo>
                  <a:cubicBezTo>
                    <a:pt x="80" y="93"/>
                    <a:pt x="110" y="170"/>
                    <a:pt x="36" y="219"/>
                  </a:cubicBezTo>
                  <a:cubicBezTo>
                    <a:pt x="33" y="214"/>
                    <a:pt x="0" y="171"/>
                    <a:pt x="6" y="159"/>
                  </a:cubicBezTo>
                  <a:cubicBezTo>
                    <a:pt x="11" y="150"/>
                    <a:pt x="26" y="152"/>
                    <a:pt x="36" y="149"/>
                  </a:cubicBezTo>
                  <a:cubicBezTo>
                    <a:pt x="115" y="175"/>
                    <a:pt x="75" y="169"/>
                    <a:pt x="155" y="169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8" name="Freeform 100"/>
            <p:cNvSpPr>
              <a:spLocks/>
            </p:cNvSpPr>
            <p:nvPr/>
          </p:nvSpPr>
          <p:spPr bwMode="auto">
            <a:xfrm>
              <a:off x="4138" y="3277"/>
              <a:ext cx="192" cy="1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3" y="119"/>
                </a:cxn>
                <a:cxn ang="0">
                  <a:pos x="192" y="10"/>
                </a:cxn>
              </a:cxnLst>
              <a:rect l="0" t="0" r="r" b="b"/>
              <a:pathLst>
                <a:path w="192" h="119">
                  <a:moveTo>
                    <a:pt x="3" y="0"/>
                  </a:moveTo>
                  <a:cubicBezTo>
                    <a:pt x="14" y="87"/>
                    <a:pt x="0" y="98"/>
                    <a:pt x="83" y="119"/>
                  </a:cubicBezTo>
                  <a:cubicBezTo>
                    <a:pt x="191" y="105"/>
                    <a:pt x="192" y="118"/>
                    <a:pt x="192" y="1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auto">
            <a:xfrm>
              <a:off x="3930" y="2910"/>
              <a:ext cx="112" cy="258"/>
            </a:xfrm>
            <a:custGeom>
              <a:avLst/>
              <a:gdLst/>
              <a:ahLst/>
              <a:cxnLst>
                <a:cxn ang="0">
                  <a:pos x="112" y="258"/>
                </a:cxn>
                <a:cxn ang="0">
                  <a:pos x="42" y="0"/>
                </a:cxn>
              </a:cxnLst>
              <a:rect l="0" t="0" r="r" b="b"/>
              <a:pathLst>
                <a:path w="112" h="258">
                  <a:moveTo>
                    <a:pt x="112" y="258"/>
                  </a:moveTo>
                  <a:cubicBezTo>
                    <a:pt x="0" y="221"/>
                    <a:pt x="42" y="99"/>
                    <a:pt x="42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" name="Freeform 102"/>
            <p:cNvSpPr>
              <a:spLocks/>
            </p:cNvSpPr>
            <p:nvPr/>
          </p:nvSpPr>
          <p:spPr bwMode="auto">
            <a:xfrm>
              <a:off x="4111" y="3297"/>
              <a:ext cx="130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278"/>
                </a:cxn>
              </a:cxnLst>
              <a:rect l="0" t="0" r="r" b="b"/>
              <a:pathLst>
                <a:path w="130" h="278">
                  <a:moveTo>
                    <a:pt x="0" y="0"/>
                  </a:moveTo>
                  <a:cubicBezTo>
                    <a:pt x="85" y="85"/>
                    <a:pt x="130" y="155"/>
                    <a:pt x="130" y="278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2" name="Rectangle 10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Mobility Profile-cast (intra-group)</a:t>
            </a:r>
          </a:p>
        </p:txBody>
      </p:sp>
      <p:sp>
        <p:nvSpPr>
          <p:cNvPr id="2153" name="Text Box 105"/>
          <p:cNvSpPr txBox="1">
            <a:spLocks noChangeArrowheads="1"/>
          </p:cNvSpPr>
          <p:nvPr/>
        </p:nvSpPr>
        <p:spPr bwMode="auto">
          <a:xfrm>
            <a:off x="1066800" y="1143000"/>
            <a:ext cx="6667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Goal</a:t>
            </a:r>
          </a:p>
        </p:txBody>
      </p:sp>
      <p:grpSp>
        <p:nvGrpSpPr>
          <p:cNvPr id="6" name="Group 111"/>
          <p:cNvGrpSpPr>
            <a:grpSpLocks/>
          </p:cNvGrpSpPr>
          <p:nvPr/>
        </p:nvGrpSpPr>
        <p:grpSpPr bwMode="auto">
          <a:xfrm>
            <a:off x="3200400" y="1143000"/>
            <a:ext cx="2362200" cy="2667000"/>
            <a:chOff x="2016" y="720"/>
            <a:chExt cx="1488" cy="1680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2016" y="960"/>
              <a:ext cx="1488" cy="1440"/>
              <a:chOff x="384" y="576"/>
              <a:chExt cx="1488" cy="1440"/>
            </a:xfrm>
          </p:grpSpPr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384" y="576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9" name="Text Box 11"/>
              <p:cNvSpPr txBox="1">
                <a:spLocks noChangeArrowheads="1"/>
              </p:cNvSpPr>
              <p:nvPr/>
            </p:nvSpPr>
            <p:spPr bwMode="auto">
              <a:xfrm>
                <a:off x="1248" y="960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2060" name="Freeform 12"/>
              <p:cNvSpPr>
                <a:spLocks/>
              </p:cNvSpPr>
              <p:nvPr/>
            </p:nvSpPr>
            <p:spPr bwMode="auto">
              <a:xfrm>
                <a:off x="960" y="672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4" name="Text Box 106"/>
            <p:cNvSpPr txBox="1">
              <a:spLocks noChangeArrowheads="1"/>
            </p:cNvSpPr>
            <p:nvPr/>
          </p:nvSpPr>
          <p:spPr bwMode="auto">
            <a:xfrm>
              <a:off x="2448" y="720"/>
              <a:ext cx="668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Flooding</a:t>
              </a:r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5943609" y="1143000"/>
            <a:ext cx="2930529" cy="2667000"/>
            <a:chOff x="3744" y="720"/>
            <a:chExt cx="1846" cy="1680"/>
          </a:xfrm>
        </p:grpSpPr>
        <p:grpSp>
          <p:nvGrpSpPr>
            <p:cNvPr id="9" name="Group 54"/>
            <p:cNvGrpSpPr>
              <a:grpSpLocks/>
            </p:cNvGrpSpPr>
            <p:nvPr/>
          </p:nvGrpSpPr>
          <p:grpSpPr bwMode="auto">
            <a:xfrm>
              <a:off x="3888" y="960"/>
              <a:ext cx="1488" cy="1440"/>
              <a:chOff x="384" y="576"/>
              <a:chExt cx="1488" cy="1440"/>
            </a:xfrm>
          </p:grpSpPr>
          <p:sp>
            <p:nvSpPr>
              <p:cNvPr id="2103" name="Rectangle 55"/>
              <p:cNvSpPr>
                <a:spLocks noChangeArrowheads="1"/>
              </p:cNvSpPr>
              <p:nvPr/>
            </p:nvSpPr>
            <p:spPr bwMode="auto">
              <a:xfrm>
                <a:off x="384" y="576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4" name="Text Box 56"/>
              <p:cNvSpPr txBox="1">
                <a:spLocks noChangeArrowheads="1"/>
              </p:cNvSpPr>
              <p:nvPr/>
            </p:nvSpPr>
            <p:spPr bwMode="auto">
              <a:xfrm>
                <a:off x="1248" y="960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2105" name="Freeform 57"/>
              <p:cNvSpPr>
                <a:spLocks/>
              </p:cNvSpPr>
              <p:nvPr/>
            </p:nvSpPr>
            <p:spPr bwMode="auto">
              <a:xfrm>
                <a:off x="960" y="672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5" name="Text Box 107"/>
            <p:cNvSpPr txBox="1">
              <a:spLocks noChangeArrowheads="1"/>
            </p:cNvSpPr>
            <p:nvPr/>
          </p:nvSpPr>
          <p:spPr bwMode="auto">
            <a:xfrm>
              <a:off x="3744" y="720"/>
              <a:ext cx="1846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Profile-cast (group-spread)</a:t>
              </a:r>
              <a:endParaRPr lang="en-US" dirty="0"/>
            </a:p>
          </p:txBody>
        </p:sp>
      </p:grpSp>
      <p:grpSp>
        <p:nvGrpSpPr>
          <p:cNvPr id="10" name="Group 113"/>
          <p:cNvGrpSpPr>
            <a:grpSpLocks/>
          </p:cNvGrpSpPr>
          <p:nvPr/>
        </p:nvGrpSpPr>
        <p:grpSpPr bwMode="auto">
          <a:xfrm>
            <a:off x="1524000" y="3886200"/>
            <a:ext cx="2673350" cy="2667000"/>
            <a:chOff x="960" y="2448"/>
            <a:chExt cx="1684" cy="1680"/>
          </a:xfrm>
        </p:grpSpPr>
        <p:grpSp>
          <p:nvGrpSpPr>
            <p:cNvPr id="11" name="Group 83"/>
            <p:cNvGrpSpPr>
              <a:grpSpLocks/>
            </p:cNvGrpSpPr>
            <p:nvPr/>
          </p:nvGrpSpPr>
          <p:grpSpPr bwMode="auto">
            <a:xfrm>
              <a:off x="1056" y="2688"/>
              <a:ext cx="1488" cy="1440"/>
              <a:chOff x="384" y="576"/>
              <a:chExt cx="1488" cy="1440"/>
            </a:xfrm>
          </p:grpSpPr>
          <p:sp>
            <p:nvSpPr>
              <p:cNvPr id="2132" name="Rectangle 84"/>
              <p:cNvSpPr>
                <a:spLocks noChangeArrowheads="1"/>
              </p:cNvSpPr>
              <p:nvPr/>
            </p:nvSpPr>
            <p:spPr bwMode="auto">
              <a:xfrm>
                <a:off x="384" y="576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3" name="Text Box 85"/>
              <p:cNvSpPr txBox="1">
                <a:spLocks noChangeArrowheads="1"/>
              </p:cNvSpPr>
              <p:nvPr/>
            </p:nvSpPr>
            <p:spPr bwMode="auto">
              <a:xfrm>
                <a:off x="1248" y="960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2134" name="Freeform 86"/>
              <p:cNvSpPr>
                <a:spLocks/>
              </p:cNvSpPr>
              <p:nvPr/>
            </p:nvSpPr>
            <p:spPr bwMode="auto">
              <a:xfrm>
                <a:off x="960" y="672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6" name="Text Box 108"/>
            <p:cNvSpPr txBox="1">
              <a:spLocks noChangeArrowheads="1"/>
            </p:cNvSpPr>
            <p:nvPr/>
          </p:nvSpPr>
          <p:spPr bwMode="auto">
            <a:xfrm>
              <a:off x="960" y="2448"/>
              <a:ext cx="1684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Single long random walk</a:t>
              </a:r>
            </a:p>
          </p:txBody>
        </p:sp>
      </p:grpSp>
      <p:grpSp>
        <p:nvGrpSpPr>
          <p:cNvPr id="12" name="Group 114"/>
          <p:cNvGrpSpPr>
            <a:grpSpLocks/>
          </p:cNvGrpSpPr>
          <p:nvPr/>
        </p:nvGrpSpPr>
        <p:grpSpPr bwMode="auto">
          <a:xfrm>
            <a:off x="4724400" y="3886200"/>
            <a:ext cx="3016250" cy="2667000"/>
            <a:chOff x="2976" y="2448"/>
            <a:chExt cx="1900" cy="1680"/>
          </a:xfrm>
        </p:grpSpPr>
        <p:grpSp>
          <p:nvGrpSpPr>
            <p:cNvPr id="13" name="Group 88"/>
            <p:cNvGrpSpPr>
              <a:grpSpLocks/>
            </p:cNvGrpSpPr>
            <p:nvPr/>
          </p:nvGrpSpPr>
          <p:grpSpPr bwMode="auto">
            <a:xfrm>
              <a:off x="3120" y="2688"/>
              <a:ext cx="1488" cy="1440"/>
              <a:chOff x="384" y="576"/>
              <a:chExt cx="1488" cy="1440"/>
            </a:xfrm>
          </p:grpSpPr>
          <p:sp>
            <p:nvSpPr>
              <p:cNvPr id="2137" name="Rectangle 89"/>
              <p:cNvSpPr>
                <a:spLocks noChangeArrowheads="1"/>
              </p:cNvSpPr>
              <p:nvPr/>
            </p:nvSpPr>
            <p:spPr bwMode="auto">
              <a:xfrm>
                <a:off x="384" y="576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8" name="Text Box 90"/>
              <p:cNvSpPr txBox="1">
                <a:spLocks noChangeArrowheads="1"/>
              </p:cNvSpPr>
              <p:nvPr/>
            </p:nvSpPr>
            <p:spPr bwMode="auto">
              <a:xfrm>
                <a:off x="1248" y="960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2139" name="Freeform 91"/>
              <p:cNvSpPr>
                <a:spLocks/>
              </p:cNvSpPr>
              <p:nvPr/>
            </p:nvSpPr>
            <p:spPr bwMode="auto">
              <a:xfrm>
                <a:off x="960" y="672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8" name="Text Box 110"/>
            <p:cNvSpPr txBox="1">
              <a:spLocks noChangeArrowheads="1"/>
            </p:cNvSpPr>
            <p:nvPr/>
          </p:nvSpPr>
          <p:spPr bwMode="auto">
            <a:xfrm>
              <a:off x="2976" y="2448"/>
              <a:ext cx="190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Multiple short random walks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7" grpId="0" animBg="1"/>
      <p:bldP spid="21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Mobility Profile-cast (inter-group)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76600" y="1600200"/>
            <a:ext cx="2209800" cy="2209800"/>
            <a:chOff x="2064" y="1008"/>
            <a:chExt cx="1392" cy="1392"/>
          </a:xfrm>
        </p:grpSpPr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 flipV="1">
              <a:off x="3024" y="1008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 flipV="1">
              <a:off x="2976" y="1056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 flipH="1" flipV="1">
              <a:off x="2736" y="1056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 flipH="1" flipV="1">
              <a:off x="2640" y="1056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 flipH="1" flipV="1">
              <a:off x="2400" y="1104"/>
              <a:ext cx="43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 flipH="1">
              <a:off x="2208" y="1152"/>
              <a:ext cx="336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5" name="Line 19"/>
            <p:cNvSpPr>
              <a:spLocks noChangeShapeType="1"/>
            </p:cNvSpPr>
            <p:nvPr/>
          </p:nvSpPr>
          <p:spPr bwMode="auto">
            <a:xfrm flipV="1">
              <a:off x="2496" y="1008"/>
              <a:ext cx="9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 flipH="1" flipV="1">
              <a:off x="2112" y="1008"/>
              <a:ext cx="28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 flipH="1">
              <a:off x="2160" y="1200"/>
              <a:ext cx="19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 flipH="1" flipV="1">
              <a:off x="2592" y="1296"/>
              <a:ext cx="336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9" name="Line 23"/>
            <p:cNvSpPr>
              <a:spLocks noChangeShapeType="1"/>
            </p:cNvSpPr>
            <p:nvPr/>
          </p:nvSpPr>
          <p:spPr bwMode="auto">
            <a:xfrm flipH="1">
              <a:off x="2448" y="1344"/>
              <a:ext cx="28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0" name="Line 24"/>
            <p:cNvSpPr>
              <a:spLocks noChangeShapeType="1"/>
            </p:cNvSpPr>
            <p:nvPr/>
          </p:nvSpPr>
          <p:spPr bwMode="auto">
            <a:xfrm flipH="1" flipV="1">
              <a:off x="2496" y="1296"/>
              <a:ext cx="4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1" name="Line 25"/>
            <p:cNvSpPr>
              <a:spLocks noChangeShapeType="1"/>
            </p:cNvSpPr>
            <p:nvPr/>
          </p:nvSpPr>
          <p:spPr bwMode="auto">
            <a:xfrm flipV="1">
              <a:off x="3024" y="1248"/>
              <a:ext cx="38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 flipV="1">
              <a:off x="3168" y="1008"/>
              <a:ext cx="28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 flipH="1">
              <a:off x="2160" y="1488"/>
              <a:ext cx="76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 flipV="1">
              <a:off x="2304" y="1344"/>
              <a:ext cx="4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3072" y="1488"/>
              <a:ext cx="288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 flipV="1">
              <a:off x="3216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 flipH="1" flipV="1">
              <a:off x="2400" y="1728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3024" y="1536"/>
              <a:ext cx="33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 flipH="1">
              <a:off x="2208" y="1536"/>
              <a:ext cx="672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>
              <a:off x="2976" y="1584"/>
              <a:ext cx="24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 flipH="1">
              <a:off x="2400" y="1728"/>
              <a:ext cx="144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 flipH="1" flipV="1">
              <a:off x="2064" y="1824"/>
              <a:ext cx="43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 flipH="1">
              <a:off x="2112" y="1824"/>
              <a:ext cx="144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2688" y="1728"/>
              <a:ext cx="4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>
              <a:off x="2880" y="1728"/>
              <a:ext cx="96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>
              <a:off x="3072" y="177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7" name="Line 41"/>
            <p:cNvSpPr>
              <a:spLocks noChangeShapeType="1"/>
            </p:cNvSpPr>
            <p:nvPr/>
          </p:nvSpPr>
          <p:spPr bwMode="auto">
            <a:xfrm>
              <a:off x="3216" y="1920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8" name="Line 42"/>
            <p:cNvSpPr>
              <a:spLocks noChangeShapeType="1"/>
            </p:cNvSpPr>
            <p:nvPr/>
          </p:nvSpPr>
          <p:spPr bwMode="auto">
            <a:xfrm>
              <a:off x="3216" y="2160"/>
              <a:ext cx="24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9" name="Line 43"/>
            <p:cNvSpPr>
              <a:spLocks noChangeShapeType="1"/>
            </p:cNvSpPr>
            <p:nvPr/>
          </p:nvSpPr>
          <p:spPr bwMode="auto">
            <a:xfrm flipV="1">
              <a:off x="3312" y="1824"/>
              <a:ext cx="14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0" name="Line 44"/>
            <p:cNvSpPr>
              <a:spLocks noChangeShapeType="1"/>
            </p:cNvSpPr>
            <p:nvPr/>
          </p:nvSpPr>
          <p:spPr bwMode="auto">
            <a:xfrm>
              <a:off x="2448" y="1968"/>
              <a:ext cx="0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1" name="Line 45"/>
            <p:cNvSpPr>
              <a:spLocks noChangeShapeType="1"/>
            </p:cNvSpPr>
            <p:nvPr/>
          </p:nvSpPr>
          <p:spPr bwMode="auto">
            <a:xfrm flipV="1">
              <a:off x="2448" y="1920"/>
              <a:ext cx="19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2" name="Line 46"/>
            <p:cNvSpPr>
              <a:spLocks noChangeShapeType="1"/>
            </p:cNvSpPr>
            <p:nvPr/>
          </p:nvSpPr>
          <p:spPr bwMode="auto">
            <a:xfrm>
              <a:off x="2544" y="2064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3" name="Line 47"/>
            <p:cNvSpPr>
              <a:spLocks noChangeShapeType="1"/>
            </p:cNvSpPr>
            <p:nvPr/>
          </p:nvSpPr>
          <p:spPr bwMode="auto">
            <a:xfrm flipV="1">
              <a:off x="2784" y="2112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4" name="Line 48"/>
            <p:cNvSpPr>
              <a:spLocks noChangeShapeType="1"/>
            </p:cNvSpPr>
            <p:nvPr/>
          </p:nvSpPr>
          <p:spPr bwMode="auto">
            <a:xfrm flipH="1">
              <a:off x="2736" y="1536"/>
              <a:ext cx="192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5" name="Line 49"/>
            <p:cNvSpPr>
              <a:spLocks noChangeShapeType="1"/>
            </p:cNvSpPr>
            <p:nvPr/>
          </p:nvSpPr>
          <p:spPr bwMode="auto">
            <a:xfrm flipH="1">
              <a:off x="2688" y="2112"/>
              <a:ext cx="19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6" name="Line 50"/>
            <p:cNvSpPr>
              <a:spLocks noChangeShapeType="1"/>
            </p:cNvSpPr>
            <p:nvPr/>
          </p:nvSpPr>
          <p:spPr bwMode="auto">
            <a:xfrm>
              <a:off x="2928" y="2112"/>
              <a:ext cx="19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7" name="Line 51"/>
            <p:cNvSpPr>
              <a:spLocks noChangeShapeType="1"/>
            </p:cNvSpPr>
            <p:nvPr/>
          </p:nvSpPr>
          <p:spPr bwMode="auto">
            <a:xfrm flipH="1">
              <a:off x="2256" y="2208"/>
              <a:ext cx="19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8" name="Line 52"/>
            <p:cNvSpPr>
              <a:spLocks noChangeShapeType="1"/>
            </p:cNvSpPr>
            <p:nvPr/>
          </p:nvSpPr>
          <p:spPr bwMode="auto">
            <a:xfrm flipH="1">
              <a:off x="2160" y="2064"/>
              <a:ext cx="28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9" name="Line 53"/>
            <p:cNvSpPr>
              <a:spLocks noChangeShapeType="1"/>
            </p:cNvSpPr>
            <p:nvPr/>
          </p:nvSpPr>
          <p:spPr bwMode="auto">
            <a:xfrm>
              <a:off x="2784" y="2256"/>
              <a:ext cx="28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54" name="Freeform 58"/>
          <p:cNvSpPr>
            <a:spLocks/>
          </p:cNvSpPr>
          <p:nvPr/>
        </p:nvSpPr>
        <p:spPr bwMode="auto">
          <a:xfrm>
            <a:off x="152400" y="5181600"/>
            <a:ext cx="1371600" cy="1425575"/>
          </a:xfrm>
          <a:custGeom>
            <a:avLst/>
            <a:gdLst/>
            <a:ahLst/>
            <a:cxnLst>
              <a:cxn ang="0">
                <a:pos x="79" y="513"/>
              </a:cxn>
              <a:cxn ang="0">
                <a:pos x="214" y="54"/>
              </a:cxn>
              <a:cxn ang="0">
                <a:pos x="250" y="18"/>
              </a:cxn>
              <a:cxn ang="0">
                <a:pos x="304" y="0"/>
              </a:cxn>
              <a:cxn ang="0">
                <a:pos x="610" y="27"/>
              </a:cxn>
              <a:cxn ang="0">
                <a:pos x="718" y="81"/>
              </a:cxn>
              <a:cxn ang="0">
                <a:pos x="808" y="117"/>
              </a:cxn>
              <a:cxn ang="0">
                <a:pos x="826" y="144"/>
              </a:cxn>
              <a:cxn ang="0">
                <a:pos x="835" y="522"/>
              </a:cxn>
              <a:cxn ang="0">
                <a:pos x="862" y="531"/>
              </a:cxn>
              <a:cxn ang="0">
                <a:pos x="943" y="684"/>
              </a:cxn>
              <a:cxn ang="0">
                <a:pos x="925" y="801"/>
              </a:cxn>
              <a:cxn ang="0">
                <a:pos x="808" y="891"/>
              </a:cxn>
              <a:cxn ang="0">
                <a:pos x="754" y="927"/>
              </a:cxn>
              <a:cxn ang="0">
                <a:pos x="619" y="954"/>
              </a:cxn>
              <a:cxn ang="0">
                <a:pos x="331" y="972"/>
              </a:cxn>
              <a:cxn ang="0">
                <a:pos x="97" y="927"/>
              </a:cxn>
              <a:cxn ang="0">
                <a:pos x="106" y="810"/>
              </a:cxn>
              <a:cxn ang="0">
                <a:pos x="124" y="774"/>
              </a:cxn>
              <a:cxn ang="0">
                <a:pos x="61" y="666"/>
              </a:cxn>
              <a:cxn ang="0">
                <a:pos x="61" y="513"/>
              </a:cxn>
              <a:cxn ang="0">
                <a:pos x="79" y="486"/>
              </a:cxn>
              <a:cxn ang="0">
                <a:pos x="79" y="513"/>
              </a:cxn>
            </a:cxnLst>
            <a:rect l="0" t="0" r="r" b="b"/>
            <a:pathLst>
              <a:path w="943" h="994">
                <a:moveTo>
                  <a:pt x="79" y="513"/>
                </a:moveTo>
                <a:cubicBezTo>
                  <a:pt x="85" y="257"/>
                  <a:pt x="0" y="125"/>
                  <a:pt x="214" y="54"/>
                </a:cubicBezTo>
                <a:cubicBezTo>
                  <a:pt x="226" y="42"/>
                  <a:pt x="235" y="27"/>
                  <a:pt x="250" y="18"/>
                </a:cubicBezTo>
                <a:cubicBezTo>
                  <a:pt x="266" y="8"/>
                  <a:pt x="304" y="0"/>
                  <a:pt x="304" y="0"/>
                </a:cubicBezTo>
                <a:cubicBezTo>
                  <a:pt x="448" y="6"/>
                  <a:pt x="492" y="12"/>
                  <a:pt x="610" y="27"/>
                </a:cubicBezTo>
                <a:cubicBezTo>
                  <a:pt x="650" y="40"/>
                  <a:pt x="678" y="68"/>
                  <a:pt x="718" y="81"/>
                </a:cubicBezTo>
                <a:cubicBezTo>
                  <a:pt x="739" y="143"/>
                  <a:pt x="709" y="81"/>
                  <a:pt x="808" y="117"/>
                </a:cubicBezTo>
                <a:cubicBezTo>
                  <a:pt x="818" y="121"/>
                  <a:pt x="820" y="135"/>
                  <a:pt x="826" y="144"/>
                </a:cubicBezTo>
                <a:cubicBezTo>
                  <a:pt x="829" y="270"/>
                  <a:pt x="823" y="397"/>
                  <a:pt x="835" y="522"/>
                </a:cubicBezTo>
                <a:cubicBezTo>
                  <a:pt x="836" y="531"/>
                  <a:pt x="855" y="524"/>
                  <a:pt x="862" y="531"/>
                </a:cubicBezTo>
                <a:cubicBezTo>
                  <a:pt x="898" y="567"/>
                  <a:pt x="927" y="637"/>
                  <a:pt x="943" y="684"/>
                </a:cubicBezTo>
                <a:cubicBezTo>
                  <a:pt x="942" y="697"/>
                  <a:pt x="941" y="773"/>
                  <a:pt x="925" y="801"/>
                </a:cubicBezTo>
                <a:cubicBezTo>
                  <a:pt x="889" y="866"/>
                  <a:pt x="867" y="858"/>
                  <a:pt x="808" y="891"/>
                </a:cubicBezTo>
                <a:cubicBezTo>
                  <a:pt x="789" y="902"/>
                  <a:pt x="772" y="915"/>
                  <a:pt x="754" y="927"/>
                </a:cubicBezTo>
                <a:cubicBezTo>
                  <a:pt x="723" y="947"/>
                  <a:pt x="649" y="952"/>
                  <a:pt x="619" y="954"/>
                </a:cubicBezTo>
                <a:cubicBezTo>
                  <a:pt x="523" y="961"/>
                  <a:pt x="427" y="966"/>
                  <a:pt x="331" y="972"/>
                </a:cubicBezTo>
                <a:cubicBezTo>
                  <a:pt x="241" y="985"/>
                  <a:pt x="164" y="994"/>
                  <a:pt x="97" y="927"/>
                </a:cubicBezTo>
                <a:cubicBezTo>
                  <a:pt x="100" y="888"/>
                  <a:pt x="99" y="849"/>
                  <a:pt x="106" y="810"/>
                </a:cubicBezTo>
                <a:cubicBezTo>
                  <a:pt x="108" y="797"/>
                  <a:pt x="123" y="787"/>
                  <a:pt x="124" y="774"/>
                </a:cubicBezTo>
                <a:cubicBezTo>
                  <a:pt x="129" y="711"/>
                  <a:pt x="114" y="684"/>
                  <a:pt x="61" y="666"/>
                </a:cubicBezTo>
                <a:cubicBezTo>
                  <a:pt x="41" y="605"/>
                  <a:pt x="42" y="621"/>
                  <a:pt x="61" y="513"/>
                </a:cubicBezTo>
                <a:cubicBezTo>
                  <a:pt x="63" y="502"/>
                  <a:pt x="68" y="486"/>
                  <a:pt x="79" y="486"/>
                </a:cubicBezTo>
                <a:cubicBezTo>
                  <a:pt x="88" y="486"/>
                  <a:pt x="79" y="504"/>
                  <a:pt x="79" y="513"/>
                </a:cubicBezTo>
                <a:close/>
              </a:path>
            </a:pathLst>
          </a:custGeom>
          <a:noFill/>
          <a:ln w="25400" cap="flat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81" name="Freeform 85"/>
          <p:cNvSpPr>
            <a:spLocks/>
          </p:cNvSpPr>
          <p:nvPr/>
        </p:nvSpPr>
        <p:spPr bwMode="auto">
          <a:xfrm>
            <a:off x="3421063" y="4662488"/>
            <a:ext cx="1538287" cy="1673225"/>
          </a:xfrm>
          <a:custGeom>
            <a:avLst/>
            <a:gdLst/>
            <a:ahLst/>
            <a:cxnLst>
              <a:cxn ang="0">
                <a:pos x="695" y="289"/>
              </a:cxn>
              <a:cxn ang="0">
                <a:pos x="566" y="219"/>
              </a:cxn>
              <a:cxn ang="0">
                <a:pos x="546" y="190"/>
              </a:cxn>
              <a:cxn ang="0">
                <a:pos x="517" y="170"/>
              </a:cxn>
              <a:cxn ang="0">
                <a:pos x="497" y="100"/>
              </a:cxn>
              <a:cxn ang="0">
                <a:pos x="507" y="41"/>
              </a:cxn>
              <a:cxn ang="0">
                <a:pos x="606" y="1"/>
              </a:cxn>
              <a:cxn ang="0">
                <a:pos x="735" y="11"/>
              </a:cxn>
              <a:cxn ang="0">
                <a:pos x="745" y="70"/>
              </a:cxn>
              <a:cxn ang="0">
                <a:pos x="636" y="100"/>
              </a:cxn>
              <a:cxn ang="0">
                <a:pos x="576" y="229"/>
              </a:cxn>
              <a:cxn ang="0">
                <a:pos x="546" y="319"/>
              </a:cxn>
              <a:cxn ang="0">
                <a:pos x="536" y="349"/>
              </a:cxn>
              <a:cxn ang="0">
                <a:pos x="527" y="428"/>
              </a:cxn>
              <a:cxn ang="0">
                <a:pos x="834" y="587"/>
              </a:cxn>
              <a:cxn ang="0">
                <a:pos x="874" y="696"/>
              </a:cxn>
              <a:cxn ang="0">
                <a:pos x="725" y="1004"/>
              </a:cxn>
              <a:cxn ang="0">
                <a:pos x="695" y="994"/>
              </a:cxn>
              <a:cxn ang="0">
                <a:pos x="596" y="905"/>
              </a:cxn>
              <a:cxn ang="0">
                <a:pos x="566" y="875"/>
              </a:cxn>
              <a:cxn ang="0">
                <a:pos x="507" y="855"/>
              </a:cxn>
              <a:cxn ang="0">
                <a:pos x="477" y="825"/>
              </a:cxn>
              <a:cxn ang="0">
                <a:pos x="417" y="805"/>
              </a:cxn>
              <a:cxn ang="0">
                <a:pos x="338" y="835"/>
              </a:cxn>
              <a:cxn ang="0">
                <a:pos x="298" y="895"/>
              </a:cxn>
              <a:cxn ang="0">
                <a:pos x="278" y="925"/>
              </a:cxn>
              <a:cxn ang="0">
                <a:pos x="268" y="1044"/>
              </a:cxn>
              <a:cxn ang="0">
                <a:pos x="308" y="1054"/>
              </a:cxn>
              <a:cxn ang="0">
                <a:pos x="407" y="1014"/>
              </a:cxn>
              <a:cxn ang="0">
                <a:pos x="378" y="805"/>
              </a:cxn>
              <a:cxn ang="0">
                <a:pos x="209" y="706"/>
              </a:cxn>
              <a:cxn ang="0">
                <a:pos x="149" y="656"/>
              </a:cxn>
              <a:cxn ang="0">
                <a:pos x="109" y="597"/>
              </a:cxn>
              <a:cxn ang="0">
                <a:pos x="70" y="488"/>
              </a:cxn>
              <a:cxn ang="0">
                <a:pos x="80" y="170"/>
              </a:cxn>
              <a:cxn ang="0">
                <a:pos x="189" y="209"/>
              </a:cxn>
              <a:cxn ang="0">
                <a:pos x="109" y="686"/>
              </a:cxn>
              <a:cxn ang="0">
                <a:pos x="80" y="795"/>
              </a:cxn>
              <a:cxn ang="0">
                <a:pos x="60" y="875"/>
              </a:cxn>
              <a:cxn ang="0">
                <a:pos x="40" y="905"/>
              </a:cxn>
              <a:cxn ang="0">
                <a:pos x="10" y="1004"/>
              </a:cxn>
              <a:cxn ang="0">
                <a:pos x="0" y="1034"/>
              </a:cxn>
            </a:cxnLst>
            <a:rect l="0" t="0" r="r" b="b"/>
            <a:pathLst>
              <a:path w="969" h="1054">
                <a:moveTo>
                  <a:pt x="695" y="289"/>
                </a:moveTo>
                <a:cubicBezTo>
                  <a:pt x="635" y="274"/>
                  <a:pt x="619" y="237"/>
                  <a:pt x="566" y="219"/>
                </a:cubicBezTo>
                <a:cubicBezTo>
                  <a:pt x="559" y="209"/>
                  <a:pt x="554" y="198"/>
                  <a:pt x="546" y="190"/>
                </a:cubicBezTo>
                <a:cubicBezTo>
                  <a:pt x="538" y="182"/>
                  <a:pt x="523" y="180"/>
                  <a:pt x="517" y="170"/>
                </a:cubicBezTo>
                <a:cubicBezTo>
                  <a:pt x="504" y="150"/>
                  <a:pt x="505" y="123"/>
                  <a:pt x="497" y="100"/>
                </a:cubicBezTo>
                <a:cubicBezTo>
                  <a:pt x="500" y="80"/>
                  <a:pt x="498" y="59"/>
                  <a:pt x="507" y="41"/>
                </a:cubicBezTo>
                <a:cubicBezTo>
                  <a:pt x="521" y="13"/>
                  <a:pt x="580" y="10"/>
                  <a:pt x="606" y="1"/>
                </a:cubicBezTo>
                <a:cubicBezTo>
                  <a:pt x="649" y="4"/>
                  <a:pt x="693" y="0"/>
                  <a:pt x="735" y="11"/>
                </a:cubicBezTo>
                <a:cubicBezTo>
                  <a:pt x="756" y="17"/>
                  <a:pt x="763" y="58"/>
                  <a:pt x="745" y="70"/>
                </a:cubicBezTo>
                <a:cubicBezTo>
                  <a:pt x="725" y="84"/>
                  <a:pt x="661" y="95"/>
                  <a:pt x="636" y="100"/>
                </a:cubicBezTo>
                <a:cubicBezTo>
                  <a:pt x="621" y="145"/>
                  <a:pt x="593" y="184"/>
                  <a:pt x="576" y="229"/>
                </a:cubicBezTo>
                <a:cubicBezTo>
                  <a:pt x="565" y="258"/>
                  <a:pt x="556" y="289"/>
                  <a:pt x="546" y="319"/>
                </a:cubicBezTo>
                <a:cubicBezTo>
                  <a:pt x="543" y="329"/>
                  <a:pt x="536" y="349"/>
                  <a:pt x="536" y="349"/>
                </a:cubicBezTo>
                <a:cubicBezTo>
                  <a:pt x="533" y="375"/>
                  <a:pt x="527" y="401"/>
                  <a:pt x="527" y="428"/>
                </a:cubicBezTo>
                <a:cubicBezTo>
                  <a:pt x="527" y="634"/>
                  <a:pt x="612" y="570"/>
                  <a:pt x="834" y="587"/>
                </a:cubicBezTo>
                <a:cubicBezTo>
                  <a:pt x="848" y="628"/>
                  <a:pt x="865" y="651"/>
                  <a:pt x="874" y="696"/>
                </a:cubicBezTo>
                <a:cubicBezTo>
                  <a:pt x="863" y="1035"/>
                  <a:pt x="969" y="1033"/>
                  <a:pt x="725" y="1004"/>
                </a:cubicBezTo>
                <a:cubicBezTo>
                  <a:pt x="715" y="1003"/>
                  <a:pt x="705" y="997"/>
                  <a:pt x="695" y="994"/>
                </a:cubicBezTo>
                <a:cubicBezTo>
                  <a:pt x="658" y="966"/>
                  <a:pt x="631" y="934"/>
                  <a:pt x="596" y="905"/>
                </a:cubicBezTo>
                <a:cubicBezTo>
                  <a:pt x="585" y="896"/>
                  <a:pt x="578" y="882"/>
                  <a:pt x="566" y="875"/>
                </a:cubicBezTo>
                <a:cubicBezTo>
                  <a:pt x="548" y="865"/>
                  <a:pt x="507" y="855"/>
                  <a:pt x="507" y="855"/>
                </a:cubicBezTo>
                <a:cubicBezTo>
                  <a:pt x="497" y="845"/>
                  <a:pt x="489" y="832"/>
                  <a:pt x="477" y="825"/>
                </a:cubicBezTo>
                <a:cubicBezTo>
                  <a:pt x="459" y="815"/>
                  <a:pt x="417" y="805"/>
                  <a:pt x="417" y="805"/>
                </a:cubicBezTo>
                <a:cubicBezTo>
                  <a:pt x="387" y="811"/>
                  <a:pt x="360" y="810"/>
                  <a:pt x="338" y="835"/>
                </a:cubicBezTo>
                <a:cubicBezTo>
                  <a:pt x="322" y="853"/>
                  <a:pt x="311" y="875"/>
                  <a:pt x="298" y="895"/>
                </a:cubicBezTo>
                <a:cubicBezTo>
                  <a:pt x="291" y="905"/>
                  <a:pt x="278" y="925"/>
                  <a:pt x="278" y="925"/>
                </a:cubicBezTo>
                <a:cubicBezTo>
                  <a:pt x="273" y="948"/>
                  <a:pt x="242" y="1023"/>
                  <a:pt x="268" y="1044"/>
                </a:cubicBezTo>
                <a:cubicBezTo>
                  <a:pt x="279" y="1053"/>
                  <a:pt x="295" y="1051"/>
                  <a:pt x="308" y="1054"/>
                </a:cubicBezTo>
                <a:cubicBezTo>
                  <a:pt x="345" y="1042"/>
                  <a:pt x="375" y="1036"/>
                  <a:pt x="407" y="1014"/>
                </a:cubicBezTo>
                <a:cubicBezTo>
                  <a:pt x="450" y="949"/>
                  <a:pt x="441" y="849"/>
                  <a:pt x="378" y="805"/>
                </a:cubicBezTo>
                <a:cubicBezTo>
                  <a:pt x="354" y="736"/>
                  <a:pt x="273" y="722"/>
                  <a:pt x="209" y="706"/>
                </a:cubicBezTo>
                <a:cubicBezTo>
                  <a:pt x="191" y="688"/>
                  <a:pt x="166" y="675"/>
                  <a:pt x="149" y="656"/>
                </a:cubicBezTo>
                <a:cubicBezTo>
                  <a:pt x="133" y="638"/>
                  <a:pt x="109" y="597"/>
                  <a:pt x="109" y="597"/>
                </a:cubicBezTo>
                <a:cubicBezTo>
                  <a:pt x="99" y="558"/>
                  <a:pt x="83" y="525"/>
                  <a:pt x="70" y="488"/>
                </a:cubicBezTo>
                <a:cubicBezTo>
                  <a:pt x="73" y="382"/>
                  <a:pt x="45" y="270"/>
                  <a:pt x="80" y="170"/>
                </a:cubicBezTo>
                <a:cubicBezTo>
                  <a:pt x="133" y="19"/>
                  <a:pt x="185" y="199"/>
                  <a:pt x="189" y="209"/>
                </a:cubicBezTo>
                <a:cubicBezTo>
                  <a:pt x="185" y="324"/>
                  <a:pt x="187" y="569"/>
                  <a:pt x="109" y="686"/>
                </a:cubicBezTo>
                <a:cubicBezTo>
                  <a:pt x="100" y="723"/>
                  <a:pt x="90" y="759"/>
                  <a:pt x="80" y="795"/>
                </a:cubicBezTo>
                <a:cubicBezTo>
                  <a:pt x="73" y="822"/>
                  <a:pt x="75" y="852"/>
                  <a:pt x="60" y="875"/>
                </a:cubicBezTo>
                <a:cubicBezTo>
                  <a:pt x="53" y="885"/>
                  <a:pt x="45" y="894"/>
                  <a:pt x="40" y="905"/>
                </a:cubicBezTo>
                <a:cubicBezTo>
                  <a:pt x="21" y="948"/>
                  <a:pt x="22" y="963"/>
                  <a:pt x="10" y="1004"/>
                </a:cubicBezTo>
                <a:cubicBezTo>
                  <a:pt x="7" y="1014"/>
                  <a:pt x="0" y="1034"/>
                  <a:pt x="0" y="1034"/>
                </a:cubicBezTo>
              </a:path>
            </a:pathLst>
          </a:custGeom>
          <a:noFill/>
          <a:ln w="25400">
            <a:solidFill>
              <a:srgbClr val="00008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7318375" y="4648200"/>
            <a:ext cx="1008063" cy="1103313"/>
            <a:chOff x="3794" y="2880"/>
            <a:chExt cx="635" cy="695"/>
          </a:xfrm>
        </p:grpSpPr>
        <p:sp>
          <p:nvSpPr>
            <p:cNvPr id="4187" name="Freeform 91"/>
            <p:cNvSpPr>
              <a:spLocks/>
            </p:cNvSpPr>
            <p:nvPr/>
          </p:nvSpPr>
          <p:spPr bwMode="auto">
            <a:xfrm>
              <a:off x="3904" y="3000"/>
              <a:ext cx="207" cy="104"/>
            </a:xfrm>
            <a:custGeom>
              <a:avLst/>
              <a:gdLst/>
              <a:ahLst/>
              <a:cxnLst>
                <a:cxn ang="0">
                  <a:pos x="208" y="106"/>
                </a:cxn>
                <a:cxn ang="0">
                  <a:pos x="149" y="77"/>
                </a:cxn>
                <a:cxn ang="0">
                  <a:pos x="129" y="47"/>
                </a:cxn>
                <a:cxn ang="0">
                  <a:pos x="109" y="7"/>
                </a:cxn>
                <a:cxn ang="0">
                  <a:pos x="119" y="37"/>
                </a:cxn>
                <a:cxn ang="0">
                  <a:pos x="10" y="47"/>
                </a:cxn>
                <a:cxn ang="0">
                  <a:pos x="0" y="17"/>
                </a:cxn>
              </a:cxnLst>
              <a:rect l="0" t="0" r="r" b="b"/>
              <a:pathLst>
                <a:path w="208" h="106">
                  <a:moveTo>
                    <a:pt x="208" y="106"/>
                  </a:moveTo>
                  <a:cubicBezTo>
                    <a:pt x="186" y="98"/>
                    <a:pt x="167" y="94"/>
                    <a:pt x="149" y="77"/>
                  </a:cubicBezTo>
                  <a:cubicBezTo>
                    <a:pt x="140" y="69"/>
                    <a:pt x="135" y="57"/>
                    <a:pt x="129" y="47"/>
                  </a:cubicBezTo>
                  <a:cubicBezTo>
                    <a:pt x="122" y="34"/>
                    <a:pt x="120" y="18"/>
                    <a:pt x="109" y="7"/>
                  </a:cubicBezTo>
                  <a:cubicBezTo>
                    <a:pt x="102" y="0"/>
                    <a:pt x="116" y="27"/>
                    <a:pt x="119" y="37"/>
                  </a:cubicBezTo>
                  <a:cubicBezTo>
                    <a:pt x="79" y="64"/>
                    <a:pt x="75" y="76"/>
                    <a:pt x="10" y="47"/>
                  </a:cubicBezTo>
                  <a:cubicBezTo>
                    <a:pt x="0" y="43"/>
                    <a:pt x="0" y="17"/>
                    <a:pt x="0" y="17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auto">
            <a:xfrm>
              <a:off x="4052" y="2880"/>
              <a:ext cx="209" cy="248"/>
            </a:xfrm>
            <a:custGeom>
              <a:avLst/>
              <a:gdLst/>
              <a:ahLst/>
              <a:cxnLst>
                <a:cxn ang="0">
                  <a:pos x="89" y="248"/>
                </a:cxn>
                <a:cxn ang="0">
                  <a:pos x="139" y="50"/>
                </a:cxn>
                <a:cxn ang="0">
                  <a:pos x="198" y="60"/>
                </a:cxn>
                <a:cxn ang="0">
                  <a:pos x="189" y="109"/>
                </a:cxn>
                <a:cxn ang="0">
                  <a:pos x="99" y="99"/>
                </a:cxn>
                <a:cxn ang="0">
                  <a:pos x="0" y="0"/>
                </a:cxn>
              </a:cxnLst>
              <a:rect l="0" t="0" r="r" b="b"/>
              <a:pathLst>
                <a:path w="209" h="248">
                  <a:moveTo>
                    <a:pt x="89" y="248"/>
                  </a:moveTo>
                  <a:cubicBezTo>
                    <a:pt x="95" y="157"/>
                    <a:pt x="70" y="96"/>
                    <a:pt x="139" y="50"/>
                  </a:cubicBezTo>
                  <a:cubicBezTo>
                    <a:pt x="159" y="53"/>
                    <a:pt x="185" y="45"/>
                    <a:pt x="198" y="60"/>
                  </a:cubicBezTo>
                  <a:cubicBezTo>
                    <a:pt x="209" y="73"/>
                    <a:pt x="204" y="103"/>
                    <a:pt x="189" y="109"/>
                  </a:cubicBezTo>
                  <a:cubicBezTo>
                    <a:pt x="161" y="120"/>
                    <a:pt x="129" y="102"/>
                    <a:pt x="99" y="99"/>
                  </a:cubicBezTo>
                  <a:cubicBezTo>
                    <a:pt x="60" y="73"/>
                    <a:pt x="34" y="34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auto">
            <a:xfrm>
              <a:off x="3794" y="3174"/>
              <a:ext cx="248" cy="252"/>
            </a:xfrm>
            <a:custGeom>
              <a:avLst/>
              <a:gdLst/>
              <a:ahLst/>
              <a:cxnLst>
                <a:cxn ang="0">
                  <a:pos x="248" y="34"/>
                </a:cxn>
                <a:cxn ang="0">
                  <a:pos x="99" y="14"/>
                </a:cxn>
                <a:cxn ang="0">
                  <a:pos x="20" y="163"/>
                </a:cxn>
                <a:cxn ang="0">
                  <a:pos x="10" y="212"/>
                </a:cxn>
                <a:cxn ang="0">
                  <a:pos x="0" y="252"/>
                </a:cxn>
              </a:cxnLst>
              <a:rect l="0" t="0" r="r" b="b"/>
              <a:pathLst>
                <a:path w="248" h="252">
                  <a:moveTo>
                    <a:pt x="248" y="34"/>
                  </a:moveTo>
                  <a:cubicBezTo>
                    <a:pt x="161" y="5"/>
                    <a:pt x="222" y="0"/>
                    <a:pt x="99" y="14"/>
                  </a:cubicBezTo>
                  <a:cubicBezTo>
                    <a:pt x="57" y="72"/>
                    <a:pt x="40" y="96"/>
                    <a:pt x="20" y="163"/>
                  </a:cubicBezTo>
                  <a:cubicBezTo>
                    <a:pt x="15" y="179"/>
                    <a:pt x="14" y="196"/>
                    <a:pt x="10" y="212"/>
                  </a:cubicBezTo>
                  <a:cubicBezTo>
                    <a:pt x="7" y="225"/>
                    <a:pt x="0" y="252"/>
                    <a:pt x="0" y="252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auto">
            <a:xfrm>
              <a:off x="4151" y="3039"/>
              <a:ext cx="278" cy="199"/>
            </a:xfrm>
            <a:custGeom>
              <a:avLst/>
              <a:gdLst/>
              <a:ahLst/>
              <a:cxnLst>
                <a:cxn ang="0">
                  <a:pos x="0" y="199"/>
                </a:cxn>
                <a:cxn ang="0">
                  <a:pos x="90" y="99"/>
                </a:cxn>
                <a:cxn ang="0">
                  <a:pos x="278" y="0"/>
                </a:cxn>
              </a:cxnLst>
              <a:rect l="0" t="0" r="r" b="b"/>
              <a:pathLst>
                <a:path w="278" h="199">
                  <a:moveTo>
                    <a:pt x="0" y="199"/>
                  </a:moveTo>
                  <a:cubicBezTo>
                    <a:pt x="15" y="155"/>
                    <a:pt x="56" y="130"/>
                    <a:pt x="90" y="99"/>
                  </a:cubicBezTo>
                  <a:cubicBezTo>
                    <a:pt x="159" y="37"/>
                    <a:pt x="179" y="0"/>
                    <a:pt x="278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auto">
            <a:xfrm>
              <a:off x="3838" y="2900"/>
              <a:ext cx="224" cy="288"/>
            </a:xfrm>
            <a:custGeom>
              <a:avLst/>
              <a:gdLst/>
              <a:ahLst/>
              <a:cxnLst>
                <a:cxn ang="0">
                  <a:pos x="224" y="288"/>
                </a:cxn>
                <a:cxn ang="0">
                  <a:pos x="55" y="248"/>
                </a:cxn>
                <a:cxn ang="0">
                  <a:pos x="5" y="179"/>
                </a:cxn>
                <a:cxn ang="0">
                  <a:pos x="15" y="0"/>
                </a:cxn>
              </a:cxnLst>
              <a:rect l="0" t="0" r="r" b="b"/>
              <a:pathLst>
                <a:path w="224" h="288">
                  <a:moveTo>
                    <a:pt x="224" y="288"/>
                  </a:moveTo>
                  <a:cubicBezTo>
                    <a:pt x="166" y="278"/>
                    <a:pt x="112" y="262"/>
                    <a:pt x="55" y="248"/>
                  </a:cubicBezTo>
                  <a:cubicBezTo>
                    <a:pt x="39" y="224"/>
                    <a:pt x="8" y="207"/>
                    <a:pt x="5" y="179"/>
                  </a:cubicBezTo>
                  <a:cubicBezTo>
                    <a:pt x="0" y="119"/>
                    <a:pt x="15" y="0"/>
                    <a:pt x="15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auto">
            <a:xfrm>
              <a:off x="3863" y="3262"/>
              <a:ext cx="189" cy="244"/>
            </a:xfrm>
            <a:custGeom>
              <a:avLst/>
              <a:gdLst/>
              <a:ahLst/>
              <a:cxnLst>
                <a:cxn ang="0">
                  <a:pos x="189" y="5"/>
                </a:cxn>
                <a:cxn ang="0">
                  <a:pos x="149" y="25"/>
                </a:cxn>
                <a:cxn ang="0">
                  <a:pos x="90" y="45"/>
                </a:cxn>
                <a:cxn ang="0">
                  <a:pos x="70" y="15"/>
                </a:cxn>
                <a:cxn ang="0">
                  <a:pos x="99" y="5"/>
                </a:cxn>
                <a:cxn ang="0">
                  <a:pos x="109" y="35"/>
                </a:cxn>
                <a:cxn ang="0">
                  <a:pos x="90" y="154"/>
                </a:cxn>
                <a:cxn ang="0">
                  <a:pos x="0" y="244"/>
                </a:cxn>
              </a:cxnLst>
              <a:rect l="0" t="0" r="r" b="b"/>
              <a:pathLst>
                <a:path w="189" h="244">
                  <a:moveTo>
                    <a:pt x="189" y="5"/>
                  </a:moveTo>
                  <a:cubicBezTo>
                    <a:pt x="176" y="12"/>
                    <a:pt x="163" y="19"/>
                    <a:pt x="149" y="25"/>
                  </a:cubicBezTo>
                  <a:cubicBezTo>
                    <a:pt x="130" y="33"/>
                    <a:pt x="90" y="45"/>
                    <a:pt x="90" y="45"/>
                  </a:cubicBezTo>
                  <a:cubicBezTo>
                    <a:pt x="83" y="35"/>
                    <a:pt x="67" y="27"/>
                    <a:pt x="70" y="15"/>
                  </a:cubicBezTo>
                  <a:cubicBezTo>
                    <a:pt x="72" y="5"/>
                    <a:pt x="90" y="0"/>
                    <a:pt x="99" y="5"/>
                  </a:cubicBezTo>
                  <a:cubicBezTo>
                    <a:pt x="108" y="10"/>
                    <a:pt x="106" y="25"/>
                    <a:pt x="109" y="35"/>
                  </a:cubicBezTo>
                  <a:cubicBezTo>
                    <a:pt x="103" y="75"/>
                    <a:pt x="102" y="116"/>
                    <a:pt x="90" y="154"/>
                  </a:cubicBezTo>
                  <a:cubicBezTo>
                    <a:pt x="82" y="181"/>
                    <a:pt x="32" y="244"/>
                    <a:pt x="0" y="244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auto">
            <a:xfrm>
              <a:off x="4121" y="3167"/>
              <a:ext cx="286" cy="12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59" y="90"/>
                </a:cxn>
                <a:cxn ang="0">
                  <a:pos x="169" y="61"/>
                </a:cxn>
                <a:cxn ang="0">
                  <a:pos x="209" y="51"/>
                </a:cxn>
                <a:cxn ang="0">
                  <a:pos x="269" y="120"/>
                </a:cxn>
              </a:cxnLst>
              <a:rect l="0" t="0" r="r" b="b"/>
              <a:pathLst>
                <a:path w="286" h="120">
                  <a:moveTo>
                    <a:pt x="0" y="90"/>
                  </a:moveTo>
                  <a:cubicBezTo>
                    <a:pt x="60" y="110"/>
                    <a:pt x="66" y="116"/>
                    <a:pt x="159" y="90"/>
                  </a:cubicBezTo>
                  <a:cubicBezTo>
                    <a:pt x="169" y="87"/>
                    <a:pt x="161" y="67"/>
                    <a:pt x="169" y="61"/>
                  </a:cubicBezTo>
                  <a:cubicBezTo>
                    <a:pt x="180" y="53"/>
                    <a:pt x="196" y="54"/>
                    <a:pt x="209" y="51"/>
                  </a:cubicBezTo>
                  <a:cubicBezTo>
                    <a:pt x="286" y="0"/>
                    <a:pt x="269" y="50"/>
                    <a:pt x="269" y="12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4" name="Freeform 98"/>
            <p:cNvSpPr>
              <a:spLocks/>
            </p:cNvSpPr>
            <p:nvPr/>
          </p:nvSpPr>
          <p:spPr bwMode="auto">
            <a:xfrm>
              <a:off x="4006" y="3277"/>
              <a:ext cx="155" cy="219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36" y="219"/>
                </a:cxn>
                <a:cxn ang="0">
                  <a:pos x="6" y="159"/>
                </a:cxn>
                <a:cxn ang="0">
                  <a:pos x="36" y="149"/>
                </a:cxn>
                <a:cxn ang="0">
                  <a:pos x="155" y="169"/>
                </a:cxn>
              </a:cxnLst>
              <a:rect l="0" t="0" r="r" b="b"/>
              <a:pathLst>
                <a:path w="155" h="219">
                  <a:moveTo>
                    <a:pt x="86" y="0"/>
                  </a:moveTo>
                  <a:cubicBezTo>
                    <a:pt x="80" y="93"/>
                    <a:pt x="110" y="170"/>
                    <a:pt x="36" y="219"/>
                  </a:cubicBezTo>
                  <a:cubicBezTo>
                    <a:pt x="33" y="214"/>
                    <a:pt x="0" y="171"/>
                    <a:pt x="6" y="159"/>
                  </a:cubicBezTo>
                  <a:cubicBezTo>
                    <a:pt x="11" y="150"/>
                    <a:pt x="26" y="152"/>
                    <a:pt x="36" y="149"/>
                  </a:cubicBezTo>
                  <a:cubicBezTo>
                    <a:pt x="115" y="175"/>
                    <a:pt x="75" y="169"/>
                    <a:pt x="155" y="169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5" name="Freeform 99"/>
            <p:cNvSpPr>
              <a:spLocks/>
            </p:cNvSpPr>
            <p:nvPr/>
          </p:nvSpPr>
          <p:spPr bwMode="auto">
            <a:xfrm>
              <a:off x="4138" y="3277"/>
              <a:ext cx="192" cy="11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83" y="119"/>
                </a:cxn>
                <a:cxn ang="0">
                  <a:pos x="192" y="10"/>
                </a:cxn>
              </a:cxnLst>
              <a:rect l="0" t="0" r="r" b="b"/>
              <a:pathLst>
                <a:path w="192" h="119">
                  <a:moveTo>
                    <a:pt x="3" y="0"/>
                  </a:moveTo>
                  <a:cubicBezTo>
                    <a:pt x="14" y="87"/>
                    <a:pt x="0" y="98"/>
                    <a:pt x="83" y="119"/>
                  </a:cubicBezTo>
                  <a:cubicBezTo>
                    <a:pt x="191" y="105"/>
                    <a:pt x="192" y="118"/>
                    <a:pt x="192" y="1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6" name="Freeform 100"/>
            <p:cNvSpPr>
              <a:spLocks/>
            </p:cNvSpPr>
            <p:nvPr/>
          </p:nvSpPr>
          <p:spPr bwMode="auto">
            <a:xfrm>
              <a:off x="3930" y="2910"/>
              <a:ext cx="112" cy="258"/>
            </a:xfrm>
            <a:custGeom>
              <a:avLst/>
              <a:gdLst/>
              <a:ahLst/>
              <a:cxnLst>
                <a:cxn ang="0">
                  <a:pos x="112" y="258"/>
                </a:cxn>
                <a:cxn ang="0">
                  <a:pos x="42" y="0"/>
                </a:cxn>
              </a:cxnLst>
              <a:rect l="0" t="0" r="r" b="b"/>
              <a:pathLst>
                <a:path w="112" h="258">
                  <a:moveTo>
                    <a:pt x="112" y="258"/>
                  </a:moveTo>
                  <a:cubicBezTo>
                    <a:pt x="0" y="221"/>
                    <a:pt x="42" y="99"/>
                    <a:pt x="42" y="0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7" name="Freeform 101"/>
            <p:cNvSpPr>
              <a:spLocks/>
            </p:cNvSpPr>
            <p:nvPr/>
          </p:nvSpPr>
          <p:spPr bwMode="auto">
            <a:xfrm>
              <a:off x="4111" y="3297"/>
              <a:ext cx="130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278"/>
                </a:cxn>
              </a:cxnLst>
              <a:rect l="0" t="0" r="r" b="b"/>
              <a:pathLst>
                <a:path w="130" h="278">
                  <a:moveTo>
                    <a:pt x="0" y="0"/>
                  </a:moveTo>
                  <a:cubicBezTo>
                    <a:pt x="85" y="85"/>
                    <a:pt x="130" y="155"/>
                    <a:pt x="130" y="278"/>
                  </a:cubicBezTo>
                </a:path>
              </a:pathLst>
            </a:custGeom>
            <a:noFill/>
            <a:ln w="25400" cap="flat" cmpd="sng">
              <a:solidFill>
                <a:srgbClr val="00008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43"/>
          <p:cNvGrpSpPr>
            <a:grpSpLocks/>
          </p:cNvGrpSpPr>
          <p:nvPr/>
        </p:nvGrpSpPr>
        <p:grpSpPr bwMode="auto">
          <a:xfrm>
            <a:off x="1143000" y="5257800"/>
            <a:ext cx="609600" cy="685800"/>
            <a:chOff x="4464" y="1536"/>
            <a:chExt cx="384" cy="432"/>
          </a:xfrm>
        </p:grpSpPr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>
              <a:off x="4848" y="1536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8" name="Line 112"/>
            <p:cNvSpPr>
              <a:spLocks noChangeShapeType="1"/>
            </p:cNvSpPr>
            <p:nvPr/>
          </p:nvSpPr>
          <p:spPr bwMode="auto">
            <a:xfrm flipH="1">
              <a:off x="4704" y="1776"/>
              <a:ext cx="96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9" name="Line 113"/>
            <p:cNvSpPr>
              <a:spLocks noChangeShapeType="1"/>
            </p:cNvSpPr>
            <p:nvPr/>
          </p:nvSpPr>
          <p:spPr bwMode="auto">
            <a:xfrm flipH="1">
              <a:off x="4464" y="1920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6" name="Oval 120"/>
            <p:cNvSpPr>
              <a:spLocks noChangeArrowheads="1"/>
            </p:cNvSpPr>
            <p:nvPr/>
          </p:nvSpPr>
          <p:spPr bwMode="auto">
            <a:xfrm>
              <a:off x="4800" y="1728"/>
              <a:ext cx="48" cy="4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7" name="Oval 121"/>
            <p:cNvSpPr>
              <a:spLocks noChangeArrowheads="1"/>
            </p:cNvSpPr>
            <p:nvPr/>
          </p:nvSpPr>
          <p:spPr bwMode="auto">
            <a:xfrm>
              <a:off x="4656" y="1872"/>
              <a:ext cx="48" cy="4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26"/>
          <p:cNvGrpSpPr>
            <a:grpSpLocks/>
          </p:cNvGrpSpPr>
          <p:nvPr/>
        </p:nvGrpSpPr>
        <p:grpSpPr bwMode="auto">
          <a:xfrm>
            <a:off x="228600" y="1524000"/>
            <a:ext cx="2362200" cy="2286000"/>
            <a:chOff x="144" y="960"/>
            <a:chExt cx="1488" cy="1440"/>
          </a:xfrm>
        </p:grpSpPr>
        <p:grpSp>
          <p:nvGrpSpPr>
            <p:cNvPr id="6" name="Group 102"/>
            <p:cNvGrpSpPr>
              <a:grpSpLocks/>
            </p:cNvGrpSpPr>
            <p:nvPr/>
          </p:nvGrpSpPr>
          <p:grpSpPr bwMode="auto">
            <a:xfrm>
              <a:off x="144" y="960"/>
              <a:ext cx="1488" cy="1440"/>
              <a:chOff x="144" y="960"/>
              <a:chExt cx="1488" cy="1440"/>
            </a:xfrm>
          </p:grpSpPr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44" y="960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2" name="Text Box 6"/>
              <p:cNvSpPr txBox="1">
                <a:spLocks noChangeArrowheads="1"/>
              </p:cNvSpPr>
              <p:nvPr/>
            </p:nvSpPr>
            <p:spPr bwMode="auto">
              <a:xfrm>
                <a:off x="1008" y="1344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auto">
              <a:xfrm>
                <a:off x="192" y="1536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19" name="Line 123"/>
            <p:cNvSpPr>
              <a:spLocks noChangeShapeType="1"/>
            </p:cNvSpPr>
            <p:nvPr/>
          </p:nvSpPr>
          <p:spPr bwMode="auto">
            <a:xfrm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0" name="Line 124"/>
            <p:cNvSpPr>
              <a:spLocks noChangeShapeType="1"/>
            </p:cNvSpPr>
            <p:nvPr/>
          </p:nvSpPr>
          <p:spPr bwMode="auto">
            <a:xfrm flipH="1"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1" name="Text Box 125"/>
            <p:cNvSpPr txBox="1">
              <a:spLocks noChangeArrowheads="1"/>
            </p:cNvSpPr>
            <p:nvPr/>
          </p:nvSpPr>
          <p:spPr bwMode="auto">
            <a:xfrm>
              <a:off x="470" y="1655"/>
              <a:ext cx="38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T.P.</a:t>
              </a:r>
            </a:p>
          </p:txBody>
        </p:sp>
      </p:grpSp>
      <p:grpSp>
        <p:nvGrpSpPr>
          <p:cNvPr id="7" name="Group 127"/>
          <p:cNvGrpSpPr>
            <a:grpSpLocks/>
          </p:cNvGrpSpPr>
          <p:nvPr/>
        </p:nvGrpSpPr>
        <p:grpSpPr bwMode="auto">
          <a:xfrm>
            <a:off x="3200400" y="1524000"/>
            <a:ext cx="2362200" cy="2286000"/>
            <a:chOff x="144" y="960"/>
            <a:chExt cx="1488" cy="1440"/>
          </a:xfrm>
        </p:grpSpPr>
        <p:grpSp>
          <p:nvGrpSpPr>
            <p:cNvPr id="8" name="Group 128"/>
            <p:cNvGrpSpPr>
              <a:grpSpLocks/>
            </p:cNvGrpSpPr>
            <p:nvPr/>
          </p:nvGrpSpPr>
          <p:grpSpPr bwMode="auto">
            <a:xfrm>
              <a:off x="144" y="960"/>
              <a:ext cx="1488" cy="1440"/>
              <a:chOff x="144" y="960"/>
              <a:chExt cx="1488" cy="1440"/>
            </a:xfrm>
          </p:grpSpPr>
          <p:sp>
            <p:nvSpPr>
              <p:cNvPr id="4225" name="Rectangle 129"/>
              <p:cNvSpPr>
                <a:spLocks noChangeArrowheads="1"/>
              </p:cNvSpPr>
              <p:nvPr/>
            </p:nvSpPr>
            <p:spPr bwMode="auto">
              <a:xfrm>
                <a:off x="144" y="960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6" name="Text Box 130"/>
              <p:cNvSpPr txBox="1">
                <a:spLocks noChangeArrowheads="1"/>
              </p:cNvSpPr>
              <p:nvPr/>
            </p:nvSpPr>
            <p:spPr bwMode="auto">
              <a:xfrm>
                <a:off x="1008" y="1344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4227" name="Freeform 131"/>
              <p:cNvSpPr>
                <a:spLocks/>
              </p:cNvSpPr>
              <p:nvPr/>
            </p:nvSpPr>
            <p:spPr bwMode="auto">
              <a:xfrm>
                <a:off x="192" y="1536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28" name="Line 132"/>
            <p:cNvSpPr>
              <a:spLocks noChangeShapeType="1"/>
            </p:cNvSpPr>
            <p:nvPr/>
          </p:nvSpPr>
          <p:spPr bwMode="auto">
            <a:xfrm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9" name="Line 133"/>
            <p:cNvSpPr>
              <a:spLocks noChangeShapeType="1"/>
            </p:cNvSpPr>
            <p:nvPr/>
          </p:nvSpPr>
          <p:spPr bwMode="auto">
            <a:xfrm flipH="1"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0" name="Text Box 134"/>
            <p:cNvSpPr txBox="1">
              <a:spLocks noChangeArrowheads="1"/>
            </p:cNvSpPr>
            <p:nvPr/>
          </p:nvSpPr>
          <p:spPr bwMode="auto">
            <a:xfrm>
              <a:off x="470" y="1655"/>
              <a:ext cx="38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T.P.</a:t>
              </a:r>
            </a:p>
          </p:txBody>
        </p:sp>
      </p:grpSp>
      <p:grpSp>
        <p:nvGrpSpPr>
          <p:cNvPr id="9" name="Group 160"/>
          <p:cNvGrpSpPr>
            <a:grpSpLocks/>
          </p:cNvGrpSpPr>
          <p:nvPr/>
        </p:nvGrpSpPr>
        <p:grpSpPr bwMode="auto">
          <a:xfrm>
            <a:off x="228600" y="5257800"/>
            <a:ext cx="1219200" cy="1219200"/>
            <a:chOff x="3888" y="1536"/>
            <a:chExt cx="768" cy="768"/>
          </a:xfrm>
        </p:grpSpPr>
        <p:sp>
          <p:nvSpPr>
            <p:cNvPr id="4210" name="Line 114"/>
            <p:cNvSpPr>
              <a:spLocks noChangeShapeType="1"/>
            </p:cNvSpPr>
            <p:nvPr/>
          </p:nvSpPr>
          <p:spPr bwMode="auto">
            <a:xfrm>
              <a:off x="4512" y="2016"/>
              <a:ext cx="144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1" name="Line 115"/>
            <p:cNvSpPr>
              <a:spLocks noChangeShapeType="1"/>
            </p:cNvSpPr>
            <p:nvPr/>
          </p:nvSpPr>
          <p:spPr bwMode="auto">
            <a:xfrm flipH="1">
              <a:off x="4416" y="2064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2" name="Line 116"/>
            <p:cNvSpPr>
              <a:spLocks noChangeShapeType="1"/>
            </p:cNvSpPr>
            <p:nvPr/>
          </p:nvSpPr>
          <p:spPr bwMode="auto">
            <a:xfrm flipH="1">
              <a:off x="4368" y="1968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3" name="Line 117"/>
            <p:cNvSpPr>
              <a:spLocks noChangeShapeType="1"/>
            </p:cNvSpPr>
            <p:nvPr/>
          </p:nvSpPr>
          <p:spPr bwMode="auto">
            <a:xfrm flipH="1">
              <a:off x="4080" y="2112"/>
              <a:ext cx="33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4" name="Line 118"/>
            <p:cNvSpPr>
              <a:spLocks noChangeShapeType="1"/>
            </p:cNvSpPr>
            <p:nvPr/>
          </p:nvSpPr>
          <p:spPr bwMode="auto">
            <a:xfrm flipH="1" flipV="1">
              <a:off x="3936" y="1872"/>
              <a:ext cx="336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5" name="Line 119"/>
            <p:cNvSpPr>
              <a:spLocks noChangeShapeType="1"/>
            </p:cNvSpPr>
            <p:nvPr/>
          </p:nvSpPr>
          <p:spPr bwMode="auto">
            <a:xfrm flipH="1" flipV="1">
              <a:off x="3936" y="1632"/>
              <a:ext cx="144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0" name="Line 144"/>
            <p:cNvSpPr>
              <a:spLocks noChangeShapeType="1"/>
            </p:cNvSpPr>
            <p:nvPr/>
          </p:nvSpPr>
          <p:spPr bwMode="auto">
            <a:xfrm flipV="1">
              <a:off x="4032" y="1536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1" name="Line 145"/>
            <p:cNvSpPr>
              <a:spLocks noChangeShapeType="1"/>
            </p:cNvSpPr>
            <p:nvPr/>
          </p:nvSpPr>
          <p:spPr bwMode="auto">
            <a:xfrm flipV="1">
              <a:off x="4464" y="1680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2" name="Line 146"/>
            <p:cNvSpPr>
              <a:spLocks noChangeShapeType="1"/>
            </p:cNvSpPr>
            <p:nvPr/>
          </p:nvSpPr>
          <p:spPr bwMode="auto">
            <a:xfrm flipH="1">
              <a:off x="4224" y="1920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3" name="Line 147"/>
            <p:cNvSpPr>
              <a:spLocks noChangeShapeType="1"/>
            </p:cNvSpPr>
            <p:nvPr/>
          </p:nvSpPr>
          <p:spPr bwMode="auto">
            <a:xfrm flipH="1">
              <a:off x="4320" y="1920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4" name="Line 148"/>
            <p:cNvSpPr>
              <a:spLocks noChangeShapeType="1"/>
            </p:cNvSpPr>
            <p:nvPr/>
          </p:nvSpPr>
          <p:spPr bwMode="auto">
            <a:xfrm flipH="1" flipV="1">
              <a:off x="4320" y="1584"/>
              <a:ext cx="96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5" name="Line 149"/>
            <p:cNvSpPr>
              <a:spLocks noChangeShapeType="1"/>
            </p:cNvSpPr>
            <p:nvPr/>
          </p:nvSpPr>
          <p:spPr bwMode="auto">
            <a:xfrm flipV="1">
              <a:off x="4368" y="1632"/>
              <a:ext cx="144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6" name="Line 150"/>
            <p:cNvSpPr>
              <a:spLocks noChangeShapeType="1"/>
            </p:cNvSpPr>
            <p:nvPr/>
          </p:nvSpPr>
          <p:spPr bwMode="auto">
            <a:xfrm flipH="1">
              <a:off x="4128" y="1680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7" name="Line 151"/>
            <p:cNvSpPr>
              <a:spLocks noChangeShapeType="1"/>
            </p:cNvSpPr>
            <p:nvPr/>
          </p:nvSpPr>
          <p:spPr bwMode="auto">
            <a:xfrm flipH="1">
              <a:off x="4224" y="1680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8" name="Line 152"/>
            <p:cNvSpPr>
              <a:spLocks noChangeShapeType="1"/>
            </p:cNvSpPr>
            <p:nvPr/>
          </p:nvSpPr>
          <p:spPr bwMode="auto">
            <a:xfrm flipV="1">
              <a:off x="4128" y="18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9" name="Line 153"/>
            <p:cNvSpPr>
              <a:spLocks noChangeShapeType="1"/>
            </p:cNvSpPr>
            <p:nvPr/>
          </p:nvSpPr>
          <p:spPr bwMode="auto">
            <a:xfrm flipH="1" flipV="1">
              <a:off x="4128" y="1776"/>
              <a:ext cx="4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0" name="Line 154"/>
            <p:cNvSpPr>
              <a:spLocks noChangeShapeType="1"/>
            </p:cNvSpPr>
            <p:nvPr/>
          </p:nvSpPr>
          <p:spPr bwMode="auto">
            <a:xfrm flipH="1">
              <a:off x="4320" y="2112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1" name="Line 155"/>
            <p:cNvSpPr>
              <a:spLocks noChangeShapeType="1"/>
            </p:cNvSpPr>
            <p:nvPr/>
          </p:nvSpPr>
          <p:spPr bwMode="auto">
            <a:xfrm flipH="1">
              <a:off x="4176" y="2112"/>
              <a:ext cx="96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2" name="Line 156"/>
            <p:cNvSpPr>
              <a:spLocks noChangeShapeType="1"/>
            </p:cNvSpPr>
            <p:nvPr/>
          </p:nvSpPr>
          <p:spPr bwMode="auto">
            <a:xfrm flipH="1">
              <a:off x="4032" y="2208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3" name="Line 157"/>
            <p:cNvSpPr>
              <a:spLocks noChangeShapeType="1"/>
            </p:cNvSpPr>
            <p:nvPr/>
          </p:nvSpPr>
          <p:spPr bwMode="auto">
            <a:xfrm flipH="1">
              <a:off x="3984" y="1968"/>
              <a:ext cx="96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4" name="Line 158"/>
            <p:cNvSpPr>
              <a:spLocks noChangeShapeType="1"/>
            </p:cNvSpPr>
            <p:nvPr/>
          </p:nvSpPr>
          <p:spPr bwMode="auto">
            <a:xfrm flipH="1">
              <a:off x="3888" y="201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5" name="Line 159"/>
            <p:cNvSpPr>
              <a:spLocks noChangeShapeType="1"/>
            </p:cNvSpPr>
            <p:nvPr/>
          </p:nvSpPr>
          <p:spPr bwMode="auto">
            <a:xfrm>
              <a:off x="4512" y="2112"/>
              <a:ext cx="4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73" name="Text Box 177"/>
          <p:cNvSpPr txBox="1">
            <a:spLocks noChangeArrowheads="1"/>
          </p:cNvSpPr>
          <p:nvPr/>
        </p:nvSpPr>
        <p:spPr bwMode="auto">
          <a:xfrm>
            <a:off x="1066800" y="1143000"/>
            <a:ext cx="6667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Goal</a:t>
            </a:r>
          </a:p>
        </p:txBody>
      </p:sp>
      <p:sp>
        <p:nvSpPr>
          <p:cNvPr id="4274" name="Text Box 178"/>
          <p:cNvSpPr txBox="1">
            <a:spLocks noChangeArrowheads="1"/>
          </p:cNvSpPr>
          <p:nvPr/>
        </p:nvSpPr>
        <p:spPr bwMode="auto">
          <a:xfrm>
            <a:off x="3886200" y="1143000"/>
            <a:ext cx="10604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Flooding</a:t>
            </a:r>
          </a:p>
        </p:txBody>
      </p:sp>
      <p:grpSp>
        <p:nvGrpSpPr>
          <p:cNvPr id="10" name="Group 224"/>
          <p:cNvGrpSpPr>
            <a:grpSpLocks/>
          </p:cNvGrpSpPr>
          <p:nvPr/>
        </p:nvGrpSpPr>
        <p:grpSpPr bwMode="auto">
          <a:xfrm>
            <a:off x="0" y="3962400"/>
            <a:ext cx="3443292" cy="2667000"/>
            <a:chOff x="0" y="2496"/>
            <a:chExt cx="2169" cy="1680"/>
          </a:xfrm>
        </p:grpSpPr>
        <p:grpSp>
          <p:nvGrpSpPr>
            <p:cNvPr id="11" name="Group 135"/>
            <p:cNvGrpSpPr>
              <a:grpSpLocks/>
            </p:cNvGrpSpPr>
            <p:nvPr/>
          </p:nvGrpSpPr>
          <p:grpSpPr bwMode="auto">
            <a:xfrm>
              <a:off x="144" y="2736"/>
              <a:ext cx="1488" cy="1440"/>
              <a:chOff x="144" y="960"/>
              <a:chExt cx="1488" cy="1440"/>
            </a:xfrm>
          </p:grpSpPr>
          <p:grpSp>
            <p:nvGrpSpPr>
              <p:cNvPr id="12" name="Group 136"/>
              <p:cNvGrpSpPr>
                <a:grpSpLocks/>
              </p:cNvGrpSpPr>
              <p:nvPr/>
            </p:nvGrpSpPr>
            <p:grpSpPr bwMode="auto">
              <a:xfrm>
                <a:off x="144" y="960"/>
                <a:ext cx="1488" cy="1440"/>
                <a:chOff x="144" y="960"/>
                <a:chExt cx="1488" cy="1440"/>
              </a:xfrm>
            </p:grpSpPr>
            <p:sp>
              <p:nvSpPr>
                <p:cNvPr id="4233" name="Rectangle 137"/>
                <p:cNvSpPr>
                  <a:spLocks noChangeArrowheads="1"/>
                </p:cNvSpPr>
                <p:nvPr/>
              </p:nvSpPr>
              <p:spPr bwMode="auto">
                <a:xfrm>
                  <a:off x="144" y="960"/>
                  <a:ext cx="1488" cy="14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4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1008" y="1344"/>
                  <a:ext cx="21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S</a:t>
                  </a:r>
                </a:p>
              </p:txBody>
            </p:sp>
            <p:sp>
              <p:nvSpPr>
                <p:cNvPr id="4235" name="Freeform 139"/>
                <p:cNvSpPr>
                  <a:spLocks/>
                </p:cNvSpPr>
                <p:nvPr/>
              </p:nvSpPr>
              <p:spPr bwMode="auto">
                <a:xfrm>
                  <a:off x="192" y="1536"/>
                  <a:ext cx="693" cy="826"/>
                </a:xfrm>
                <a:custGeom>
                  <a:avLst/>
                  <a:gdLst/>
                  <a:ahLst/>
                  <a:cxnLst>
                    <a:cxn ang="0">
                      <a:pos x="0" y="573"/>
                    </a:cxn>
                    <a:cxn ang="0">
                      <a:pos x="72" y="528"/>
                    </a:cxn>
                    <a:cxn ang="0">
                      <a:pos x="180" y="51"/>
                    </a:cxn>
                    <a:cxn ang="0">
                      <a:pos x="288" y="33"/>
                    </a:cxn>
                    <a:cxn ang="0">
                      <a:pos x="540" y="33"/>
                    </a:cxn>
                    <a:cxn ang="0">
                      <a:pos x="648" y="114"/>
                    </a:cxn>
                    <a:cxn ang="0">
                      <a:pos x="666" y="420"/>
                    </a:cxn>
                    <a:cxn ang="0">
                      <a:pos x="684" y="474"/>
                    </a:cxn>
                    <a:cxn ang="0">
                      <a:pos x="693" y="501"/>
                    </a:cxn>
                    <a:cxn ang="0">
                      <a:pos x="684" y="663"/>
                    </a:cxn>
                    <a:cxn ang="0">
                      <a:pos x="639" y="744"/>
                    </a:cxn>
                    <a:cxn ang="0">
                      <a:pos x="378" y="816"/>
                    </a:cxn>
                    <a:cxn ang="0">
                      <a:pos x="243" y="807"/>
                    </a:cxn>
                    <a:cxn ang="0">
                      <a:pos x="162" y="753"/>
                    </a:cxn>
                    <a:cxn ang="0">
                      <a:pos x="63" y="681"/>
                    </a:cxn>
                    <a:cxn ang="0">
                      <a:pos x="27" y="591"/>
                    </a:cxn>
                    <a:cxn ang="0">
                      <a:pos x="0" y="573"/>
                    </a:cxn>
                  </a:cxnLst>
                  <a:rect l="0" t="0" r="r" b="b"/>
                  <a:pathLst>
                    <a:path w="693" h="826">
                      <a:moveTo>
                        <a:pt x="0" y="573"/>
                      </a:moveTo>
                      <a:cubicBezTo>
                        <a:pt x="43" y="562"/>
                        <a:pt x="58" y="571"/>
                        <a:pt x="72" y="528"/>
                      </a:cubicBezTo>
                      <a:cubicBezTo>
                        <a:pt x="74" y="445"/>
                        <a:pt x="21" y="119"/>
                        <a:pt x="180" y="51"/>
                      </a:cubicBezTo>
                      <a:cubicBezTo>
                        <a:pt x="204" y="41"/>
                        <a:pt x="272" y="35"/>
                        <a:pt x="288" y="33"/>
                      </a:cubicBezTo>
                      <a:cubicBezTo>
                        <a:pt x="370" y="0"/>
                        <a:pt x="455" y="12"/>
                        <a:pt x="540" y="33"/>
                      </a:cubicBezTo>
                      <a:cubicBezTo>
                        <a:pt x="579" y="59"/>
                        <a:pt x="610" y="89"/>
                        <a:pt x="648" y="114"/>
                      </a:cubicBezTo>
                      <a:cubicBezTo>
                        <a:pt x="688" y="235"/>
                        <a:pt x="638" y="76"/>
                        <a:pt x="666" y="420"/>
                      </a:cubicBezTo>
                      <a:cubicBezTo>
                        <a:pt x="668" y="439"/>
                        <a:pt x="678" y="456"/>
                        <a:pt x="684" y="474"/>
                      </a:cubicBezTo>
                      <a:cubicBezTo>
                        <a:pt x="687" y="483"/>
                        <a:pt x="693" y="501"/>
                        <a:pt x="693" y="501"/>
                      </a:cubicBezTo>
                      <a:cubicBezTo>
                        <a:pt x="690" y="555"/>
                        <a:pt x="689" y="609"/>
                        <a:pt x="684" y="663"/>
                      </a:cubicBezTo>
                      <a:cubicBezTo>
                        <a:pt x="681" y="691"/>
                        <a:pt x="650" y="727"/>
                        <a:pt x="639" y="744"/>
                      </a:cubicBezTo>
                      <a:cubicBezTo>
                        <a:pt x="584" y="826"/>
                        <a:pt x="466" y="809"/>
                        <a:pt x="378" y="816"/>
                      </a:cubicBezTo>
                      <a:cubicBezTo>
                        <a:pt x="333" y="813"/>
                        <a:pt x="287" y="814"/>
                        <a:pt x="243" y="807"/>
                      </a:cubicBezTo>
                      <a:cubicBezTo>
                        <a:pt x="213" y="802"/>
                        <a:pt x="193" y="763"/>
                        <a:pt x="162" y="753"/>
                      </a:cubicBezTo>
                      <a:cubicBezTo>
                        <a:pt x="135" y="712"/>
                        <a:pt x="102" y="707"/>
                        <a:pt x="63" y="681"/>
                      </a:cubicBezTo>
                      <a:cubicBezTo>
                        <a:pt x="43" y="651"/>
                        <a:pt x="41" y="612"/>
                        <a:pt x="27" y="591"/>
                      </a:cubicBezTo>
                      <a:cubicBezTo>
                        <a:pt x="21" y="582"/>
                        <a:pt x="9" y="579"/>
                        <a:pt x="0" y="573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36" name="Line 140"/>
              <p:cNvSpPr>
                <a:spLocks noChangeShapeType="1"/>
              </p:cNvSpPr>
              <p:nvPr/>
            </p:nvSpPr>
            <p:spPr bwMode="auto">
              <a:xfrm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7" name="Line 141"/>
              <p:cNvSpPr>
                <a:spLocks noChangeShapeType="1"/>
              </p:cNvSpPr>
              <p:nvPr/>
            </p:nvSpPr>
            <p:spPr bwMode="auto">
              <a:xfrm flipH="1"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8" name="Text Box 142"/>
              <p:cNvSpPr txBox="1">
                <a:spLocks noChangeArrowheads="1"/>
              </p:cNvSpPr>
              <p:nvPr/>
            </p:nvSpPr>
            <p:spPr bwMode="auto">
              <a:xfrm>
                <a:off x="470" y="1655"/>
                <a:ext cx="380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T.P.</a:t>
                </a:r>
              </a:p>
            </p:txBody>
          </p:sp>
        </p:grpSp>
        <p:sp>
          <p:nvSpPr>
            <p:cNvPr id="4275" name="Text Box 179"/>
            <p:cNvSpPr txBox="1">
              <a:spLocks noChangeArrowheads="1"/>
            </p:cNvSpPr>
            <p:nvPr/>
          </p:nvSpPr>
          <p:spPr bwMode="auto">
            <a:xfrm>
              <a:off x="0" y="2496"/>
              <a:ext cx="2169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Profile-cast (</a:t>
              </a:r>
              <a:r>
                <a:rPr lang="en-US" dirty="0" err="1" smtClean="0"/>
                <a:t>w</a:t>
              </a:r>
              <a:r>
                <a:rPr lang="en-US" dirty="0" smtClean="0"/>
                <a:t>/gradient</a:t>
              </a:r>
              <a:r>
                <a:rPr lang="en-US" dirty="0"/>
                <a:t>-</a:t>
              </a:r>
              <a:r>
                <a:rPr lang="en-US" dirty="0" smtClean="0"/>
                <a:t>ascend)</a:t>
              </a:r>
              <a:endParaRPr lang="en-US" dirty="0"/>
            </a:p>
          </p:txBody>
        </p:sp>
      </p:grpSp>
      <p:grpSp>
        <p:nvGrpSpPr>
          <p:cNvPr id="13" name="Group 225"/>
          <p:cNvGrpSpPr>
            <a:grpSpLocks/>
          </p:cNvGrpSpPr>
          <p:nvPr/>
        </p:nvGrpSpPr>
        <p:grpSpPr bwMode="auto">
          <a:xfrm>
            <a:off x="3079750" y="3962400"/>
            <a:ext cx="2870200" cy="2667000"/>
            <a:chOff x="1940" y="2496"/>
            <a:chExt cx="1808" cy="1680"/>
          </a:xfrm>
        </p:grpSpPr>
        <p:grpSp>
          <p:nvGrpSpPr>
            <p:cNvPr id="14" name="Group 161"/>
            <p:cNvGrpSpPr>
              <a:grpSpLocks/>
            </p:cNvGrpSpPr>
            <p:nvPr/>
          </p:nvGrpSpPr>
          <p:grpSpPr bwMode="auto">
            <a:xfrm>
              <a:off x="1940" y="2736"/>
              <a:ext cx="1488" cy="1440"/>
              <a:chOff x="144" y="960"/>
              <a:chExt cx="1488" cy="1440"/>
            </a:xfrm>
          </p:grpSpPr>
          <p:grpSp>
            <p:nvGrpSpPr>
              <p:cNvPr id="15" name="Group 162"/>
              <p:cNvGrpSpPr>
                <a:grpSpLocks/>
              </p:cNvGrpSpPr>
              <p:nvPr/>
            </p:nvGrpSpPr>
            <p:grpSpPr bwMode="auto">
              <a:xfrm>
                <a:off x="144" y="960"/>
                <a:ext cx="1488" cy="1440"/>
                <a:chOff x="144" y="960"/>
                <a:chExt cx="1488" cy="1440"/>
              </a:xfrm>
            </p:grpSpPr>
            <p:sp>
              <p:nvSpPr>
                <p:cNvPr id="4259" name="Rectangle 163"/>
                <p:cNvSpPr>
                  <a:spLocks noChangeArrowheads="1"/>
                </p:cNvSpPr>
                <p:nvPr/>
              </p:nvSpPr>
              <p:spPr bwMode="auto">
                <a:xfrm>
                  <a:off x="144" y="960"/>
                  <a:ext cx="1488" cy="14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1008" y="1344"/>
                  <a:ext cx="21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S</a:t>
                  </a:r>
                </a:p>
              </p:txBody>
            </p:sp>
            <p:sp>
              <p:nvSpPr>
                <p:cNvPr id="4261" name="Freeform 165"/>
                <p:cNvSpPr>
                  <a:spLocks/>
                </p:cNvSpPr>
                <p:nvPr/>
              </p:nvSpPr>
              <p:spPr bwMode="auto">
                <a:xfrm>
                  <a:off x="192" y="1536"/>
                  <a:ext cx="693" cy="826"/>
                </a:xfrm>
                <a:custGeom>
                  <a:avLst/>
                  <a:gdLst/>
                  <a:ahLst/>
                  <a:cxnLst>
                    <a:cxn ang="0">
                      <a:pos x="0" y="573"/>
                    </a:cxn>
                    <a:cxn ang="0">
                      <a:pos x="72" y="528"/>
                    </a:cxn>
                    <a:cxn ang="0">
                      <a:pos x="180" y="51"/>
                    </a:cxn>
                    <a:cxn ang="0">
                      <a:pos x="288" y="33"/>
                    </a:cxn>
                    <a:cxn ang="0">
                      <a:pos x="540" y="33"/>
                    </a:cxn>
                    <a:cxn ang="0">
                      <a:pos x="648" y="114"/>
                    </a:cxn>
                    <a:cxn ang="0">
                      <a:pos x="666" y="420"/>
                    </a:cxn>
                    <a:cxn ang="0">
                      <a:pos x="684" y="474"/>
                    </a:cxn>
                    <a:cxn ang="0">
                      <a:pos x="693" y="501"/>
                    </a:cxn>
                    <a:cxn ang="0">
                      <a:pos x="684" y="663"/>
                    </a:cxn>
                    <a:cxn ang="0">
                      <a:pos x="639" y="744"/>
                    </a:cxn>
                    <a:cxn ang="0">
                      <a:pos x="378" y="816"/>
                    </a:cxn>
                    <a:cxn ang="0">
                      <a:pos x="243" y="807"/>
                    </a:cxn>
                    <a:cxn ang="0">
                      <a:pos x="162" y="753"/>
                    </a:cxn>
                    <a:cxn ang="0">
                      <a:pos x="63" y="681"/>
                    </a:cxn>
                    <a:cxn ang="0">
                      <a:pos x="27" y="591"/>
                    </a:cxn>
                    <a:cxn ang="0">
                      <a:pos x="0" y="573"/>
                    </a:cxn>
                  </a:cxnLst>
                  <a:rect l="0" t="0" r="r" b="b"/>
                  <a:pathLst>
                    <a:path w="693" h="826">
                      <a:moveTo>
                        <a:pt x="0" y="573"/>
                      </a:moveTo>
                      <a:cubicBezTo>
                        <a:pt x="43" y="562"/>
                        <a:pt x="58" y="571"/>
                        <a:pt x="72" y="528"/>
                      </a:cubicBezTo>
                      <a:cubicBezTo>
                        <a:pt x="74" y="445"/>
                        <a:pt x="21" y="119"/>
                        <a:pt x="180" y="51"/>
                      </a:cubicBezTo>
                      <a:cubicBezTo>
                        <a:pt x="204" y="41"/>
                        <a:pt x="272" y="35"/>
                        <a:pt x="288" y="33"/>
                      </a:cubicBezTo>
                      <a:cubicBezTo>
                        <a:pt x="370" y="0"/>
                        <a:pt x="455" y="12"/>
                        <a:pt x="540" y="33"/>
                      </a:cubicBezTo>
                      <a:cubicBezTo>
                        <a:pt x="579" y="59"/>
                        <a:pt x="610" y="89"/>
                        <a:pt x="648" y="114"/>
                      </a:cubicBezTo>
                      <a:cubicBezTo>
                        <a:pt x="688" y="235"/>
                        <a:pt x="638" y="76"/>
                        <a:pt x="666" y="420"/>
                      </a:cubicBezTo>
                      <a:cubicBezTo>
                        <a:pt x="668" y="439"/>
                        <a:pt x="678" y="456"/>
                        <a:pt x="684" y="474"/>
                      </a:cubicBezTo>
                      <a:cubicBezTo>
                        <a:pt x="687" y="483"/>
                        <a:pt x="693" y="501"/>
                        <a:pt x="693" y="501"/>
                      </a:cubicBezTo>
                      <a:cubicBezTo>
                        <a:pt x="690" y="555"/>
                        <a:pt x="689" y="609"/>
                        <a:pt x="684" y="663"/>
                      </a:cubicBezTo>
                      <a:cubicBezTo>
                        <a:pt x="681" y="691"/>
                        <a:pt x="650" y="727"/>
                        <a:pt x="639" y="744"/>
                      </a:cubicBezTo>
                      <a:cubicBezTo>
                        <a:pt x="584" y="826"/>
                        <a:pt x="466" y="809"/>
                        <a:pt x="378" y="816"/>
                      </a:cubicBezTo>
                      <a:cubicBezTo>
                        <a:pt x="333" y="813"/>
                        <a:pt x="287" y="814"/>
                        <a:pt x="243" y="807"/>
                      </a:cubicBezTo>
                      <a:cubicBezTo>
                        <a:pt x="213" y="802"/>
                        <a:pt x="193" y="763"/>
                        <a:pt x="162" y="753"/>
                      </a:cubicBezTo>
                      <a:cubicBezTo>
                        <a:pt x="135" y="712"/>
                        <a:pt x="102" y="707"/>
                        <a:pt x="63" y="681"/>
                      </a:cubicBezTo>
                      <a:cubicBezTo>
                        <a:pt x="43" y="651"/>
                        <a:pt x="41" y="612"/>
                        <a:pt x="27" y="591"/>
                      </a:cubicBezTo>
                      <a:cubicBezTo>
                        <a:pt x="21" y="582"/>
                        <a:pt x="9" y="579"/>
                        <a:pt x="0" y="573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62" name="Line 166"/>
              <p:cNvSpPr>
                <a:spLocks noChangeShapeType="1"/>
              </p:cNvSpPr>
              <p:nvPr/>
            </p:nvSpPr>
            <p:spPr bwMode="auto">
              <a:xfrm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3" name="Line 167"/>
              <p:cNvSpPr>
                <a:spLocks noChangeShapeType="1"/>
              </p:cNvSpPr>
              <p:nvPr/>
            </p:nvSpPr>
            <p:spPr bwMode="auto">
              <a:xfrm flipH="1"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4" name="Text Box 168"/>
              <p:cNvSpPr txBox="1">
                <a:spLocks noChangeArrowheads="1"/>
              </p:cNvSpPr>
              <p:nvPr/>
            </p:nvSpPr>
            <p:spPr bwMode="auto">
              <a:xfrm>
                <a:off x="470" y="1655"/>
                <a:ext cx="380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T.P.</a:t>
                </a:r>
              </a:p>
            </p:txBody>
          </p:sp>
        </p:grpSp>
        <p:sp>
          <p:nvSpPr>
            <p:cNvPr id="4276" name="Text Box 180"/>
            <p:cNvSpPr txBox="1">
              <a:spLocks noChangeArrowheads="1"/>
            </p:cNvSpPr>
            <p:nvPr/>
          </p:nvSpPr>
          <p:spPr bwMode="auto">
            <a:xfrm>
              <a:off x="2064" y="2496"/>
              <a:ext cx="1684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Single long random walk</a:t>
              </a:r>
            </a:p>
          </p:txBody>
        </p:sp>
      </p:grpSp>
      <p:grpSp>
        <p:nvGrpSpPr>
          <p:cNvPr id="16" name="Group 226"/>
          <p:cNvGrpSpPr>
            <a:grpSpLocks/>
          </p:cNvGrpSpPr>
          <p:nvPr/>
        </p:nvGrpSpPr>
        <p:grpSpPr bwMode="auto">
          <a:xfrm>
            <a:off x="6127750" y="3962400"/>
            <a:ext cx="3016250" cy="2667000"/>
            <a:chOff x="3860" y="2496"/>
            <a:chExt cx="1900" cy="1680"/>
          </a:xfrm>
        </p:grpSpPr>
        <p:grpSp>
          <p:nvGrpSpPr>
            <p:cNvPr id="17" name="Group 169"/>
            <p:cNvGrpSpPr>
              <a:grpSpLocks/>
            </p:cNvGrpSpPr>
            <p:nvPr/>
          </p:nvGrpSpPr>
          <p:grpSpPr bwMode="auto">
            <a:xfrm>
              <a:off x="3936" y="2736"/>
              <a:ext cx="1488" cy="1440"/>
              <a:chOff x="144" y="960"/>
              <a:chExt cx="1488" cy="1440"/>
            </a:xfrm>
          </p:grpSpPr>
          <p:grpSp>
            <p:nvGrpSpPr>
              <p:cNvPr id="18" name="Group 170"/>
              <p:cNvGrpSpPr>
                <a:grpSpLocks/>
              </p:cNvGrpSpPr>
              <p:nvPr/>
            </p:nvGrpSpPr>
            <p:grpSpPr bwMode="auto">
              <a:xfrm>
                <a:off x="144" y="960"/>
                <a:ext cx="1488" cy="1440"/>
                <a:chOff x="144" y="960"/>
                <a:chExt cx="1488" cy="1440"/>
              </a:xfrm>
            </p:grpSpPr>
            <p:sp>
              <p:nvSpPr>
                <p:cNvPr id="4267" name="Rectangle 171"/>
                <p:cNvSpPr>
                  <a:spLocks noChangeArrowheads="1"/>
                </p:cNvSpPr>
                <p:nvPr/>
              </p:nvSpPr>
              <p:spPr bwMode="auto">
                <a:xfrm>
                  <a:off x="144" y="960"/>
                  <a:ext cx="1488" cy="144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008" y="1344"/>
                  <a:ext cx="21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S</a:t>
                  </a:r>
                </a:p>
              </p:txBody>
            </p:sp>
            <p:sp>
              <p:nvSpPr>
                <p:cNvPr id="4269" name="Freeform 173"/>
                <p:cNvSpPr>
                  <a:spLocks/>
                </p:cNvSpPr>
                <p:nvPr/>
              </p:nvSpPr>
              <p:spPr bwMode="auto">
                <a:xfrm>
                  <a:off x="192" y="1536"/>
                  <a:ext cx="693" cy="826"/>
                </a:xfrm>
                <a:custGeom>
                  <a:avLst/>
                  <a:gdLst/>
                  <a:ahLst/>
                  <a:cxnLst>
                    <a:cxn ang="0">
                      <a:pos x="0" y="573"/>
                    </a:cxn>
                    <a:cxn ang="0">
                      <a:pos x="72" y="528"/>
                    </a:cxn>
                    <a:cxn ang="0">
                      <a:pos x="180" y="51"/>
                    </a:cxn>
                    <a:cxn ang="0">
                      <a:pos x="288" y="33"/>
                    </a:cxn>
                    <a:cxn ang="0">
                      <a:pos x="540" y="33"/>
                    </a:cxn>
                    <a:cxn ang="0">
                      <a:pos x="648" y="114"/>
                    </a:cxn>
                    <a:cxn ang="0">
                      <a:pos x="666" y="420"/>
                    </a:cxn>
                    <a:cxn ang="0">
                      <a:pos x="684" y="474"/>
                    </a:cxn>
                    <a:cxn ang="0">
                      <a:pos x="693" y="501"/>
                    </a:cxn>
                    <a:cxn ang="0">
                      <a:pos x="684" y="663"/>
                    </a:cxn>
                    <a:cxn ang="0">
                      <a:pos x="639" y="744"/>
                    </a:cxn>
                    <a:cxn ang="0">
                      <a:pos x="378" y="816"/>
                    </a:cxn>
                    <a:cxn ang="0">
                      <a:pos x="243" y="807"/>
                    </a:cxn>
                    <a:cxn ang="0">
                      <a:pos x="162" y="753"/>
                    </a:cxn>
                    <a:cxn ang="0">
                      <a:pos x="63" y="681"/>
                    </a:cxn>
                    <a:cxn ang="0">
                      <a:pos x="27" y="591"/>
                    </a:cxn>
                    <a:cxn ang="0">
                      <a:pos x="0" y="573"/>
                    </a:cxn>
                  </a:cxnLst>
                  <a:rect l="0" t="0" r="r" b="b"/>
                  <a:pathLst>
                    <a:path w="693" h="826">
                      <a:moveTo>
                        <a:pt x="0" y="573"/>
                      </a:moveTo>
                      <a:cubicBezTo>
                        <a:pt x="43" y="562"/>
                        <a:pt x="58" y="571"/>
                        <a:pt x="72" y="528"/>
                      </a:cubicBezTo>
                      <a:cubicBezTo>
                        <a:pt x="74" y="445"/>
                        <a:pt x="21" y="119"/>
                        <a:pt x="180" y="51"/>
                      </a:cubicBezTo>
                      <a:cubicBezTo>
                        <a:pt x="204" y="41"/>
                        <a:pt x="272" y="35"/>
                        <a:pt x="288" y="33"/>
                      </a:cubicBezTo>
                      <a:cubicBezTo>
                        <a:pt x="370" y="0"/>
                        <a:pt x="455" y="12"/>
                        <a:pt x="540" y="33"/>
                      </a:cubicBezTo>
                      <a:cubicBezTo>
                        <a:pt x="579" y="59"/>
                        <a:pt x="610" y="89"/>
                        <a:pt x="648" y="114"/>
                      </a:cubicBezTo>
                      <a:cubicBezTo>
                        <a:pt x="688" y="235"/>
                        <a:pt x="638" y="76"/>
                        <a:pt x="666" y="420"/>
                      </a:cubicBezTo>
                      <a:cubicBezTo>
                        <a:pt x="668" y="439"/>
                        <a:pt x="678" y="456"/>
                        <a:pt x="684" y="474"/>
                      </a:cubicBezTo>
                      <a:cubicBezTo>
                        <a:pt x="687" y="483"/>
                        <a:pt x="693" y="501"/>
                        <a:pt x="693" y="501"/>
                      </a:cubicBezTo>
                      <a:cubicBezTo>
                        <a:pt x="690" y="555"/>
                        <a:pt x="689" y="609"/>
                        <a:pt x="684" y="663"/>
                      </a:cubicBezTo>
                      <a:cubicBezTo>
                        <a:pt x="681" y="691"/>
                        <a:pt x="650" y="727"/>
                        <a:pt x="639" y="744"/>
                      </a:cubicBezTo>
                      <a:cubicBezTo>
                        <a:pt x="584" y="826"/>
                        <a:pt x="466" y="809"/>
                        <a:pt x="378" y="816"/>
                      </a:cubicBezTo>
                      <a:cubicBezTo>
                        <a:pt x="333" y="813"/>
                        <a:pt x="287" y="814"/>
                        <a:pt x="243" y="807"/>
                      </a:cubicBezTo>
                      <a:cubicBezTo>
                        <a:pt x="213" y="802"/>
                        <a:pt x="193" y="763"/>
                        <a:pt x="162" y="753"/>
                      </a:cubicBezTo>
                      <a:cubicBezTo>
                        <a:pt x="135" y="712"/>
                        <a:pt x="102" y="707"/>
                        <a:pt x="63" y="681"/>
                      </a:cubicBezTo>
                      <a:cubicBezTo>
                        <a:pt x="43" y="651"/>
                        <a:pt x="41" y="612"/>
                        <a:pt x="27" y="591"/>
                      </a:cubicBezTo>
                      <a:cubicBezTo>
                        <a:pt x="21" y="582"/>
                        <a:pt x="9" y="579"/>
                        <a:pt x="0" y="573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270" name="Line 174"/>
              <p:cNvSpPr>
                <a:spLocks noChangeShapeType="1"/>
              </p:cNvSpPr>
              <p:nvPr/>
            </p:nvSpPr>
            <p:spPr bwMode="auto">
              <a:xfrm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1" name="Line 175"/>
              <p:cNvSpPr>
                <a:spLocks noChangeShapeType="1"/>
              </p:cNvSpPr>
              <p:nvPr/>
            </p:nvSpPr>
            <p:spPr bwMode="auto">
              <a:xfrm flipH="1">
                <a:off x="528" y="1872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2" name="Text Box 176"/>
              <p:cNvSpPr txBox="1">
                <a:spLocks noChangeArrowheads="1"/>
              </p:cNvSpPr>
              <p:nvPr/>
            </p:nvSpPr>
            <p:spPr bwMode="auto">
              <a:xfrm>
                <a:off x="470" y="1655"/>
                <a:ext cx="380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T.P.</a:t>
                </a:r>
              </a:p>
            </p:txBody>
          </p:sp>
        </p:grpSp>
        <p:sp>
          <p:nvSpPr>
            <p:cNvPr id="4277" name="Text Box 181"/>
            <p:cNvSpPr txBox="1">
              <a:spLocks noChangeArrowheads="1"/>
            </p:cNvSpPr>
            <p:nvPr/>
          </p:nvSpPr>
          <p:spPr bwMode="auto">
            <a:xfrm>
              <a:off x="3860" y="2496"/>
              <a:ext cx="190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Multiple short random walks</a:t>
              </a:r>
            </a:p>
          </p:txBody>
        </p:sp>
      </p:grpSp>
      <p:sp>
        <p:nvSpPr>
          <p:cNvPr id="4278" name="Freeform 182"/>
          <p:cNvSpPr>
            <a:spLocks/>
          </p:cNvSpPr>
          <p:nvPr/>
        </p:nvSpPr>
        <p:spPr bwMode="auto">
          <a:xfrm>
            <a:off x="6172200" y="2362200"/>
            <a:ext cx="1371600" cy="1425575"/>
          </a:xfrm>
          <a:custGeom>
            <a:avLst/>
            <a:gdLst/>
            <a:ahLst/>
            <a:cxnLst>
              <a:cxn ang="0">
                <a:pos x="79" y="513"/>
              </a:cxn>
              <a:cxn ang="0">
                <a:pos x="214" y="54"/>
              </a:cxn>
              <a:cxn ang="0">
                <a:pos x="250" y="18"/>
              </a:cxn>
              <a:cxn ang="0">
                <a:pos x="304" y="0"/>
              </a:cxn>
              <a:cxn ang="0">
                <a:pos x="610" y="27"/>
              </a:cxn>
              <a:cxn ang="0">
                <a:pos x="718" y="81"/>
              </a:cxn>
              <a:cxn ang="0">
                <a:pos x="808" y="117"/>
              </a:cxn>
              <a:cxn ang="0">
                <a:pos x="826" y="144"/>
              </a:cxn>
              <a:cxn ang="0">
                <a:pos x="835" y="522"/>
              </a:cxn>
              <a:cxn ang="0">
                <a:pos x="862" y="531"/>
              </a:cxn>
              <a:cxn ang="0">
                <a:pos x="943" y="684"/>
              </a:cxn>
              <a:cxn ang="0">
                <a:pos x="925" y="801"/>
              </a:cxn>
              <a:cxn ang="0">
                <a:pos x="808" y="891"/>
              </a:cxn>
              <a:cxn ang="0">
                <a:pos x="754" y="927"/>
              </a:cxn>
              <a:cxn ang="0">
                <a:pos x="619" y="954"/>
              </a:cxn>
              <a:cxn ang="0">
                <a:pos x="331" y="972"/>
              </a:cxn>
              <a:cxn ang="0">
                <a:pos x="97" y="927"/>
              </a:cxn>
              <a:cxn ang="0">
                <a:pos x="106" y="810"/>
              </a:cxn>
              <a:cxn ang="0">
                <a:pos x="124" y="774"/>
              </a:cxn>
              <a:cxn ang="0">
                <a:pos x="61" y="666"/>
              </a:cxn>
              <a:cxn ang="0">
                <a:pos x="61" y="513"/>
              </a:cxn>
              <a:cxn ang="0">
                <a:pos x="79" y="486"/>
              </a:cxn>
              <a:cxn ang="0">
                <a:pos x="79" y="513"/>
              </a:cxn>
            </a:cxnLst>
            <a:rect l="0" t="0" r="r" b="b"/>
            <a:pathLst>
              <a:path w="943" h="994">
                <a:moveTo>
                  <a:pt x="79" y="513"/>
                </a:moveTo>
                <a:cubicBezTo>
                  <a:pt x="85" y="257"/>
                  <a:pt x="0" y="125"/>
                  <a:pt x="214" y="54"/>
                </a:cubicBezTo>
                <a:cubicBezTo>
                  <a:pt x="226" y="42"/>
                  <a:pt x="235" y="27"/>
                  <a:pt x="250" y="18"/>
                </a:cubicBezTo>
                <a:cubicBezTo>
                  <a:pt x="266" y="8"/>
                  <a:pt x="304" y="0"/>
                  <a:pt x="304" y="0"/>
                </a:cubicBezTo>
                <a:cubicBezTo>
                  <a:pt x="448" y="6"/>
                  <a:pt x="492" y="12"/>
                  <a:pt x="610" y="27"/>
                </a:cubicBezTo>
                <a:cubicBezTo>
                  <a:pt x="650" y="40"/>
                  <a:pt x="678" y="68"/>
                  <a:pt x="718" y="81"/>
                </a:cubicBezTo>
                <a:cubicBezTo>
                  <a:pt x="739" y="143"/>
                  <a:pt x="709" y="81"/>
                  <a:pt x="808" y="117"/>
                </a:cubicBezTo>
                <a:cubicBezTo>
                  <a:pt x="818" y="121"/>
                  <a:pt x="820" y="135"/>
                  <a:pt x="826" y="144"/>
                </a:cubicBezTo>
                <a:cubicBezTo>
                  <a:pt x="829" y="270"/>
                  <a:pt x="823" y="397"/>
                  <a:pt x="835" y="522"/>
                </a:cubicBezTo>
                <a:cubicBezTo>
                  <a:pt x="836" y="531"/>
                  <a:pt x="855" y="524"/>
                  <a:pt x="862" y="531"/>
                </a:cubicBezTo>
                <a:cubicBezTo>
                  <a:pt x="898" y="567"/>
                  <a:pt x="927" y="637"/>
                  <a:pt x="943" y="684"/>
                </a:cubicBezTo>
                <a:cubicBezTo>
                  <a:pt x="942" y="697"/>
                  <a:pt x="941" y="773"/>
                  <a:pt x="925" y="801"/>
                </a:cubicBezTo>
                <a:cubicBezTo>
                  <a:pt x="889" y="866"/>
                  <a:pt x="867" y="858"/>
                  <a:pt x="808" y="891"/>
                </a:cubicBezTo>
                <a:cubicBezTo>
                  <a:pt x="789" y="902"/>
                  <a:pt x="772" y="915"/>
                  <a:pt x="754" y="927"/>
                </a:cubicBezTo>
                <a:cubicBezTo>
                  <a:pt x="723" y="947"/>
                  <a:pt x="649" y="952"/>
                  <a:pt x="619" y="954"/>
                </a:cubicBezTo>
                <a:cubicBezTo>
                  <a:pt x="523" y="961"/>
                  <a:pt x="427" y="966"/>
                  <a:pt x="331" y="972"/>
                </a:cubicBezTo>
                <a:cubicBezTo>
                  <a:pt x="241" y="985"/>
                  <a:pt x="164" y="994"/>
                  <a:pt x="97" y="927"/>
                </a:cubicBezTo>
                <a:cubicBezTo>
                  <a:pt x="100" y="888"/>
                  <a:pt x="99" y="849"/>
                  <a:pt x="106" y="810"/>
                </a:cubicBezTo>
                <a:cubicBezTo>
                  <a:pt x="108" y="797"/>
                  <a:pt x="123" y="787"/>
                  <a:pt x="124" y="774"/>
                </a:cubicBezTo>
                <a:cubicBezTo>
                  <a:pt x="129" y="711"/>
                  <a:pt x="114" y="684"/>
                  <a:pt x="61" y="666"/>
                </a:cubicBezTo>
                <a:cubicBezTo>
                  <a:pt x="41" y="605"/>
                  <a:pt x="42" y="621"/>
                  <a:pt x="61" y="513"/>
                </a:cubicBezTo>
                <a:cubicBezTo>
                  <a:pt x="63" y="502"/>
                  <a:pt x="68" y="486"/>
                  <a:pt x="79" y="486"/>
                </a:cubicBezTo>
                <a:cubicBezTo>
                  <a:pt x="88" y="486"/>
                  <a:pt x="79" y="504"/>
                  <a:pt x="79" y="513"/>
                </a:cubicBezTo>
                <a:close/>
              </a:path>
            </a:pathLst>
          </a:custGeom>
          <a:noFill/>
          <a:ln w="25400" cap="flat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9"/>
          <p:cNvGrpSpPr>
            <a:grpSpLocks/>
          </p:cNvGrpSpPr>
          <p:nvPr/>
        </p:nvGrpSpPr>
        <p:grpSpPr bwMode="auto">
          <a:xfrm>
            <a:off x="6248400" y="1524000"/>
            <a:ext cx="2362200" cy="2286000"/>
            <a:chOff x="144" y="960"/>
            <a:chExt cx="1488" cy="1440"/>
          </a:xfrm>
        </p:grpSpPr>
        <p:grpSp>
          <p:nvGrpSpPr>
            <p:cNvPr id="20" name="Group 190"/>
            <p:cNvGrpSpPr>
              <a:grpSpLocks/>
            </p:cNvGrpSpPr>
            <p:nvPr/>
          </p:nvGrpSpPr>
          <p:grpSpPr bwMode="auto">
            <a:xfrm>
              <a:off x="144" y="960"/>
              <a:ext cx="1488" cy="1440"/>
              <a:chOff x="144" y="960"/>
              <a:chExt cx="1488" cy="1440"/>
            </a:xfrm>
          </p:grpSpPr>
          <p:sp>
            <p:nvSpPr>
              <p:cNvPr id="4287" name="Rectangle 191"/>
              <p:cNvSpPr>
                <a:spLocks noChangeArrowheads="1"/>
              </p:cNvSpPr>
              <p:nvPr/>
            </p:nvSpPr>
            <p:spPr bwMode="auto">
              <a:xfrm>
                <a:off x="144" y="960"/>
                <a:ext cx="1488" cy="144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8" name="Text Box 192"/>
              <p:cNvSpPr txBox="1">
                <a:spLocks noChangeArrowheads="1"/>
              </p:cNvSpPr>
              <p:nvPr/>
            </p:nvSpPr>
            <p:spPr bwMode="auto">
              <a:xfrm>
                <a:off x="1008" y="1344"/>
                <a:ext cx="2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S</a:t>
                </a:r>
              </a:p>
            </p:txBody>
          </p:sp>
          <p:sp>
            <p:nvSpPr>
              <p:cNvPr id="4289" name="Freeform 193"/>
              <p:cNvSpPr>
                <a:spLocks/>
              </p:cNvSpPr>
              <p:nvPr/>
            </p:nvSpPr>
            <p:spPr bwMode="auto">
              <a:xfrm>
                <a:off x="192" y="1536"/>
                <a:ext cx="693" cy="826"/>
              </a:xfrm>
              <a:custGeom>
                <a:avLst/>
                <a:gdLst/>
                <a:ahLst/>
                <a:cxnLst>
                  <a:cxn ang="0">
                    <a:pos x="0" y="573"/>
                  </a:cxn>
                  <a:cxn ang="0">
                    <a:pos x="72" y="528"/>
                  </a:cxn>
                  <a:cxn ang="0">
                    <a:pos x="180" y="51"/>
                  </a:cxn>
                  <a:cxn ang="0">
                    <a:pos x="288" y="33"/>
                  </a:cxn>
                  <a:cxn ang="0">
                    <a:pos x="540" y="33"/>
                  </a:cxn>
                  <a:cxn ang="0">
                    <a:pos x="648" y="114"/>
                  </a:cxn>
                  <a:cxn ang="0">
                    <a:pos x="666" y="420"/>
                  </a:cxn>
                  <a:cxn ang="0">
                    <a:pos x="684" y="474"/>
                  </a:cxn>
                  <a:cxn ang="0">
                    <a:pos x="693" y="501"/>
                  </a:cxn>
                  <a:cxn ang="0">
                    <a:pos x="684" y="663"/>
                  </a:cxn>
                  <a:cxn ang="0">
                    <a:pos x="639" y="744"/>
                  </a:cxn>
                  <a:cxn ang="0">
                    <a:pos x="378" y="816"/>
                  </a:cxn>
                  <a:cxn ang="0">
                    <a:pos x="243" y="807"/>
                  </a:cxn>
                  <a:cxn ang="0">
                    <a:pos x="162" y="753"/>
                  </a:cxn>
                  <a:cxn ang="0">
                    <a:pos x="63" y="681"/>
                  </a:cxn>
                  <a:cxn ang="0">
                    <a:pos x="27" y="591"/>
                  </a:cxn>
                  <a:cxn ang="0">
                    <a:pos x="0" y="573"/>
                  </a:cxn>
                </a:cxnLst>
                <a:rect l="0" t="0" r="r" b="b"/>
                <a:pathLst>
                  <a:path w="693" h="826">
                    <a:moveTo>
                      <a:pt x="0" y="573"/>
                    </a:moveTo>
                    <a:cubicBezTo>
                      <a:pt x="43" y="562"/>
                      <a:pt x="58" y="571"/>
                      <a:pt x="72" y="528"/>
                    </a:cubicBezTo>
                    <a:cubicBezTo>
                      <a:pt x="74" y="445"/>
                      <a:pt x="21" y="119"/>
                      <a:pt x="180" y="51"/>
                    </a:cubicBezTo>
                    <a:cubicBezTo>
                      <a:pt x="204" y="41"/>
                      <a:pt x="272" y="35"/>
                      <a:pt x="288" y="33"/>
                    </a:cubicBezTo>
                    <a:cubicBezTo>
                      <a:pt x="370" y="0"/>
                      <a:pt x="455" y="12"/>
                      <a:pt x="540" y="33"/>
                    </a:cubicBezTo>
                    <a:cubicBezTo>
                      <a:pt x="579" y="59"/>
                      <a:pt x="610" y="89"/>
                      <a:pt x="648" y="114"/>
                    </a:cubicBezTo>
                    <a:cubicBezTo>
                      <a:pt x="688" y="235"/>
                      <a:pt x="638" y="76"/>
                      <a:pt x="666" y="420"/>
                    </a:cubicBezTo>
                    <a:cubicBezTo>
                      <a:pt x="668" y="439"/>
                      <a:pt x="678" y="456"/>
                      <a:pt x="684" y="474"/>
                    </a:cubicBezTo>
                    <a:cubicBezTo>
                      <a:pt x="687" y="483"/>
                      <a:pt x="693" y="501"/>
                      <a:pt x="693" y="501"/>
                    </a:cubicBezTo>
                    <a:cubicBezTo>
                      <a:pt x="690" y="555"/>
                      <a:pt x="689" y="609"/>
                      <a:pt x="684" y="663"/>
                    </a:cubicBezTo>
                    <a:cubicBezTo>
                      <a:pt x="681" y="691"/>
                      <a:pt x="650" y="727"/>
                      <a:pt x="639" y="744"/>
                    </a:cubicBezTo>
                    <a:cubicBezTo>
                      <a:pt x="584" y="826"/>
                      <a:pt x="466" y="809"/>
                      <a:pt x="378" y="816"/>
                    </a:cubicBezTo>
                    <a:cubicBezTo>
                      <a:pt x="333" y="813"/>
                      <a:pt x="287" y="814"/>
                      <a:pt x="243" y="807"/>
                    </a:cubicBezTo>
                    <a:cubicBezTo>
                      <a:pt x="213" y="802"/>
                      <a:pt x="193" y="763"/>
                      <a:pt x="162" y="753"/>
                    </a:cubicBezTo>
                    <a:cubicBezTo>
                      <a:pt x="135" y="712"/>
                      <a:pt x="102" y="707"/>
                      <a:pt x="63" y="681"/>
                    </a:cubicBezTo>
                    <a:cubicBezTo>
                      <a:pt x="43" y="651"/>
                      <a:pt x="41" y="612"/>
                      <a:pt x="27" y="591"/>
                    </a:cubicBezTo>
                    <a:cubicBezTo>
                      <a:pt x="21" y="582"/>
                      <a:pt x="9" y="579"/>
                      <a:pt x="0" y="573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90" name="Line 194"/>
            <p:cNvSpPr>
              <a:spLocks noChangeShapeType="1"/>
            </p:cNvSpPr>
            <p:nvPr/>
          </p:nvSpPr>
          <p:spPr bwMode="auto">
            <a:xfrm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1" name="Line 195"/>
            <p:cNvSpPr>
              <a:spLocks noChangeShapeType="1"/>
            </p:cNvSpPr>
            <p:nvPr/>
          </p:nvSpPr>
          <p:spPr bwMode="auto">
            <a:xfrm flipH="1">
              <a:off x="528" y="1872"/>
              <a:ext cx="96" cy="144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2" name="Text Box 196"/>
            <p:cNvSpPr txBox="1">
              <a:spLocks noChangeArrowheads="1"/>
            </p:cNvSpPr>
            <p:nvPr/>
          </p:nvSpPr>
          <p:spPr bwMode="auto">
            <a:xfrm>
              <a:off x="470" y="1655"/>
              <a:ext cx="380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T.P.</a:t>
              </a:r>
            </a:p>
          </p:txBody>
        </p:sp>
      </p:grpSp>
      <p:grpSp>
        <p:nvGrpSpPr>
          <p:cNvPr id="21" name="Group 232"/>
          <p:cNvGrpSpPr>
            <a:grpSpLocks/>
          </p:cNvGrpSpPr>
          <p:nvPr/>
        </p:nvGrpSpPr>
        <p:grpSpPr bwMode="auto">
          <a:xfrm>
            <a:off x="6248400" y="2438400"/>
            <a:ext cx="1066800" cy="1219200"/>
            <a:chOff x="3936" y="1536"/>
            <a:chExt cx="672" cy="768"/>
          </a:xfrm>
        </p:grpSpPr>
        <p:sp>
          <p:nvSpPr>
            <p:cNvPr id="4295" name="Line 199"/>
            <p:cNvSpPr>
              <a:spLocks noChangeShapeType="1"/>
            </p:cNvSpPr>
            <p:nvPr/>
          </p:nvSpPr>
          <p:spPr bwMode="auto">
            <a:xfrm flipH="1">
              <a:off x="4464" y="2064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6" name="Line 200"/>
            <p:cNvSpPr>
              <a:spLocks noChangeShapeType="1"/>
            </p:cNvSpPr>
            <p:nvPr/>
          </p:nvSpPr>
          <p:spPr bwMode="auto">
            <a:xfrm flipH="1">
              <a:off x="4416" y="1968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7" name="Line 201"/>
            <p:cNvSpPr>
              <a:spLocks noChangeShapeType="1"/>
            </p:cNvSpPr>
            <p:nvPr/>
          </p:nvSpPr>
          <p:spPr bwMode="auto">
            <a:xfrm flipH="1">
              <a:off x="4128" y="2112"/>
              <a:ext cx="33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8" name="Line 202"/>
            <p:cNvSpPr>
              <a:spLocks noChangeShapeType="1"/>
            </p:cNvSpPr>
            <p:nvPr/>
          </p:nvSpPr>
          <p:spPr bwMode="auto">
            <a:xfrm flipH="1" flipV="1">
              <a:off x="3984" y="1872"/>
              <a:ext cx="336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9" name="Line 203"/>
            <p:cNvSpPr>
              <a:spLocks noChangeShapeType="1"/>
            </p:cNvSpPr>
            <p:nvPr/>
          </p:nvSpPr>
          <p:spPr bwMode="auto">
            <a:xfrm flipH="1" flipV="1">
              <a:off x="3984" y="1632"/>
              <a:ext cx="144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0" name="Line 204"/>
            <p:cNvSpPr>
              <a:spLocks noChangeShapeType="1"/>
            </p:cNvSpPr>
            <p:nvPr/>
          </p:nvSpPr>
          <p:spPr bwMode="auto">
            <a:xfrm flipV="1">
              <a:off x="4080" y="1536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" name="Line 205"/>
            <p:cNvSpPr>
              <a:spLocks noChangeShapeType="1"/>
            </p:cNvSpPr>
            <p:nvPr/>
          </p:nvSpPr>
          <p:spPr bwMode="auto">
            <a:xfrm flipV="1">
              <a:off x="4512" y="1680"/>
              <a:ext cx="96" cy="2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" name="Line 206"/>
            <p:cNvSpPr>
              <a:spLocks noChangeShapeType="1"/>
            </p:cNvSpPr>
            <p:nvPr/>
          </p:nvSpPr>
          <p:spPr bwMode="auto">
            <a:xfrm flipH="1">
              <a:off x="4272" y="1920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" name="Line 207"/>
            <p:cNvSpPr>
              <a:spLocks noChangeShapeType="1"/>
            </p:cNvSpPr>
            <p:nvPr/>
          </p:nvSpPr>
          <p:spPr bwMode="auto">
            <a:xfrm flipH="1">
              <a:off x="4368" y="1920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4" name="Line 208"/>
            <p:cNvSpPr>
              <a:spLocks noChangeShapeType="1"/>
            </p:cNvSpPr>
            <p:nvPr/>
          </p:nvSpPr>
          <p:spPr bwMode="auto">
            <a:xfrm flipH="1">
              <a:off x="4368" y="1584"/>
              <a:ext cx="14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6" name="Line 210"/>
            <p:cNvSpPr>
              <a:spLocks noChangeShapeType="1"/>
            </p:cNvSpPr>
            <p:nvPr/>
          </p:nvSpPr>
          <p:spPr bwMode="auto">
            <a:xfrm flipH="1">
              <a:off x="4176" y="1680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7" name="Line 211"/>
            <p:cNvSpPr>
              <a:spLocks noChangeShapeType="1"/>
            </p:cNvSpPr>
            <p:nvPr/>
          </p:nvSpPr>
          <p:spPr bwMode="auto">
            <a:xfrm flipH="1">
              <a:off x="4272" y="1680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8" name="Line 212"/>
            <p:cNvSpPr>
              <a:spLocks noChangeShapeType="1"/>
            </p:cNvSpPr>
            <p:nvPr/>
          </p:nvSpPr>
          <p:spPr bwMode="auto">
            <a:xfrm flipV="1">
              <a:off x="4176" y="18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9" name="Line 213"/>
            <p:cNvSpPr>
              <a:spLocks noChangeShapeType="1"/>
            </p:cNvSpPr>
            <p:nvPr/>
          </p:nvSpPr>
          <p:spPr bwMode="auto">
            <a:xfrm flipH="1" flipV="1">
              <a:off x="4176" y="1776"/>
              <a:ext cx="4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0" name="Line 214"/>
            <p:cNvSpPr>
              <a:spLocks noChangeShapeType="1"/>
            </p:cNvSpPr>
            <p:nvPr/>
          </p:nvSpPr>
          <p:spPr bwMode="auto">
            <a:xfrm flipH="1">
              <a:off x="4368" y="2112"/>
              <a:ext cx="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1" name="Line 215"/>
            <p:cNvSpPr>
              <a:spLocks noChangeShapeType="1"/>
            </p:cNvSpPr>
            <p:nvPr/>
          </p:nvSpPr>
          <p:spPr bwMode="auto">
            <a:xfrm flipH="1">
              <a:off x="4224" y="2112"/>
              <a:ext cx="96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2" name="Line 216"/>
            <p:cNvSpPr>
              <a:spLocks noChangeShapeType="1"/>
            </p:cNvSpPr>
            <p:nvPr/>
          </p:nvSpPr>
          <p:spPr bwMode="auto">
            <a:xfrm flipH="1">
              <a:off x="4080" y="2208"/>
              <a:ext cx="192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3" name="Line 217"/>
            <p:cNvSpPr>
              <a:spLocks noChangeShapeType="1"/>
            </p:cNvSpPr>
            <p:nvPr/>
          </p:nvSpPr>
          <p:spPr bwMode="auto">
            <a:xfrm flipH="1">
              <a:off x="4032" y="1968"/>
              <a:ext cx="96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4" name="Line 218"/>
            <p:cNvSpPr>
              <a:spLocks noChangeShapeType="1"/>
            </p:cNvSpPr>
            <p:nvPr/>
          </p:nvSpPr>
          <p:spPr bwMode="auto">
            <a:xfrm flipH="1">
              <a:off x="3936" y="201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5" name="Line 219"/>
            <p:cNvSpPr>
              <a:spLocks noChangeShapeType="1"/>
            </p:cNvSpPr>
            <p:nvPr/>
          </p:nvSpPr>
          <p:spPr bwMode="auto">
            <a:xfrm>
              <a:off x="4560" y="2112"/>
              <a:ext cx="4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31"/>
          <p:cNvGrpSpPr>
            <a:grpSpLocks/>
          </p:cNvGrpSpPr>
          <p:nvPr/>
        </p:nvGrpSpPr>
        <p:grpSpPr bwMode="auto">
          <a:xfrm>
            <a:off x="7134225" y="2362200"/>
            <a:ext cx="638175" cy="919163"/>
            <a:chOff x="4494" y="1488"/>
            <a:chExt cx="402" cy="579"/>
          </a:xfrm>
        </p:grpSpPr>
        <p:sp>
          <p:nvSpPr>
            <p:cNvPr id="4316" name="Oval 220"/>
            <p:cNvSpPr>
              <a:spLocks noChangeArrowheads="1"/>
            </p:cNvSpPr>
            <p:nvPr/>
          </p:nvSpPr>
          <p:spPr bwMode="auto">
            <a:xfrm>
              <a:off x="4512" y="1920"/>
              <a:ext cx="48" cy="4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7" name="Line 221"/>
            <p:cNvSpPr>
              <a:spLocks noChangeShapeType="1"/>
            </p:cNvSpPr>
            <p:nvPr/>
          </p:nvSpPr>
          <p:spPr bwMode="auto">
            <a:xfrm flipH="1">
              <a:off x="4560" y="1488"/>
              <a:ext cx="336" cy="4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3" name="Oval 227"/>
            <p:cNvSpPr>
              <a:spLocks noChangeArrowheads="1"/>
            </p:cNvSpPr>
            <p:nvPr/>
          </p:nvSpPr>
          <p:spPr bwMode="auto">
            <a:xfrm>
              <a:off x="4494" y="1557"/>
              <a:ext cx="48" cy="4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4" name="Oval 228"/>
            <p:cNvSpPr>
              <a:spLocks noChangeArrowheads="1"/>
            </p:cNvSpPr>
            <p:nvPr/>
          </p:nvSpPr>
          <p:spPr bwMode="auto">
            <a:xfrm>
              <a:off x="4581" y="2019"/>
              <a:ext cx="48" cy="4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5" name="Line 229"/>
            <p:cNvSpPr>
              <a:spLocks noChangeShapeType="1"/>
            </p:cNvSpPr>
            <p:nvPr/>
          </p:nvSpPr>
          <p:spPr bwMode="auto">
            <a:xfrm flipH="1">
              <a:off x="4560" y="1488"/>
              <a:ext cx="336" cy="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6" name="Line 230"/>
            <p:cNvSpPr>
              <a:spLocks noChangeShapeType="1"/>
            </p:cNvSpPr>
            <p:nvPr/>
          </p:nvSpPr>
          <p:spPr bwMode="auto">
            <a:xfrm flipH="1">
              <a:off x="4608" y="1488"/>
              <a:ext cx="288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4" name="Text Box 107"/>
          <p:cNvSpPr txBox="1">
            <a:spLocks noChangeArrowheads="1"/>
          </p:cNvSpPr>
          <p:nvPr/>
        </p:nvSpPr>
        <p:spPr bwMode="auto">
          <a:xfrm>
            <a:off x="5726328" y="1143000"/>
            <a:ext cx="3417672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Profile-cast (group-spread only)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4" grpId="0" animBg="1"/>
      <p:bldP spid="4181" grpId="0" animBg="1"/>
      <p:bldP spid="4274" grpId="0"/>
      <p:bldP spid="4278" grpId="0" animBg="1"/>
      <p:bldP spid="1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i="1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Profile-cast </a:t>
            </a:r>
            <a:r>
              <a:rPr lang="en-US" altLang="zh-TW" u="sng" smtClean="0">
                <a:solidFill>
                  <a:srgbClr val="0000FF"/>
                </a:solidFill>
                <a:latin typeface="Times New Roman" pitchFamily="-111" charset="0"/>
                <a:ea typeface="新細明體" pitchFamily="-111" charset="-120"/>
              </a:rPr>
              <a:t>Evaluation</a:t>
            </a:r>
            <a:endParaRPr lang="zh-TW" altLang="en-US" u="sng" smtClean="0">
              <a:solidFill>
                <a:srgbClr val="0000FF"/>
              </a:solidFill>
              <a:latin typeface="Times New Roman" pitchFamily="-111" charset="0"/>
              <a:ea typeface="新細明體" pitchFamily="-111" charset="-120"/>
            </a:endParaRPr>
          </a:p>
        </p:txBody>
      </p:sp>
      <p:pic>
        <p:nvPicPr>
          <p:cNvPr id="80899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74676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5334000" y="4724400"/>
            <a:ext cx="3622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>
                <a:latin typeface="Times New Roman" pitchFamily="-111" charset="0"/>
                <a:cs typeface="Arial" charset="0"/>
              </a:rPr>
              <a:t>* Results presented as the ratio to epidemic routing</a:t>
            </a:r>
            <a:endParaRPr lang="en-US" sz="1200">
              <a:latin typeface="Times New Roman" pitchFamily="-111" charset="0"/>
              <a:cs typeface="Arial" charset="0"/>
            </a:endParaRPr>
          </a:p>
        </p:txBody>
      </p:sp>
      <p:sp>
        <p:nvSpPr>
          <p:cNvPr id="80901" name="TextBox 18"/>
          <p:cNvSpPr txBox="1">
            <a:spLocks noChangeArrowheads="1"/>
          </p:cNvSpPr>
          <p:nvPr/>
        </p:nvSpPr>
        <p:spPr bwMode="auto">
          <a:xfrm>
            <a:off x="914400" y="5181600"/>
            <a:ext cx="7237413" cy="92333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Over 96% delivery ratio – Over 98% reduction in overhead </a:t>
            </a:r>
            <a:r>
              <a:rPr lang="en-US" dirty="0" err="1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w.r.t</a:t>
            </a:r>
            <a:r>
              <a:rPr lang="en-US" dirty="0">
                <a:solidFill>
                  <a:srgbClr val="0000FF"/>
                </a:solidFill>
                <a:latin typeface="Times New Roman" pitchFamily="-111" charset="0"/>
                <a:cs typeface="Times New Roman" pitchFamily="-111" charset="0"/>
              </a:rPr>
              <a:t>. Epidemic</a:t>
            </a:r>
          </a:p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</a:t>
            </a:r>
            <a:r>
              <a:rPr lang="en-US" dirty="0" err="1">
                <a:latin typeface="Times New Roman" pitchFamily="-111" charset="0"/>
                <a:cs typeface="Times New Roman" pitchFamily="-111" charset="0"/>
              </a:rPr>
              <a:t>RW</a:t>
            </a:r>
            <a:r>
              <a:rPr lang="en-US" dirty="0">
                <a:latin typeface="Times New Roman" pitchFamily="-111" charset="0"/>
                <a:cs typeface="Times New Roman" pitchFamily="-111" charset="0"/>
              </a:rPr>
              <a:t> &lt; 45% delivery </a:t>
            </a:r>
          </a:p>
          <a:p>
            <a:pPr>
              <a:buFontTx/>
              <a:buChar char="-"/>
            </a:pPr>
            <a:r>
              <a:rPr lang="en-US" dirty="0">
                <a:latin typeface="Times New Roman" pitchFamily="-111" charset="0"/>
                <a:cs typeface="Times New Roman" pitchFamily="-111" charset="0"/>
              </a:rPr>
              <a:t> Strikes a </a:t>
            </a:r>
            <a:r>
              <a:rPr lang="en-US" dirty="0" smtClean="0">
                <a:latin typeface="Times New Roman" pitchFamily="-111" charset="0"/>
                <a:cs typeface="Times New Roman" pitchFamily="-111" charset="0"/>
              </a:rPr>
              <a:t>near-optimal </a:t>
            </a:r>
            <a:r>
              <a:rPr lang="en-US" dirty="0">
                <a:latin typeface="Times New Roman" pitchFamily="-111" charset="0"/>
                <a:cs typeface="Times New Roman" pitchFamily="-111" charset="0"/>
              </a:rPr>
              <a:t>balance between delivery, overhead and </a:t>
            </a:r>
            <a:r>
              <a:rPr lang="en-US" dirty="0" smtClean="0">
                <a:latin typeface="Times New Roman" pitchFamily="-111" charset="0"/>
                <a:cs typeface="Times New Roman" pitchFamily="-111" charset="0"/>
              </a:rPr>
              <a:t>delay</a:t>
            </a:r>
            <a:endParaRPr lang="en-US" dirty="0">
              <a:latin typeface="Times New Roman" pitchFamily="-111" charset="0"/>
              <a:cs typeface="Times New Roman" pitchFamily="-111" charset="0"/>
            </a:endParaRPr>
          </a:p>
        </p:txBody>
      </p:sp>
      <p:sp>
        <p:nvSpPr>
          <p:cNvPr id="80902" name="TextBox 5"/>
          <p:cNvSpPr txBox="1">
            <a:spLocks noChangeArrowheads="1"/>
          </p:cNvSpPr>
          <p:nvPr/>
        </p:nvSpPr>
        <p:spPr bwMode="auto">
          <a:xfrm>
            <a:off x="8229600" y="6477000"/>
            <a:ext cx="784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ED0000"/>
                </a:solidFill>
              </a:rPr>
              <a:t>Video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midas-new-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32061" b="-32061"/>
          <a:stretch>
            <a:fillRect/>
          </a:stretch>
        </p:blipFill>
        <p:spPr>
          <a:xfrm>
            <a:off x="347473" y="-230434"/>
            <a:ext cx="8339327" cy="62544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7973601" cy="566738"/>
          </a:xfrm>
        </p:spPr>
        <p:txBody>
          <a:bodyPr>
            <a:noAutofit/>
          </a:bodyPr>
          <a:lstStyle/>
          <a:p>
            <a:r>
              <a:rPr lang="en-US" sz="3500" b="0" u="none" dirty="0" smtClean="0"/>
              <a:t>Framework for mobility analysis</a:t>
            </a:r>
            <a:r>
              <a:rPr lang="en-US" sz="3000" b="0" u="none" baseline="30000" dirty="0" smtClean="0"/>
              <a:t>*</a:t>
            </a:r>
            <a:endParaRPr lang="en-US" sz="3000" b="0" u="none" baseline="30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99222" y="4853795"/>
            <a:ext cx="8790692" cy="1369649"/>
          </a:xfrm>
        </p:spPr>
        <p:txBody>
          <a:bodyPr>
            <a:noAutofit/>
          </a:bodyPr>
          <a:lstStyle/>
          <a:p>
            <a:pPr marL="285750" indent="-285750">
              <a:buFont typeface="+mj-lt"/>
              <a:buAutoNum type="arabicPeriod"/>
            </a:pPr>
            <a:r>
              <a:rPr lang="en-US" sz="2000" dirty="0" smtClean="0"/>
              <a:t>Real Measurements (</a:t>
            </a:r>
            <a:r>
              <a:rPr lang="en-US" sz="2000" dirty="0" err="1" smtClean="0"/>
              <a:t>WiFi</a:t>
            </a:r>
            <a:r>
              <a:rPr lang="en-US" sz="2000" dirty="0" smtClean="0"/>
              <a:t>, Bluetooth, GPS footprints)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000" dirty="0" smtClean="0"/>
              <a:t>Building block: Design, development </a:t>
            </a:r>
            <a:r>
              <a:rPr lang="en-US" sz="2000" dirty="0"/>
              <a:t>of </a:t>
            </a:r>
            <a:r>
              <a:rPr lang="en-US" sz="2000" dirty="0" smtClean="0"/>
              <a:t>models (MIDAS) </a:t>
            </a:r>
            <a:endParaRPr lang="en-US" sz="2000" dirty="0"/>
          </a:p>
          <a:p>
            <a:pPr marL="285750" indent="-285750">
              <a:buFont typeface="+mj-lt"/>
              <a:buAutoNum type="arabicPeriod"/>
            </a:pPr>
            <a:r>
              <a:rPr lang="en-US" sz="2000" dirty="0" smtClean="0"/>
              <a:t>Protocol Independent Analysis: Community, similarity, small world </a:t>
            </a:r>
          </a:p>
          <a:p>
            <a:pPr marL="285750" indent="-285750">
              <a:buFont typeface="+mj-lt"/>
              <a:buAutoNum type="arabicPeriod"/>
            </a:pPr>
            <a:r>
              <a:rPr lang="en-US" sz="2000" dirty="0"/>
              <a:t>Protocol Dependent Analysis:  Routing </a:t>
            </a:r>
            <a:r>
              <a:rPr lang="en-US" sz="2000" dirty="0" smtClean="0"/>
              <a:t>performance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fld id="{0F09C719-480F-CC40-B7BA-7C00D711E88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9222" y="1943100"/>
            <a:ext cx="4207678" cy="29106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06900" y="876300"/>
            <a:ext cx="4279900" cy="222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6900" y="3098800"/>
            <a:ext cx="4279900" cy="1754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4800" y="6324600"/>
            <a:ext cx="6135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•"/>
            </a:pPr>
            <a:r>
              <a:rPr lang="en-US" sz="1200" dirty="0" smtClean="0">
                <a:latin typeface="Times New Roman"/>
                <a:cs typeface="Times New Roman"/>
              </a:rPr>
              <a:t>  G. </a:t>
            </a:r>
            <a:r>
              <a:rPr lang="en-US" sz="1200" dirty="0" err="1" smtClean="0">
                <a:latin typeface="Times New Roman"/>
                <a:cs typeface="Times New Roman"/>
              </a:rPr>
              <a:t>Thakur</a:t>
            </a:r>
            <a:r>
              <a:rPr lang="en-US" sz="1200" dirty="0" smtClean="0">
                <a:latin typeface="Times New Roman"/>
                <a:cs typeface="Times New Roman"/>
              </a:rPr>
              <a:t>, A. Helmy, “COBRA: A Framework for the Analysis of Realistic Mobility Models”, </a:t>
            </a:r>
          </a:p>
          <a:p>
            <a:pPr marL="114300" indent="-114300"/>
            <a:r>
              <a:rPr lang="en-US" sz="1200" dirty="0" smtClean="0">
                <a:latin typeface="Times New Roman"/>
                <a:cs typeface="Times New Roman"/>
              </a:rPr>
              <a:t>   </a:t>
            </a:r>
            <a:r>
              <a:rPr lang="en-US" sz="1200" i="1" dirty="0" smtClean="0">
                <a:latin typeface="Times New Roman"/>
                <a:cs typeface="Times New Roman"/>
              </a:rPr>
              <a:t>IEEE INFOCOM – Global Internet</a:t>
            </a:r>
            <a:r>
              <a:rPr lang="en-US" sz="1200" dirty="0" smtClean="0">
                <a:latin typeface="Times New Roman"/>
                <a:cs typeface="Times New Roman"/>
              </a:rPr>
              <a:t>, April 2013.</a:t>
            </a:r>
            <a:endParaRPr lang="en-US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2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92"/>
            <a:ext cx="8229600" cy="960917"/>
          </a:xfrm>
        </p:spPr>
        <p:txBody>
          <a:bodyPr/>
          <a:lstStyle/>
          <a:p>
            <a:r>
              <a:rPr lang="en-US" sz="4000" u="none" dirty="0" smtClean="0"/>
              <a:t>COBRA design architecture</a:t>
            </a:r>
            <a:endParaRPr lang="en-US" sz="4000" u="none" dirty="0"/>
          </a:p>
        </p:txBody>
      </p:sp>
      <p:pic>
        <p:nvPicPr>
          <p:cNvPr id="6" name="Content Placeholder 5" descr="cobra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37774" r="-37774"/>
          <a:stretch>
            <a:fillRect/>
          </a:stretch>
        </p:blipFill>
        <p:spPr>
          <a:xfrm>
            <a:off x="1585999" y="1746340"/>
            <a:ext cx="8773582" cy="4938712"/>
          </a:xfrm>
        </p:spPr>
      </p:pic>
      <p:pic>
        <p:nvPicPr>
          <p:cNvPr id="4" name="Picture 3" descr="MIDAS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128" y="1866971"/>
            <a:ext cx="3313303" cy="2743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mtClean="0"/>
          </a:p>
          <a:p>
            <a:fld id="{0F09C719-480F-CC40-B7BA-7C00D711E88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6471" y="790708"/>
            <a:ext cx="756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00FF"/>
                </a:solidFill>
                <a:latin typeface="Bookman Old Style"/>
                <a:cs typeface="Bookman Old Style"/>
              </a:rPr>
              <a:t>CO</a:t>
            </a:r>
            <a:r>
              <a:rPr lang="en-US" sz="2400" b="1" dirty="0" err="1">
                <a:solidFill>
                  <a:srgbClr val="0000FF"/>
                </a:solidFill>
                <a:latin typeface="Bookman Old Style"/>
                <a:cs typeface="Bookman Old Style"/>
              </a:rPr>
              <a:t>llective</a:t>
            </a:r>
            <a:r>
              <a:rPr lang="en-US" sz="2400" b="1" dirty="0">
                <a:solidFill>
                  <a:srgbClr val="0000FF"/>
                </a:solidFill>
                <a:latin typeface="Bookman Old Style"/>
                <a:cs typeface="Bookman Old Style"/>
              </a:rPr>
              <a:t> </a:t>
            </a:r>
            <a:r>
              <a:rPr lang="en-US" sz="2400" b="1" u="sng" dirty="0">
                <a:solidFill>
                  <a:srgbClr val="0000FF"/>
                </a:solidFill>
                <a:latin typeface="Bookman Old Style"/>
                <a:cs typeface="Bookman Old Style"/>
              </a:rPr>
              <a:t>B</a:t>
            </a:r>
            <a:r>
              <a:rPr lang="en-US" sz="2400" b="1" dirty="0">
                <a:solidFill>
                  <a:srgbClr val="0000FF"/>
                </a:solidFill>
                <a:latin typeface="Bookman Old Style"/>
                <a:cs typeface="Bookman Old Style"/>
              </a:rPr>
              <a:t>ehavior based on </a:t>
            </a:r>
            <a:r>
              <a:rPr lang="en-US" sz="2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</a:br>
            <a:r>
              <a:rPr lang="en-US" sz="2400" b="1" u="sng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R</a:t>
            </a:r>
            <a:r>
              <a:rPr lang="en-US" sz="2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ealistic </a:t>
            </a:r>
            <a:r>
              <a:rPr lang="en-US" sz="2400" b="1" u="sng" dirty="0">
                <a:solidFill>
                  <a:srgbClr val="0000FF"/>
                </a:solidFill>
                <a:latin typeface="Bookman Old Style"/>
                <a:cs typeface="Bookman Old Style"/>
              </a:rPr>
              <a:t>A</a:t>
            </a:r>
            <a:r>
              <a:rPr lang="en-US" sz="2400" b="1" dirty="0">
                <a:solidFill>
                  <a:srgbClr val="0000FF"/>
                </a:solidFill>
                <a:latin typeface="Bookman Old Style"/>
                <a:cs typeface="Bookman Old Style"/>
              </a:rPr>
              <a:t>spects of human </a:t>
            </a:r>
            <a:r>
              <a:rPr lang="en-US" sz="24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mobility</a:t>
            </a:r>
            <a:endParaRPr lang="en-US" sz="24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84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it_sim_clust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29307" y="1160864"/>
            <a:ext cx="4572000" cy="2458791"/>
          </a:xfrm>
          <a:prstGeom prst="rect">
            <a:avLst/>
          </a:prstGeom>
        </p:spPr>
      </p:pic>
      <p:pic>
        <p:nvPicPr>
          <p:cNvPr id="26" name="Picture 25" descr="mit_sim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197" y="1222111"/>
            <a:ext cx="4250705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59971" cy="1058907"/>
          </a:xfrm>
        </p:spPr>
        <p:txBody>
          <a:bodyPr>
            <a:normAutofit/>
          </a:bodyPr>
          <a:lstStyle/>
          <a:p>
            <a:pPr algn="ctr"/>
            <a:r>
              <a:rPr lang="en-US" sz="4000" b="0" u="none" dirty="0" smtClean="0"/>
              <a:t>Protocol </a:t>
            </a:r>
            <a:r>
              <a:rPr lang="en-US" sz="4000" b="0" dirty="0" smtClean="0">
                <a:solidFill>
                  <a:srgbClr val="FF0000"/>
                </a:solidFill>
              </a:rPr>
              <a:t>In</a:t>
            </a:r>
            <a:r>
              <a:rPr lang="en-US" sz="4000" b="0" u="none" dirty="0" smtClean="0"/>
              <a:t>dependent analysis</a:t>
            </a:r>
            <a:endParaRPr lang="en-US" sz="4000" b="0" u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549" y="4003006"/>
            <a:ext cx="8620509" cy="2927643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Similarity distribution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600" dirty="0" smtClean="0"/>
              <a:t>COBRA captures &gt; 95% of similar user pairs.</a:t>
            </a:r>
          </a:p>
          <a:p>
            <a:pPr marL="742950" lvl="1" indent="-285750">
              <a:buFont typeface="Arial"/>
              <a:buChar char="•"/>
            </a:pPr>
            <a:r>
              <a:rPr lang="en-US" sz="2600" dirty="0" smtClean="0"/>
              <a:t> Other models </a:t>
            </a:r>
            <a:r>
              <a:rPr lang="en-US" sz="2600" dirty="0"/>
              <a:t>largely deviate.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Clustering </a:t>
            </a:r>
          </a:p>
          <a:p>
            <a:pPr marL="742950" lvl="1" indent="-285750">
              <a:buFont typeface="Arial"/>
              <a:buChar char="•"/>
            </a:pPr>
            <a:r>
              <a:rPr lang="en-US" sz="2600" dirty="0" smtClean="0"/>
              <a:t>COBRA- </a:t>
            </a:r>
            <a:r>
              <a:rPr lang="en-US" sz="2600" dirty="0"/>
              <a:t>Membership and cluster size are</a:t>
            </a:r>
            <a:r>
              <a:rPr lang="en-US" sz="2600" dirty="0" smtClean="0"/>
              <a:t> closely correlated with real traces.  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sz="2800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03055" y="1353302"/>
            <a:ext cx="1" cy="1852643"/>
          </a:xfrm>
          <a:prstGeom prst="straightConnector1">
            <a:avLst/>
          </a:prstGeom>
          <a:ln w="28575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474672" y="1615602"/>
            <a:ext cx="60885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Gap</a:t>
            </a:r>
            <a:endParaRPr lang="en-US" sz="2400" b="1" dirty="0">
              <a:solidFill>
                <a:srgbClr val="8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8134256" y="2381344"/>
            <a:ext cx="1257488" cy="1588"/>
          </a:xfrm>
          <a:prstGeom prst="straightConnector1">
            <a:avLst/>
          </a:prstGeom>
          <a:ln w="28575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10844" y="1928595"/>
            <a:ext cx="69787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Gap</a:t>
            </a:r>
            <a:endParaRPr lang="en-US" sz="2400" b="1" dirty="0">
              <a:solidFill>
                <a:srgbClr val="8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246697" y="3022892"/>
            <a:ext cx="667891" cy="158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9045" y="836355"/>
            <a:ext cx="78789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Trace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 bwMode="auto">
          <a:xfrm>
            <a:off x="452993" y="1205687"/>
            <a:ext cx="315072" cy="19464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945281" y="1528197"/>
            <a:ext cx="264954" cy="5303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1210234" y="2930420"/>
            <a:ext cx="337889" cy="184944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558890" y="2058521"/>
            <a:ext cx="103105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COBRA</a:t>
            </a:r>
            <a:endParaRPr lang="en-US" sz="1800" b="1" dirty="0"/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8275253" y="3405107"/>
            <a:ext cx="78789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Trace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 bwMode="auto">
          <a:xfrm flipV="1">
            <a:off x="8669201" y="2993011"/>
            <a:ext cx="184343" cy="4120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 bwMode="auto">
          <a:xfrm flipH="1">
            <a:off x="8624378" y="1118965"/>
            <a:ext cx="184343" cy="496637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V="1">
            <a:off x="6995896" y="1928596"/>
            <a:ext cx="175869" cy="49925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19"/>
          <p:cNvSpPr txBox="1">
            <a:spLocks noChangeArrowheads="1"/>
          </p:cNvSpPr>
          <p:nvPr/>
        </p:nvSpPr>
        <p:spPr bwMode="auto">
          <a:xfrm>
            <a:off x="6359054" y="2449447"/>
            <a:ext cx="103105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COBRA</a:t>
            </a:r>
            <a:endParaRPr lang="en-US" sz="18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558890" y="3508111"/>
            <a:ext cx="2975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Similarity gap &gt; 95% </a:t>
            </a:r>
            <a:endParaRPr lang="en-US" sz="20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fld id="{0F09C719-480F-CC40-B7BA-7C00D711E88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1307" y="3500127"/>
            <a:ext cx="2780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Clustering matches  </a:t>
            </a:r>
            <a:endParaRPr lang="en-US" sz="2000" b="1" dirty="0">
              <a:solidFill>
                <a:srgbClr val="0000FF"/>
              </a:solidFill>
              <a:latin typeface="Bookman Old Style"/>
              <a:cs typeface="Bookman Old Style"/>
            </a:endParaRPr>
          </a:p>
        </p:txBody>
      </p:sp>
      <p:sp>
        <p:nvSpPr>
          <p:cNvPr id="38" name="TextBox 19"/>
          <p:cNvSpPr txBox="1">
            <a:spLocks noChangeArrowheads="1"/>
          </p:cNvSpPr>
          <p:nvPr/>
        </p:nvSpPr>
        <p:spPr bwMode="auto">
          <a:xfrm>
            <a:off x="8081585" y="831535"/>
            <a:ext cx="979487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Models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1849576" y="2013675"/>
            <a:ext cx="1250198" cy="1"/>
          </a:xfrm>
          <a:prstGeom prst="straightConnector1">
            <a:avLst/>
          </a:prstGeom>
          <a:ln w="28575" cmpd="sng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1555960" y="2798464"/>
            <a:ext cx="1690737" cy="52322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00FF"/>
                </a:solidFill>
              </a:rPr>
              <a:t>RD-P, SMOOTH, </a:t>
            </a:r>
          </a:p>
          <a:p>
            <a:pPr eaLnBrk="1" hangingPunct="1"/>
            <a:r>
              <a:rPr lang="en-US" sz="1400" b="1" dirty="0" smtClean="0">
                <a:solidFill>
                  <a:srgbClr val="0000FF"/>
                </a:solidFill>
              </a:rPr>
              <a:t>RD, TVC (Models)</a:t>
            </a:r>
            <a:endParaRPr lang="en-US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9651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C9CEAA3-B5AC-4082-A233-EEEA8381D308}" type="slidenum">
              <a:rPr lang="en-US"/>
              <a:pPr/>
              <a:t>3</a:t>
            </a:fld>
            <a:endParaRPr lang="en-US"/>
          </a:p>
        </p:txBody>
      </p:sp>
      <p:pic>
        <p:nvPicPr>
          <p:cNvPr id="23555" name="Picture 2" descr="ad-hoc-net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3333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889125" y="976313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ar-EG"/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228600" y="609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u="sng" dirty="0">
                <a:solidFill>
                  <a:srgbClr val="FF0000"/>
                </a:solidFill>
                <a:latin typeface="Comic Sans MS" pitchFamily="66" charset="0"/>
              </a:rPr>
              <a:t>Example Ad hoc Networks</a:t>
            </a:r>
            <a:endParaRPr lang="en-US" sz="3600" b="1" u="sng" dirty="0"/>
          </a:p>
        </p:txBody>
      </p:sp>
      <p:pic>
        <p:nvPicPr>
          <p:cNvPr id="729093" name="Picture 5" descr="adhoc-vehicular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219200"/>
            <a:ext cx="2819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4" name="Picture 6" descr="manet-urban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3505200"/>
            <a:ext cx="29718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0" y="3886200"/>
            <a:ext cx="30572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Mobile devices (laptop,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PDAs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5836620" y="4038600"/>
            <a:ext cx="3307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Vehicular Networks on Highways</a:t>
            </a: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1854200" y="6324600"/>
            <a:ext cx="6260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Hybrid urban ad hoc network (vehicular, pedestrian, hot spots,…)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6" grpId="0"/>
      <p:bldP spid="72909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219456"/>
            <a:ext cx="8229600" cy="863526"/>
          </a:xfrm>
        </p:spPr>
        <p:txBody>
          <a:bodyPr>
            <a:normAutofit/>
          </a:bodyPr>
          <a:lstStyle/>
          <a:p>
            <a:r>
              <a:rPr lang="en-US" sz="4000" u="none" dirty="0" smtClean="0"/>
              <a:t>Protocol Dependent analysis </a:t>
            </a:r>
            <a:endParaRPr lang="en-US" sz="4000" u="none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"/>
          </p:nvPr>
        </p:nvSpPr>
        <p:spPr>
          <a:xfrm>
            <a:off x="37844" y="3880187"/>
            <a:ext cx="4590709" cy="28658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378" b="1" dirty="0" smtClean="0">
                <a:solidFill>
                  <a:srgbClr val="0000FF"/>
                </a:solidFill>
              </a:rPr>
              <a:t>Non-community based</a:t>
            </a:r>
          </a:p>
          <a:p>
            <a:r>
              <a:rPr lang="en-US" sz="2400" dirty="0" smtClean="0"/>
              <a:t>Deviation - </a:t>
            </a:r>
            <a:r>
              <a:rPr lang="en-US" sz="2400" b="1" dirty="0" smtClean="0"/>
              <a:t>Delivery</a:t>
            </a:r>
          </a:p>
          <a:p>
            <a:pPr lvl="1"/>
            <a:r>
              <a:rPr lang="en-US" sz="2000" dirty="0" smtClean="0"/>
              <a:t>COBRA  &lt; </a:t>
            </a:r>
            <a:r>
              <a:rPr lang="en-US" sz="2000" b="1" dirty="0" smtClean="0">
                <a:solidFill>
                  <a:srgbClr val="008000"/>
                </a:solidFill>
              </a:rPr>
              <a:t>5%</a:t>
            </a:r>
            <a:r>
              <a:rPr lang="en-US" sz="2000" b="1" dirty="0" smtClean="0"/>
              <a:t>,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/>
              <a:t>others  &gt; </a:t>
            </a:r>
            <a:r>
              <a:rPr lang="en-US" sz="2000" b="1" dirty="0" smtClean="0">
                <a:solidFill>
                  <a:srgbClr val="FF0000"/>
                </a:solidFill>
              </a:rPr>
              <a:t>30%</a:t>
            </a:r>
          </a:p>
          <a:p>
            <a:r>
              <a:rPr lang="en-US" sz="2400" dirty="0" smtClean="0"/>
              <a:t>Deviation – </a:t>
            </a:r>
            <a:r>
              <a:rPr lang="en-US" sz="2400" b="1" dirty="0" smtClean="0"/>
              <a:t>Latency</a:t>
            </a:r>
          </a:p>
          <a:p>
            <a:pPr lvl="1"/>
            <a:r>
              <a:rPr lang="en-US" sz="2000" dirty="0" smtClean="0"/>
              <a:t>COBRA  &lt; </a:t>
            </a:r>
            <a:r>
              <a:rPr lang="en-US" sz="2100" b="1" dirty="0" smtClean="0">
                <a:solidFill>
                  <a:srgbClr val="008000"/>
                </a:solidFill>
              </a:rPr>
              <a:t>10</a:t>
            </a:r>
            <a:r>
              <a:rPr lang="en-US" sz="2100" b="1" dirty="0">
                <a:solidFill>
                  <a:srgbClr val="008000"/>
                </a:solidFill>
              </a:rPr>
              <a:t>%</a:t>
            </a:r>
            <a:r>
              <a:rPr lang="en-US" sz="2000" dirty="0" smtClean="0"/>
              <a:t>, others  &gt; </a:t>
            </a:r>
            <a:r>
              <a:rPr lang="en-US" sz="2000" b="1" dirty="0">
                <a:solidFill>
                  <a:srgbClr val="FF0000"/>
                </a:solidFill>
              </a:rPr>
              <a:t>20%</a:t>
            </a:r>
          </a:p>
          <a:p>
            <a:r>
              <a:rPr lang="en-US" sz="2400" dirty="0" smtClean="0"/>
              <a:t>Deviation – </a:t>
            </a:r>
            <a:r>
              <a:rPr lang="en-US" sz="2400" b="1" dirty="0" smtClean="0"/>
              <a:t>Overhead</a:t>
            </a:r>
          </a:p>
          <a:p>
            <a:pPr lvl="1"/>
            <a:r>
              <a:rPr lang="en-US" sz="2000" dirty="0" smtClean="0"/>
              <a:t>COBRA &lt; </a:t>
            </a:r>
            <a:r>
              <a:rPr lang="en-US" sz="2100" b="1" dirty="0">
                <a:solidFill>
                  <a:srgbClr val="008000"/>
                </a:solidFill>
              </a:rPr>
              <a:t>10%</a:t>
            </a:r>
            <a:r>
              <a:rPr lang="en-US" sz="2000" dirty="0" smtClean="0"/>
              <a:t>, others &gt; </a:t>
            </a:r>
            <a:r>
              <a:rPr lang="en-US" sz="2000" b="1" dirty="0">
                <a:solidFill>
                  <a:srgbClr val="FF0000"/>
                </a:solidFill>
              </a:rPr>
              <a:t>20%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8" name="Text Placeholder 2"/>
          <p:cNvSpPr txBox="1">
            <a:spLocks/>
          </p:cNvSpPr>
          <p:nvPr/>
        </p:nvSpPr>
        <p:spPr bwMode="auto">
          <a:xfrm>
            <a:off x="4562671" y="3898064"/>
            <a:ext cx="4921429" cy="32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Bookman Old Style"/>
                <a:ea typeface="ＭＳ Ｐゴシック" charset="-128"/>
                <a:cs typeface="Bookman Old Style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Bookman Old Style"/>
                <a:ea typeface="ＭＳ Ｐゴシック" charset="-128"/>
                <a:cs typeface="Bookman Old Style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Bookman Old Style"/>
                <a:ea typeface="ＭＳ Ｐゴシック" charset="-128"/>
                <a:cs typeface="Bookman Old Style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Bookman Old Style"/>
                <a:ea typeface="ＭＳ Ｐゴシック" charset="-128"/>
                <a:cs typeface="Bookman Old Style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/>
                <a:ea typeface="ＭＳ Ｐゴシック" charset="-128"/>
                <a:cs typeface="Bookman Old Style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0000FF"/>
                </a:solidFill>
              </a:rPr>
              <a:t>Community-based (bubble rap)</a:t>
            </a:r>
          </a:p>
          <a:p>
            <a:r>
              <a:rPr lang="en-US" sz="2000" dirty="0" smtClean="0"/>
              <a:t>Deviation – </a:t>
            </a:r>
            <a:r>
              <a:rPr lang="en-US" sz="2000" b="1" dirty="0" smtClean="0"/>
              <a:t>Delivery</a:t>
            </a:r>
          </a:p>
          <a:p>
            <a:pPr lvl="1"/>
            <a:r>
              <a:rPr lang="en-US" sz="2000" i="1" dirty="0" smtClean="0"/>
              <a:t>COBRA</a:t>
            </a:r>
            <a:r>
              <a:rPr lang="en-US" sz="2000" dirty="0" smtClean="0"/>
              <a:t> &lt; </a:t>
            </a:r>
            <a:r>
              <a:rPr lang="en-US" sz="1900" b="1" dirty="0">
                <a:solidFill>
                  <a:srgbClr val="008000"/>
                </a:solidFill>
              </a:rPr>
              <a:t>10%</a:t>
            </a:r>
            <a:r>
              <a:rPr lang="en-US" sz="2000" dirty="0" smtClean="0"/>
              <a:t>, others &gt; </a:t>
            </a:r>
            <a:r>
              <a:rPr lang="en-US" sz="2000" b="1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sz="2000" dirty="0" smtClean="0"/>
              <a:t>Deviation – </a:t>
            </a:r>
            <a:r>
              <a:rPr lang="en-US" sz="2000" b="1" dirty="0" smtClean="0"/>
              <a:t>Latency</a:t>
            </a:r>
          </a:p>
          <a:p>
            <a:pPr lvl="1"/>
            <a:r>
              <a:rPr lang="en-US" sz="2000" i="1" dirty="0" smtClean="0"/>
              <a:t>COBRA</a:t>
            </a:r>
            <a:r>
              <a:rPr lang="en-US" sz="2000" dirty="0" smtClean="0"/>
              <a:t>  &lt; </a:t>
            </a:r>
            <a:r>
              <a:rPr lang="en-US" sz="1900" b="1" dirty="0">
                <a:solidFill>
                  <a:srgbClr val="008000"/>
                </a:solidFill>
              </a:rPr>
              <a:t>5%</a:t>
            </a:r>
            <a:r>
              <a:rPr lang="en-US" sz="2000" dirty="0" smtClean="0"/>
              <a:t>, others &gt; </a:t>
            </a:r>
            <a:r>
              <a:rPr lang="en-US" sz="2000" b="1" dirty="0" smtClean="0">
                <a:solidFill>
                  <a:srgbClr val="FF0000"/>
                </a:solidFill>
              </a:rPr>
              <a:t>50%</a:t>
            </a:r>
          </a:p>
          <a:p>
            <a:r>
              <a:rPr lang="en-US" sz="2000" dirty="0" smtClean="0"/>
              <a:t>Deviation – </a:t>
            </a:r>
            <a:r>
              <a:rPr lang="en-US" sz="2000" b="1" dirty="0" smtClean="0"/>
              <a:t>Overhead</a:t>
            </a:r>
          </a:p>
          <a:p>
            <a:pPr lvl="1"/>
            <a:r>
              <a:rPr lang="en-US" sz="2000" i="1" dirty="0" smtClean="0"/>
              <a:t>COBRA</a:t>
            </a:r>
            <a:r>
              <a:rPr lang="en-US" sz="2000" dirty="0" smtClean="0"/>
              <a:t>  &lt; </a:t>
            </a:r>
            <a:r>
              <a:rPr lang="en-US" sz="1900" b="1" dirty="0">
                <a:solidFill>
                  <a:srgbClr val="008000"/>
                </a:solidFill>
              </a:rPr>
              <a:t>25%</a:t>
            </a:r>
            <a:r>
              <a:rPr lang="en-US" sz="2000" dirty="0" smtClean="0"/>
              <a:t>, others &gt; </a:t>
            </a:r>
            <a:r>
              <a:rPr lang="en-US" sz="2000" b="1" dirty="0" smtClean="0">
                <a:solidFill>
                  <a:srgbClr val="FF0000"/>
                </a:solidFill>
              </a:rPr>
              <a:t>40%</a:t>
            </a:r>
          </a:p>
          <a:p>
            <a:pPr lvl="1"/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fld id="{0F09C719-480F-CC40-B7BA-7C00D711E88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 descr="Screen shot 2013-05-06 at 3.37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715665" cy="2951988"/>
          </a:xfrm>
          <a:prstGeom prst="rect">
            <a:avLst/>
          </a:prstGeom>
        </p:spPr>
      </p:pic>
      <p:pic>
        <p:nvPicPr>
          <p:cNvPr id="10" name="Picture 9" descr="Screen shot 2013-05-06 at 3.45.3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665" y="914400"/>
            <a:ext cx="4476303" cy="278688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7200" y="1066800"/>
            <a:ext cx="609600" cy="533400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28800" y="1066800"/>
            <a:ext cx="609600" cy="533400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76600" y="1066800"/>
            <a:ext cx="609600" cy="533400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05400" y="1219200"/>
            <a:ext cx="609600" cy="533400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62800" y="1447800"/>
            <a:ext cx="685800" cy="533400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669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u="none" dirty="0" smtClean="0"/>
              <a:t>Aggregate gap reduction</a:t>
            </a:r>
            <a:endParaRPr lang="en-US" u="none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5534063"/>
              </p:ext>
            </p:extLst>
          </p:nvPr>
        </p:nvGraphicFramePr>
        <p:xfrm>
          <a:off x="2706046" y="1227143"/>
          <a:ext cx="6423450" cy="549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1882" y="1598708"/>
            <a:ext cx="2046942" cy="12003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man Old Style"/>
                <a:cs typeface="Bookman Old Style"/>
              </a:rPr>
              <a:t>Protocol independent </a:t>
            </a:r>
            <a:br>
              <a:rPr lang="en-US" sz="2400" dirty="0" smtClean="0">
                <a:latin typeface="Bookman Old Style"/>
                <a:cs typeface="Bookman Old Style"/>
              </a:rPr>
            </a:br>
            <a:r>
              <a:rPr lang="en-US" sz="2400" dirty="0" smtClean="0">
                <a:latin typeface="Bookman Old Style"/>
                <a:cs typeface="Bookman Old Style"/>
              </a:rPr>
              <a:t>Metrics</a:t>
            </a:r>
          </a:p>
        </p:txBody>
      </p:sp>
      <p:sp>
        <p:nvSpPr>
          <p:cNvPr id="7" name="Left Brace 6"/>
          <p:cNvSpPr/>
          <p:nvPr/>
        </p:nvSpPr>
        <p:spPr>
          <a:xfrm>
            <a:off x="2868705" y="1374589"/>
            <a:ext cx="493059" cy="1673411"/>
          </a:xfrm>
          <a:prstGeom prst="leftBrace">
            <a:avLst>
              <a:gd name="adj1" fmla="val 8333"/>
              <a:gd name="adj2" fmla="val 48297"/>
            </a:avLst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2271052" y="3331882"/>
            <a:ext cx="582706" cy="2390588"/>
          </a:xfrm>
          <a:prstGeom prst="leftBrace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9061" y="3912540"/>
            <a:ext cx="2002110" cy="1200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Bookman Old Style"/>
                <a:cs typeface="Bookman Old Style"/>
              </a:rPr>
              <a:t>Protocol dependent </a:t>
            </a:r>
            <a:br>
              <a:rPr lang="en-US" sz="2400" dirty="0" smtClean="0">
                <a:latin typeface="Bookman Old Style"/>
                <a:cs typeface="Bookman Old Style"/>
              </a:rPr>
            </a:br>
            <a:r>
              <a:rPr lang="en-US" sz="2400" dirty="0" smtClean="0">
                <a:latin typeface="Bookman Old Style"/>
                <a:cs typeface="Bookman Old Style"/>
              </a:rPr>
              <a:t>Metrics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mtClean="0"/>
          </a:p>
          <a:p>
            <a:fld id="{0F09C719-480F-CC40-B7BA-7C00D711E88F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3124200"/>
            <a:ext cx="8991600" cy="32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62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1143000"/>
          </a:xfrm>
        </p:spPr>
        <p:txBody>
          <a:bodyPr/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Mining for Interest: Behavior Beyond Mobility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User’s web access and traffic patterns, applications used represent other dimensions of interest and behavior</a:t>
            </a:r>
          </a:p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Further analysis of network measurements (e.g., 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Netflow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) can reveal behavioral characteristics in these dimensions</a:t>
            </a:r>
          </a:p>
          <a:p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Netflow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traces are orders of magnitude larger than </a:t>
            </a:r>
            <a:r>
              <a:rPr lang="en-US" sz="2400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 (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WLANs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: dozens of millions, </a:t>
            </a:r>
            <a:r>
              <a:rPr lang="en-US" sz="2400" i="1" dirty="0" err="1" smtClean="0">
                <a:latin typeface="Times New Roman" pitchFamily="-111" charset="0"/>
                <a:ea typeface="ＭＳ Ｐゴシック" pitchFamily="-111" charset="-128"/>
              </a:rPr>
              <a:t>Netflows</a:t>
            </a:r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: dozens of billions)</a:t>
            </a:r>
          </a:p>
          <a:p>
            <a:r>
              <a:rPr lang="en-US" sz="2400" dirty="0" smtClean="0">
                <a:latin typeface="Times New Roman" pitchFamily="-111" charset="0"/>
                <a:ea typeface="ＭＳ Ｐゴシック" pitchFamily="-111" charset="-128"/>
              </a:rPr>
              <a:t>Challenge: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from ‘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big data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’ to information and knowledge</a:t>
            </a:r>
          </a:p>
        </p:txBody>
      </p:sp>
      <p:pic>
        <p:nvPicPr>
          <p:cNvPr id="8294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67200"/>
            <a:ext cx="69342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3000" y="4876800"/>
            <a:ext cx="69342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38400" y="5410200"/>
            <a:ext cx="12089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starting Mar 11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410200"/>
            <a:ext cx="6934200" cy="228600"/>
          </a:xfrm>
          <a:prstGeom prst="rect">
            <a:avLst/>
          </a:prstGeom>
          <a:noFill/>
          <a:ln w="38100">
            <a:solidFill>
              <a:srgbClr val="ED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5715000"/>
            <a:ext cx="481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Table I. Wireless Network Traces (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MobiLib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UF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83" y="1304144"/>
            <a:ext cx="4255880" cy="28233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82" y="4257926"/>
            <a:ext cx="8664481" cy="2179265"/>
          </a:xfrm>
          <a:prstGeom prst="rect">
            <a:avLst/>
          </a:prstGeom>
        </p:spPr>
      </p:pic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457200" y="457200"/>
            <a:ext cx="6470047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 COLLECTION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3" y="1198588"/>
            <a:ext cx="4154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Billions of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netflow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records</a:t>
            </a:r>
          </a:p>
          <a:p>
            <a:pPr lvl="1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 billion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Feb-Apr 2008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DHCP: IP to user assignments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AP logs: Location of access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External info: </a:t>
            </a:r>
            <a:b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domain resolution/building map</a:t>
            </a:r>
          </a:p>
          <a:p>
            <a:pPr>
              <a:spcAft>
                <a:spcPts val="1200"/>
              </a:spcAft>
            </a:pP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just">
              <a:spcAft>
                <a:spcPts val="1200"/>
              </a:spcAft>
            </a:pP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19600" y="1185888"/>
            <a:ext cx="4504764" cy="1582712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500" y="6261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162300" y="4627587"/>
            <a:ext cx="1295400" cy="175880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25400">
            <a:solidFill>
              <a:schemeClr val="tx2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992618" y="4614887"/>
            <a:ext cx="1295400" cy="175880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25400">
            <a:solidFill>
              <a:schemeClr val="tx2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 Arrow 12"/>
          <p:cNvSpPr/>
          <p:nvPr/>
        </p:nvSpPr>
        <p:spPr>
          <a:xfrm flipH="1">
            <a:off x="3028950" y="4289676"/>
            <a:ext cx="342900" cy="317500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400" y="4127500"/>
            <a:ext cx="2089150" cy="46355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03133"/>
                </a:solidFill>
              </a:rPr>
              <a:t>User’s Device MAC </a:t>
            </a:r>
            <a:endParaRPr lang="en-US" dirty="0">
              <a:solidFill>
                <a:srgbClr val="E03133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15018" y="4127500"/>
            <a:ext cx="1738382" cy="46355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E03133"/>
                </a:solidFill>
              </a:rPr>
              <a:t>Web Domain</a:t>
            </a:r>
            <a:endParaRPr lang="en-US" dirty="0">
              <a:solidFill>
                <a:srgbClr val="E03133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>
            <a:off x="6034018" y="4273550"/>
            <a:ext cx="355600" cy="317500"/>
          </a:xfrm>
          <a:prstGeom prst="bent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304800" y="457200"/>
            <a:ext cx="6022523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DATA PROCESSING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2" y="1198587"/>
            <a:ext cx="43197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05CA4"/>
                </a:solidFill>
                <a:latin typeface="Times New Roman"/>
                <a:cs typeface="Times New Roman"/>
              </a:rPr>
              <a:t>Integration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To find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user, domain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building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for each flow record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105CA4"/>
                </a:solidFill>
                <a:latin typeface="Times New Roman"/>
                <a:cs typeface="Times New Roman"/>
              </a:rPr>
              <a:t>Aggregation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cs typeface="Times New Roman"/>
              </a:rPr>
              <a:t> For Top 100 active domains ,  22816 users, 79 buildings on: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Total online time (per min) 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[Number of Flows] </a:t>
            </a:r>
          </a:p>
          <a:p>
            <a:pPr lvl="1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82" y="1308099"/>
            <a:ext cx="4293981" cy="281940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06900" y="2743200"/>
            <a:ext cx="2501900" cy="144425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 w="317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8"/>
          <p:cNvGrpSpPr/>
          <p:nvPr/>
        </p:nvGrpSpPr>
        <p:grpSpPr>
          <a:xfrm>
            <a:off x="396357" y="4525441"/>
            <a:ext cx="8286705" cy="1848974"/>
            <a:chOff x="1715825" y="31177722"/>
            <a:chExt cx="8668937" cy="1770393"/>
          </a:xfrm>
        </p:grpSpPr>
        <p:grpSp>
          <p:nvGrpSpPr>
            <p:cNvPr id="3" name="Group 168"/>
            <p:cNvGrpSpPr/>
            <p:nvPr/>
          </p:nvGrpSpPr>
          <p:grpSpPr>
            <a:xfrm>
              <a:off x="1715825" y="31177722"/>
              <a:ext cx="4108155" cy="1764522"/>
              <a:chOff x="3746402" y="30477020"/>
              <a:chExt cx="3340198" cy="1764522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746402" y="30793695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1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0" name="Double Bracket 39"/>
              <p:cNvSpPr/>
              <p:nvPr/>
            </p:nvSpPr>
            <p:spPr>
              <a:xfrm>
                <a:off x="4483100" y="30784800"/>
                <a:ext cx="2603500" cy="1440353"/>
              </a:xfrm>
              <a:prstGeom prst="bracketPair">
                <a:avLst>
                  <a:gd name="adj" fmla="val 520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46402" y="31099983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2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3746402" y="31917376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n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483100" y="30477020"/>
                <a:ext cx="2603500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domain 1  domain 2  … domain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m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746402" y="31433159"/>
                <a:ext cx="736698" cy="57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  <a:endParaRPr lang="en-US" sz="11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329500" y="31063371"/>
                <a:ext cx="1498678" cy="7956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latin typeface="Times New Roman"/>
                    <a:cs typeface="Times New Roman"/>
                  </a:rPr>
                  <a:t>x(i,j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): percentage of online time for user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i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 at domain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j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4" name="Group 178"/>
            <p:cNvGrpSpPr/>
            <p:nvPr/>
          </p:nvGrpSpPr>
          <p:grpSpPr>
            <a:xfrm>
              <a:off x="6276609" y="31183589"/>
              <a:ext cx="4108157" cy="1764526"/>
              <a:chOff x="7475779" y="30629415"/>
              <a:chExt cx="3340199" cy="176452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7475779" y="30946094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1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3" name="Double Bracket 32"/>
              <p:cNvSpPr/>
              <p:nvPr/>
            </p:nvSpPr>
            <p:spPr>
              <a:xfrm>
                <a:off x="8212478" y="30937200"/>
                <a:ext cx="2603500" cy="1440353"/>
              </a:xfrm>
              <a:prstGeom prst="bracketPair">
                <a:avLst>
                  <a:gd name="adj" fmla="val 5205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475780" y="31252382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2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75780" y="32069775"/>
                <a:ext cx="736698" cy="324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user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n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212478" y="30629415"/>
                <a:ext cx="2603500" cy="324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building 1  building 2 …building </a:t>
                </a:r>
                <a:r>
                  <a:rPr lang="en-US" sz="1600" dirty="0" err="1" smtClean="0">
                    <a:latin typeface="Times New Roman"/>
                    <a:cs typeface="Times New Roman"/>
                  </a:rPr>
                  <a:t>k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75780" y="31585552"/>
                <a:ext cx="736698" cy="574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</a:p>
              <a:p>
                <a:pPr algn="ctr"/>
                <a:r>
                  <a:rPr lang="en-US" sz="1100" dirty="0" smtClean="0">
                    <a:latin typeface="Times New Roman"/>
                    <a:cs typeface="Times New Roman"/>
                  </a:rPr>
                  <a:t>.</a:t>
                </a:r>
                <a:endParaRPr lang="en-US" sz="11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9058878" y="31215761"/>
                <a:ext cx="1498678" cy="7956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i="1" dirty="0" err="1" smtClean="0">
                    <a:latin typeface="Times New Roman"/>
                    <a:cs typeface="Times New Roman"/>
                  </a:rPr>
                  <a:t>x(i,j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): percentage of online time for user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i</a:t>
                </a:r>
                <a:r>
                  <a:rPr lang="en-US" sz="1600" i="1" dirty="0" smtClean="0">
                    <a:latin typeface="Times New Roman"/>
                    <a:cs typeface="Times New Roman"/>
                  </a:rPr>
                  <a:t> at building </a:t>
                </a:r>
                <a:r>
                  <a:rPr lang="en-US" sz="1600" i="1" dirty="0" err="1" smtClean="0">
                    <a:latin typeface="Times New Roman"/>
                    <a:cs typeface="Times New Roman"/>
                  </a:rPr>
                  <a:t>j</a:t>
                </a:r>
                <a:endParaRPr lang="en-US" sz="1600" i="1" dirty="0">
                  <a:latin typeface="Times New Roman"/>
                  <a:cs typeface="Times New Roman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381000" y="457200"/>
            <a:ext cx="6427601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GLOBAL DATA MODELING &amp; ANALYSIS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9583" y="1198587"/>
            <a:ext cx="83089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>
              <a:buFont typeface="Arial"/>
              <a:buChar char="•"/>
            </a:pPr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/>
            <a:endParaRPr lang="en-US" sz="28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black to white: values from min to max. </a:t>
            </a:r>
          </a:p>
          <a:p>
            <a:pPr>
              <a:spcAft>
                <a:spcPts val="3000"/>
              </a:spcAft>
              <a:buFont typeface="Arial"/>
              <a:buChar char="•"/>
            </a:pPr>
            <a:endParaRPr lang="en-US" sz="2600" dirty="0" smtClean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:::Documents:MATLAB:Final Pics:normMar.tif"/>
          <p:cNvPicPr/>
          <p:nvPr/>
        </p:nvPicPr>
        <p:blipFill>
          <a:blip r:embed="rId2"/>
          <a:srcRect l="9142" t="2893" r="8238"/>
          <a:stretch>
            <a:fillRect/>
          </a:stretch>
        </p:blipFill>
        <p:spPr bwMode="auto">
          <a:xfrm>
            <a:off x="259976" y="2310014"/>
            <a:ext cx="8588188" cy="411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21000" y="1109687"/>
            <a:ext cx="832716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Information Theoretic Co-clustering [1] for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simultaneous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clustering of mobile users and web domains and discovering behavioral groups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(e.g., Mac users who frequently visit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washingtonpost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and </a:t>
            </a:r>
            <a:r>
              <a:rPr lang="en-US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cnet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799" y="3111500"/>
            <a:ext cx="8022771" cy="228600"/>
          </a:xfrm>
          <a:prstGeom prst="rect">
            <a:avLst/>
          </a:prstGeom>
          <a:noFill/>
          <a:ln w="38100" cmpd="sng">
            <a:solidFill>
              <a:srgbClr val="CCFFCC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/>
          <a:srcRect l="11409" t="6424" r="9167" b="9011"/>
          <a:stretch>
            <a:fillRect/>
          </a:stretch>
        </p:blipFill>
        <p:spPr bwMode="auto">
          <a:xfrm>
            <a:off x="272582" y="2354014"/>
            <a:ext cx="8550181" cy="36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21000" y="2366714"/>
            <a:ext cx="5740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Interest (Association) level matrix:  </a:t>
            </a:r>
            <a:b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Shows how different groups of users are interested in different groups of domain.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6519446"/>
            <a:ext cx="764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Moghaddam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Helmy,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Ranka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Somaya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ACM MSWIM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2010,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MSWIM 2011, MSWIM 2012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idx="4294967295"/>
          </p:nvPr>
        </p:nvSpPr>
        <p:spPr>
          <a:xfrm>
            <a:off x="152400" y="457200"/>
            <a:ext cx="6911359" cy="5502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GLOBAL DATA MODELING &amp; ANALYSIS [8]</a:t>
            </a: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0091" y="4068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3984250" y="2630882"/>
            <a:ext cx="1844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behavioral groups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2"/>
          <a:srcRect l="11409" t="6424" r="9167" b="9011"/>
          <a:stretch>
            <a:fillRect/>
          </a:stretch>
        </p:blipFill>
        <p:spPr bwMode="auto">
          <a:xfrm rot="5400000">
            <a:off x="4741291" y="2140780"/>
            <a:ext cx="4244784" cy="354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6125766" y="1413836"/>
            <a:ext cx="1306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User groups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rcRect l="51992"/>
          <a:stretch>
            <a:fillRect/>
          </a:stretch>
        </p:blipFill>
        <p:spPr>
          <a:xfrm>
            <a:off x="648000" y="1263463"/>
            <a:ext cx="4229960" cy="394900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32979" y="3628062"/>
            <a:ext cx="8103021" cy="3305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10000"/>
            </a:schemeClr>
          </a:solidFill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3699" y="4741939"/>
            <a:ext cx="8102301" cy="479600"/>
          </a:xfrm>
          <a:prstGeom prst="roundRect">
            <a:avLst/>
          </a:prstGeom>
          <a:solidFill>
            <a:srgbClr val="008000">
              <a:alpha val="10000"/>
            </a:srgbClr>
          </a:solidFill>
          <a:ln w="41275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8013465" y="3717759"/>
            <a:ext cx="1614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  <a:latin typeface="Times New Roman"/>
                <a:cs typeface="Times New Roman"/>
              </a:rPr>
              <a:t>Domain groups</a:t>
            </a:r>
            <a:endParaRPr lang="en-US" dirty="0">
              <a:solidFill>
                <a:srgbClr val="0D0D0D"/>
              </a:solidFill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57200" y="6019800"/>
            <a:ext cx="83820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- Users can be modeled using few (~10) clusters with clearly disjoint and meaningful profiles. This behavior is very stable (with ~90% similarity) from month to month.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Box 3"/>
          <p:cNvSpPr txBox="1">
            <a:spLocks noChangeArrowheads="1"/>
          </p:cNvSpPr>
          <p:nvPr/>
        </p:nvSpPr>
        <p:spPr bwMode="auto">
          <a:xfrm>
            <a:off x="228600" y="1295400"/>
            <a:ext cx="38893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Graph representation of dissimilarity matrix for different buildings using the threshold of 0.06.</a:t>
            </a:r>
          </a:p>
        </p:txBody>
      </p:sp>
      <p:sp>
        <p:nvSpPr>
          <p:cNvPr id="131075" name="Rectangle 4"/>
          <p:cNvSpPr>
            <a:spLocks noChangeArrowheads="1"/>
          </p:cNvSpPr>
          <p:nvPr/>
        </p:nvSpPr>
        <p:spPr bwMode="auto">
          <a:xfrm>
            <a:off x="485775" y="2105025"/>
            <a:ext cx="27003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800"/>
              </a:spcAft>
              <a:buFont typeface="Arial" pitchFamily="34" charset="0"/>
              <a:buChar char="•"/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800"/>
              </a:spcAft>
            </a:pPr>
            <a:endParaRPr lang="en-US" sz="21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6" name="Picture 5"/>
          <p:cNvPicPr>
            <a:picLocks noChangeAspect="1"/>
          </p:cNvPicPr>
          <p:nvPr/>
        </p:nvPicPr>
        <p:blipFill>
          <a:blip r:embed="rId2"/>
          <a:srcRect t="66861" r="50667"/>
          <a:stretch>
            <a:fillRect/>
          </a:stretch>
        </p:blipFill>
        <p:spPr bwMode="auto">
          <a:xfrm>
            <a:off x="838200" y="3048000"/>
            <a:ext cx="2293938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6019800"/>
            <a:ext cx="826639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imes New Roman"/>
                <a:ea typeface="+mn-ea"/>
                <a:cs typeface="Times New Roman"/>
              </a:rPr>
              <a:t>Most buildings in the same category form a clique in the graph</a:t>
            </a:r>
            <a:endParaRPr lang="en-US" sz="2400" dirty="0">
              <a:solidFill>
                <a:srgbClr val="000000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31078" name="Picture 7" descr="::::Desktop:cg06-edited.tif"/>
          <p:cNvPicPr>
            <a:picLocks noChangeAspect="1" noChangeArrowheads="1"/>
          </p:cNvPicPr>
          <p:nvPr/>
        </p:nvPicPr>
        <p:blipFill>
          <a:blip r:embed="rId3"/>
          <a:srcRect l="256" r="2216"/>
          <a:stretch>
            <a:fillRect/>
          </a:stretch>
        </p:blipFill>
        <p:spPr bwMode="auto">
          <a:xfrm>
            <a:off x="4622800" y="812800"/>
            <a:ext cx="41497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572000" y="838200"/>
            <a:ext cx="2963862" cy="2017712"/>
          </a:xfrm>
          <a:prstGeom prst="ellipse">
            <a:avLst/>
          </a:prstGeom>
          <a:solidFill>
            <a:srgbClr val="008000">
              <a:alpha val="16078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1080" name="TextBox 9"/>
          <p:cNvSpPr txBox="1">
            <a:spLocks noChangeArrowheads="1"/>
          </p:cNvSpPr>
          <p:nvPr/>
        </p:nvSpPr>
        <p:spPr bwMode="auto">
          <a:xfrm>
            <a:off x="228600" y="685800"/>
            <a:ext cx="8388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Location-based Clique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Scaling Computation over Big Data</a:t>
            </a:r>
            <a:endParaRPr lang="ar-EG" sz="36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8767144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1">
            <a:spAutoFit/>
          </a:bodyPr>
          <a:lstStyle/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Scale of analytics and data mining*: 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2011: 3 days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netflow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data,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MySQL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 &gt;$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25K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system, &lt;TB,   &gt;3 months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2012: 30 days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netflow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data,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DataPath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&lt;$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12K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system, ~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2TB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&lt;72 seconds !!</a:t>
            </a:r>
            <a:endParaRPr lang="ar-EG" sz="2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52401"/>
            <a:ext cx="9087809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*S.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Moghaddam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Y.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Parthsarathy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A. Dobra, A.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Helmy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Demo: “Efficient Large-scale Data-driven Network Mining”,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IEEE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INFOCOM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Apr. 2012</a:t>
            </a:r>
            <a:endParaRPr lang="ar-EG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248400"/>
            <a:ext cx="891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SC011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0"/>
            <a:ext cx="4191000" cy="2357438"/>
          </a:xfrm>
          <a:prstGeom prst="rect">
            <a:avLst/>
          </a:prstGeom>
        </p:spPr>
      </p:pic>
      <p:pic>
        <p:nvPicPr>
          <p:cNvPr id="9" name="Picture 8" descr="DSC011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3800"/>
            <a:ext cx="4343400" cy="24431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2590800"/>
            <a:ext cx="723505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Anecdotal evidence: ~40 times faster than 100 node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hadoop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cluster, ~$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0.5M</a:t>
            </a:r>
            <a:endParaRPr lang="ar-E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486400"/>
            <a:ext cx="414087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magic box: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16 Cores, </a:t>
            </a:r>
            <a:r>
              <a:rPr lang="en-US" dirty="0" err="1" smtClean="0">
                <a:latin typeface="Times New Roman"/>
                <a:cs typeface="Times New Roman"/>
              </a:rPr>
              <a:t>64GB</a:t>
            </a:r>
            <a:r>
              <a:rPr lang="en-US" dirty="0" smtClean="0">
                <a:latin typeface="Times New Roman"/>
                <a:cs typeface="Times New Roman"/>
              </a:rPr>
              <a:t> ram and 2 </a:t>
            </a:r>
            <a:r>
              <a:rPr lang="en-US" dirty="0" err="1" smtClean="0">
                <a:latin typeface="Times New Roman"/>
                <a:cs typeface="Times New Roman"/>
              </a:rPr>
              <a:t>SSD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1TB</a:t>
            </a:r>
            <a:r>
              <a:rPr lang="en-US" dirty="0" smtClean="0">
                <a:latin typeface="Times New Roman"/>
                <a:cs typeface="Times New Roman"/>
              </a:rPr>
              <a:t> disks</a:t>
            </a:r>
            <a:endParaRPr lang="ar-E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sz="3200" u="sng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Vehicular Mobility Sensing at Planet Scale</a:t>
            </a:r>
            <a:endParaRPr lang="en-US" sz="3200" u="sng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0"/>
            <a:ext cx="3505200" cy="14478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Imagery data from webcams</a:t>
            </a:r>
          </a:p>
          <a:p>
            <a:pPr algn="l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Estimate traffic density</a:t>
            </a:r>
          </a:p>
          <a:p>
            <a:pPr algn="l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Spatio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-temporal analysis, modeling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5105400"/>
            <a:ext cx="571500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838200"/>
            <a:ext cx="2657475" cy="213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200400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00800" y="2895600"/>
            <a:ext cx="2310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Vehicular Tracing System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4724400"/>
            <a:ext cx="2211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Traffic density estimates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838200"/>
            <a:ext cx="4724400" cy="219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6396335"/>
            <a:ext cx="567008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* IEEE INFOCOM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NetSciCom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2012, GI 2013. </a:t>
            </a:r>
          </a:p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* ACM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MobiSys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i="1" dirty="0" err="1" smtClean="0">
                <a:latin typeface="Times New Roman" pitchFamily="18" charset="0"/>
                <a:cs typeface="Times New Roman" pitchFamily="18" charset="0"/>
              </a:rPr>
              <a:t>HotPlanet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2012, * ACM SIGSPATIAL IWCTS 2013 (Best Paper Award)</a:t>
            </a:r>
            <a:endParaRPr lang="ar-EG" sz="12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" y="6400800"/>
            <a:ext cx="2667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05600" y="533400"/>
            <a:ext cx="236475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* G.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Thakur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P.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Hui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A. Helmy</a:t>
            </a:r>
            <a:endParaRPr lang="ar-EG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71800"/>
            <a:ext cx="5562600" cy="2103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creen shot 2013-05-07 at 12.11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743200"/>
            <a:ext cx="907728" cy="1676400"/>
          </a:xfrm>
          <a:prstGeom prst="rect">
            <a:avLst/>
          </a:prstGeom>
        </p:spPr>
      </p:pic>
      <p:pic>
        <p:nvPicPr>
          <p:cNvPr id="61" name="Picture 60" descr="Screen shot 2013-05-07 at 12.09.0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43200"/>
            <a:ext cx="860552" cy="1600200"/>
          </a:xfrm>
          <a:prstGeom prst="rect">
            <a:avLst/>
          </a:prstGeom>
        </p:spPr>
      </p:pic>
      <p:pic>
        <p:nvPicPr>
          <p:cNvPr id="54" name="Picture 53" descr="ipad-smart-c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3810000" cy="207264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62000" y="1066800"/>
            <a:ext cx="914400" cy="1724799"/>
            <a:chOff x="533400" y="755552"/>
            <a:chExt cx="1066800" cy="1870751"/>
          </a:xfrm>
        </p:grpSpPr>
        <p:pic>
          <p:nvPicPr>
            <p:cNvPr id="7" name="Picture 6" descr="flash-on-ipho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755552"/>
              <a:ext cx="1066800" cy="172708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22300" y="2325864"/>
              <a:ext cx="927100" cy="3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28800" y="1066800"/>
            <a:ext cx="990600" cy="1724799"/>
            <a:chOff x="1676400" y="685800"/>
            <a:chExt cx="1115343" cy="2009130"/>
          </a:xfrm>
        </p:grpSpPr>
        <p:pic>
          <p:nvPicPr>
            <p:cNvPr id="8" name="Picture 7" descr="droid_x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762196" y="2372268"/>
              <a:ext cx="953347" cy="32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Droid 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010400" y="4648200"/>
            <a:ext cx="1600200" cy="2209800"/>
            <a:chOff x="533400" y="3352800"/>
            <a:chExt cx="1876356" cy="2715399"/>
          </a:xfrm>
        </p:grpSpPr>
        <p:pic>
          <p:nvPicPr>
            <p:cNvPr id="15" name="Picture 14" descr="apple_ipad_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400" y="3352800"/>
              <a:ext cx="1876356" cy="25043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43000" y="5791200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Pad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733800" y="4724400"/>
            <a:ext cx="2838843" cy="1953399"/>
            <a:chOff x="5257800" y="4267200"/>
            <a:chExt cx="2838843" cy="1953399"/>
          </a:xfrm>
        </p:grpSpPr>
        <p:pic>
          <p:nvPicPr>
            <p:cNvPr id="17" name="Picture 16" descr="XOOM_Front_Home_CE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57800" y="4267200"/>
              <a:ext cx="2838843" cy="180618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486400" y="5943600"/>
              <a:ext cx="1181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Motorola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Xoom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05400" y="1219200"/>
            <a:ext cx="1208985" cy="1877199"/>
            <a:chOff x="5029200" y="838200"/>
            <a:chExt cx="1208985" cy="1877199"/>
          </a:xfrm>
        </p:grpSpPr>
        <p:pic>
          <p:nvPicPr>
            <p:cNvPr id="11" name="Picture 10" descr="blackberry-bold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9200" y="838200"/>
              <a:ext cx="1143000" cy="16098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29200" y="2438400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Blackberry Bold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3048000"/>
            <a:ext cx="914400" cy="1648599"/>
            <a:chOff x="3657601" y="2667000"/>
            <a:chExt cx="914400" cy="1648599"/>
          </a:xfrm>
        </p:grpSpPr>
        <p:pic>
          <p:nvPicPr>
            <p:cNvPr id="13" name="Picture 12" descr="NexusS_front_338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601" y="2667000"/>
              <a:ext cx="914400" cy="144338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10000" y="4038600"/>
              <a:ext cx="700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Nexus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657600" y="1219200"/>
            <a:ext cx="1600199" cy="1877199"/>
            <a:chOff x="3581400" y="838200"/>
            <a:chExt cx="1600199" cy="1877199"/>
          </a:xfrm>
        </p:grpSpPr>
        <p:pic>
          <p:nvPicPr>
            <p:cNvPr id="10" name="Picture 9" descr="White-HTC-EVO-4G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81400" y="838200"/>
              <a:ext cx="1600199" cy="152370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86200" y="2438400"/>
              <a:ext cx="8467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HTC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EVO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724400" y="3048000"/>
            <a:ext cx="939097" cy="1648599"/>
            <a:chOff x="4648200" y="2667000"/>
            <a:chExt cx="939097" cy="1648599"/>
          </a:xfrm>
        </p:grpSpPr>
        <p:pic>
          <p:nvPicPr>
            <p:cNvPr id="14" name="Picture 13" descr="motorola_atrix_338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48200" y="2667000"/>
              <a:ext cx="939097" cy="151014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00600" y="4038600"/>
              <a:ext cx="5100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Atrix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1" y="1219200"/>
            <a:ext cx="1828800" cy="1800999"/>
            <a:chOff x="6324601" y="838200"/>
            <a:chExt cx="1828800" cy="1800999"/>
          </a:xfrm>
        </p:grpSpPr>
        <p:pic>
          <p:nvPicPr>
            <p:cNvPr id="12" name="Picture 11" descr="palm_pre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24601" y="838200"/>
              <a:ext cx="1828800" cy="155374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705600" y="236220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Palm Pre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819400" y="2971800"/>
            <a:ext cx="838200" cy="1724799"/>
            <a:chOff x="2743200" y="2590800"/>
            <a:chExt cx="838200" cy="1724799"/>
          </a:xfrm>
        </p:grpSpPr>
        <p:pic>
          <p:nvPicPr>
            <p:cNvPr id="33" name="Picture 32" descr="Bionic.jp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43200" y="2590800"/>
              <a:ext cx="838200" cy="1524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819400" y="4038600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Bionic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71800" y="1143000"/>
            <a:ext cx="935286" cy="1877199"/>
            <a:chOff x="2895600" y="762000"/>
            <a:chExt cx="935286" cy="1877199"/>
          </a:xfrm>
        </p:grpSpPr>
        <p:pic>
          <p:nvPicPr>
            <p:cNvPr id="9" name="Picture 8" descr="Samsung-Fascinate-a-Galaxy-S-Smartphone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5600" y="762000"/>
              <a:ext cx="935286" cy="164005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895600" y="2362200"/>
              <a:ext cx="7537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Galaxy S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19800" y="3048000"/>
            <a:ext cx="1163172" cy="1822610"/>
            <a:chOff x="533400" y="838200"/>
            <a:chExt cx="1252646" cy="1976839"/>
          </a:xfrm>
        </p:grpSpPr>
        <p:pic>
          <p:nvPicPr>
            <p:cNvPr id="49" name="Picture 48" descr="flash-on-iphon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838200"/>
              <a:ext cx="1066800" cy="172708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61999" y="2514600"/>
              <a:ext cx="1024047" cy="300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Next</a:t>
              </a:r>
              <a:r>
                <a:rPr lang="en-US" sz="1200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200" i="1" dirty="0" err="1" smtClean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Phone</a:t>
              </a:r>
              <a:endParaRPr lang="en-US" sz="1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239000" y="3048000"/>
            <a:ext cx="990600" cy="1774916"/>
            <a:chOff x="1676400" y="685800"/>
            <a:chExt cx="1115343" cy="2166987"/>
          </a:xfrm>
        </p:grpSpPr>
        <p:pic>
          <p:nvPicPr>
            <p:cNvPr id="52" name="Picture 51" descr="droid_x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400" y="685800"/>
              <a:ext cx="1115343" cy="190585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752600" y="2514600"/>
              <a:ext cx="993037" cy="3381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Next Droid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60960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59" name="Rounded Rectangle 58"/>
          <p:cNvSpPr/>
          <p:nvPr/>
        </p:nvSpPr>
        <p:spPr>
          <a:xfrm>
            <a:off x="7315200" y="3124200"/>
            <a:ext cx="838200" cy="1447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1447800"/>
            <a:ext cx="8122736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~7 Billion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mobile network subscriptions globally !! (Jan 2014,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predicted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~1.75B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smartphones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worldwide and growing fast (~2.5-3B by 2017, 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predicted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9600" y="533400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New Generations of Powerful Mobile Devices</a:t>
            </a:r>
            <a:endParaRPr lang="en-US" sz="32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56" descr="Screen shot 2013-05-07 at 12.12.22 PM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400" y="2819400"/>
            <a:ext cx="886597" cy="16002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4800" y="2362200"/>
            <a:ext cx="8534400" cy="175432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Capabilities of </a:t>
            </a:r>
            <a:r>
              <a:rPr lang="en-US" dirty="0" err="1" smtClean="0"/>
              <a:t>smartphones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I- Sensors: accelerometer, gyro, proximity, compass, barometer, camera(s), </a:t>
            </a:r>
            <a:r>
              <a:rPr lang="en-US" dirty="0" err="1" smtClean="0"/>
              <a:t>mic</a:t>
            </a:r>
            <a:r>
              <a:rPr lang="en-US" dirty="0" smtClean="0"/>
              <a:t>, touch, GPS, heart rate, temperature, humidity … </a:t>
            </a:r>
          </a:p>
          <a:p>
            <a:r>
              <a:rPr lang="en-US" dirty="0" smtClean="0"/>
              <a:t>II- Storage:1-3 GB RAM, Internal </a:t>
            </a:r>
            <a:r>
              <a:rPr lang="en-US" dirty="0" err="1" smtClean="0"/>
              <a:t>Mem</a:t>
            </a:r>
            <a:r>
              <a:rPr lang="en-US" dirty="0" smtClean="0"/>
              <a:t>: 16-64 GB, External </a:t>
            </a:r>
            <a:r>
              <a:rPr lang="en-US" dirty="0" err="1" smtClean="0"/>
              <a:t>Mem</a:t>
            </a:r>
            <a:r>
              <a:rPr lang="en-US" dirty="0" smtClean="0"/>
              <a:t>: 32-128 GB</a:t>
            </a:r>
          </a:p>
          <a:p>
            <a:r>
              <a:rPr lang="en-US" dirty="0" smtClean="0"/>
              <a:t>III- Computing: quad/</a:t>
            </a:r>
            <a:r>
              <a:rPr lang="en-US" dirty="0" err="1" smtClean="0"/>
              <a:t>octa</a:t>
            </a:r>
            <a:r>
              <a:rPr lang="en-US" dirty="0" smtClean="0"/>
              <a:t>-core 1-2.5GHz CPU, GPU</a:t>
            </a:r>
          </a:p>
          <a:p>
            <a:r>
              <a:rPr lang="en-US" dirty="0" smtClean="0"/>
              <a:t>IV- Communication: cellular 3G-4G/LTE/5G, </a:t>
            </a:r>
            <a:r>
              <a:rPr lang="en-US" dirty="0" err="1" smtClean="0"/>
              <a:t>WiFi-AP/direct/adhoc</a:t>
            </a:r>
            <a:r>
              <a:rPr lang="en-US" dirty="0" smtClean="0"/>
              <a:t>, Bluetooth, NFC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981200" y="4343400"/>
            <a:ext cx="825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Nexus 4/5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66800" y="4343400"/>
            <a:ext cx="94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Galaxy S4/5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8600" y="4343400"/>
            <a:ext cx="85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Lumia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920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64" descr="Screen shot 2013-05-07 at 12.09.55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9200" y="4648200"/>
            <a:ext cx="1271587" cy="2057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5257800" y="6629400"/>
            <a:ext cx="706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Nexus 7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 animBg="1"/>
      <p:bldP spid="18" grpId="0" animBg="1"/>
      <p:bldP spid="56" grpId="0" animBg="1"/>
      <p:bldP spid="6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stribution_Fitting_new_al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4397396" y="4342208"/>
            <a:ext cx="4572000" cy="2515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64" y="228600"/>
            <a:ext cx="8954628" cy="1143000"/>
          </a:xfrm>
        </p:spPr>
        <p:txBody>
          <a:bodyPr/>
          <a:lstStyle/>
          <a:p>
            <a:r>
              <a:rPr lang="en-US" dirty="0" smtClean="0"/>
              <a:t>Traffic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C719-480F-CC40-B7BA-7C00D711E88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373189"/>
            <a:ext cx="472578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 smtClean="0">
                <a:latin typeface="Times New Roman"/>
                <a:cs typeface="Times New Roman"/>
              </a:rPr>
              <a:t>Heavy-tailed</a:t>
            </a:r>
            <a:r>
              <a:rPr lang="en-US" sz="2800" dirty="0" smtClean="0">
                <a:latin typeface="Times New Roman"/>
                <a:cs typeface="Times New Roman"/>
              </a:rPr>
              <a:t> distributions better at modeling empirical values of traffic densities.</a:t>
            </a:r>
          </a:p>
          <a:p>
            <a:pPr marL="285750" indent="-285750">
              <a:buFont typeface="Arial"/>
              <a:buChar char="•"/>
            </a:pPr>
            <a:endParaRPr lang="en-US" sz="28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Times New Roman"/>
                <a:cs typeface="Times New Roman"/>
              </a:rPr>
              <a:t>Heavy-tailed distributions combined model more than 85% of all 700+ locations.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1135"/>
            <a:ext cx="9144000" cy="15799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5131" y="1342064"/>
            <a:ext cx="3027081" cy="267674"/>
          </a:xfrm>
          <a:prstGeom prst="rect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93453" y="1342064"/>
            <a:ext cx="914400" cy="267674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42893" y="1375395"/>
            <a:ext cx="914400" cy="267674"/>
          </a:xfrm>
          <a:prstGeom prst="rect">
            <a:avLst/>
          </a:prstGeom>
          <a:noFill/>
          <a:ln w="38100" cmpd="sng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1653" y="3410356"/>
            <a:ext cx="221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 Heavy-tailed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77" name="Down Arrow 76"/>
          <p:cNvSpPr/>
          <p:nvPr/>
        </p:nvSpPr>
        <p:spPr>
          <a:xfrm>
            <a:off x="6303502" y="3385347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8294481" y="4018997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own Arrow 78"/>
          <p:cNvSpPr/>
          <p:nvPr/>
        </p:nvSpPr>
        <p:spPr>
          <a:xfrm>
            <a:off x="5595194" y="4028165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931653" y="3028212"/>
            <a:ext cx="214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Memory-less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1" name="Down Arrow 80"/>
          <p:cNvSpPr/>
          <p:nvPr/>
        </p:nvSpPr>
        <p:spPr>
          <a:xfrm>
            <a:off x="7016586" y="4461987"/>
            <a:ext cx="484382" cy="852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own Arrow 81"/>
          <p:cNvSpPr/>
          <p:nvPr/>
        </p:nvSpPr>
        <p:spPr>
          <a:xfrm>
            <a:off x="7729220" y="4882795"/>
            <a:ext cx="484382" cy="852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Down Arrow 82"/>
          <p:cNvSpPr/>
          <p:nvPr/>
        </p:nvSpPr>
        <p:spPr>
          <a:xfrm>
            <a:off x="4894571" y="4456616"/>
            <a:ext cx="484382" cy="8523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06031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Curve fitting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smtClean="0"/>
          </a:p>
          <a:p>
            <a:fld id="{0F09C719-480F-CC40-B7BA-7C00D711E88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7" name="Picture 16" descr="d33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5" y="1011062"/>
            <a:ext cx="6400800" cy="3440170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107113"/>
            <a:ext cx="8229600" cy="47919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Heavy-tailed better at fitting empirical distribution</a:t>
            </a:r>
          </a:p>
          <a:p>
            <a:r>
              <a:rPr lang="en-US" dirty="0" smtClean="0"/>
              <a:t>Log-gamma, Log-logistic, </a:t>
            </a:r>
            <a:r>
              <a:rPr lang="en-US" dirty="0" err="1" smtClean="0"/>
              <a:t>Weibull</a:t>
            </a:r>
            <a:endParaRPr lang="en-US" dirty="0" smtClean="0"/>
          </a:p>
          <a:p>
            <a:r>
              <a:rPr lang="en-US" dirty="0" smtClean="0"/>
              <a:t>Memory-less deviate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896" y="4800600"/>
            <a:ext cx="8874515" cy="566738"/>
          </a:xfrm>
        </p:spPr>
        <p:txBody>
          <a:bodyPr>
            <a:noAutofit/>
          </a:bodyPr>
          <a:lstStyle/>
          <a:p>
            <a:r>
              <a:rPr lang="en-US" sz="3200" dirty="0"/>
              <a:t>Scaling of stochastic self similar </a:t>
            </a:r>
            <a:r>
              <a:rPr lang="en-US" sz="3200" dirty="0" smtClean="0"/>
              <a:t>traffic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024" y="5367338"/>
            <a:ext cx="8543387" cy="80486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Granularity of traffic is scaled from 1 minute to 10, 100, to 1000 minutes.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Plots are </a:t>
            </a:r>
            <a:r>
              <a:rPr lang="en-US" sz="2400" b="1" dirty="0"/>
              <a:t>invariant</a:t>
            </a:r>
            <a:r>
              <a:rPr lang="en-US" sz="2400" dirty="0"/>
              <a:t> to the chosen time </a:t>
            </a:r>
            <a:r>
              <a:rPr lang="en-US" sz="2400" dirty="0" smtClean="0"/>
              <a:t>granularity.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C719-480F-CC40-B7BA-7C00D711E88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9" name="Picture 8" descr="sydney-all-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62" y="423586"/>
            <a:ext cx="8229600" cy="44270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5392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3" y="555664"/>
            <a:ext cx="8910918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26" y="4443317"/>
            <a:ext cx="8892974" cy="5667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Percentage locations with Self-similar traffic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561" y="5053322"/>
            <a:ext cx="8384082" cy="80486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Shows the distribution of seven estimators of Hurst parameter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Value ranges from 0.5 – 0.9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C719-480F-CC40-B7BA-7C00D711E88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026" y="1707309"/>
            <a:ext cx="324858" cy="39874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83408" y="1707309"/>
            <a:ext cx="324858" cy="398743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808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26" y="4065093"/>
            <a:ext cx="8892974" cy="566738"/>
          </a:xfrm>
        </p:spPr>
        <p:txBody>
          <a:bodyPr>
            <a:noAutofit/>
          </a:bodyPr>
          <a:lstStyle/>
          <a:p>
            <a:r>
              <a:rPr lang="en-US" sz="3200" dirty="0" smtClean="0"/>
              <a:t>Percentage locations with Self-similar traffic</a:t>
            </a:r>
            <a:endParaRPr lang="en-US" sz="3200" dirty="0"/>
          </a:p>
        </p:txBody>
      </p:sp>
      <p:pic>
        <p:nvPicPr>
          <p:cNvPr id="5" name="Picture Placeholder 4" descr="percentage_of_hurst_foun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-19709" b="-19709"/>
          <a:stretch>
            <a:fillRect/>
          </a:stretch>
        </p:blipFill>
        <p:spPr>
          <a:xfrm>
            <a:off x="745747" y="-27844"/>
            <a:ext cx="7315200" cy="48403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561" y="4548346"/>
            <a:ext cx="8384082" cy="804862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Mean value &gt; 0.65. Plots are </a:t>
            </a:r>
            <a:r>
              <a:rPr lang="en-US" sz="2800" b="1" dirty="0"/>
              <a:t>invariant</a:t>
            </a:r>
            <a:r>
              <a:rPr lang="en-US" sz="2800" dirty="0"/>
              <a:t> to the chosen time granularity</a:t>
            </a:r>
            <a:r>
              <a:rPr lang="en-US" sz="28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dirty="0"/>
              <a:t>percentage of locations from every region that have self-similarity in their traffic patterns</a:t>
            </a:r>
            <a:r>
              <a:rPr lang="en-US" sz="2800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C719-480F-CC40-B7BA-7C00D711E88F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786773" y="209133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001710" y="372569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1676400" y="518152"/>
            <a:ext cx="484382" cy="852358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18081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vice-2012-10-24-1632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17532" y="1694288"/>
            <a:ext cx="2698279" cy="4796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/>
                <a:cs typeface="Times New Roman"/>
              </a:rPr>
              <a:t>Social Discovery: </a:t>
            </a:r>
            <a:r>
              <a:rPr lang="en-US" sz="3600" i="1" dirty="0" err="1" smtClean="0">
                <a:latin typeface="Times New Roman"/>
                <a:cs typeface="Times New Roman"/>
              </a:rPr>
              <a:t>iTrust/ConnectEnc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*</a:t>
            </a:r>
            <a:r>
              <a:rPr lang="en-US" sz="3600" i="1" dirty="0" smtClean="0">
                <a:latin typeface="Times New Roman"/>
                <a:cs typeface="Times New Roman"/>
              </a:rPr>
              <a:t/>
            </a:r>
            <a:br>
              <a:rPr lang="en-US" sz="3600" i="1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(downloadable from </a:t>
            </a:r>
            <a:r>
              <a:rPr lang="en-US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www.cise.ufl.edu/~helmy</a:t>
            </a:r>
            <a:r>
              <a:rPr lang="en-US" sz="2000" i="1" dirty="0" smtClean="0">
                <a:latin typeface="Times New Roman"/>
                <a:cs typeface="Times New Roman"/>
              </a:rPr>
              <a:t> , or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google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itrust-uf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 lang="en-US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BBC92-980E-7A40-A635-4234B7FFB091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 descr="screenshot_itrust_12_ann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43600" y="1694288"/>
            <a:ext cx="2672440" cy="47160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shot_itrust_1_anno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1694287"/>
            <a:ext cx="2760333" cy="48711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419600" y="2057400"/>
            <a:ext cx="1524000" cy="990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598" y="3352800"/>
            <a:ext cx="1524001" cy="9906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52800" y="5562600"/>
            <a:ext cx="2438400" cy="381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19599" y="4495800"/>
            <a:ext cx="1444256" cy="381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68495" y="2376644"/>
            <a:ext cx="1181899" cy="2137721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400" y="6550223"/>
            <a:ext cx="8955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*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300" dirty="0" smtClean="0">
                <a:latin typeface="Times New Roman"/>
                <a:cs typeface="Times New Roman"/>
              </a:rPr>
              <a:t>U. Kumar, A. Helmy, “Discovering Trustworthy Social Spaces", </a:t>
            </a:r>
            <a:r>
              <a:rPr lang="en-US" sz="1300" i="1" dirty="0" smtClean="0">
                <a:latin typeface="Times New Roman"/>
                <a:cs typeface="Times New Roman"/>
              </a:rPr>
              <a:t>ACM </a:t>
            </a:r>
            <a:r>
              <a:rPr lang="en-US" sz="1300" i="1" dirty="0" err="1" smtClean="0">
                <a:latin typeface="Times New Roman"/>
                <a:cs typeface="Times New Roman"/>
              </a:rPr>
              <a:t>SenSys</a:t>
            </a:r>
            <a:r>
              <a:rPr lang="en-US" sz="1300" i="1" dirty="0" smtClean="0">
                <a:latin typeface="Times New Roman"/>
                <a:cs typeface="Times New Roman"/>
              </a:rPr>
              <a:t> - </a:t>
            </a:r>
            <a:r>
              <a:rPr lang="en-US" sz="1300" i="1" dirty="0" err="1" smtClean="0">
                <a:latin typeface="Times New Roman"/>
                <a:cs typeface="Times New Roman"/>
              </a:rPr>
              <a:t>PhoneSense</a:t>
            </a:r>
            <a:r>
              <a:rPr lang="en-US" sz="1300" dirty="0" smtClean="0">
                <a:latin typeface="Times New Roman"/>
                <a:cs typeface="Times New Roman"/>
              </a:rPr>
              <a:t>, Nov 2012. * </a:t>
            </a:r>
            <a:r>
              <a:rPr lang="en-US" sz="1300" i="1" dirty="0" smtClean="0">
                <a:latin typeface="Times New Roman"/>
                <a:cs typeface="Times New Roman"/>
              </a:rPr>
              <a:t>IEEE WCNC </a:t>
            </a:r>
            <a:r>
              <a:rPr lang="en-US" sz="1300" dirty="0" smtClean="0">
                <a:latin typeface="Times New Roman"/>
                <a:cs typeface="Times New Roman"/>
              </a:rPr>
              <a:t>Apr 2014.</a:t>
            </a:r>
            <a:endParaRPr lang="en-US" sz="13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70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evice-2012-10-24-1632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08517" y="1694286"/>
            <a:ext cx="2720937" cy="4837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Times New Roman"/>
                <a:cs typeface="Times New Roman"/>
              </a:rPr>
              <a:t>Discovering Frequently Encountered Devices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BBC92-980E-7A40-A635-4234B7FFB09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 descr="screenshot_itrust_1_ann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8958" y="1694288"/>
            <a:ext cx="2760333" cy="48711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shot_graph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67170" y="1694287"/>
            <a:ext cx="2755690" cy="48990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168495" y="2376644"/>
            <a:ext cx="1181899" cy="2137721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89288" y="2565266"/>
            <a:ext cx="1415017" cy="1886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76220" y="2753889"/>
            <a:ext cx="1074518" cy="666466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5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91440" y="4559852"/>
            <a:ext cx="8961120" cy="1846695"/>
            <a:chOff x="91440" y="4559852"/>
            <a:chExt cx="8961120" cy="1846695"/>
          </a:xfrm>
        </p:grpSpPr>
        <p:grpSp>
          <p:nvGrpSpPr>
            <p:cNvPr id="60" name="Group 59"/>
            <p:cNvGrpSpPr/>
            <p:nvPr/>
          </p:nvGrpSpPr>
          <p:grpSpPr>
            <a:xfrm>
              <a:off x="91440" y="4559852"/>
              <a:ext cx="8961120" cy="1846695"/>
              <a:chOff x="91440" y="4559852"/>
              <a:chExt cx="8961120" cy="184669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061374" y="5014669"/>
                <a:ext cx="1889032" cy="8791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Behavioral Modeling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666772" y="5148353"/>
                <a:ext cx="3243731" cy="9895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Scalable Data Mining &amp;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Computing</a:t>
                </a:r>
                <a:endParaRPr lang="en-US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724784" y="4939109"/>
                <a:ext cx="3168295" cy="67132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Mobile 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Measurements &amp;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Sensing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88058" y="4559852"/>
                <a:ext cx="8464502" cy="18439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326" name="TextBox 18"/>
              <p:cNvSpPr txBox="1">
                <a:spLocks noChangeArrowheads="1"/>
              </p:cNvSpPr>
              <p:nvPr/>
            </p:nvSpPr>
            <p:spPr bwMode="auto">
              <a:xfrm>
                <a:off x="4647435" y="4799612"/>
                <a:ext cx="13955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 smtClean="0">
                    <a:latin typeface="Times New Roman" charset="0"/>
                  </a:rPr>
                  <a:t>[</a:t>
                </a:r>
                <a:r>
                  <a:rPr lang="en-US" i="1" dirty="0" err="1" smtClean="0">
                    <a:latin typeface="Times New Roman" charset="0"/>
                  </a:rPr>
                  <a:t>DataPath</a:t>
                </a:r>
                <a:r>
                  <a:rPr lang="en-US" dirty="0" smtClean="0">
                    <a:latin typeface="Times New Roman" charset="0"/>
                  </a:rPr>
                  <a:t>]</a:t>
                </a:r>
                <a:endParaRPr lang="en-US" dirty="0">
                  <a:latin typeface="Times New Roman" charset="0"/>
                </a:endParaRPr>
              </a:p>
            </p:txBody>
          </p:sp>
          <p:sp>
            <p:nvSpPr>
              <p:cNvPr id="13327" name="TextBox 19"/>
              <p:cNvSpPr txBox="1">
                <a:spLocks noChangeArrowheads="1"/>
              </p:cNvSpPr>
              <p:nvPr/>
            </p:nvSpPr>
            <p:spPr bwMode="auto">
              <a:xfrm>
                <a:off x="7363117" y="5915584"/>
                <a:ext cx="1266118" cy="338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charset="0"/>
                  </a:rPr>
                  <a:t>[</a:t>
                </a:r>
                <a:r>
                  <a:rPr lang="en-US" i="1" dirty="0">
                    <a:latin typeface="Times New Roman" charset="0"/>
                  </a:rPr>
                  <a:t>Dictate</a:t>
                </a:r>
                <a:r>
                  <a:rPr lang="en-US" dirty="0">
                    <a:latin typeface="Times New Roman" charset="0"/>
                  </a:rPr>
                  <a:t>]</a:t>
                </a:r>
              </a:p>
            </p:txBody>
          </p:sp>
          <p:sp>
            <p:nvSpPr>
              <p:cNvPr id="13332" name="TextBox 25"/>
              <p:cNvSpPr txBox="1">
                <a:spLocks noChangeArrowheads="1"/>
              </p:cNvSpPr>
              <p:nvPr/>
            </p:nvSpPr>
            <p:spPr bwMode="auto">
              <a:xfrm>
                <a:off x="2535238" y="5845836"/>
                <a:ext cx="1065528" cy="281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cs typeface="Times New Roman" charset="0"/>
                  </a:rPr>
                  <a:t>Big Data</a:t>
                </a:r>
              </a:p>
            </p:txBody>
          </p:sp>
          <p:sp>
            <p:nvSpPr>
              <p:cNvPr id="13333" name="TextBox 27"/>
              <p:cNvSpPr txBox="1">
                <a:spLocks noChangeArrowheads="1"/>
              </p:cNvSpPr>
              <p:nvPr/>
            </p:nvSpPr>
            <p:spPr bwMode="auto">
              <a:xfrm>
                <a:off x="4345693" y="6124829"/>
                <a:ext cx="2580527" cy="28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latin typeface="Times New Roman" charset="0"/>
                    <a:cs typeface="Times New Roman" charset="0"/>
                  </a:rPr>
                  <a:t>Multi-dimensional Analysis</a:t>
                </a:r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91440" y="4559852"/>
                <a:ext cx="496618" cy="1843969"/>
              </a:xfrm>
              <a:prstGeom prst="rect">
                <a:avLst/>
              </a:prstGeom>
              <a:noFill/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eaVert" anchor="ctr"/>
              <a:lstStyle/>
              <a:p>
                <a:pPr algn="ctr">
                  <a:defRPr/>
                </a:pPr>
                <a:r>
                  <a:rPr lang="en-US" sz="1600" dirty="0">
                    <a:latin typeface="Times New Roman"/>
                    <a:ea typeface="+mn-ea"/>
                    <a:cs typeface="Times New Roman"/>
                  </a:rPr>
                  <a:t>Enabling Technologies &amp; Data</a:t>
                </a:r>
              </a:p>
            </p:txBody>
          </p:sp>
        </p:grpSp>
        <p:grpSp>
          <p:nvGrpSpPr>
            <p:cNvPr id="13" name="Group 34"/>
            <p:cNvGrpSpPr>
              <a:grpSpLocks/>
            </p:cNvGrpSpPr>
            <p:nvPr/>
          </p:nvGrpSpPr>
          <p:grpSpPr bwMode="auto">
            <a:xfrm rot="1411984" flipV="1">
              <a:off x="3138723" y="5427347"/>
              <a:ext cx="581483" cy="467895"/>
              <a:chOff x="3790950" y="4021860"/>
              <a:chExt cx="593725" cy="510453"/>
            </a:xfrm>
          </p:grpSpPr>
          <p:sp>
            <p:nvSpPr>
              <p:cNvPr id="36" name="Arc 35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Arc 36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14" name="Group 37"/>
            <p:cNvGrpSpPr>
              <a:grpSpLocks/>
            </p:cNvGrpSpPr>
            <p:nvPr/>
          </p:nvGrpSpPr>
          <p:grpSpPr bwMode="auto">
            <a:xfrm flipV="1">
              <a:off x="6835067" y="5566843"/>
              <a:ext cx="581483" cy="467895"/>
              <a:chOff x="3790950" y="4021860"/>
              <a:chExt cx="593725" cy="510453"/>
            </a:xfrm>
          </p:grpSpPr>
          <p:sp>
            <p:nvSpPr>
              <p:cNvPr id="39" name="Arc 38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Arc 39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91440" y="640080"/>
            <a:ext cx="8961120" cy="4565340"/>
            <a:chOff x="91440" y="640080"/>
            <a:chExt cx="8961120" cy="4565340"/>
          </a:xfrm>
        </p:grpSpPr>
        <p:sp>
          <p:nvSpPr>
            <p:cNvPr id="61" name="TextBox 117"/>
            <p:cNvSpPr txBox="1">
              <a:spLocks noChangeArrowheads="1"/>
            </p:cNvSpPr>
            <p:nvPr/>
          </p:nvSpPr>
          <p:spPr bwMode="auto">
            <a:xfrm>
              <a:off x="6985939" y="2567668"/>
              <a:ext cx="1928322" cy="47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Times New Roman" charset="0"/>
                  <a:cs typeface="Times New Roman" charset="0"/>
                </a:rPr>
                <a:t>Differential Behavioral Analysis</a:t>
              </a:r>
              <a:endParaRPr lang="en-US" sz="1400" dirty="0">
                <a:latin typeface="Times New Roman" charset="0"/>
                <a:cs typeface="Times New Roman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91440" y="640080"/>
              <a:ext cx="8961120" cy="2168800"/>
              <a:chOff x="91440" y="640080"/>
              <a:chExt cx="8961120" cy="21688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026527" y="1660940"/>
                <a:ext cx="2412367" cy="55798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Education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93079" y="823961"/>
                <a:ext cx="2616672" cy="69312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Emergency </a:t>
                </a: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management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88058" y="640080"/>
                <a:ext cx="8464502" cy="21586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325" name="TextBox 17"/>
              <p:cNvSpPr txBox="1">
                <a:spLocks noChangeArrowheads="1"/>
              </p:cNvSpPr>
              <p:nvPr/>
            </p:nvSpPr>
            <p:spPr bwMode="auto">
              <a:xfrm>
                <a:off x="951091" y="1102954"/>
                <a:ext cx="2866553" cy="53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Times New Roman" charset="0"/>
                  </a:rPr>
                  <a:t>[Customized Collaboration]</a:t>
                </a:r>
              </a:p>
              <a:p>
                <a:r>
                  <a:rPr lang="en-US" sz="1600" dirty="0" smtClean="0">
                    <a:latin typeface="Times New Roman" charset="0"/>
                  </a:rPr>
                  <a:t>[Bullying Support Groups]</a:t>
                </a:r>
                <a:endParaRPr lang="en-US" sz="1600" dirty="0">
                  <a:latin typeface="Times New Roman" charset="0"/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91440" y="640080"/>
                <a:ext cx="496618" cy="2168800"/>
              </a:xfrm>
              <a:prstGeom prst="rect">
                <a:avLst/>
              </a:prstGeom>
              <a:noFill/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eaVert" anchor="ctr"/>
              <a:lstStyle/>
              <a:p>
                <a:pPr algn="ctr">
                  <a:defRPr/>
                </a:pPr>
                <a:r>
                  <a:rPr lang="en-US" sz="1600" dirty="0" smtClean="0">
                    <a:latin typeface="Times New Roman"/>
                    <a:ea typeface="+mn-ea"/>
                    <a:cs typeface="Times New Roman"/>
                  </a:rPr>
                  <a:t>Applications</a:t>
                </a:r>
                <a:endParaRPr lang="en-US" sz="1600" dirty="0"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13342" name="TextBox 65"/>
              <p:cNvSpPr txBox="1">
                <a:spLocks noChangeArrowheads="1"/>
              </p:cNvSpPr>
              <p:nvPr/>
            </p:nvSpPr>
            <p:spPr bwMode="auto">
              <a:xfrm>
                <a:off x="2308932" y="2218926"/>
                <a:ext cx="2014760" cy="478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charset="0"/>
                    <a:cs typeface="Times New Roman" charset="0"/>
                  </a:rPr>
                  <a:t>Automatic</a:t>
                </a:r>
                <a:r>
                  <a:rPr lang="en-US" sz="140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400" dirty="0" smtClean="0">
                    <a:latin typeface="Times New Roman" charset="0"/>
                    <a:cs typeface="Times New Roman" charset="0"/>
                  </a:rPr>
                  <a:t>Community Formation</a:t>
                </a:r>
                <a:endParaRPr lang="en-US" sz="1400" dirty="0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156147" y="1033206"/>
                <a:ext cx="2263068" cy="61003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Security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496564" y="1312199"/>
                <a:ext cx="3017424" cy="76723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rPr>
                  <a:t>Health Care</a:t>
                </a:r>
                <a:endParaRPr lang="en-US" dirty="0">
                  <a:solidFill>
                    <a:schemeClr val="tx1"/>
                  </a:solidFill>
                  <a:latin typeface="Times New Roman"/>
                  <a:ea typeface="ＭＳ Ｐゴシック" pitchFamily="-111" charset="-128"/>
                  <a:cs typeface="Times New Roman"/>
                </a:endParaRPr>
              </a:p>
            </p:txBody>
          </p:sp>
          <p:sp>
            <p:nvSpPr>
              <p:cNvPr id="65" name="TextBox 17"/>
              <p:cNvSpPr txBox="1">
                <a:spLocks noChangeArrowheads="1"/>
              </p:cNvSpPr>
              <p:nvPr/>
            </p:nvSpPr>
            <p:spPr bwMode="auto">
              <a:xfrm>
                <a:off x="4572000" y="2023631"/>
                <a:ext cx="3168295" cy="53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latin typeface="Times New Roman" charset="0"/>
                  </a:rPr>
                  <a:t>[Support Group Formation for:</a:t>
                </a:r>
              </a:p>
              <a:p>
                <a:r>
                  <a:rPr lang="en-US" sz="1600" dirty="0" smtClean="0">
                    <a:latin typeface="Times New Roman" charset="0"/>
                  </a:rPr>
                  <a:t>Depression, Frailty, Alzheimer]</a:t>
                </a:r>
                <a:endParaRPr lang="en-US" sz="1600" dirty="0">
                  <a:latin typeface="Times New Roman" charset="0"/>
                </a:endParaRPr>
              </a:p>
            </p:txBody>
          </p:sp>
        </p:grpSp>
        <p:grpSp>
          <p:nvGrpSpPr>
            <p:cNvPr id="19" name="Group 88"/>
            <p:cNvGrpSpPr>
              <a:grpSpLocks/>
            </p:cNvGrpSpPr>
            <p:nvPr/>
          </p:nvGrpSpPr>
          <p:grpSpPr bwMode="auto">
            <a:xfrm rot="5400000" flipH="1">
              <a:off x="1670033" y="2366524"/>
              <a:ext cx="943055" cy="787357"/>
              <a:chOff x="3790950" y="4021859"/>
              <a:chExt cx="593728" cy="510454"/>
            </a:xfrm>
          </p:grpSpPr>
          <p:sp>
            <p:nvSpPr>
              <p:cNvPr id="90" name="Arc 89"/>
              <p:cNvSpPr>
                <a:spLocks noChangeArrowheads="1"/>
              </p:cNvSpPr>
              <p:nvPr/>
            </p:nvSpPr>
            <p:spPr bwMode="auto">
              <a:xfrm>
                <a:off x="3790950" y="4021859"/>
                <a:ext cx="593728" cy="510454"/>
              </a:xfrm>
              <a:custGeom>
                <a:avLst/>
                <a:gdLst>
                  <a:gd name="T0" fmla="*/ 296864 w 593728"/>
                  <a:gd name="T1" fmla="*/ 0 h 510454"/>
                  <a:gd name="T2" fmla="*/ 296864 w 593728"/>
                  <a:gd name="T3" fmla="*/ 255227 h 510454"/>
                  <a:gd name="T4" fmla="*/ 593728 w 593728"/>
                  <a:gd name="T5" fmla="*/ 255227 h 510454"/>
                  <a:gd name="T6" fmla="*/ 2 60000 65536"/>
                  <a:gd name="T7" fmla="*/ 2 60000 65536"/>
                  <a:gd name="T8" fmla="*/ 1 60000 65536"/>
                  <a:gd name="T9" fmla="*/ 296864 w 593728"/>
                  <a:gd name="T10" fmla="*/ 0 h 510454"/>
                  <a:gd name="T11" fmla="*/ 593728 w 593728"/>
                  <a:gd name="T12" fmla="*/ 255227 h 5104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8" h="510454" stroke="0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  <a:lnTo>
                      <a:pt x="296864" y="255227"/>
                    </a:lnTo>
                    <a:close/>
                  </a:path>
                  <a:path w="593728" h="510454" fill="none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91" name="Arc 90"/>
              <p:cNvSpPr>
                <a:spLocks noChangeArrowheads="1"/>
              </p:cNvSpPr>
              <p:nvPr/>
            </p:nvSpPr>
            <p:spPr bwMode="auto">
              <a:xfrm flipH="1">
                <a:off x="3790950" y="4021859"/>
                <a:ext cx="593728" cy="510454"/>
              </a:xfrm>
              <a:custGeom>
                <a:avLst/>
                <a:gdLst>
                  <a:gd name="T0" fmla="*/ 296864 w 593728"/>
                  <a:gd name="T1" fmla="*/ 0 h 510454"/>
                  <a:gd name="T2" fmla="*/ 296864 w 593728"/>
                  <a:gd name="T3" fmla="*/ 255227 h 510454"/>
                  <a:gd name="T4" fmla="*/ 593728 w 593728"/>
                  <a:gd name="T5" fmla="*/ 255227 h 510454"/>
                  <a:gd name="T6" fmla="*/ 2 60000 65536"/>
                  <a:gd name="T7" fmla="*/ 2 60000 65536"/>
                  <a:gd name="T8" fmla="*/ 1 60000 65536"/>
                  <a:gd name="T9" fmla="*/ 296864 w 593728"/>
                  <a:gd name="T10" fmla="*/ 0 h 510454"/>
                  <a:gd name="T11" fmla="*/ 593728 w 593728"/>
                  <a:gd name="T12" fmla="*/ 255227 h 5104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8" h="510454" stroke="0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  <a:lnTo>
                      <a:pt x="296864" y="255227"/>
                    </a:lnTo>
                    <a:close/>
                  </a:path>
                  <a:path w="593728" h="510454" fill="none">
                    <a:moveTo>
                      <a:pt x="296864" y="0"/>
                    </a:moveTo>
                    <a:lnTo>
                      <a:pt x="296863" y="0"/>
                    </a:lnTo>
                    <a:cubicBezTo>
                      <a:pt x="460817" y="0"/>
                      <a:pt x="593728" y="114269"/>
                      <a:pt x="593728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119" name="Freeform 118"/>
            <p:cNvSpPr>
              <a:spLocks noChangeArrowheads="1"/>
            </p:cNvSpPr>
            <p:nvPr/>
          </p:nvSpPr>
          <p:spPr bwMode="auto">
            <a:xfrm>
              <a:off x="2233496" y="1870185"/>
              <a:ext cx="2338503" cy="1354279"/>
            </a:xfrm>
            <a:custGeom>
              <a:avLst/>
              <a:gdLst>
                <a:gd name="T0" fmla="*/ 0 w 754008"/>
                <a:gd name="T1" fmla="*/ 793750 h 793788"/>
                <a:gd name="T2" fmla="*/ 248844 w 754008"/>
                <a:gd name="T3" fmla="*/ 568854 h 793788"/>
                <a:gd name="T4" fmla="*/ 497689 w 754008"/>
                <a:gd name="T5" fmla="*/ 529167 h 793788"/>
                <a:gd name="T6" fmla="*/ 746533 w 754008"/>
                <a:gd name="T7" fmla="*/ 0 h 7937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54008"/>
                <a:gd name="T13" fmla="*/ 0 h 793788"/>
                <a:gd name="T14" fmla="*/ 754008 w 754008"/>
                <a:gd name="T15" fmla="*/ 793788 h 7937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54008" h="793788">
                  <a:moveTo>
                    <a:pt x="0" y="793788"/>
                  </a:moveTo>
                  <a:cubicBezTo>
                    <a:pt x="83778" y="703384"/>
                    <a:pt x="167557" y="612980"/>
                    <a:pt x="251336" y="568881"/>
                  </a:cubicBezTo>
                  <a:cubicBezTo>
                    <a:pt x="335115" y="524782"/>
                    <a:pt x="418893" y="624005"/>
                    <a:pt x="502672" y="529192"/>
                  </a:cubicBezTo>
                  <a:cubicBezTo>
                    <a:pt x="586451" y="434379"/>
                    <a:pt x="754008" y="0"/>
                    <a:pt x="754008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 type="stealth" w="lg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6066995" y="1946274"/>
              <a:ext cx="2256210" cy="3259146"/>
            </a:xfrm>
            <a:custGeom>
              <a:avLst/>
              <a:gdLst>
                <a:gd name="connsiteX0" fmla="*/ 0 w 2279073"/>
                <a:gd name="connsiteY0" fmla="*/ 3560618 h 3560618"/>
                <a:gd name="connsiteX1" fmla="*/ 1136073 w 2279073"/>
                <a:gd name="connsiteY1" fmla="*/ 2064328 h 3560618"/>
                <a:gd name="connsiteX2" fmla="*/ 1371600 w 2279073"/>
                <a:gd name="connsiteY2" fmla="*/ 1801091 h 3560618"/>
                <a:gd name="connsiteX3" fmla="*/ 2244437 w 2279073"/>
                <a:gd name="connsiteY3" fmla="*/ 1080655 h 3560618"/>
                <a:gd name="connsiteX4" fmla="*/ 1163782 w 2279073"/>
                <a:gd name="connsiteY4" fmla="*/ 0 h 356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9073" h="3560618">
                  <a:moveTo>
                    <a:pt x="0" y="3560618"/>
                  </a:moveTo>
                  <a:lnTo>
                    <a:pt x="1136073" y="2064328"/>
                  </a:lnTo>
                  <a:cubicBezTo>
                    <a:pt x="1364673" y="1771074"/>
                    <a:pt x="1186873" y="1965037"/>
                    <a:pt x="1371600" y="1801091"/>
                  </a:cubicBezTo>
                  <a:cubicBezTo>
                    <a:pt x="1556327" y="1637146"/>
                    <a:pt x="2279073" y="1380837"/>
                    <a:pt x="2244437" y="1080655"/>
                  </a:cubicBezTo>
                  <a:cubicBezTo>
                    <a:pt x="2209801" y="780473"/>
                    <a:pt x="1686791" y="390236"/>
                    <a:pt x="1163782" y="0"/>
                  </a:cubicBezTo>
                </a:path>
              </a:pathLst>
            </a:custGeom>
            <a:ln w="12700">
              <a:solidFill>
                <a:schemeClr val="tx1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1440" y="2787084"/>
            <a:ext cx="8961120" cy="2250339"/>
            <a:chOff x="91440" y="2787084"/>
            <a:chExt cx="8961120" cy="2250339"/>
          </a:xfrm>
        </p:grpSpPr>
        <p:sp>
          <p:nvSpPr>
            <p:cNvPr id="13337" name="TextBox 45"/>
            <p:cNvSpPr txBox="1">
              <a:spLocks noChangeArrowheads="1"/>
            </p:cNvSpPr>
            <p:nvPr/>
          </p:nvSpPr>
          <p:spPr bwMode="auto">
            <a:xfrm>
              <a:off x="6723486" y="4320093"/>
              <a:ext cx="1349982" cy="479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dirty="0">
                  <a:latin typeface="Times New Roman" charset="0"/>
                  <a:cs typeface="Times New Roman" charset="0"/>
                </a:rPr>
                <a:t>Model-informed </a:t>
              </a:r>
            </a:p>
            <a:p>
              <a:pPr algn="ctr"/>
              <a:r>
                <a:rPr lang="en-US" sz="1400" dirty="0">
                  <a:latin typeface="Times New Roman" charset="0"/>
                  <a:cs typeface="Times New Roman" charset="0"/>
                </a:rPr>
                <a:t>Design</a:t>
              </a:r>
            </a:p>
          </p:txBody>
        </p:sp>
        <p:grpSp>
          <p:nvGrpSpPr>
            <p:cNvPr id="18" name="Group 40"/>
            <p:cNvGrpSpPr>
              <a:grpSpLocks/>
            </p:cNvGrpSpPr>
            <p:nvPr/>
          </p:nvGrpSpPr>
          <p:grpSpPr bwMode="auto">
            <a:xfrm rot="5400000" flipH="1">
              <a:off x="7524098" y="4408724"/>
              <a:ext cx="710560" cy="501332"/>
              <a:chOff x="3790950" y="4021860"/>
              <a:chExt cx="593725" cy="510453"/>
            </a:xfrm>
          </p:grpSpPr>
          <p:sp>
            <p:nvSpPr>
              <p:cNvPr id="42" name="Arc 41"/>
              <p:cNvSpPr>
                <a:spLocks noChangeArrowheads="1"/>
              </p:cNvSpPr>
              <p:nvPr/>
            </p:nvSpPr>
            <p:spPr bwMode="auto">
              <a:xfrm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3" name="Arc 42"/>
              <p:cNvSpPr>
                <a:spLocks noChangeArrowheads="1"/>
              </p:cNvSpPr>
              <p:nvPr/>
            </p:nvSpPr>
            <p:spPr bwMode="auto">
              <a:xfrm flipH="1">
                <a:off x="3790950" y="4021860"/>
                <a:ext cx="593725" cy="510453"/>
              </a:xfrm>
              <a:custGeom>
                <a:avLst/>
                <a:gdLst>
                  <a:gd name="T0" fmla="*/ 296862 w 593725"/>
                  <a:gd name="T1" fmla="*/ 0 h 510453"/>
                  <a:gd name="T2" fmla="*/ 296863 w 593725"/>
                  <a:gd name="T3" fmla="*/ 255227 h 510453"/>
                  <a:gd name="T4" fmla="*/ 593725 w 593725"/>
                  <a:gd name="T5" fmla="*/ 255227 h 510453"/>
                  <a:gd name="T6" fmla="*/ 2 60000 65536"/>
                  <a:gd name="T7" fmla="*/ 2 60000 65536"/>
                  <a:gd name="T8" fmla="*/ 1 60000 65536"/>
                  <a:gd name="T9" fmla="*/ 296862 w 593725"/>
                  <a:gd name="T10" fmla="*/ 0 h 510453"/>
                  <a:gd name="T11" fmla="*/ 593725 w 593725"/>
                  <a:gd name="T12" fmla="*/ 255227 h 5104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3725" h="510453" stroke="0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  <a:lnTo>
                      <a:pt x="296863" y="255227"/>
                    </a:lnTo>
                    <a:close/>
                  </a:path>
                  <a:path w="593725" h="510453" fill="none">
                    <a:moveTo>
                      <a:pt x="296862" y="0"/>
                    </a:moveTo>
                    <a:lnTo>
                      <a:pt x="296861" y="0"/>
                    </a:lnTo>
                    <a:cubicBezTo>
                      <a:pt x="460814" y="0"/>
                      <a:pt x="593725" y="114269"/>
                      <a:pt x="593725" y="255227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91440" y="2787084"/>
              <a:ext cx="8961120" cy="2250339"/>
              <a:chOff x="91440" y="2787084"/>
              <a:chExt cx="8961120" cy="2250339"/>
            </a:xfrm>
          </p:grpSpPr>
          <p:sp>
            <p:nvSpPr>
              <p:cNvPr id="13346" name="TextBox 91"/>
              <p:cNvSpPr txBox="1">
                <a:spLocks noChangeArrowheads="1"/>
              </p:cNvSpPr>
              <p:nvPr/>
            </p:nvSpPr>
            <p:spPr bwMode="auto">
              <a:xfrm>
                <a:off x="800220" y="4311374"/>
                <a:ext cx="1253688" cy="478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charset="0"/>
                    <a:cs typeface="Times New Roman" charset="0"/>
                  </a:rPr>
                  <a:t>Participatory</a:t>
                </a:r>
              </a:p>
              <a:p>
                <a:pPr algn="ctr"/>
                <a:r>
                  <a:rPr lang="en-US" sz="1400" dirty="0">
                    <a:latin typeface="Times New Roman" charset="0"/>
                    <a:cs typeface="Times New Roman" charset="0"/>
                  </a:rPr>
                  <a:t>Sensing</a:t>
                </a:r>
              </a:p>
            </p:txBody>
          </p:sp>
          <p:sp>
            <p:nvSpPr>
              <p:cNvPr id="63" name="Freeform 62"/>
              <p:cNvSpPr>
                <a:spLocks noChangeArrowheads="1"/>
              </p:cNvSpPr>
              <p:nvPr/>
            </p:nvSpPr>
            <p:spPr bwMode="auto">
              <a:xfrm rot="5400000" flipH="1">
                <a:off x="738252" y="4267969"/>
                <a:ext cx="1255469" cy="226307"/>
              </a:xfrm>
              <a:custGeom>
                <a:avLst/>
                <a:gdLst>
                  <a:gd name="T0" fmla="*/ 2134300 w 2156198"/>
                  <a:gd name="T1" fmla="*/ 357716 h 535807"/>
                  <a:gd name="T2" fmla="*/ 1152260 w 2156198"/>
                  <a:gd name="T3" fmla="*/ 476956 h 535807"/>
                  <a:gd name="T4" fmla="*/ 0 w 2156198"/>
                  <a:gd name="T5" fmla="*/ 0 h 535807"/>
                  <a:gd name="T6" fmla="*/ 0 60000 65536"/>
                  <a:gd name="T7" fmla="*/ 0 60000 65536"/>
                  <a:gd name="T8" fmla="*/ 0 60000 65536"/>
                  <a:gd name="T9" fmla="*/ 0 w 2156198"/>
                  <a:gd name="T10" fmla="*/ 0 h 535807"/>
                  <a:gd name="T11" fmla="*/ 2156198 w 2156198"/>
                  <a:gd name="T12" fmla="*/ 535807 h 53580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6198" h="535807">
                    <a:moveTo>
                      <a:pt x="2156198" y="357204"/>
                    </a:moveTo>
                    <a:cubicBezTo>
                      <a:pt x="1839823" y="446505"/>
                      <a:pt x="1523448" y="535807"/>
                      <a:pt x="1164082" y="476273"/>
                    </a:cubicBezTo>
                    <a:cubicBezTo>
                      <a:pt x="804716" y="416739"/>
                      <a:pt x="178581" y="68354"/>
                      <a:pt x="0" y="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miter lim="800000"/>
                <a:headEnd/>
                <a:tailEnd type="stealth" w="lg" len="lg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cxnSp>
            <p:nvCxnSpPr>
              <p:cNvPr id="73" name="Curved Connector 72"/>
              <p:cNvCxnSpPr>
                <a:endCxn id="9" idx="7"/>
              </p:cNvCxnSpPr>
              <p:nvPr/>
            </p:nvCxnSpPr>
            <p:spPr>
              <a:xfrm rot="5400000">
                <a:off x="3431120" y="3821109"/>
                <a:ext cx="1214286" cy="1218342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91440" y="2787084"/>
                <a:ext cx="8961120" cy="1772768"/>
                <a:chOff x="91440" y="2787084"/>
                <a:chExt cx="8961120" cy="1772768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704354" y="3228823"/>
                  <a:ext cx="3264161" cy="57542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Behavior-based </a:t>
                  </a:r>
                  <a:r>
                    <a:rPr lang="en-US" dirty="0">
                      <a:solidFill>
                        <a:schemeClr val="tx1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Networking</a:t>
                  </a: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19386" y="3195402"/>
                  <a:ext cx="1659583" cy="6408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 smtClean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Privacy</a:t>
                  </a:r>
                  <a:endPara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588058" y="2808880"/>
                  <a:ext cx="8464502" cy="17509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lg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329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724784" y="2916409"/>
                  <a:ext cx="1222686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 smtClean="0">
                      <a:latin typeface="Times New Roman" charset="0"/>
                    </a:rPr>
                    <a:t>[</a:t>
                  </a:r>
                  <a:r>
                    <a:rPr lang="en-US" i="1" dirty="0" err="1" smtClean="0">
                      <a:latin typeface="Times New Roman" charset="0"/>
                    </a:rPr>
                    <a:t>i</a:t>
                  </a:r>
                  <a:r>
                    <a:rPr lang="en-US" i="1" dirty="0" smtClean="0">
                      <a:latin typeface="Times New Roman" charset="0"/>
                    </a:rPr>
                    <a:t>-cast</a:t>
                  </a:r>
                  <a:r>
                    <a:rPr lang="en-US" dirty="0">
                      <a:latin typeface="Times New Roman" charset="0"/>
                    </a:rPr>
                    <a:t>]</a:t>
                  </a:r>
                </a:p>
              </p:txBody>
            </p:sp>
            <p:sp>
              <p:nvSpPr>
                <p:cNvPr id="48" name="Rectangle 47"/>
                <p:cNvSpPr>
                  <a:spLocks noChangeArrowheads="1"/>
                </p:cNvSpPr>
                <p:nvPr/>
              </p:nvSpPr>
              <p:spPr bwMode="auto">
                <a:xfrm>
                  <a:off x="91440" y="2787084"/>
                  <a:ext cx="496618" cy="1772768"/>
                </a:xfrm>
                <a:prstGeom prst="rect">
                  <a:avLst/>
                </a:prstGeom>
                <a:noFill/>
                <a:ln w="9525">
                  <a:solidFill>
                    <a:srgbClr val="4A7EBB"/>
                  </a:solidFill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eaVert" anchor="ctr"/>
                <a:lstStyle/>
                <a:p>
                  <a:pPr algn="ctr">
                    <a:defRPr/>
                  </a:pPr>
                  <a:r>
                    <a:rPr lang="en-US" sz="1600" dirty="0">
                      <a:latin typeface="Times New Roman"/>
                      <a:ea typeface="+mn-ea"/>
                      <a:cs typeface="Times New Roman"/>
                    </a:rPr>
                    <a:t>Behavior-based Networking</a:t>
                  </a:r>
                </a:p>
              </p:txBody>
            </p:sp>
            <p:grpSp>
              <p:nvGrpSpPr>
                <p:cNvPr id="2" name="Group 84"/>
                <p:cNvGrpSpPr>
                  <a:grpSpLocks/>
                </p:cNvGrpSpPr>
                <p:nvPr/>
              </p:nvGrpSpPr>
              <p:grpSpPr bwMode="auto">
                <a:xfrm rot="2020523" flipH="1">
                  <a:off x="5773070" y="3321124"/>
                  <a:ext cx="407042" cy="546390"/>
                  <a:chOff x="3790945" y="4021860"/>
                  <a:chExt cx="593730" cy="510483"/>
                </a:xfrm>
              </p:grpSpPr>
              <p:sp>
                <p:nvSpPr>
                  <p:cNvPr id="86" name="Arc 85"/>
                  <p:cNvSpPr>
                    <a:spLocks noChangeArrowheads="1"/>
                  </p:cNvSpPr>
                  <p:nvPr/>
                </p:nvSpPr>
                <p:spPr bwMode="auto">
                  <a:xfrm>
                    <a:off x="3790945" y="4021887"/>
                    <a:ext cx="593724" cy="510456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 type="stealth" w="lg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87" name="Arc 8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90950" y="4021860"/>
                    <a:ext cx="593725" cy="510453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13344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3365030" y="2846661"/>
                  <a:ext cx="1390272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Trust Advisers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3347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4345693" y="3892885"/>
                  <a:ext cx="1040383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Data </a:t>
                  </a:r>
                  <a:r>
                    <a:rPr lang="en-US" sz="1400" dirty="0">
                      <a:latin typeface="Times New Roman" charset="0"/>
                      <a:cs typeface="Times New Roman" charset="0"/>
                    </a:rPr>
                    <a:t>Vault</a:t>
                  </a:r>
                </a:p>
              </p:txBody>
            </p:sp>
            <p:sp>
              <p:nvSpPr>
                <p:cNvPr id="64" name="TextBox 95"/>
                <p:cNvSpPr txBox="1">
                  <a:spLocks noChangeArrowheads="1"/>
                </p:cNvSpPr>
                <p:nvPr/>
              </p:nvSpPr>
              <p:spPr bwMode="auto">
                <a:xfrm>
                  <a:off x="2233496" y="4032381"/>
                  <a:ext cx="1961325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Opportunistic Networks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grpSp>
              <p:nvGrpSpPr>
                <p:cNvPr id="3" name="Group 84"/>
                <p:cNvGrpSpPr>
                  <a:grpSpLocks/>
                </p:cNvGrpSpPr>
                <p:nvPr/>
              </p:nvGrpSpPr>
              <p:grpSpPr bwMode="auto">
                <a:xfrm rot="21129027">
                  <a:off x="3765139" y="3060984"/>
                  <a:ext cx="654840" cy="546390"/>
                  <a:chOff x="3790945" y="4021860"/>
                  <a:chExt cx="593730" cy="510483"/>
                </a:xfrm>
              </p:grpSpPr>
              <p:sp>
                <p:nvSpPr>
                  <p:cNvPr id="67" name="Arc 85"/>
                  <p:cNvSpPr>
                    <a:spLocks noChangeArrowheads="1"/>
                  </p:cNvSpPr>
                  <p:nvPr/>
                </p:nvSpPr>
                <p:spPr bwMode="auto">
                  <a:xfrm>
                    <a:off x="3790945" y="4021887"/>
                    <a:ext cx="593724" cy="510456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 type="stealth" w="lg" len="med"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70" name="Arc 8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90950" y="4021860"/>
                    <a:ext cx="593725" cy="510453"/>
                  </a:xfrm>
                  <a:custGeom>
                    <a:avLst/>
                    <a:gdLst>
                      <a:gd name="T0" fmla="*/ 296862 w 593725"/>
                      <a:gd name="T1" fmla="*/ 0 h 510453"/>
                      <a:gd name="T2" fmla="*/ 296863 w 593725"/>
                      <a:gd name="T3" fmla="*/ 255227 h 510453"/>
                      <a:gd name="T4" fmla="*/ 593725 w 593725"/>
                      <a:gd name="T5" fmla="*/ 255227 h 510453"/>
                      <a:gd name="T6" fmla="*/ 2 60000 65536"/>
                      <a:gd name="T7" fmla="*/ 2 60000 65536"/>
                      <a:gd name="T8" fmla="*/ 1 60000 65536"/>
                      <a:gd name="T9" fmla="*/ 296862 w 593725"/>
                      <a:gd name="T10" fmla="*/ 0 h 510453"/>
                      <a:gd name="T11" fmla="*/ 593725 w 593725"/>
                      <a:gd name="T12" fmla="*/ 255227 h 510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93725" h="510453" stroke="0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  <a:lnTo>
                          <a:pt x="296863" y="255227"/>
                        </a:lnTo>
                        <a:close/>
                      </a:path>
                      <a:path w="593725" h="510453" fill="none">
                        <a:moveTo>
                          <a:pt x="296862" y="0"/>
                        </a:moveTo>
                        <a:lnTo>
                          <a:pt x="296861" y="0"/>
                        </a:lnTo>
                        <a:cubicBezTo>
                          <a:pt x="460814" y="0"/>
                          <a:pt x="593725" y="114269"/>
                          <a:pt x="593725" y="255227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:ln>
                  <a:effectLst>
                    <a:outerShdw dist="20000" dir="5400000" rotWithShape="0">
                      <a:srgbClr val="808080">
                        <a:alpha val="37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71" name="TextBox 87"/>
                <p:cNvSpPr txBox="1">
                  <a:spLocks noChangeArrowheads="1"/>
                </p:cNvSpPr>
                <p:nvPr/>
              </p:nvSpPr>
              <p:spPr bwMode="auto">
                <a:xfrm>
                  <a:off x="5628098" y="3125654"/>
                  <a:ext cx="1584147" cy="2817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charset="0"/>
                      <a:cs typeface="Times New Roman" charset="0"/>
                    </a:rPr>
                    <a:t>Information Hiding</a:t>
                  </a:r>
                  <a:endParaRPr lang="en-US" sz="1400" dirty="0">
                    <a:latin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111" name="Freeform 110"/>
                <p:cNvSpPr>
                  <a:spLocks noChangeArrowheads="1"/>
                </p:cNvSpPr>
                <p:nvPr/>
              </p:nvSpPr>
              <p:spPr bwMode="auto">
                <a:xfrm>
                  <a:off x="3289594" y="3753388"/>
                  <a:ext cx="3092859" cy="767231"/>
                </a:xfrm>
                <a:custGeom>
                  <a:avLst/>
                  <a:gdLst>
                    <a:gd name="T0" fmla="*/ 2134300 w 2156198"/>
                    <a:gd name="T1" fmla="*/ 357716 h 535807"/>
                    <a:gd name="T2" fmla="*/ 1152260 w 2156198"/>
                    <a:gd name="T3" fmla="*/ 476956 h 535807"/>
                    <a:gd name="T4" fmla="*/ 0 w 2156198"/>
                    <a:gd name="T5" fmla="*/ 0 h 535807"/>
                    <a:gd name="T6" fmla="*/ 0 60000 65536"/>
                    <a:gd name="T7" fmla="*/ 0 60000 65536"/>
                    <a:gd name="T8" fmla="*/ 0 60000 65536"/>
                    <a:gd name="T9" fmla="*/ 0 w 2156198"/>
                    <a:gd name="T10" fmla="*/ 0 h 535807"/>
                    <a:gd name="T11" fmla="*/ 2156198 w 2156198"/>
                    <a:gd name="T12" fmla="*/ 535807 h 53580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6198" h="535807">
                      <a:moveTo>
                        <a:pt x="2156198" y="357204"/>
                      </a:moveTo>
                      <a:cubicBezTo>
                        <a:pt x="1839823" y="446505"/>
                        <a:pt x="1523448" y="535807"/>
                        <a:pt x="1164082" y="476273"/>
                      </a:cubicBezTo>
                      <a:cubicBezTo>
                        <a:pt x="804716" y="416739"/>
                        <a:pt x="178581" y="68354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  <a:miter lim="800000"/>
                  <a:headEnd/>
                  <a:tailEnd type="stealth" w="lg" len="lg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5628098" y="3613892"/>
                  <a:ext cx="3319165" cy="690218"/>
                </a:xfrm>
                <a:prstGeom prst="ellipse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Mobile </a:t>
                  </a:r>
                  <a:r>
                    <a:rPr lang="en-US" dirty="0" smtClean="0">
                      <a:solidFill>
                        <a:schemeClr val="tx1"/>
                      </a:solidFill>
                      <a:latin typeface="Times New Roman"/>
                      <a:ea typeface="ＭＳ Ｐゴシック" pitchFamily="-111" charset="-128"/>
                      <a:cs typeface="Times New Roman"/>
                    </a:rPr>
                    <a:t>Networks Architectural Spectrum</a:t>
                  </a:r>
                  <a:endParaRPr lang="en-US" dirty="0">
                    <a:solidFill>
                      <a:schemeClr val="tx1"/>
                    </a:solidFill>
                    <a:latin typeface="Times New Roman"/>
                    <a:ea typeface="ＭＳ Ｐゴシック" pitchFamily="-111" charset="-128"/>
                    <a:cs typeface="Times New Roman"/>
                  </a:endParaRPr>
                </a:p>
              </p:txBody>
            </p:sp>
          </p:grpSp>
        </p:grpSp>
      </p:grpSp>
      <p:sp>
        <p:nvSpPr>
          <p:cNvPr id="58" name="TextBox 57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Putting it Together: Health Care, Emergency Mgmt, Education </a:t>
            </a:r>
            <a:endParaRPr lang="en-US" sz="28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2000" y="6488668"/>
            <a:ext cx="801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Interdisciplinary Framework for Mobile Social Sensing, Computing and Networking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Application: Mobile Health Care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 term, continuous, multi-modal behavioral sensing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Differential behavioral analysis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Promise: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Early detection of risks, behavioral disorders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Obesity, mobility, frailty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4" descr="nike_ipod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24600" y="1143000"/>
            <a:ext cx="4450522" cy="288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-health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264152"/>
            <a:ext cx="3733800" cy="2593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Similarity-based “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support group”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Promise: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Disease self-management,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self-efficacy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Targets: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Diabetes, depression, social isolation, elderly care, Alzheimer care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Application: Mobile Health Care</a:t>
            </a:r>
            <a:endParaRPr lang="en-US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welldoc-health-app-01_in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983692"/>
            <a:ext cx="3213100" cy="1874308"/>
          </a:xfrm>
          <a:prstGeom prst="rect">
            <a:avLst/>
          </a:prstGeom>
        </p:spPr>
      </p:pic>
      <p:pic>
        <p:nvPicPr>
          <p:cNvPr id="5" name="Picture 4" descr="Mobile-Heal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5720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Emerging Behavior-Aware Services</a:t>
            </a:r>
          </a:p>
        </p:txBody>
      </p:sp>
      <p:sp>
        <p:nvSpPr>
          <p:cNvPr id="21507" name="Content Placeholder 12"/>
          <p:cNvSpPr>
            <a:spLocks noGrp="1"/>
          </p:cNvSpPr>
          <p:nvPr>
            <p:ph idx="1"/>
          </p:nvPr>
        </p:nvSpPr>
        <p:spPr>
          <a:xfrm>
            <a:off x="381000" y="1905000"/>
            <a:ext cx="7924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Tight coupling between users, devices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Devices can infer user preferences, behavior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Capabilities: </a:t>
            </a:r>
            <a:r>
              <a:rPr lang="en-US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comm.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comp.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</a:rPr>
              <a:t>storage</a:t>
            </a:r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, </a:t>
            </a:r>
            <a:r>
              <a:rPr lang="en-US" dirty="0" smtClean="0">
                <a:solidFill>
                  <a:srgbClr val="CC00CC"/>
                </a:solidFill>
                <a:latin typeface="Times New Roman" pitchFamily="-111" charset="0"/>
                <a:ea typeface="ＭＳ Ｐゴシック" pitchFamily="-111" charset="-128"/>
              </a:rPr>
              <a:t>sensing</a:t>
            </a:r>
          </a:p>
          <a:p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New generation of behavior-aware protocols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Behavior: mobility, interest, trust, friendship,… </a:t>
            </a:r>
          </a:p>
          <a:p>
            <a:pPr lvl="1"/>
            <a:r>
              <a:rPr lang="en-US" dirty="0" smtClean="0">
                <a:latin typeface="Times New Roman" pitchFamily="-111" charset="0"/>
                <a:ea typeface="ＭＳ Ｐゴシック" pitchFamily="-111" charset="-128"/>
              </a:rPr>
              <a:t>Apps: interest-cast, participatory sensing, crowd sourcing, mobile social nets, alert systems, …</a:t>
            </a:r>
          </a:p>
        </p:txBody>
      </p:sp>
      <p:pic>
        <p:nvPicPr>
          <p:cNvPr id="21509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638800"/>
            <a:ext cx="177864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623339"/>
            <a:ext cx="1981200" cy="123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2362200" y="5638800"/>
            <a:ext cx="467147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Times New Roman" pitchFamily="-111" charset="0"/>
              </a:rPr>
              <a:t>New paradigms of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</a:rPr>
              <a:t>communication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,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computation, storage and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-111" charset="0"/>
              </a:rPr>
              <a:t>sensing</a:t>
            </a:r>
            <a:r>
              <a:rPr lang="en-US" sz="2400" i="1" dirty="0" smtClean="0">
                <a:solidFill>
                  <a:srgbClr val="0000FF"/>
                </a:solidFill>
                <a:latin typeface="Times New Roman" pitchFamily="-111" charset="0"/>
              </a:rPr>
              <a:t>?!</a:t>
            </a:r>
            <a:endParaRPr lang="en-US" sz="2400" i="1" dirty="0">
              <a:solidFill>
                <a:srgbClr val="0000FF"/>
              </a:solidFill>
              <a:latin typeface="Times New Roman" pitchFamily="-111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86600" y="990600"/>
            <a:ext cx="2057400" cy="1447800"/>
            <a:chOff x="7467600" y="1295400"/>
            <a:chExt cx="1524000" cy="11430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67600" y="12954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268227" y="1460653"/>
              <a:ext cx="651253" cy="47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3657600" y="1295400"/>
            <a:ext cx="5334000" cy="4343400"/>
            <a:chOff x="7467600" y="1295400"/>
            <a:chExt cx="1524000" cy="114300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67600" y="12954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268227" y="1460653"/>
              <a:ext cx="651253" cy="47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Application: 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Mobile</a:t>
            </a:r>
            <a:r>
              <a:rPr lang="en-US" sz="40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Education</a:t>
            </a:r>
            <a:endParaRPr lang="en-US" sz="40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3001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Similarity-aware collaborative group formation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Support groups against bullying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Next generation mobile classroom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olpc_laptops_arriving_4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85800"/>
            <a:ext cx="2165350" cy="1441868"/>
          </a:xfrm>
          <a:prstGeom prst="rect">
            <a:avLst/>
          </a:prstGeom>
        </p:spPr>
      </p:pic>
      <p:pic>
        <p:nvPicPr>
          <p:cNvPr id="5" name="Picture 4" descr="olpc-p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2133600" cy="1600200"/>
          </a:xfrm>
          <a:prstGeom prst="rect">
            <a:avLst/>
          </a:prstGeom>
        </p:spPr>
      </p:pic>
      <p:pic>
        <p:nvPicPr>
          <p:cNvPr id="6" name="Picture 5" descr="ox_olp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800600"/>
            <a:ext cx="2667000" cy="1671851"/>
          </a:xfrm>
          <a:prstGeom prst="rect">
            <a:avLst/>
          </a:prstGeom>
        </p:spPr>
      </p:pic>
      <p:pic>
        <p:nvPicPr>
          <p:cNvPr id="7" name="Picture 6" descr="piloto_olpc_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724400"/>
            <a:ext cx="2286000" cy="187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1335088"/>
            <a:ext cx="5121275" cy="5402262"/>
            <a:chOff x="96" y="841"/>
            <a:chExt cx="3226" cy="3403"/>
          </a:xfrm>
        </p:grpSpPr>
        <p:pic>
          <p:nvPicPr>
            <p:cNvPr id="94451" name="Picture 3" descr="j008449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4" y="2064"/>
              <a:ext cx="1424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452" name="Picture 4" descr="j033645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3168"/>
              <a:ext cx="1151" cy="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453" name="Picture 5" descr="j018633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841"/>
              <a:ext cx="1344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4454" name="Text Box 6"/>
            <p:cNvSpPr txBox="1">
              <a:spLocks noChangeArrowheads="1"/>
            </p:cNvSpPr>
            <p:nvPr/>
          </p:nvSpPr>
          <p:spPr bwMode="auto">
            <a:xfrm>
              <a:off x="96" y="4032"/>
              <a:ext cx="3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-111" charset="0"/>
                  <a:cs typeface="Arial" charset="0"/>
                </a:rPr>
                <a:t>Real world group experiments (structural health monitoring)</a:t>
              </a:r>
            </a:p>
          </p:txBody>
        </p:sp>
      </p:grpSp>
      <p:pic>
        <p:nvPicPr>
          <p:cNvPr id="94225" name="Picture 7" descr="MCj0233582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3275" y="2514600"/>
            <a:ext cx="1301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6" name="Picture 8" descr="MCj0398153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447800"/>
            <a:ext cx="13716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3124200"/>
            <a:ext cx="1395413" cy="1330325"/>
            <a:chOff x="2637" y="2880"/>
            <a:chExt cx="914" cy="882"/>
          </a:xfrm>
        </p:grpSpPr>
        <p:grpSp>
          <p:nvGrpSpPr>
            <p:cNvPr id="94411" name="Group 12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4444" name="Group 1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3" name="Object 1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3" name="Image" r:id="rId9" imgW="2488889" imgH="1574048" progId="">
                    <p:embed/>
                  </p:oleObj>
                </a:graphicData>
              </a:graphic>
            </p:graphicFrame>
            <p:grpSp>
              <p:nvGrpSpPr>
                <p:cNvPr id="94446" name="Group 1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47" name="Freeform 1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8" name="Freeform 1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9" name="Freeform 1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50" name="Freeform 1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45" name="Text Box 20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2" name="Group 21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4437" name="Group 2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2" name="Object 1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2" name="Image" r:id="rId10" imgW="2488889" imgH="1574048" progId="">
                    <p:embed/>
                  </p:oleObj>
                </a:graphicData>
              </a:graphic>
            </p:graphicFrame>
            <p:grpSp>
              <p:nvGrpSpPr>
                <p:cNvPr id="94439" name="Group 2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40" name="Freeform 2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1" name="Freeform 2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2" name="Freeform 2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43" name="Freeform 2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38" name="Text Box 29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3" name="Group 30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4430" name="Group 3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1" name="Object 1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1" name="Image" r:id="rId11" imgW="2488889" imgH="1574048" progId="">
                    <p:embed/>
                  </p:oleObj>
                </a:graphicData>
              </a:graphic>
            </p:graphicFrame>
            <p:grpSp>
              <p:nvGrpSpPr>
                <p:cNvPr id="94432" name="Group 3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33" name="Freeform 3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4" name="Freeform 3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5" name="Freeform 3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36" name="Freeform 3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31" name="Text Box 38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4" name="Group 39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4423" name="Group 40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20" name="Object 1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20" name="Image" r:id="rId12" imgW="2488889" imgH="1574048" progId="">
                    <p:embed/>
                  </p:oleObj>
                </a:graphicData>
              </a:graphic>
            </p:graphicFrame>
            <p:grpSp>
              <p:nvGrpSpPr>
                <p:cNvPr id="94425" name="Group 42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26" name="Freeform 43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7" name="Freeform 44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8" name="Freeform 45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9" name="Freeform 46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24" name="Text Box 47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415" name="Group 48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4416" name="Group 4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9" name="Object 1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9" name="Image" r:id="rId13" imgW="2488889" imgH="1574048" progId="">
                    <p:embed/>
                  </p:oleObj>
                </a:graphicData>
              </a:graphic>
            </p:graphicFrame>
            <p:grpSp>
              <p:nvGrpSpPr>
                <p:cNvPr id="94418" name="Group 5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19" name="Freeform 5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0" name="Freeform 5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1" name="Freeform 5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22" name="Freeform 5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17" name="Text Box 56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228600" y="5486400"/>
            <a:ext cx="1882775" cy="771525"/>
            <a:chOff x="144" y="3456"/>
            <a:chExt cx="1186" cy="486"/>
          </a:xfrm>
        </p:grpSpPr>
        <p:grpSp>
          <p:nvGrpSpPr>
            <p:cNvPr id="94379" name="Group 58"/>
            <p:cNvGrpSpPr>
              <a:grpSpLocks/>
            </p:cNvGrpSpPr>
            <p:nvPr/>
          </p:nvGrpSpPr>
          <p:grpSpPr bwMode="auto">
            <a:xfrm>
              <a:off x="528" y="3456"/>
              <a:ext cx="325" cy="295"/>
              <a:chOff x="2637" y="3216"/>
              <a:chExt cx="338" cy="310"/>
            </a:xfrm>
          </p:grpSpPr>
          <p:grpSp>
            <p:nvGrpSpPr>
              <p:cNvPr id="94404" name="Group 5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8" name="Object 1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8" name="Image" r:id="rId14" imgW="2488889" imgH="1574048" progId="">
                    <p:embed/>
                  </p:oleObj>
                </a:graphicData>
              </a:graphic>
            </p:graphicFrame>
            <p:grpSp>
              <p:nvGrpSpPr>
                <p:cNvPr id="94406" name="Group 6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07" name="Freeform 6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8" name="Freeform 6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9" name="Freeform 6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10" name="Freeform 6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405" name="Text Box 66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0" name="Group 67"/>
            <p:cNvGrpSpPr>
              <a:grpSpLocks/>
            </p:cNvGrpSpPr>
            <p:nvPr/>
          </p:nvGrpSpPr>
          <p:grpSpPr bwMode="auto">
            <a:xfrm>
              <a:off x="144" y="3648"/>
              <a:ext cx="324" cy="291"/>
              <a:chOff x="2638" y="3216"/>
              <a:chExt cx="337" cy="306"/>
            </a:xfrm>
          </p:grpSpPr>
          <p:grpSp>
            <p:nvGrpSpPr>
              <p:cNvPr id="94397" name="Group 6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7" name="Object 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7" name="Image" r:id="rId15" imgW="2488889" imgH="1574048" progId="">
                    <p:embed/>
                  </p:oleObj>
                </a:graphicData>
              </a:graphic>
            </p:graphicFrame>
            <p:grpSp>
              <p:nvGrpSpPr>
                <p:cNvPr id="94399" name="Group 7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400" name="Freeform 7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1" name="Freeform 7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2" name="Freeform 7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403" name="Freeform 7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98" name="Text Box 75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1" name="Group 76"/>
            <p:cNvGrpSpPr>
              <a:grpSpLocks/>
            </p:cNvGrpSpPr>
            <p:nvPr/>
          </p:nvGrpSpPr>
          <p:grpSpPr bwMode="auto">
            <a:xfrm>
              <a:off x="768" y="3648"/>
              <a:ext cx="325" cy="294"/>
              <a:chOff x="2637" y="3216"/>
              <a:chExt cx="338" cy="309"/>
            </a:xfrm>
          </p:grpSpPr>
          <p:grpSp>
            <p:nvGrpSpPr>
              <p:cNvPr id="94390" name="Group 7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6" name="Object 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6" name="Image" r:id="rId16" imgW="2488889" imgH="1574048" progId="">
                    <p:embed/>
                  </p:oleObj>
                </a:graphicData>
              </a:graphic>
            </p:graphicFrame>
            <p:grpSp>
              <p:nvGrpSpPr>
                <p:cNvPr id="94392" name="Group 7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93" name="Freeform 8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4" name="Freeform 8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5" name="Freeform 8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96" name="Freeform 8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91" name="Text Box 84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82" name="Group 85"/>
            <p:cNvGrpSpPr>
              <a:grpSpLocks/>
            </p:cNvGrpSpPr>
            <p:nvPr/>
          </p:nvGrpSpPr>
          <p:grpSpPr bwMode="auto">
            <a:xfrm>
              <a:off x="1008" y="3456"/>
              <a:ext cx="322" cy="291"/>
              <a:chOff x="2640" y="3216"/>
              <a:chExt cx="335" cy="306"/>
            </a:xfrm>
          </p:grpSpPr>
          <p:grpSp>
            <p:nvGrpSpPr>
              <p:cNvPr id="94383" name="Group 8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5" name="Object 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5" name="Image" r:id="rId17" imgW="2488889" imgH="1574048" progId="">
                    <p:embed/>
                  </p:oleObj>
                </a:graphicData>
              </a:graphic>
            </p:graphicFrame>
            <p:grpSp>
              <p:nvGrpSpPr>
                <p:cNvPr id="94385" name="Group 8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86" name="Freeform 8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7" name="Freeform 9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8" name="Freeform 9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89" name="Freeform 9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84" name="Text Box 93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4208" name="Group 94"/>
          <p:cNvGrpSpPr>
            <a:grpSpLocks/>
          </p:cNvGrpSpPr>
          <p:nvPr/>
        </p:nvGrpSpPr>
        <p:grpSpPr bwMode="auto">
          <a:xfrm rot="-9448096">
            <a:off x="2273300" y="3867150"/>
            <a:ext cx="493713" cy="730250"/>
            <a:chOff x="4896" y="240"/>
            <a:chExt cx="324" cy="280"/>
          </a:xfrm>
        </p:grpSpPr>
        <p:grpSp>
          <p:nvGrpSpPr>
            <p:cNvPr id="94366" name="Group 95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76" name="Arc 96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7" name="Arc 97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8" name="Arc 98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67" name="Group 99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68" name="Group 100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73" name="Arc 101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74" name="Arc 102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75" name="Arc 103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69" name="Arc 104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0" name="Arc 105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1" name="Arc 106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72" name="Arc 107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0" name="Group 108"/>
          <p:cNvGrpSpPr>
            <a:grpSpLocks/>
          </p:cNvGrpSpPr>
          <p:nvPr/>
        </p:nvGrpSpPr>
        <p:grpSpPr bwMode="auto">
          <a:xfrm rot="10800000">
            <a:off x="2133600" y="5486400"/>
            <a:ext cx="534988" cy="730250"/>
            <a:chOff x="4896" y="240"/>
            <a:chExt cx="324" cy="280"/>
          </a:xfrm>
        </p:grpSpPr>
        <p:grpSp>
          <p:nvGrpSpPr>
            <p:cNvPr id="94353" name="Group 109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63" name="Arc 110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4" name="Arc 111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65" name="Arc 112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54" name="Group 113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55" name="Group 114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60" name="Arc 115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61" name="Arc 116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62" name="Arc 117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56" name="Arc 118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7" name="Arc 119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8" name="Arc 120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9" name="Arc 121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4" name="Group 122"/>
          <p:cNvGrpSpPr>
            <a:grpSpLocks/>
          </p:cNvGrpSpPr>
          <p:nvPr/>
        </p:nvGrpSpPr>
        <p:grpSpPr bwMode="auto">
          <a:xfrm rot="-9804026">
            <a:off x="2209800" y="1752600"/>
            <a:ext cx="611188" cy="730250"/>
            <a:chOff x="4896" y="240"/>
            <a:chExt cx="324" cy="280"/>
          </a:xfrm>
        </p:grpSpPr>
        <p:grpSp>
          <p:nvGrpSpPr>
            <p:cNvPr id="94340" name="Group 123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4350" name="Arc 124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1" name="Arc 125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52" name="Arc 126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341" name="Group 127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4342" name="Group 128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4347" name="Arc 129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48" name="Arc 130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349" name="Arc 131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4343" name="Arc 132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4" name="Arc 133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5" name="Arc 134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346" name="Arc 135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4239" name="Group 136"/>
          <p:cNvGrpSpPr>
            <a:grpSpLocks/>
          </p:cNvGrpSpPr>
          <p:nvPr/>
        </p:nvGrpSpPr>
        <p:grpSpPr bwMode="auto">
          <a:xfrm>
            <a:off x="762000" y="1371600"/>
            <a:ext cx="1395413" cy="1330325"/>
            <a:chOff x="2637" y="2880"/>
            <a:chExt cx="914" cy="882"/>
          </a:xfrm>
        </p:grpSpPr>
        <p:grpSp>
          <p:nvGrpSpPr>
            <p:cNvPr id="94300" name="Group 137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4333" name="Group 13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4" name="Object 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4" name="Image" r:id="rId18" imgW="2488889" imgH="1574048" progId="">
                    <p:embed/>
                  </p:oleObj>
                </a:graphicData>
              </a:graphic>
            </p:graphicFrame>
            <p:grpSp>
              <p:nvGrpSpPr>
                <p:cNvPr id="94335" name="Group 14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36" name="Freeform 14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7" name="Freeform 14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8" name="Freeform 14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9" name="Freeform 14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34" name="Text Box 145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1" name="Group 146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4326" name="Group 14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3" name="Object 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3" name="Image" r:id="rId19" imgW="2488889" imgH="1574048" progId="">
                    <p:embed/>
                  </p:oleObj>
                </a:graphicData>
              </a:graphic>
            </p:graphicFrame>
            <p:grpSp>
              <p:nvGrpSpPr>
                <p:cNvPr id="94328" name="Group 14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29" name="Freeform 15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0" name="Freeform 15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1" name="Freeform 15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32" name="Freeform 15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27" name="Text Box 154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4" name="Group 155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4319" name="Group 15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2" name="Object 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2" name="Image" r:id="rId20" imgW="2488889" imgH="1574048" progId="">
                    <p:embed/>
                  </p:oleObj>
                </a:graphicData>
              </a:graphic>
            </p:graphicFrame>
            <p:grpSp>
              <p:nvGrpSpPr>
                <p:cNvPr id="94321" name="Group 15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22" name="Freeform 15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3" name="Freeform 16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4" name="Freeform 16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25" name="Freeform 16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20" name="Text Box 163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3" name="Group 164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4312" name="Group 16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1" name="Object 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1" name="Image" r:id="rId21" imgW="2488889" imgH="1574048" progId="">
                    <p:embed/>
                  </p:oleObj>
                </a:graphicData>
              </a:graphic>
            </p:graphicFrame>
            <p:grpSp>
              <p:nvGrpSpPr>
                <p:cNvPr id="94314" name="Group 16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15" name="Freeform 16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6" name="Freeform 16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7" name="Freeform 17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8" name="Freeform 17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13" name="Text Box 172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4304" name="Group 173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4305" name="Group 17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4210" name="Object 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4210" name="Image" r:id="rId22" imgW="2488889" imgH="1574048" progId="">
                    <p:embed/>
                  </p:oleObj>
                </a:graphicData>
              </a:graphic>
            </p:graphicFrame>
            <p:grpSp>
              <p:nvGrpSpPr>
                <p:cNvPr id="94307" name="Group 17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4308" name="Freeform 17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09" name="Freeform 17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0" name="Freeform 17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311" name="Freeform 18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4306" name="Text Box 181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4269" name="Group 182"/>
          <p:cNvGrpSpPr>
            <a:grpSpLocks/>
          </p:cNvGrpSpPr>
          <p:nvPr/>
        </p:nvGrpSpPr>
        <p:grpSpPr bwMode="auto">
          <a:xfrm>
            <a:off x="2362200" y="2362200"/>
            <a:ext cx="457200" cy="152400"/>
            <a:chOff x="2688" y="912"/>
            <a:chExt cx="576" cy="192"/>
          </a:xfrm>
        </p:grpSpPr>
        <p:sp>
          <p:nvSpPr>
            <p:cNvPr id="94297" name="Line 183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8" name="Line 184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9" name="Line 185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70" name="Group 186"/>
          <p:cNvGrpSpPr>
            <a:grpSpLocks/>
          </p:cNvGrpSpPr>
          <p:nvPr/>
        </p:nvGrpSpPr>
        <p:grpSpPr bwMode="auto">
          <a:xfrm>
            <a:off x="2286000" y="3962400"/>
            <a:ext cx="457200" cy="152400"/>
            <a:chOff x="2688" y="912"/>
            <a:chExt cx="576" cy="192"/>
          </a:xfrm>
        </p:grpSpPr>
        <p:sp>
          <p:nvSpPr>
            <p:cNvPr id="94294" name="Line 187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5" name="Line 188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6" name="Line 189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281" name="Group 190"/>
          <p:cNvGrpSpPr>
            <a:grpSpLocks/>
          </p:cNvGrpSpPr>
          <p:nvPr/>
        </p:nvGrpSpPr>
        <p:grpSpPr bwMode="auto">
          <a:xfrm>
            <a:off x="2133600" y="5638800"/>
            <a:ext cx="457200" cy="152400"/>
            <a:chOff x="2688" y="912"/>
            <a:chExt cx="576" cy="192"/>
          </a:xfrm>
        </p:grpSpPr>
        <p:sp>
          <p:nvSpPr>
            <p:cNvPr id="94291" name="Line 191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2" name="Line 192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293" name="Line 193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238" name="Text Box 194"/>
          <p:cNvSpPr txBox="1">
            <a:spLocks noChangeArrowheads="1"/>
          </p:cNvSpPr>
          <p:nvPr/>
        </p:nvSpPr>
        <p:spPr bwMode="auto">
          <a:xfrm>
            <a:off x="7451725" y="4252913"/>
            <a:ext cx="977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-111" charset="0"/>
                <a:cs typeface="Arial" charset="0"/>
              </a:rPr>
              <a:t>Instructor</a:t>
            </a:r>
          </a:p>
        </p:txBody>
      </p:sp>
      <p:grpSp>
        <p:nvGrpSpPr>
          <p:cNvPr id="94282" name="Group 195"/>
          <p:cNvGrpSpPr>
            <a:grpSpLocks/>
          </p:cNvGrpSpPr>
          <p:nvPr/>
        </p:nvGrpSpPr>
        <p:grpSpPr bwMode="auto">
          <a:xfrm>
            <a:off x="3200400" y="2667000"/>
            <a:ext cx="1277938" cy="2286000"/>
            <a:chOff x="2016" y="1680"/>
            <a:chExt cx="805" cy="1440"/>
          </a:xfrm>
        </p:grpSpPr>
        <p:grpSp>
          <p:nvGrpSpPr>
            <p:cNvPr id="5" name="Group 196"/>
            <p:cNvGrpSpPr>
              <a:grpSpLocks/>
            </p:cNvGrpSpPr>
            <p:nvPr/>
          </p:nvGrpSpPr>
          <p:grpSpPr bwMode="auto">
            <a:xfrm rot="-4972499">
              <a:off x="2075" y="1776"/>
              <a:ext cx="384" cy="192"/>
              <a:chOff x="2688" y="912"/>
              <a:chExt cx="576" cy="192"/>
            </a:xfrm>
          </p:grpSpPr>
          <p:sp>
            <p:nvSpPr>
              <p:cNvPr id="94288" name="Line 197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9" name="Line 198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90" name="Line 199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200"/>
            <p:cNvGrpSpPr>
              <a:grpSpLocks/>
            </p:cNvGrpSpPr>
            <p:nvPr/>
          </p:nvGrpSpPr>
          <p:grpSpPr bwMode="auto">
            <a:xfrm rot="-4972499">
              <a:off x="1944" y="2856"/>
              <a:ext cx="336" cy="192"/>
              <a:chOff x="2688" y="912"/>
              <a:chExt cx="576" cy="192"/>
            </a:xfrm>
          </p:grpSpPr>
          <p:sp>
            <p:nvSpPr>
              <p:cNvPr id="94285" name="Line 201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6" name="Line 202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87" name="Line 203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283" name="Text Box 204"/>
            <p:cNvSpPr txBox="1">
              <a:spLocks noChangeArrowheads="1"/>
            </p:cNvSpPr>
            <p:nvPr/>
          </p:nvSpPr>
          <p:spPr bwMode="auto">
            <a:xfrm>
              <a:off x="2160" y="1872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  <p:sp>
          <p:nvSpPr>
            <p:cNvPr id="94284" name="Text Box 205"/>
            <p:cNvSpPr txBox="1">
              <a:spLocks noChangeArrowheads="1"/>
            </p:cNvSpPr>
            <p:nvPr/>
          </p:nvSpPr>
          <p:spPr bwMode="auto">
            <a:xfrm>
              <a:off x="2112" y="2880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</p:grpSp>
      <p:sp>
        <p:nvSpPr>
          <p:cNvPr id="137422" name="Text Box 206"/>
          <p:cNvSpPr txBox="1">
            <a:spLocks noChangeArrowheads="1"/>
          </p:cNvSpPr>
          <p:nvPr/>
        </p:nvSpPr>
        <p:spPr bwMode="auto">
          <a:xfrm>
            <a:off x="2057400" y="25908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sp>
        <p:nvSpPr>
          <p:cNvPr id="137423" name="Text Box 207"/>
          <p:cNvSpPr txBox="1">
            <a:spLocks noChangeArrowheads="1"/>
          </p:cNvSpPr>
          <p:nvPr/>
        </p:nvSpPr>
        <p:spPr bwMode="auto">
          <a:xfrm>
            <a:off x="1981200" y="43434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sp>
        <p:nvSpPr>
          <p:cNvPr id="137424" name="Text Box 208"/>
          <p:cNvSpPr txBox="1">
            <a:spLocks noChangeArrowheads="1"/>
          </p:cNvSpPr>
          <p:nvPr/>
        </p:nvSpPr>
        <p:spPr bwMode="auto">
          <a:xfrm>
            <a:off x="1828800" y="6096000"/>
            <a:ext cx="989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sensor-adhoc</a:t>
            </a:r>
          </a:p>
        </p:txBody>
      </p:sp>
      <p:grpSp>
        <p:nvGrpSpPr>
          <p:cNvPr id="94302" name="Group 209"/>
          <p:cNvGrpSpPr>
            <a:grpSpLocks/>
          </p:cNvGrpSpPr>
          <p:nvPr/>
        </p:nvGrpSpPr>
        <p:grpSpPr bwMode="auto">
          <a:xfrm>
            <a:off x="3962400" y="2133600"/>
            <a:ext cx="3433763" cy="2971800"/>
            <a:chOff x="2496" y="1344"/>
            <a:chExt cx="2163" cy="1872"/>
          </a:xfrm>
        </p:grpSpPr>
        <p:pic>
          <p:nvPicPr>
            <p:cNvPr id="94252" name="Picture 210" descr="collaborator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3504" y="1344"/>
              <a:ext cx="99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4253" name="Group 211"/>
            <p:cNvGrpSpPr>
              <a:grpSpLocks/>
            </p:cNvGrpSpPr>
            <p:nvPr/>
          </p:nvGrpSpPr>
          <p:grpSpPr bwMode="auto">
            <a:xfrm rot="-9623135">
              <a:off x="2928" y="1968"/>
              <a:ext cx="503" cy="460"/>
              <a:chOff x="4896" y="240"/>
              <a:chExt cx="324" cy="280"/>
            </a:xfrm>
          </p:grpSpPr>
          <p:grpSp>
            <p:nvGrpSpPr>
              <p:cNvPr id="94268" name="Group 212"/>
              <p:cNvGrpSpPr>
                <a:grpSpLocks/>
              </p:cNvGrpSpPr>
              <p:nvPr/>
            </p:nvGrpSpPr>
            <p:grpSpPr bwMode="auto">
              <a:xfrm rot="-664974">
                <a:off x="5060" y="240"/>
                <a:ext cx="160" cy="280"/>
                <a:chOff x="1206" y="2505"/>
                <a:chExt cx="342" cy="674"/>
              </a:xfrm>
            </p:grpSpPr>
            <p:sp>
              <p:nvSpPr>
                <p:cNvPr id="94278" name="Arc 213"/>
                <p:cNvSpPr>
                  <a:spLocks/>
                </p:cNvSpPr>
                <p:nvPr/>
              </p:nvSpPr>
              <p:spPr bwMode="auto">
                <a:xfrm>
                  <a:off x="1338" y="2505"/>
                  <a:ext cx="210" cy="674"/>
                </a:xfrm>
                <a:custGeom>
                  <a:avLst/>
                  <a:gdLst>
                    <a:gd name="T0" fmla="*/ 0 w 21600"/>
                    <a:gd name="T1" fmla="*/ 0 h 42037"/>
                    <a:gd name="T2" fmla="*/ 0 w 21600"/>
                    <a:gd name="T3" fmla="*/ 0 h 42037"/>
                    <a:gd name="T4" fmla="*/ 0 w 21600"/>
                    <a:gd name="T5" fmla="*/ 0 h 4203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37"/>
                    <a:gd name="T11" fmla="*/ 21600 w 21600"/>
                    <a:gd name="T12" fmla="*/ 42037 h 420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37" fill="none" extrusionOk="0">
                      <a:moveTo>
                        <a:pt x="4200" y="0"/>
                      </a:moveTo>
                      <a:cubicBezTo>
                        <a:pt x="14313" y="2005"/>
                        <a:pt x="21600" y="10878"/>
                        <a:pt x="21600" y="21188"/>
                      </a:cubicBezTo>
                      <a:cubicBezTo>
                        <a:pt x="21600" y="30943"/>
                        <a:pt x="15061" y="39487"/>
                        <a:pt x="5645" y="42037"/>
                      </a:cubicBezTo>
                    </a:path>
                    <a:path w="21600" h="42037" stroke="0" extrusionOk="0">
                      <a:moveTo>
                        <a:pt x="4200" y="0"/>
                      </a:moveTo>
                      <a:cubicBezTo>
                        <a:pt x="14313" y="2005"/>
                        <a:pt x="21600" y="10878"/>
                        <a:pt x="21600" y="21188"/>
                      </a:cubicBezTo>
                      <a:cubicBezTo>
                        <a:pt x="21600" y="30943"/>
                        <a:pt x="15061" y="39487"/>
                        <a:pt x="5645" y="42037"/>
                      </a:cubicBezTo>
                      <a:lnTo>
                        <a:pt x="0" y="21188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9" name="Arc 214"/>
                <p:cNvSpPr>
                  <a:spLocks/>
                </p:cNvSpPr>
                <p:nvPr/>
              </p:nvSpPr>
              <p:spPr bwMode="auto">
                <a:xfrm>
                  <a:off x="1278" y="2548"/>
                  <a:ext cx="182" cy="580"/>
                </a:xfrm>
                <a:custGeom>
                  <a:avLst/>
                  <a:gdLst>
                    <a:gd name="T0" fmla="*/ 0 w 21600"/>
                    <a:gd name="T1" fmla="*/ 0 h 42020"/>
                    <a:gd name="T2" fmla="*/ 0 w 21600"/>
                    <a:gd name="T3" fmla="*/ 0 h 42020"/>
                    <a:gd name="T4" fmla="*/ 0 w 21600"/>
                    <a:gd name="T5" fmla="*/ 0 h 4202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20"/>
                    <a:gd name="T11" fmla="*/ 21600 w 21600"/>
                    <a:gd name="T12" fmla="*/ 42020 h 420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20" fill="none" extrusionOk="0">
                      <a:moveTo>
                        <a:pt x="4257" y="-1"/>
                      </a:moveTo>
                      <a:cubicBezTo>
                        <a:pt x="14343" y="2027"/>
                        <a:pt x="21600" y="10887"/>
                        <a:pt x="21600" y="21176"/>
                      </a:cubicBezTo>
                      <a:cubicBezTo>
                        <a:pt x="21600" y="30923"/>
                        <a:pt x="15071" y="39463"/>
                        <a:pt x="5664" y="42019"/>
                      </a:cubicBezTo>
                    </a:path>
                    <a:path w="21600" h="42020" stroke="0" extrusionOk="0">
                      <a:moveTo>
                        <a:pt x="4257" y="-1"/>
                      </a:moveTo>
                      <a:cubicBezTo>
                        <a:pt x="14343" y="2027"/>
                        <a:pt x="21600" y="10887"/>
                        <a:pt x="21600" y="21176"/>
                      </a:cubicBezTo>
                      <a:cubicBezTo>
                        <a:pt x="21600" y="30923"/>
                        <a:pt x="15071" y="39463"/>
                        <a:pt x="5664" y="42019"/>
                      </a:cubicBezTo>
                      <a:lnTo>
                        <a:pt x="0" y="2117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80" name="Arc 215"/>
                <p:cNvSpPr>
                  <a:spLocks/>
                </p:cNvSpPr>
                <p:nvPr/>
              </p:nvSpPr>
              <p:spPr bwMode="auto">
                <a:xfrm>
                  <a:off x="1206" y="2599"/>
                  <a:ext cx="169" cy="490"/>
                </a:xfrm>
                <a:custGeom>
                  <a:avLst/>
                  <a:gdLst>
                    <a:gd name="T0" fmla="*/ 0 w 21600"/>
                    <a:gd name="T1" fmla="*/ 0 h 42041"/>
                    <a:gd name="T2" fmla="*/ 0 w 21600"/>
                    <a:gd name="T3" fmla="*/ 0 h 42041"/>
                    <a:gd name="T4" fmla="*/ 0 w 21600"/>
                    <a:gd name="T5" fmla="*/ 0 h 4204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41"/>
                    <a:gd name="T11" fmla="*/ 21600 w 21600"/>
                    <a:gd name="T12" fmla="*/ 42041 h 420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41" fill="none" extrusionOk="0">
                      <a:moveTo>
                        <a:pt x="4192" y="-1"/>
                      </a:moveTo>
                      <a:cubicBezTo>
                        <a:pt x="14309" y="2001"/>
                        <a:pt x="21600" y="10875"/>
                        <a:pt x="21600" y="21189"/>
                      </a:cubicBezTo>
                      <a:cubicBezTo>
                        <a:pt x="21600" y="30948"/>
                        <a:pt x="15056" y="39495"/>
                        <a:pt x="5635" y="42041"/>
                      </a:cubicBezTo>
                    </a:path>
                    <a:path w="21600" h="42041" stroke="0" extrusionOk="0">
                      <a:moveTo>
                        <a:pt x="4192" y="-1"/>
                      </a:moveTo>
                      <a:cubicBezTo>
                        <a:pt x="14309" y="2001"/>
                        <a:pt x="21600" y="10875"/>
                        <a:pt x="21600" y="21189"/>
                      </a:cubicBezTo>
                      <a:cubicBezTo>
                        <a:pt x="21600" y="30948"/>
                        <a:pt x="15056" y="39495"/>
                        <a:pt x="5635" y="42041"/>
                      </a:cubicBezTo>
                      <a:lnTo>
                        <a:pt x="0" y="2118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16"/>
              <p:cNvGrpSpPr>
                <a:grpSpLocks/>
              </p:cNvGrpSpPr>
              <p:nvPr/>
            </p:nvGrpSpPr>
            <p:grpSpPr bwMode="auto">
              <a:xfrm>
                <a:off x="4896" y="315"/>
                <a:ext cx="210" cy="185"/>
                <a:chOff x="4896" y="315"/>
                <a:chExt cx="210" cy="185"/>
              </a:xfrm>
            </p:grpSpPr>
            <p:grpSp>
              <p:nvGrpSpPr>
                <p:cNvPr id="8" name="Group 217"/>
                <p:cNvGrpSpPr>
                  <a:grpSpLocks/>
                </p:cNvGrpSpPr>
                <p:nvPr/>
              </p:nvGrpSpPr>
              <p:grpSpPr bwMode="auto">
                <a:xfrm rot="-664974">
                  <a:off x="4970" y="315"/>
                  <a:ext cx="136" cy="185"/>
                  <a:chOff x="1010" y="2633"/>
                  <a:chExt cx="288" cy="447"/>
                </a:xfrm>
              </p:grpSpPr>
              <p:sp>
                <p:nvSpPr>
                  <p:cNvPr id="94275" name="Arc 218"/>
                  <p:cNvSpPr>
                    <a:spLocks/>
                  </p:cNvSpPr>
                  <p:nvPr/>
                </p:nvSpPr>
                <p:spPr bwMode="auto">
                  <a:xfrm>
                    <a:off x="1121" y="2633"/>
                    <a:ext cx="177" cy="447"/>
                  </a:xfrm>
                  <a:custGeom>
                    <a:avLst/>
                    <a:gdLst>
                      <a:gd name="T0" fmla="*/ 0 w 21600"/>
                      <a:gd name="T1" fmla="*/ 0 h 42071"/>
                      <a:gd name="T2" fmla="*/ 0 w 21600"/>
                      <a:gd name="T3" fmla="*/ 0 h 42071"/>
                      <a:gd name="T4" fmla="*/ 0 w 21600"/>
                      <a:gd name="T5" fmla="*/ 0 h 42071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71"/>
                      <a:gd name="T11" fmla="*/ 21600 w 21600"/>
                      <a:gd name="T12" fmla="*/ 42071 h 4207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71" fill="none" extrusionOk="0">
                        <a:moveTo>
                          <a:pt x="4117" y="0"/>
                        </a:moveTo>
                        <a:cubicBezTo>
                          <a:pt x="14269" y="1971"/>
                          <a:pt x="21600" y="10862"/>
                          <a:pt x="21600" y="21204"/>
                        </a:cubicBezTo>
                        <a:cubicBezTo>
                          <a:pt x="21600" y="30983"/>
                          <a:pt x="15028" y="39543"/>
                          <a:pt x="5580" y="42070"/>
                        </a:cubicBezTo>
                      </a:path>
                      <a:path w="21600" h="42071" stroke="0" extrusionOk="0">
                        <a:moveTo>
                          <a:pt x="4117" y="0"/>
                        </a:moveTo>
                        <a:cubicBezTo>
                          <a:pt x="14269" y="1971"/>
                          <a:pt x="21600" y="10862"/>
                          <a:pt x="21600" y="21204"/>
                        </a:cubicBezTo>
                        <a:cubicBezTo>
                          <a:pt x="21600" y="30983"/>
                          <a:pt x="15028" y="39543"/>
                          <a:pt x="5580" y="42070"/>
                        </a:cubicBezTo>
                        <a:lnTo>
                          <a:pt x="0" y="21204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76" name="Arc 219"/>
                  <p:cNvSpPr>
                    <a:spLocks/>
                  </p:cNvSpPr>
                  <p:nvPr/>
                </p:nvSpPr>
                <p:spPr bwMode="auto">
                  <a:xfrm>
                    <a:off x="1071" y="2661"/>
                    <a:ext cx="153" cy="385"/>
                  </a:xfrm>
                  <a:custGeom>
                    <a:avLst/>
                    <a:gdLst>
                      <a:gd name="T0" fmla="*/ 0 w 21600"/>
                      <a:gd name="T1" fmla="*/ 0 h 42110"/>
                      <a:gd name="T2" fmla="*/ 0 w 21600"/>
                      <a:gd name="T3" fmla="*/ 0 h 42110"/>
                      <a:gd name="T4" fmla="*/ 0 w 21600"/>
                      <a:gd name="T5" fmla="*/ 0 h 4211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110"/>
                      <a:gd name="T11" fmla="*/ 21600 w 21600"/>
                      <a:gd name="T12" fmla="*/ 42110 h 4211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110" fill="none" extrusionOk="0">
                        <a:moveTo>
                          <a:pt x="4052" y="-1"/>
                        </a:moveTo>
                        <a:cubicBezTo>
                          <a:pt x="14234" y="1944"/>
                          <a:pt x="21600" y="10849"/>
                          <a:pt x="21600" y="21216"/>
                        </a:cubicBezTo>
                        <a:cubicBezTo>
                          <a:pt x="21600" y="31035"/>
                          <a:pt x="14976" y="39619"/>
                          <a:pt x="5477" y="42109"/>
                        </a:cubicBezTo>
                      </a:path>
                      <a:path w="21600" h="42110" stroke="0" extrusionOk="0">
                        <a:moveTo>
                          <a:pt x="4052" y="-1"/>
                        </a:moveTo>
                        <a:cubicBezTo>
                          <a:pt x="14234" y="1944"/>
                          <a:pt x="21600" y="10849"/>
                          <a:pt x="21600" y="21216"/>
                        </a:cubicBezTo>
                        <a:cubicBezTo>
                          <a:pt x="21600" y="31035"/>
                          <a:pt x="14976" y="39619"/>
                          <a:pt x="5477" y="42109"/>
                        </a:cubicBezTo>
                        <a:lnTo>
                          <a:pt x="0" y="21216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4277" name="Arc 220"/>
                  <p:cNvSpPr>
                    <a:spLocks/>
                  </p:cNvSpPr>
                  <p:nvPr/>
                </p:nvSpPr>
                <p:spPr bwMode="auto">
                  <a:xfrm>
                    <a:off x="1010" y="2696"/>
                    <a:ext cx="143" cy="324"/>
                  </a:xfrm>
                  <a:custGeom>
                    <a:avLst/>
                    <a:gdLst>
                      <a:gd name="T0" fmla="*/ 0 w 21600"/>
                      <a:gd name="T1" fmla="*/ 0 h 42053"/>
                      <a:gd name="T2" fmla="*/ 0 w 21600"/>
                      <a:gd name="T3" fmla="*/ 0 h 42053"/>
                      <a:gd name="T4" fmla="*/ 0 w 21600"/>
                      <a:gd name="T5" fmla="*/ 0 h 4205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2053"/>
                      <a:gd name="T11" fmla="*/ 21600 w 21600"/>
                      <a:gd name="T12" fmla="*/ 42053 h 420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2053" fill="none" extrusionOk="0">
                        <a:moveTo>
                          <a:pt x="4177" y="-1"/>
                        </a:moveTo>
                        <a:cubicBezTo>
                          <a:pt x="14301" y="1995"/>
                          <a:pt x="21600" y="10873"/>
                          <a:pt x="21600" y="21192"/>
                        </a:cubicBezTo>
                        <a:cubicBezTo>
                          <a:pt x="21600" y="30963"/>
                          <a:pt x="15039" y="39518"/>
                          <a:pt x="5601" y="42052"/>
                        </a:cubicBezTo>
                      </a:path>
                      <a:path w="21600" h="42053" stroke="0" extrusionOk="0">
                        <a:moveTo>
                          <a:pt x="4177" y="-1"/>
                        </a:moveTo>
                        <a:cubicBezTo>
                          <a:pt x="14301" y="1995"/>
                          <a:pt x="21600" y="10873"/>
                          <a:pt x="21600" y="21192"/>
                        </a:cubicBezTo>
                        <a:cubicBezTo>
                          <a:pt x="21600" y="30963"/>
                          <a:pt x="15039" y="39518"/>
                          <a:pt x="5601" y="42052"/>
                        </a:cubicBezTo>
                        <a:lnTo>
                          <a:pt x="0" y="21192"/>
                        </a:lnTo>
                        <a:close/>
                      </a:path>
                    </a:pathLst>
                  </a:custGeom>
                  <a:noFill/>
                  <a:ln w="79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4271" name="Arc 221"/>
                <p:cNvSpPr>
                  <a:spLocks/>
                </p:cNvSpPr>
                <p:nvPr/>
              </p:nvSpPr>
              <p:spPr bwMode="auto">
                <a:xfrm rot="-664974">
                  <a:off x="4949" y="363"/>
                  <a:ext cx="60" cy="118"/>
                </a:xfrm>
                <a:custGeom>
                  <a:avLst/>
                  <a:gdLst>
                    <a:gd name="T0" fmla="*/ 0 w 21600"/>
                    <a:gd name="T1" fmla="*/ 0 h 42090"/>
                    <a:gd name="T2" fmla="*/ 0 w 21600"/>
                    <a:gd name="T3" fmla="*/ 0 h 42090"/>
                    <a:gd name="T4" fmla="*/ 0 w 21600"/>
                    <a:gd name="T5" fmla="*/ 0 h 4209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90"/>
                    <a:gd name="T11" fmla="*/ 21600 w 21600"/>
                    <a:gd name="T12" fmla="*/ 42090 h 420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90" fill="none" extrusionOk="0">
                      <a:moveTo>
                        <a:pt x="4152" y="0"/>
                      </a:moveTo>
                      <a:cubicBezTo>
                        <a:pt x="14288" y="1985"/>
                        <a:pt x="21600" y="10868"/>
                        <a:pt x="21600" y="21197"/>
                      </a:cubicBezTo>
                      <a:cubicBezTo>
                        <a:pt x="21600" y="31015"/>
                        <a:pt x="14977" y="39599"/>
                        <a:pt x="5480" y="42090"/>
                      </a:cubicBezTo>
                    </a:path>
                    <a:path w="21600" h="42090" stroke="0" extrusionOk="0">
                      <a:moveTo>
                        <a:pt x="4152" y="0"/>
                      </a:moveTo>
                      <a:cubicBezTo>
                        <a:pt x="14288" y="1985"/>
                        <a:pt x="21600" y="10868"/>
                        <a:pt x="21600" y="21197"/>
                      </a:cubicBezTo>
                      <a:cubicBezTo>
                        <a:pt x="21600" y="31015"/>
                        <a:pt x="14977" y="39599"/>
                        <a:pt x="5480" y="42090"/>
                      </a:cubicBezTo>
                      <a:lnTo>
                        <a:pt x="0" y="2119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2" name="Arc 222"/>
                <p:cNvSpPr>
                  <a:spLocks/>
                </p:cNvSpPr>
                <p:nvPr/>
              </p:nvSpPr>
              <p:spPr bwMode="auto">
                <a:xfrm rot="-664974">
                  <a:off x="4924" y="377"/>
                  <a:ext cx="53" cy="101"/>
                </a:xfrm>
                <a:custGeom>
                  <a:avLst/>
                  <a:gdLst>
                    <a:gd name="T0" fmla="*/ 0 w 21600"/>
                    <a:gd name="T1" fmla="*/ 0 h 42137"/>
                    <a:gd name="T2" fmla="*/ 0 w 21600"/>
                    <a:gd name="T3" fmla="*/ 0 h 42137"/>
                    <a:gd name="T4" fmla="*/ 0 w 21600"/>
                    <a:gd name="T5" fmla="*/ 0 h 42137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37"/>
                    <a:gd name="T11" fmla="*/ 21600 w 21600"/>
                    <a:gd name="T12" fmla="*/ 42137 h 4213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37" fill="none" extrusionOk="0">
                      <a:moveTo>
                        <a:pt x="4033" y="-1"/>
                      </a:moveTo>
                      <a:cubicBezTo>
                        <a:pt x="14224" y="1936"/>
                        <a:pt x="21600" y="10845"/>
                        <a:pt x="21600" y="21220"/>
                      </a:cubicBezTo>
                      <a:cubicBezTo>
                        <a:pt x="21600" y="31074"/>
                        <a:pt x="14930" y="39679"/>
                        <a:pt x="5387" y="42137"/>
                      </a:cubicBezTo>
                    </a:path>
                    <a:path w="21600" h="42137" stroke="0" extrusionOk="0">
                      <a:moveTo>
                        <a:pt x="4033" y="-1"/>
                      </a:moveTo>
                      <a:cubicBezTo>
                        <a:pt x="14224" y="1936"/>
                        <a:pt x="21600" y="10845"/>
                        <a:pt x="21600" y="21220"/>
                      </a:cubicBezTo>
                      <a:cubicBezTo>
                        <a:pt x="21600" y="31074"/>
                        <a:pt x="14930" y="39679"/>
                        <a:pt x="5387" y="42137"/>
                      </a:cubicBezTo>
                      <a:lnTo>
                        <a:pt x="0" y="21220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3" name="Arc 223"/>
                <p:cNvSpPr>
                  <a:spLocks/>
                </p:cNvSpPr>
                <p:nvPr/>
              </p:nvSpPr>
              <p:spPr bwMode="auto">
                <a:xfrm rot="-664974">
                  <a:off x="4904" y="396"/>
                  <a:ext cx="45" cy="78"/>
                </a:xfrm>
                <a:custGeom>
                  <a:avLst/>
                  <a:gdLst>
                    <a:gd name="T0" fmla="*/ 0 w 21600"/>
                    <a:gd name="T1" fmla="*/ 0 h 42064"/>
                    <a:gd name="T2" fmla="*/ 0 w 21600"/>
                    <a:gd name="T3" fmla="*/ 0 h 42064"/>
                    <a:gd name="T4" fmla="*/ 0 w 21600"/>
                    <a:gd name="T5" fmla="*/ 0 h 4206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64"/>
                    <a:gd name="T11" fmla="*/ 21600 w 21600"/>
                    <a:gd name="T12" fmla="*/ 42064 h 420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64" fill="none" extrusionOk="0">
                      <a:moveTo>
                        <a:pt x="4193" y="0"/>
                      </a:moveTo>
                      <a:cubicBezTo>
                        <a:pt x="14310" y="2002"/>
                        <a:pt x="21600" y="10876"/>
                        <a:pt x="21600" y="21189"/>
                      </a:cubicBezTo>
                      <a:cubicBezTo>
                        <a:pt x="21600" y="30980"/>
                        <a:pt x="15013" y="39547"/>
                        <a:pt x="5550" y="42063"/>
                      </a:cubicBezTo>
                    </a:path>
                    <a:path w="21600" h="42064" stroke="0" extrusionOk="0">
                      <a:moveTo>
                        <a:pt x="4193" y="0"/>
                      </a:moveTo>
                      <a:cubicBezTo>
                        <a:pt x="14310" y="2002"/>
                        <a:pt x="21600" y="10876"/>
                        <a:pt x="21600" y="21189"/>
                      </a:cubicBezTo>
                      <a:cubicBezTo>
                        <a:pt x="21600" y="30980"/>
                        <a:pt x="15013" y="39547"/>
                        <a:pt x="5550" y="42063"/>
                      </a:cubicBezTo>
                      <a:lnTo>
                        <a:pt x="0" y="2118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274" name="Arc 224"/>
                <p:cNvSpPr>
                  <a:spLocks/>
                </p:cNvSpPr>
                <p:nvPr/>
              </p:nvSpPr>
              <p:spPr bwMode="auto">
                <a:xfrm rot="-664974">
                  <a:off x="4896" y="411"/>
                  <a:ext cx="27" cy="58"/>
                </a:xfrm>
                <a:custGeom>
                  <a:avLst/>
                  <a:gdLst>
                    <a:gd name="T0" fmla="*/ 0 w 21600"/>
                    <a:gd name="T1" fmla="*/ 0 h 42089"/>
                    <a:gd name="T2" fmla="*/ 0 w 21600"/>
                    <a:gd name="T3" fmla="*/ 0 h 42089"/>
                    <a:gd name="T4" fmla="*/ 0 w 21600"/>
                    <a:gd name="T5" fmla="*/ 0 h 42089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89"/>
                    <a:gd name="T11" fmla="*/ 21600 w 21600"/>
                    <a:gd name="T12" fmla="*/ 42089 h 420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89" fill="none" extrusionOk="0">
                      <a:moveTo>
                        <a:pt x="4039" y="0"/>
                      </a:moveTo>
                      <a:cubicBezTo>
                        <a:pt x="14228" y="1940"/>
                        <a:pt x="21600" y="10847"/>
                        <a:pt x="21600" y="21219"/>
                      </a:cubicBezTo>
                      <a:cubicBezTo>
                        <a:pt x="21600" y="31003"/>
                        <a:pt x="15022" y="39566"/>
                        <a:pt x="5568" y="42089"/>
                      </a:cubicBezTo>
                    </a:path>
                    <a:path w="21600" h="42089" stroke="0" extrusionOk="0">
                      <a:moveTo>
                        <a:pt x="4039" y="0"/>
                      </a:moveTo>
                      <a:cubicBezTo>
                        <a:pt x="14228" y="1940"/>
                        <a:pt x="21600" y="10847"/>
                        <a:pt x="21600" y="21219"/>
                      </a:cubicBezTo>
                      <a:cubicBezTo>
                        <a:pt x="21600" y="31003"/>
                        <a:pt x="15022" y="39566"/>
                        <a:pt x="5568" y="42089"/>
                      </a:cubicBezTo>
                      <a:lnTo>
                        <a:pt x="0" y="21219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4254" name="Group 225"/>
            <p:cNvGrpSpPr>
              <a:grpSpLocks/>
            </p:cNvGrpSpPr>
            <p:nvPr/>
          </p:nvGrpSpPr>
          <p:grpSpPr bwMode="auto">
            <a:xfrm>
              <a:off x="2640" y="1488"/>
              <a:ext cx="768" cy="240"/>
              <a:chOff x="2688" y="912"/>
              <a:chExt cx="576" cy="192"/>
            </a:xfrm>
          </p:grpSpPr>
          <p:sp>
            <p:nvSpPr>
              <p:cNvPr id="94265" name="Line 226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6" name="Line 227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7" name="Line 228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4255" name="Text Box 229"/>
            <p:cNvSpPr txBox="1">
              <a:spLocks noChangeArrowheads="1"/>
            </p:cNvSpPr>
            <p:nvPr/>
          </p:nvSpPr>
          <p:spPr bwMode="auto">
            <a:xfrm>
              <a:off x="3312" y="2448"/>
              <a:ext cx="134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Times New Roman" pitchFamily="-111" charset="0"/>
                  <a:cs typeface="Arial" charset="0"/>
                </a:rPr>
                <a:t>Multi-party conference</a:t>
              </a:r>
            </a:p>
            <a:p>
              <a:r>
                <a:rPr lang="en-US" sz="1600">
                  <a:latin typeface="Times New Roman" pitchFamily="-111" charset="0"/>
                  <a:cs typeface="Arial" charset="0"/>
                </a:rPr>
                <a:t>Tele-collaboration tools</a:t>
              </a:r>
            </a:p>
          </p:txBody>
        </p:sp>
        <p:sp>
          <p:nvSpPr>
            <p:cNvPr id="94256" name="Text Box 230"/>
            <p:cNvSpPr txBox="1">
              <a:spLocks noChangeArrowheads="1"/>
            </p:cNvSpPr>
            <p:nvPr/>
          </p:nvSpPr>
          <p:spPr bwMode="auto">
            <a:xfrm>
              <a:off x="2736" y="1664"/>
              <a:ext cx="6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-111" charset="0"/>
                  <a:cs typeface="Arial" charset="0"/>
                </a:rPr>
                <a:t>WLAN/adhoc</a:t>
              </a:r>
            </a:p>
          </p:txBody>
        </p:sp>
        <p:grpSp>
          <p:nvGrpSpPr>
            <p:cNvPr id="94257" name="Group 231"/>
            <p:cNvGrpSpPr>
              <a:grpSpLocks/>
            </p:cNvGrpSpPr>
            <p:nvPr/>
          </p:nvGrpSpPr>
          <p:grpSpPr bwMode="auto">
            <a:xfrm flipV="1">
              <a:off x="2640" y="2352"/>
              <a:ext cx="816" cy="240"/>
              <a:chOff x="2688" y="912"/>
              <a:chExt cx="576" cy="192"/>
            </a:xfrm>
          </p:grpSpPr>
          <p:sp>
            <p:nvSpPr>
              <p:cNvPr id="94262" name="Line 232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3" name="Line 233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4" name="Line 234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4258" name="Group 235"/>
            <p:cNvGrpSpPr>
              <a:grpSpLocks/>
            </p:cNvGrpSpPr>
            <p:nvPr/>
          </p:nvGrpSpPr>
          <p:grpSpPr bwMode="auto">
            <a:xfrm flipV="1">
              <a:off x="2496" y="2784"/>
              <a:ext cx="768" cy="432"/>
              <a:chOff x="2688" y="912"/>
              <a:chExt cx="576" cy="192"/>
            </a:xfrm>
          </p:grpSpPr>
          <p:sp>
            <p:nvSpPr>
              <p:cNvPr id="94259" name="Line 236"/>
              <p:cNvSpPr>
                <a:spLocks noChangeShapeType="1"/>
              </p:cNvSpPr>
              <p:nvPr/>
            </p:nvSpPr>
            <p:spPr bwMode="auto">
              <a:xfrm flipH="1" flipV="1">
                <a:off x="2976" y="1008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0" name="Line 237"/>
              <p:cNvSpPr>
                <a:spLocks noChangeShapeType="1"/>
              </p:cNvSpPr>
              <p:nvPr/>
            </p:nvSpPr>
            <p:spPr bwMode="auto">
              <a:xfrm flipV="1">
                <a:off x="2976" y="96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261" name="Line 238"/>
              <p:cNvSpPr>
                <a:spLocks noChangeShapeType="1"/>
              </p:cNvSpPr>
              <p:nvPr/>
            </p:nvSpPr>
            <p:spPr bwMode="auto">
              <a:xfrm flipH="1" flipV="1">
                <a:off x="2688" y="912"/>
                <a:ext cx="3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7455" name="Text Box 239"/>
          <p:cNvSpPr txBox="1">
            <a:spLocks noChangeArrowheads="1"/>
          </p:cNvSpPr>
          <p:nvPr/>
        </p:nvSpPr>
        <p:spPr bwMode="auto">
          <a:xfrm>
            <a:off x="152400" y="2895600"/>
            <a:ext cx="180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-111" charset="0"/>
                <a:cs typeface="Arial" charset="0"/>
              </a:rPr>
              <a:t>Embedded sensor network</a:t>
            </a:r>
          </a:p>
        </p:txBody>
      </p:sp>
      <p:sp>
        <p:nvSpPr>
          <p:cNvPr id="137456" name="Line 240"/>
          <p:cNvSpPr>
            <a:spLocks noChangeShapeType="1"/>
          </p:cNvSpPr>
          <p:nvPr/>
        </p:nvSpPr>
        <p:spPr bwMode="auto">
          <a:xfrm flipV="1">
            <a:off x="457200" y="2514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7457" name="Line 241"/>
          <p:cNvSpPr>
            <a:spLocks noChangeShapeType="1"/>
          </p:cNvSpPr>
          <p:nvPr/>
        </p:nvSpPr>
        <p:spPr bwMode="auto">
          <a:xfrm>
            <a:off x="457200" y="31242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7458" name="Line 242"/>
          <p:cNvSpPr>
            <a:spLocks noChangeShapeType="1"/>
          </p:cNvSpPr>
          <p:nvPr/>
        </p:nvSpPr>
        <p:spPr bwMode="auto">
          <a:xfrm>
            <a:off x="457200" y="3200400"/>
            <a:ext cx="4572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248" name="Text Box 243"/>
          <p:cNvSpPr txBox="1">
            <a:spLocks noChangeArrowheads="1"/>
          </p:cNvSpPr>
          <p:nvPr/>
        </p:nvSpPr>
        <p:spPr bwMode="auto">
          <a:xfrm>
            <a:off x="1143000" y="533400"/>
            <a:ext cx="70198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chemeClr val="accent2"/>
                </a:solidFill>
                <a:latin typeface="Times New Roman" pitchFamily="-111" charset="0"/>
                <a:cs typeface="Arial" charset="0"/>
              </a:rPr>
              <a:t>The Next Generation (Boundless) Classroom</a:t>
            </a:r>
          </a:p>
        </p:txBody>
      </p:sp>
      <p:sp>
        <p:nvSpPr>
          <p:cNvPr id="94249" name="Text Box 244"/>
          <p:cNvSpPr txBox="1">
            <a:spLocks noChangeArrowheads="1"/>
          </p:cNvSpPr>
          <p:nvPr/>
        </p:nvSpPr>
        <p:spPr bwMode="auto">
          <a:xfrm>
            <a:off x="2819400" y="1143000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-111" charset="0"/>
                <a:cs typeface="Arial" charset="0"/>
              </a:rPr>
              <a:t>Students</a:t>
            </a:r>
          </a:p>
        </p:txBody>
      </p:sp>
      <p:sp>
        <p:nvSpPr>
          <p:cNvPr id="137461" name="Text Box 245"/>
          <p:cNvSpPr txBox="1">
            <a:spLocks noChangeArrowheads="1"/>
          </p:cNvSpPr>
          <p:nvPr/>
        </p:nvSpPr>
        <p:spPr bwMode="auto">
          <a:xfrm>
            <a:off x="4114800" y="5181600"/>
            <a:ext cx="4800600" cy="12160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b="1">
                <a:solidFill>
                  <a:schemeClr val="tx2"/>
                </a:solidFill>
                <a:latin typeface="Times New Roman" pitchFamily="-111" charset="0"/>
                <a:cs typeface="Arial" charset="0"/>
              </a:rPr>
              <a:t>Integration of wired Internet, WLANs, Adhoc Mobile and Sensor Networks</a:t>
            </a:r>
          </a:p>
          <a:p>
            <a:pPr>
              <a:buFontTx/>
              <a:buChar char="-"/>
            </a:pPr>
            <a:r>
              <a:rPr lang="en-US" b="1">
                <a:solidFill>
                  <a:schemeClr val="tx2"/>
                </a:solidFill>
                <a:latin typeface="Times New Roman" pitchFamily="-111" charset="0"/>
                <a:cs typeface="Arial" charset="0"/>
              </a:rPr>
              <a:t>Will this paradigm provide better learning experience for the students?</a:t>
            </a:r>
          </a:p>
        </p:txBody>
      </p:sp>
      <p:sp>
        <p:nvSpPr>
          <p:cNvPr id="137462" name="Text Box 246"/>
          <p:cNvSpPr txBox="1">
            <a:spLocks noChangeArrowheads="1"/>
          </p:cNvSpPr>
          <p:nvPr/>
        </p:nvSpPr>
        <p:spPr bwMode="auto">
          <a:xfrm>
            <a:off x="5659438" y="4752975"/>
            <a:ext cx="135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i="1" u="sng">
                <a:solidFill>
                  <a:srgbClr val="FF0000"/>
                </a:solidFill>
                <a:latin typeface="Times New Roman" pitchFamily="-111" charset="0"/>
                <a:cs typeface="Arial" charset="0"/>
              </a:rPr>
              <a:t>Challenges</a:t>
            </a:r>
          </a:p>
        </p:txBody>
      </p:sp>
      <p:pic>
        <p:nvPicPr>
          <p:cNvPr id="247" name="Picture 246" descr="Laptop-Student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95600" y="3276600"/>
            <a:ext cx="1219200" cy="1149989"/>
          </a:xfrm>
          <a:prstGeom prst="rect">
            <a:avLst/>
          </a:prstGeom>
        </p:spPr>
      </p:pic>
      <p:pic>
        <p:nvPicPr>
          <p:cNvPr id="249" name="Picture 10" descr="j0255309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2895600" y="4953000"/>
            <a:ext cx="98508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2" grpId="0"/>
      <p:bldP spid="137423" grpId="0"/>
      <p:bldP spid="137424" grpId="0"/>
      <p:bldP spid="137455" grpId="0"/>
      <p:bldP spid="137456" grpId="0" animBg="1"/>
      <p:bldP spid="137457" grpId="0" animBg="1"/>
      <p:bldP spid="137458" grpId="0" animBg="1"/>
      <p:bldP spid="137461" grpId="0" animBg="1"/>
      <p:bldP spid="13746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-111" charset="-128"/>
            </a:endParaRPr>
          </a:p>
        </p:txBody>
      </p:sp>
      <p:pic>
        <p:nvPicPr>
          <p:cNvPr id="90135" name="Picture 4" descr="Disaster-hurricane-char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371600"/>
            <a:ext cx="7620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0" y="2667000"/>
            <a:ext cx="1395413" cy="1330325"/>
            <a:chOff x="2637" y="2880"/>
            <a:chExt cx="914" cy="882"/>
          </a:xfrm>
        </p:grpSpPr>
        <p:grpSp>
          <p:nvGrpSpPr>
            <p:cNvPr id="90363" name="Group 6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96" name="Group 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3" name="Object 2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3" name="Image" r:id="rId5" imgW="2488889" imgH="1574048" progId="">
                    <p:embed/>
                  </p:oleObj>
                </a:graphicData>
              </a:graphic>
            </p:graphicFrame>
            <p:grpSp>
              <p:nvGrpSpPr>
                <p:cNvPr id="90398" name="Group 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99" name="Freeform 1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0" name="Freeform 1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1" name="Freeform 1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402" name="Freeform 1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97" name="Text Box 14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4" name="Group 15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89" name="Group 1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2" name="Object 2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2" name="Image" r:id="rId6" imgW="2488889" imgH="1574048" progId="">
                    <p:embed/>
                  </p:oleObj>
                </a:graphicData>
              </a:graphic>
            </p:graphicFrame>
            <p:grpSp>
              <p:nvGrpSpPr>
                <p:cNvPr id="90391" name="Group 1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92" name="Freeform 1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3" name="Freeform 2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4" name="Freeform 2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95" name="Freeform 2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90" name="Text Box 23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5" name="Group 24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382" name="Group 2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1" name="Object 1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1" name="Image" r:id="rId7" imgW="2488889" imgH="1574048" progId="">
                    <p:embed/>
                  </p:oleObj>
                </a:graphicData>
              </a:graphic>
            </p:graphicFrame>
            <p:grpSp>
              <p:nvGrpSpPr>
                <p:cNvPr id="90384" name="Group 2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85" name="Freeform 2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6" name="Freeform 2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7" name="Freeform 3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8" name="Freeform 3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83" name="Text Box 32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6" name="Group 33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375" name="Group 3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30" name="Object 1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30" name="Image" r:id="rId8" imgW="2488889" imgH="1574048" progId="">
                    <p:embed/>
                  </p:oleObj>
                </a:graphicData>
              </a:graphic>
            </p:graphicFrame>
            <p:grpSp>
              <p:nvGrpSpPr>
                <p:cNvPr id="90377" name="Group 3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78" name="Freeform 3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9" name="Freeform 3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0" name="Freeform 3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81" name="Freeform 4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76" name="Text Box 41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67" name="Group 42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368" name="Group 4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9" name="Object 1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9" name="Image" r:id="rId9" imgW="2488889" imgH="1574048" progId="">
                    <p:embed/>
                  </p:oleObj>
                </a:graphicData>
              </a:graphic>
            </p:graphicFrame>
            <p:grpSp>
              <p:nvGrpSpPr>
                <p:cNvPr id="90370" name="Group 4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71" name="Freeform 4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2" name="Freeform 4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3" name="Freeform 4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74" name="Freeform 4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69" name="Text Box 50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18" name="Group 51"/>
          <p:cNvGrpSpPr>
            <a:grpSpLocks/>
          </p:cNvGrpSpPr>
          <p:nvPr/>
        </p:nvGrpSpPr>
        <p:grpSpPr bwMode="auto">
          <a:xfrm>
            <a:off x="2895600" y="2667000"/>
            <a:ext cx="1395413" cy="1330325"/>
            <a:chOff x="2637" y="2880"/>
            <a:chExt cx="914" cy="882"/>
          </a:xfrm>
        </p:grpSpPr>
        <p:grpSp>
          <p:nvGrpSpPr>
            <p:cNvPr id="90323" name="Group 52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56" name="Group 5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8" name="Object 1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8" name="Image" r:id="rId10" imgW="2488889" imgH="1574048" progId="">
                    <p:embed/>
                  </p:oleObj>
                </a:graphicData>
              </a:graphic>
            </p:graphicFrame>
            <p:grpSp>
              <p:nvGrpSpPr>
                <p:cNvPr id="90358" name="Group 5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59" name="Freeform 5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0" name="Freeform 5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1" name="Freeform 5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62" name="Freeform 5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57" name="Text Box 60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4" name="Group 61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49" name="Group 6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7" name="Object 1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7" name="Image" r:id="rId11" imgW="2488889" imgH="1574048" progId="">
                    <p:embed/>
                  </p:oleObj>
                </a:graphicData>
              </a:graphic>
            </p:graphicFrame>
            <p:grpSp>
              <p:nvGrpSpPr>
                <p:cNvPr id="90351" name="Group 6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52" name="Freeform 6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3" name="Freeform 6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4" name="Freeform 6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55" name="Freeform 6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50" name="Text Box 69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5" name="Group 70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342" name="Group 7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6" name="Object 1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6" name="Image" r:id="rId12" imgW="2488889" imgH="1574048" progId="">
                    <p:embed/>
                  </p:oleObj>
                </a:graphicData>
              </a:graphic>
            </p:graphicFrame>
            <p:grpSp>
              <p:nvGrpSpPr>
                <p:cNvPr id="90344" name="Group 7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45" name="Freeform 7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6" name="Freeform 7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7" name="Freeform 7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8" name="Freeform 7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43" name="Text Box 78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6" name="Group 79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335" name="Group 80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5" name="Object 1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5" name="Image" r:id="rId13" imgW="2488889" imgH="1574048" progId="">
                    <p:embed/>
                  </p:oleObj>
                </a:graphicData>
              </a:graphic>
            </p:graphicFrame>
            <p:grpSp>
              <p:nvGrpSpPr>
                <p:cNvPr id="90337" name="Group 82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38" name="Freeform 83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9" name="Freeform 84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0" name="Freeform 85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41" name="Freeform 86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36" name="Text Box 87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327" name="Group 88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328" name="Group 8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4" name="Object 1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4" name="Image" r:id="rId14" imgW="2488889" imgH="1574048" progId="">
                    <p:embed/>
                  </p:oleObj>
                </a:graphicData>
              </a:graphic>
            </p:graphicFrame>
            <p:grpSp>
              <p:nvGrpSpPr>
                <p:cNvPr id="90330" name="Group 9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31" name="Freeform 9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2" name="Freeform 9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3" name="Freeform 9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34" name="Freeform 9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29" name="Text Box 96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136" name="Group 97"/>
          <p:cNvGrpSpPr>
            <a:grpSpLocks/>
          </p:cNvGrpSpPr>
          <p:nvPr/>
        </p:nvGrpSpPr>
        <p:grpSpPr bwMode="auto">
          <a:xfrm>
            <a:off x="6248400" y="2895600"/>
            <a:ext cx="1395413" cy="1330325"/>
            <a:chOff x="2637" y="2880"/>
            <a:chExt cx="914" cy="882"/>
          </a:xfrm>
        </p:grpSpPr>
        <p:grpSp>
          <p:nvGrpSpPr>
            <p:cNvPr id="90283" name="Group 98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316" name="Group 99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3" name="Object 11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3" name="Image" r:id="rId15" imgW="2488889" imgH="1574048" progId="">
                    <p:embed/>
                  </p:oleObj>
                </a:graphicData>
              </a:graphic>
            </p:graphicFrame>
            <p:grpSp>
              <p:nvGrpSpPr>
                <p:cNvPr id="90318" name="Group 101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19" name="Freeform 102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0" name="Freeform 103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1" name="Freeform 104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22" name="Freeform 105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17" name="Text Box 106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3" name="Group 107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309" name="Group 108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2" name="Object 10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2" name="Image" r:id="rId16" imgW="2488889" imgH="1574048" progId="">
                    <p:embed/>
                  </p:oleObj>
                </a:graphicData>
              </a:graphic>
            </p:graphicFrame>
            <p:grpSp>
              <p:nvGrpSpPr>
                <p:cNvPr id="90311" name="Group 110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12" name="Freeform 111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3" name="Freeform 112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4" name="Freeform 113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15" name="Freeform 114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10" name="Text Box 115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5" name="Group 116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4" name="Group 117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1" name="Object 9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1" name="Image" r:id="rId17" imgW="2488889" imgH="1574048" progId="">
                    <p:embed/>
                  </p:oleObj>
                </a:graphicData>
              </a:graphic>
            </p:graphicFrame>
            <p:grpSp>
              <p:nvGrpSpPr>
                <p:cNvPr id="90304" name="Group 119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305" name="Freeform 120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6" name="Freeform 121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7" name="Freeform 122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8" name="Freeform 123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303" name="Text Box 124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6" name="Group 125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295" name="Group 126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20" name="Object 8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20" name="Image" r:id="rId18" imgW="2488889" imgH="1574048" progId="">
                    <p:embed/>
                  </p:oleObj>
                </a:graphicData>
              </a:graphic>
            </p:graphicFrame>
            <p:grpSp>
              <p:nvGrpSpPr>
                <p:cNvPr id="90297" name="Group 128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98" name="Freeform 129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9" name="Freeform 130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0" name="Freeform 131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301" name="Freeform 132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96" name="Text Box 133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87" name="Group 134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5" name="Group 13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9" name="Object 7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9" name="Image" r:id="rId19" imgW="2488889" imgH="1574048" progId="">
                    <p:embed/>
                  </p:oleObj>
                </a:graphicData>
              </a:graphic>
            </p:graphicFrame>
            <p:grpSp>
              <p:nvGrpSpPr>
                <p:cNvPr id="90290" name="Group 13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91" name="Freeform 13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2" name="Freeform 13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3" name="Freeform 14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94" name="Freeform 14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89" name="Text Box 142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163" name="Group 143"/>
          <p:cNvGrpSpPr>
            <a:grpSpLocks/>
          </p:cNvGrpSpPr>
          <p:nvPr/>
        </p:nvGrpSpPr>
        <p:grpSpPr bwMode="auto">
          <a:xfrm>
            <a:off x="6705600" y="1524000"/>
            <a:ext cx="1395413" cy="1330325"/>
            <a:chOff x="2637" y="2880"/>
            <a:chExt cx="914" cy="882"/>
          </a:xfrm>
        </p:grpSpPr>
        <p:grpSp>
          <p:nvGrpSpPr>
            <p:cNvPr id="90243" name="Group 144"/>
            <p:cNvGrpSpPr>
              <a:grpSpLocks/>
            </p:cNvGrpSpPr>
            <p:nvPr/>
          </p:nvGrpSpPr>
          <p:grpSpPr bwMode="auto">
            <a:xfrm>
              <a:off x="2637" y="3216"/>
              <a:ext cx="338" cy="310"/>
              <a:chOff x="2637" y="3216"/>
              <a:chExt cx="338" cy="310"/>
            </a:xfrm>
          </p:grpSpPr>
          <p:grpSp>
            <p:nvGrpSpPr>
              <p:cNvPr id="90276" name="Group 145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8" name="Object 6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8" name="Image" r:id="rId20" imgW="2488889" imgH="1574048" progId="">
                    <p:embed/>
                  </p:oleObj>
                </a:graphicData>
              </a:graphic>
            </p:graphicFrame>
            <p:grpSp>
              <p:nvGrpSpPr>
                <p:cNvPr id="90278" name="Group 147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79" name="Freeform 148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0" name="Freeform 149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1" name="Freeform 150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82" name="Freeform 151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77" name="Text Box 152"/>
              <p:cNvSpPr txBox="1">
                <a:spLocks noChangeArrowheads="1"/>
              </p:cNvSpPr>
              <p:nvPr/>
            </p:nvSpPr>
            <p:spPr bwMode="auto">
              <a:xfrm>
                <a:off x="2637" y="3364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44" name="Group 153"/>
            <p:cNvGrpSpPr>
              <a:grpSpLocks/>
            </p:cNvGrpSpPr>
            <p:nvPr/>
          </p:nvGrpSpPr>
          <p:grpSpPr bwMode="auto">
            <a:xfrm>
              <a:off x="2878" y="3456"/>
              <a:ext cx="337" cy="306"/>
              <a:chOff x="2638" y="3216"/>
              <a:chExt cx="337" cy="306"/>
            </a:xfrm>
          </p:grpSpPr>
          <p:grpSp>
            <p:nvGrpSpPr>
              <p:cNvPr id="90269" name="Group 154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7" name="Object 5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7" name="Image" r:id="rId21" imgW="2488889" imgH="1574048" progId="">
                    <p:embed/>
                  </p:oleObj>
                </a:graphicData>
              </a:graphic>
            </p:graphicFrame>
            <p:grpSp>
              <p:nvGrpSpPr>
                <p:cNvPr id="6" name="Group 156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72" name="Freeform 157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3" name="Freeform 158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4" name="Freeform 159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75" name="Freeform 160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70" name="Text Box 161"/>
              <p:cNvSpPr txBox="1">
                <a:spLocks noChangeArrowheads="1"/>
              </p:cNvSpPr>
              <p:nvPr/>
            </p:nvSpPr>
            <p:spPr bwMode="auto">
              <a:xfrm>
                <a:off x="2638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0245" name="Group 162"/>
            <p:cNvGrpSpPr>
              <a:grpSpLocks/>
            </p:cNvGrpSpPr>
            <p:nvPr/>
          </p:nvGrpSpPr>
          <p:grpSpPr bwMode="auto">
            <a:xfrm>
              <a:off x="3213" y="3360"/>
              <a:ext cx="338" cy="309"/>
              <a:chOff x="2637" y="3216"/>
              <a:chExt cx="338" cy="309"/>
            </a:xfrm>
          </p:grpSpPr>
          <p:grpSp>
            <p:nvGrpSpPr>
              <p:cNvPr id="90262" name="Group 163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6" name="Object 4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6" name="Image" r:id="rId22" imgW="2488889" imgH="1574048" progId="">
                    <p:embed/>
                  </p:oleObj>
                </a:graphicData>
              </a:graphic>
            </p:graphicFrame>
            <p:grpSp>
              <p:nvGrpSpPr>
                <p:cNvPr id="90264" name="Group 165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65" name="Freeform 166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6" name="Freeform 167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7" name="Freeform 168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8" name="Freeform 169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63" name="Text Box 170"/>
              <p:cNvSpPr txBox="1">
                <a:spLocks noChangeArrowheads="1"/>
              </p:cNvSpPr>
              <p:nvPr/>
            </p:nvSpPr>
            <p:spPr bwMode="auto">
              <a:xfrm>
                <a:off x="2637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7" name="Group 171"/>
            <p:cNvGrpSpPr>
              <a:grpSpLocks/>
            </p:cNvGrpSpPr>
            <p:nvPr/>
          </p:nvGrpSpPr>
          <p:grpSpPr bwMode="auto">
            <a:xfrm>
              <a:off x="3024" y="3120"/>
              <a:ext cx="335" cy="306"/>
              <a:chOff x="2640" y="3216"/>
              <a:chExt cx="335" cy="306"/>
            </a:xfrm>
          </p:grpSpPr>
          <p:grpSp>
            <p:nvGrpSpPr>
              <p:cNvPr id="90255" name="Group 172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5" name="Object 3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5" name="Image" r:id="rId23" imgW="2488889" imgH="1574048" progId="">
                    <p:embed/>
                  </p:oleObj>
                </a:graphicData>
              </a:graphic>
            </p:graphicFrame>
            <p:grpSp>
              <p:nvGrpSpPr>
                <p:cNvPr id="8" name="Group 174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58" name="Freeform 175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9" name="Freeform 176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0" name="Freeform 177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61" name="Freeform 178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56" name="Text Box 179"/>
              <p:cNvSpPr txBox="1">
                <a:spLocks noChangeArrowheads="1"/>
              </p:cNvSpPr>
              <p:nvPr/>
            </p:nvSpPr>
            <p:spPr bwMode="auto">
              <a:xfrm>
                <a:off x="2640" y="3360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  <p:grpSp>
          <p:nvGrpSpPr>
            <p:cNvPr id="9" name="Group 180"/>
            <p:cNvGrpSpPr>
              <a:grpSpLocks/>
            </p:cNvGrpSpPr>
            <p:nvPr/>
          </p:nvGrpSpPr>
          <p:grpSpPr bwMode="auto">
            <a:xfrm>
              <a:off x="2881" y="2880"/>
              <a:ext cx="334" cy="309"/>
              <a:chOff x="2641" y="3216"/>
              <a:chExt cx="334" cy="309"/>
            </a:xfrm>
          </p:grpSpPr>
          <p:grpSp>
            <p:nvGrpSpPr>
              <p:cNvPr id="90248" name="Group 181"/>
              <p:cNvGrpSpPr>
                <a:grpSpLocks/>
              </p:cNvGrpSpPr>
              <p:nvPr/>
            </p:nvGrpSpPr>
            <p:grpSpPr bwMode="auto">
              <a:xfrm>
                <a:off x="2688" y="3216"/>
                <a:ext cx="287" cy="192"/>
                <a:chOff x="2976" y="3120"/>
                <a:chExt cx="383" cy="278"/>
              </a:xfrm>
            </p:grpSpPr>
            <p:graphicFrame>
              <p:nvGraphicFramePr>
                <p:cNvPr id="90114" name="Object 2"/>
                <p:cNvGraphicFramePr>
                  <a:graphicFrameLocks noChangeAspect="1"/>
                </p:cNvGraphicFramePr>
                <p:nvPr/>
              </p:nvGraphicFramePr>
              <p:xfrm>
                <a:off x="2976" y="3216"/>
                <a:ext cx="288" cy="182"/>
              </p:xfrm>
              <a:graphic>
                <a:graphicData uri="http://schemas.openxmlformats.org/presentationml/2006/ole">
                  <p:oleObj spid="_x0000_s90114" name="Image" r:id="rId24" imgW="2488889" imgH="1574048" progId="">
                    <p:embed/>
                  </p:oleObj>
                </a:graphicData>
              </a:graphic>
            </p:graphicFrame>
            <p:grpSp>
              <p:nvGrpSpPr>
                <p:cNvPr id="90250" name="Group 183"/>
                <p:cNvGrpSpPr>
                  <a:grpSpLocks/>
                </p:cNvGrpSpPr>
                <p:nvPr/>
              </p:nvGrpSpPr>
              <p:grpSpPr bwMode="auto">
                <a:xfrm>
                  <a:off x="2976" y="3120"/>
                  <a:ext cx="383" cy="58"/>
                  <a:chOff x="1539" y="769"/>
                  <a:chExt cx="383" cy="58"/>
                </a:xfrm>
              </p:grpSpPr>
              <p:sp>
                <p:nvSpPr>
                  <p:cNvPr id="90251" name="Freeform 184"/>
                  <p:cNvSpPr>
                    <a:spLocks/>
                  </p:cNvSpPr>
                  <p:nvPr/>
                </p:nvSpPr>
                <p:spPr bwMode="auto">
                  <a:xfrm>
                    <a:off x="1803" y="793"/>
                    <a:ext cx="119" cy="33"/>
                  </a:xfrm>
                  <a:custGeom>
                    <a:avLst/>
                    <a:gdLst>
                      <a:gd name="T0" fmla="*/ 0 w 594"/>
                      <a:gd name="T1" fmla="*/ 0 h 330"/>
                      <a:gd name="T2" fmla="*/ 0 w 594"/>
                      <a:gd name="T3" fmla="*/ 0 h 330"/>
                      <a:gd name="T4" fmla="*/ 0 w 594"/>
                      <a:gd name="T5" fmla="*/ 0 h 330"/>
                      <a:gd name="T6" fmla="*/ 0 w 594"/>
                      <a:gd name="T7" fmla="*/ 0 h 330"/>
                      <a:gd name="T8" fmla="*/ 0 w 594"/>
                      <a:gd name="T9" fmla="*/ 0 h 330"/>
                      <a:gd name="T10" fmla="*/ 0 w 594"/>
                      <a:gd name="T11" fmla="*/ 0 h 3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94"/>
                      <a:gd name="T19" fmla="*/ 0 h 330"/>
                      <a:gd name="T20" fmla="*/ 594 w 594"/>
                      <a:gd name="T21" fmla="*/ 330 h 3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94" h="330">
                        <a:moveTo>
                          <a:pt x="0" y="330"/>
                        </a:moveTo>
                        <a:lnTo>
                          <a:pt x="157" y="216"/>
                        </a:lnTo>
                        <a:lnTo>
                          <a:pt x="167" y="271"/>
                        </a:lnTo>
                        <a:lnTo>
                          <a:pt x="410" y="89"/>
                        </a:lnTo>
                        <a:lnTo>
                          <a:pt x="420" y="120"/>
                        </a:lnTo>
                        <a:lnTo>
                          <a:pt x="59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2" name="Freeform 185"/>
                  <p:cNvSpPr>
                    <a:spLocks/>
                  </p:cNvSpPr>
                  <p:nvPr/>
                </p:nvSpPr>
                <p:spPr bwMode="auto">
                  <a:xfrm>
                    <a:off x="1750" y="769"/>
                    <a:ext cx="83" cy="50"/>
                  </a:xfrm>
                  <a:custGeom>
                    <a:avLst/>
                    <a:gdLst>
                      <a:gd name="T0" fmla="*/ 0 w 414"/>
                      <a:gd name="T1" fmla="*/ 0 h 501"/>
                      <a:gd name="T2" fmla="*/ 0 w 414"/>
                      <a:gd name="T3" fmla="*/ 0 h 501"/>
                      <a:gd name="T4" fmla="*/ 0 w 414"/>
                      <a:gd name="T5" fmla="*/ 0 h 501"/>
                      <a:gd name="T6" fmla="*/ 0 w 414"/>
                      <a:gd name="T7" fmla="*/ 0 h 501"/>
                      <a:gd name="T8" fmla="*/ 0 w 414"/>
                      <a:gd name="T9" fmla="*/ 0 h 501"/>
                      <a:gd name="T10" fmla="*/ 0 w 414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4"/>
                      <a:gd name="T19" fmla="*/ 0 h 501"/>
                      <a:gd name="T20" fmla="*/ 414 w 414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4" h="501">
                        <a:moveTo>
                          <a:pt x="0" y="501"/>
                        </a:moveTo>
                        <a:lnTo>
                          <a:pt x="59" y="357"/>
                        </a:lnTo>
                        <a:lnTo>
                          <a:pt x="129" y="402"/>
                        </a:lnTo>
                        <a:lnTo>
                          <a:pt x="262" y="141"/>
                        </a:lnTo>
                        <a:lnTo>
                          <a:pt x="317" y="176"/>
                        </a:lnTo>
                        <a:lnTo>
                          <a:pt x="414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3" name="Freeform 186"/>
                  <p:cNvSpPr>
                    <a:spLocks/>
                  </p:cNvSpPr>
                  <p:nvPr/>
                </p:nvSpPr>
                <p:spPr bwMode="auto">
                  <a:xfrm>
                    <a:off x="1626" y="769"/>
                    <a:ext cx="84" cy="50"/>
                  </a:xfrm>
                  <a:custGeom>
                    <a:avLst/>
                    <a:gdLst>
                      <a:gd name="T0" fmla="*/ 0 w 417"/>
                      <a:gd name="T1" fmla="*/ 0 h 501"/>
                      <a:gd name="T2" fmla="*/ 0 w 417"/>
                      <a:gd name="T3" fmla="*/ 0 h 501"/>
                      <a:gd name="T4" fmla="*/ 0 w 417"/>
                      <a:gd name="T5" fmla="*/ 0 h 501"/>
                      <a:gd name="T6" fmla="*/ 0 w 417"/>
                      <a:gd name="T7" fmla="*/ 0 h 501"/>
                      <a:gd name="T8" fmla="*/ 0 w 417"/>
                      <a:gd name="T9" fmla="*/ 0 h 501"/>
                      <a:gd name="T10" fmla="*/ 0 w 417"/>
                      <a:gd name="T11" fmla="*/ 0 h 50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17"/>
                      <a:gd name="T19" fmla="*/ 0 h 501"/>
                      <a:gd name="T20" fmla="*/ 417 w 417"/>
                      <a:gd name="T21" fmla="*/ 501 h 50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17" h="501">
                        <a:moveTo>
                          <a:pt x="417" y="501"/>
                        </a:moveTo>
                        <a:lnTo>
                          <a:pt x="354" y="362"/>
                        </a:lnTo>
                        <a:lnTo>
                          <a:pt x="280" y="404"/>
                        </a:lnTo>
                        <a:lnTo>
                          <a:pt x="144" y="141"/>
                        </a:lnTo>
                        <a:lnTo>
                          <a:pt x="92" y="18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0254" name="Freeform 187"/>
                  <p:cNvSpPr>
                    <a:spLocks/>
                  </p:cNvSpPr>
                  <p:nvPr/>
                </p:nvSpPr>
                <p:spPr bwMode="auto">
                  <a:xfrm>
                    <a:off x="1539" y="794"/>
                    <a:ext cx="117" cy="33"/>
                  </a:xfrm>
                  <a:custGeom>
                    <a:avLst/>
                    <a:gdLst>
                      <a:gd name="T0" fmla="*/ 0 w 586"/>
                      <a:gd name="T1" fmla="*/ 0 h 329"/>
                      <a:gd name="T2" fmla="*/ 0 w 586"/>
                      <a:gd name="T3" fmla="*/ 0 h 329"/>
                      <a:gd name="T4" fmla="*/ 0 w 586"/>
                      <a:gd name="T5" fmla="*/ 0 h 329"/>
                      <a:gd name="T6" fmla="*/ 0 w 586"/>
                      <a:gd name="T7" fmla="*/ 0 h 329"/>
                      <a:gd name="T8" fmla="*/ 0 w 586"/>
                      <a:gd name="T9" fmla="*/ 0 h 329"/>
                      <a:gd name="T10" fmla="*/ 0 w 586"/>
                      <a:gd name="T11" fmla="*/ 0 h 3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86"/>
                      <a:gd name="T19" fmla="*/ 0 h 329"/>
                      <a:gd name="T20" fmla="*/ 586 w 586"/>
                      <a:gd name="T21" fmla="*/ 329 h 3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86" h="329">
                        <a:moveTo>
                          <a:pt x="586" y="329"/>
                        </a:moveTo>
                        <a:lnTo>
                          <a:pt x="428" y="208"/>
                        </a:lnTo>
                        <a:lnTo>
                          <a:pt x="424" y="263"/>
                        </a:lnTo>
                        <a:lnTo>
                          <a:pt x="185" y="78"/>
                        </a:lnTo>
                        <a:lnTo>
                          <a:pt x="170" y="122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0249" name="Text Box 188"/>
              <p:cNvSpPr txBox="1">
                <a:spLocks noChangeArrowheads="1"/>
              </p:cNvSpPr>
              <p:nvPr/>
            </p:nvSpPr>
            <p:spPr bwMode="auto">
              <a:xfrm>
                <a:off x="2641" y="3363"/>
                <a:ext cx="334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-111" charset="0"/>
                    <a:cs typeface="Arial" charset="0"/>
                  </a:rPr>
                  <a:t>sensor</a:t>
                </a:r>
                <a:endParaRPr lang="en-US" sz="2400">
                  <a:latin typeface="Times New Roman" pitchFamily="-111" charset="0"/>
                  <a:cs typeface="Arial" charset="0"/>
                </a:endParaRPr>
              </a:p>
            </p:txBody>
          </p:sp>
        </p:grpSp>
      </p:grpSp>
      <p:grpSp>
        <p:nvGrpSpPr>
          <p:cNvPr id="90232" name="Group 189"/>
          <p:cNvGrpSpPr>
            <a:grpSpLocks/>
          </p:cNvGrpSpPr>
          <p:nvPr/>
        </p:nvGrpSpPr>
        <p:grpSpPr bwMode="auto">
          <a:xfrm rot="-7714547">
            <a:off x="3488531" y="4817269"/>
            <a:ext cx="611188" cy="730250"/>
            <a:chOff x="4896" y="240"/>
            <a:chExt cx="324" cy="280"/>
          </a:xfrm>
        </p:grpSpPr>
        <p:grpSp>
          <p:nvGrpSpPr>
            <p:cNvPr id="90230" name="Group 190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40" name="Arc 191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1" name="Arc 192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2" name="Arc 193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31" name="Group 194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10" name="Group 195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37" name="Arc 196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38" name="Arc 197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39" name="Arc 198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33" name="Arc 199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4" name="Arc 200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5" name="Arc 201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6" name="Arc 202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46" name="Group 203"/>
          <p:cNvGrpSpPr>
            <a:grpSpLocks/>
          </p:cNvGrpSpPr>
          <p:nvPr/>
        </p:nvGrpSpPr>
        <p:grpSpPr bwMode="auto">
          <a:xfrm>
            <a:off x="4038600" y="5410200"/>
            <a:ext cx="457200" cy="152400"/>
            <a:chOff x="2688" y="912"/>
            <a:chExt cx="576" cy="192"/>
          </a:xfrm>
        </p:grpSpPr>
        <p:sp>
          <p:nvSpPr>
            <p:cNvPr id="90227" name="Line 204"/>
            <p:cNvSpPr>
              <a:spLocks noChangeShapeType="1"/>
            </p:cNvSpPr>
            <p:nvPr/>
          </p:nvSpPr>
          <p:spPr bwMode="auto">
            <a:xfrm flipH="1" flipV="1">
              <a:off x="2976" y="1008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228" name="Line 205"/>
            <p:cNvSpPr>
              <a:spLocks noChangeShapeType="1"/>
            </p:cNvSpPr>
            <p:nvPr/>
          </p:nvSpPr>
          <p:spPr bwMode="auto">
            <a:xfrm flipV="1">
              <a:off x="2976" y="96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229" name="Line 206"/>
            <p:cNvSpPr>
              <a:spLocks noChangeShapeType="1"/>
            </p:cNvSpPr>
            <p:nvPr/>
          </p:nvSpPr>
          <p:spPr bwMode="auto">
            <a:xfrm flipH="1" flipV="1">
              <a:off x="2688" y="912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247" name="Group 207"/>
          <p:cNvGrpSpPr>
            <a:grpSpLocks/>
          </p:cNvGrpSpPr>
          <p:nvPr/>
        </p:nvGrpSpPr>
        <p:grpSpPr bwMode="auto">
          <a:xfrm rot="-7714547">
            <a:off x="2878931" y="4436269"/>
            <a:ext cx="611188" cy="730250"/>
            <a:chOff x="4896" y="240"/>
            <a:chExt cx="324" cy="280"/>
          </a:xfrm>
        </p:grpSpPr>
        <p:grpSp>
          <p:nvGrpSpPr>
            <p:cNvPr id="90214" name="Group 208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24" name="Arc 209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5" name="Arc 210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6" name="Arc 211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15" name="Group 212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216" name="Group 213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21" name="Arc 214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22" name="Arc 215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23" name="Arc 216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17" name="Arc 217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8" name="Arc 218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9" name="Arc 219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0" name="Arc 220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57" name="Group 221"/>
          <p:cNvGrpSpPr>
            <a:grpSpLocks/>
          </p:cNvGrpSpPr>
          <p:nvPr/>
        </p:nvGrpSpPr>
        <p:grpSpPr bwMode="auto">
          <a:xfrm rot="-7714547">
            <a:off x="2193131" y="3979069"/>
            <a:ext cx="611188" cy="730250"/>
            <a:chOff x="4896" y="240"/>
            <a:chExt cx="324" cy="280"/>
          </a:xfrm>
        </p:grpSpPr>
        <p:grpSp>
          <p:nvGrpSpPr>
            <p:cNvPr id="90201" name="Group 222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211" name="Arc 223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2" name="Arc 224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3" name="Arc 225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202" name="Group 226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203" name="Group 227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208" name="Arc 228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09" name="Arc 229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210" name="Arc 230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204" name="Arc 231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5" name="Arc 232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6" name="Arc 233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7" name="Arc 234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71" name="Group 235"/>
          <p:cNvGrpSpPr>
            <a:grpSpLocks/>
          </p:cNvGrpSpPr>
          <p:nvPr/>
        </p:nvGrpSpPr>
        <p:grpSpPr bwMode="auto">
          <a:xfrm rot="-6202335">
            <a:off x="3793331" y="4055269"/>
            <a:ext cx="611188" cy="730250"/>
            <a:chOff x="4896" y="240"/>
            <a:chExt cx="324" cy="280"/>
          </a:xfrm>
        </p:grpSpPr>
        <p:grpSp>
          <p:nvGrpSpPr>
            <p:cNvPr id="90188" name="Group 236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98" name="Arc 237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9" name="Arc 238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0" name="Arc 239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89" name="Group 240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90" name="Group 241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95" name="Arc 242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96" name="Arc 243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97" name="Arc 244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91" name="Arc 245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2" name="Arc 246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3" name="Arc 247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4" name="Arc 248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84" name="Group 249"/>
          <p:cNvGrpSpPr>
            <a:grpSpLocks/>
          </p:cNvGrpSpPr>
          <p:nvPr/>
        </p:nvGrpSpPr>
        <p:grpSpPr bwMode="auto">
          <a:xfrm rot="-2359387">
            <a:off x="4419600" y="4876800"/>
            <a:ext cx="611188" cy="730250"/>
            <a:chOff x="4896" y="240"/>
            <a:chExt cx="324" cy="280"/>
          </a:xfrm>
        </p:grpSpPr>
        <p:grpSp>
          <p:nvGrpSpPr>
            <p:cNvPr id="90175" name="Group 250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85" name="Arc 251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6" name="Arc 252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7" name="Arc 253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76" name="Group 254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77" name="Group 255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82" name="Arc 256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83" name="Arc 257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84" name="Arc 258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78" name="Arc 259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9" name="Arc 260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0" name="Arc 261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1" name="Arc 262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288" name="Group 263"/>
          <p:cNvGrpSpPr>
            <a:grpSpLocks/>
          </p:cNvGrpSpPr>
          <p:nvPr/>
        </p:nvGrpSpPr>
        <p:grpSpPr bwMode="auto">
          <a:xfrm rot="-2359387">
            <a:off x="4953000" y="4267200"/>
            <a:ext cx="611188" cy="730250"/>
            <a:chOff x="4896" y="240"/>
            <a:chExt cx="324" cy="280"/>
          </a:xfrm>
        </p:grpSpPr>
        <p:grpSp>
          <p:nvGrpSpPr>
            <p:cNvPr id="90162" name="Group 264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72" name="Arc 265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3" name="Arc 266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4" name="Arc 267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268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64" name="Group 269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69" name="Arc 270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70" name="Arc 271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71" name="Arc 272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65" name="Arc 273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6" name="Arc 274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7" name="Arc 275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8" name="Arc 276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0302" name="Group 277"/>
          <p:cNvGrpSpPr>
            <a:grpSpLocks/>
          </p:cNvGrpSpPr>
          <p:nvPr/>
        </p:nvGrpSpPr>
        <p:grpSpPr bwMode="auto">
          <a:xfrm rot="-2359387">
            <a:off x="5638800" y="3581400"/>
            <a:ext cx="611188" cy="730250"/>
            <a:chOff x="4896" y="240"/>
            <a:chExt cx="324" cy="280"/>
          </a:xfrm>
        </p:grpSpPr>
        <p:grpSp>
          <p:nvGrpSpPr>
            <p:cNvPr id="90149" name="Group 278"/>
            <p:cNvGrpSpPr>
              <a:grpSpLocks/>
            </p:cNvGrpSpPr>
            <p:nvPr/>
          </p:nvGrpSpPr>
          <p:grpSpPr bwMode="auto">
            <a:xfrm rot="-664974">
              <a:off x="5060" y="240"/>
              <a:ext cx="160" cy="280"/>
              <a:chOff x="1206" y="2505"/>
              <a:chExt cx="342" cy="674"/>
            </a:xfrm>
          </p:grpSpPr>
          <p:sp>
            <p:nvSpPr>
              <p:cNvPr id="90159" name="Arc 279"/>
              <p:cNvSpPr>
                <a:spLocks/>
              </p:cNvSpPr>
              <p:nvPr/>
            </p:nvSpPr>
            <p:spPr bwMode="auto">
              <a:xfrm>
                <a:off x="1338" y="2505"/>
                <a:ext cx="210" cy="674"/>
              </a:xfrm>
              <a:custGeom>
                <a:avLst/>
                <a:gdLst>
                  <a:gd name="T0" fmla="*/ 0 w 21600"/>
                  <a:gd name="T1" fmla="*/ 0 h 42037"/>
                  <a:gd name="T2" fmla="*/ 0 w 21600"/>
                  <a:gd name="T3" fmla="*/ 0 h 42037"/>
                  <a:gd name="T4" fmla="*/ 0 w 21600"/>
                  <a:gd name="T5" fmla="*/ 0 h 420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37"/>
                  <a:gd name="T11" fmla="*/ 21600 w 21600"/>
                  <a:gd name="T12" fmla="*/ 42037 h 420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37" fill="none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</a:path>
                  <a:path w="21600" h="42037" stroke="0" extrusionOk="0">
                    <a:moveTo>
                      <a:pt x="4200" y="0"/>
                    </a:moveTo>
                    <a:cubicBezTo>
                      <a:pt x="14313" y="2005"/>
                      <a:pt x="21600" y="10878"/>
                      <a:pt x="21600" y="21188"/>
                    </a:cubicBezTo>
                    <a:cubicBezTo>
                      <a:pt x="21600" y="30943"/>
                      <a:pt x="15061" y="39487"/>
                      <a:pt x="5645" y="42037"/>
                    </a:cubicBezTo>
                    <a:lnTo>
                      <a:pt x="0" y="21188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0" name="Arc 280"/>
              <p:cNvSpPr>
                <a:spLocks/>
              </p:cNvSpPr>
              <p:nvPr/>
            </p:nvSpPr>
            <p:spPr bwMode="auto">
              <a:xfrm>
                <a:off x="1278" y="2548"/>
                <a:ext cx="182" cy="580"/>
              </a:xfrm>
              <a:custGeom>
                <a:avLst/>
                <a:gdLst>
                  <a:gd name="T0" fmla="*/ 0 w 21600"/>
                  <a:gd name="T1" fmla="*/ 0 h 42020"/>
                  <a:gd name="T2" fmla="*/ 0 w 21600"/>
                  <a:gd name="T3" fmla="*/ 0 h 42020"/>
                  <a:gd name="T4" fmla="*/ 0 w 21600"/>
                  <a:gd name="T5" fmla="*/ 0 h 420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20"/>
                  <a:gd name="T11" fmla="*/ 21600 w 21600"/>
                  <a:gd name="T12" fmla="*/ 42020 h 420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20" fill="none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</a:path>
                  <a:path w="21600" h="42020" stroke="0" extrusionOk="0">
                    <a:moveTo>
                      <a:pt x="4257" y="-1"/>
                    </a:moveTo>
                    <a:cubicBezTo>
                      <a:pt x="14343" y="2027"/>
                      <a:pt x="21600" y="10887"/>
                      <a:pt x="21600" y="21176"/>
                    </a:cubicBezTo>
                    <a:cubicBezTo>
                      <a:pt x="21600" y="30923"/>
                      <a:pt x="15071" y="39463"/>
                      <a:pt x="5664" y="42019"/>
                    </a:cubicBezTo>
                    <a:lnTo>
                      <a:pt x="0" y="21176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1" name="Arc 281"/>
              <p:cNvSpPr>
                <a:spLocks/>
              </p:cNvSpPr>
              <p:nvPr/>
            </p:nvSpPr>
            <p:spPr bwMode="auto">
              <a:xfrm>
                <a:off x="1206" y="2599"/>
                <a:ext cx="169" cy="490"/>
              </a:xfrm>
              <a:custGeom>
                <a:avLst/>
                <a:gdLst>
                  <a:gd name="T0" fmla="*/ 0 w 21600"/>
                  <a:gd name="T1" fmla="*/ 0 h 42041"/>
                  <a:gd name="T2" fmla="*/ 0 w 21600"/>
                  <a:gd name="T3" fmla="*/ 0 h 42041"/>
                  <a:gd name="T4" fmla="*/ 0 w 21600"/>
                  <a:gd name="T5" fmla="*/ 0 h 42041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41"/>
                  <a:gd name="T11" fmla="*/ 21600 w 21600"/>
                  <a:gd name="T12" fmla="*/ 42041 h 420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41" fill="none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</a:path>
                  <a:path w="21600" h="42041" stroke="0" extrusionOk="0">
                    <a:moveTo>
                      <a:pt x="4192" y="-1"/>
                    </a:moveTo>
                    <a:cubicBezTo>
                      <a:pt x="14309" y="2001"/>
                      <a:pt x="21600" y="10875"/>
                      <a:pt x="21600" y="21189"/>
                    </a:cubicBezTo>
                    <a:cubicBezTo>
                      <a:pt x="21600" y="30948"/>
                      <a:pt x="15056" y="39495"/>
                      <a:pt x="5635" y="42041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150" name="Group 282"/>
            <p:cNvGrpSpPr>
              <a:grpSpLocks/>
            </p:cNvGrpSpPr>
            <p:nvPr/>
          </p:nvGrpSpPr>
          <p:grpSpPr bwMode="auto">
            <a:xfrm>
              <a:off x="4896" y="315"/>
              <a:ext cx="210" cy="185"/>
              <a:chOff x="4896" y="315"/>
              <a:chExt cx="210" cy="185"/>
            </a:xfrm>
          </p:grpSpPr>
          <p:grpSp>
            <p:nvGrpSpPr>
              <p:cNvPr id="90151" name="Group 283"/>
              <p:cNvGrpSpPr>
                <a:grpSpLocks/>
              </p:cNvGrpSpPr>
              <p:nvPr/>
            </p:nvGrpSpPr>
            <p:grpSpPr bwMode="auto">
              <a:xfrm rot="-664974">
                <a:off x="4970" y="315"/>
                <a:ext cx="136" cy="185"/>
                <a:chOff x="1010" y="2633"/>
                <a:chExt cx="288" cy="447"/>
              </a:xfrm>
            </p:grpSpPr>
            <p:sp>
              <p:nvSpPr>
                <p:cNvPr id="90156" name="Arc 284"/>
                <p:cNvSpPr>
                  <a:spLocks/>
                </p:cNvSpPr>
                <p:nvPr/>
              </p:nvSpPr>
              <p:spPr bwMode="auto">
                <a:xfrm>
                  <a:off x="1121" y="2633"/>
                  <a:ext cx="177" cy="447"/>
                </a:xfrm>
                <a:custGeom>
                  <a:avLst/>
                  <a:gdLst>
                    <a:gd name="T0" fmla="*/ 0 w 21600"/>
                    <a:gd name="T1" fmla="*/ 0 h 42071"/>
                    <a:gd name="T2" fmla="*/ 0 w 21600"/>
                    <a:gd name="T3" fmla="*/ 0 h 42071"/>
                    <a:gd name="T4" fmla="*/ 0 w 21600"/>
                    <a:gd name="T5" fmla="*/ 0 h 42071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71"/>
                    <a:gd name="T11" fmla="*/ 21600 w 21600"/>
                    <a:gd name="T12" fmla="*/ 42071 h 4207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71" fill="none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</a:path>
                    <a:path w="21600" h="42071" stroke="0" extrusionOk="0">
                      <a:moveTo>
                        <a:pt x="4117" y="0"/>
                      </a:moveTo>
                      <a:cubicBezTo>
                        <a:pt x="14269" y="1971"/>
                        <a:pt x="21600" y="10862"/>
                        <a:pt x="21600" y="21204"/>
                      </a:cubicBezTo>
                      <a:cubicBezTo>
                        <a:pt x="21600" y="30983"/>
                        <a:pt x="15028" y="39543"/>
                        <a:pt x="5580" y="42070"/>
                      </a:cubicBezTo>
                      <a:lnTo>
                        <a:pt x="0" y="21204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7" name="Arc 285"/>
                <p:cNvSpPr>
                  <a:spLocks/>
                </p:cNvSpPr>
                <p:nvPr/>
              </p:nvSpPr>
              <p:spPr bwMode="auto">
                <a:xfrm>
                  <a:off x="1071" y="2661"/>
                  <a:ext cx="153" cy="385"/>
                </a:xfrm>
                <a:custGeom>
                  <a:avLst/>
                  <a:gdLst>
                    <a:gd name="T0" fmla="*/ 0 w 21600"/>
                    <a:gd name="T1" fmla="*/ 0 h 42110"/>
                    <a:gd name="T2" fmla="*/ 0 w 21600"/>
                    <a:gd name="T3" fmla="*/ 0 h 42110"/>
                    <a:gd name="T4" fmla="*/ 0 w 21600"/>
                    <a:gd name="T5" fmla="*/ 0 h 4211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110"/>
                    <a:gd name="T11" fmla="*/ 21600 w 21600"/>
                    <a:gd name="T12" fmla="*/ 42110 h 42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110" fill="none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</a:path>
                    <a:path w="21600" h="42110" stroke="0" extrusionOk="0">
                      <a:moveTo>
                        <a:pt x="4052" y="-1"/>
                      </a:moveTo>
                      <a:cubicBezTo>
                        <a:pt x="14234" y="1944"/>
                        <a:pt x="21600" y="10849"/>
                        <a:pt x="21600" y="21216"/>
                      </a:cubicBezTo>
                      <a:cubicBezTo>
                        <a:pt x="21600" y="31035"/>
                        <a:pt x="14976" y="39619"/>
                        <a:pt x="5477" y="42109"/>
                      </a:cubicBezTo>
                      <a:lnTo>
                        <a:pt x="0" y="21216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158" name="Arc 286"/>
                <p:cNvSpPr>
                  <a:spLocks/>
                </p:cNvSpPr>
                <p:nvPr/>
              </p:nvSpPr>
              <p:spPr bwMode="auto">
                <a:xfrm>
                  <a:off x="1010" y="2696"/>
                  <a:ext cx="143" cy="324"/>
                </a:xfrm>
                <a:custGeom>
                  <a:avLst/>
                  <a:gdLst>
                    <a:gd name="T0" fmla="*/ 0 w 21600"/>
                    <a:gd name="T1" fmla="*/ 0 h 42053"/>
                    <a:gd name="T2" fmla="*/ 0 w 21600"/>
                    <a:gd name="T3" fmla="*/ 0 h 42053"/>
                    <a:gd name="T4" fmla="*/ 0 w 21600"/>
                    <a:gd name="T5" fmla="*/ 0 h 42053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42053"/>
                    <a:gd name="T11" fmla="*/ 21600 w 21600"/>
                    <a:gd name="T12" fmla="*/ 42053 h 420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42053" fill="none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</a:path>
                    <a:path w="21600" h="42053" stroke="0" extrusionOk="0">
                      <a:moveTo>
                        <a:pt x="4177" y="-1"/>
                      </a:moveTo>
                      <a:cubicBezTo>
                        <a:pt x="14301" y="1995"/>
                        <a:pt x="21600" y="10873"/>
                        <a:pt x="21600" y="21192"/>
                      </a:cubicBezTo>
                      <a:cubicBezTo>
                        <a:pt x="21600" y="30963"/>
                        <a:pt x="15039" y="39518"/>
                        <a:pt x="5601" y="42052"/>
                      </a:cubicBezTo>
                      <a:lnTo>
                        <a:pt x="0" y="21192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0152" name="Arc 287"/>
              <p:cNvSpPr>
                <a:spLocks/>
              </p:cNvSpPr>
              <p:nvPr/>
            </p:nvSpPr>
            <p:spPr bwMode="auto">
              <a:xfrm rot="-664974">
                <a:off x="4949" y="363"/>
                <a:ext cx="60" cy="118"/>
              </a:xfrm>
              <a:custGeom>
                <a:avLst/>
                <a:gdLst>
                  <a:gd name="T0" fmla="*/ 0 w 21600"/>
                  <a:gd name="T1" fmla="*/ 0 h 42090"/>
                  <a:gd name="T2" fmla="*/ 0 w 21600"/>
                  <a:gd name="T3" fmla="*/ 0 h 42090"/>
                  <a:gd name="T4" fmla="*/ 0 w 21600"/>
                  <a:gd name="T5" fmla="*/ 0 h 420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90"/>
                  <a:gd name="T11" fmla="*/ 21600 w 21600"/>
                  <a:gd name="T12" fmla="*/ 42090 h 420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90" fill="none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</a:path>
                  <a:path w="21600" h="42090" stroke="0" extrusionOk="0">
                    <a:moveTo>
                      <a:pt x="4152" y="0"/>
                    </a:moveTo>
                    <a:cubicBezTo>
                      <a:pt x="14288" y="1985"/>
                      <a:pt x="21600" y="10868"/>
                      <a:pt x="21600" y="21197"/>
                    </a:cubicBezTo>
                    <a:cubicBezTo>
                      <a:pt x="21600" y="31015"/>
                      <a:pt x="14977" y="39599"/>
                      <a:pt x="5480" y="42090"/>
                    </a:cubicBezTo>
                    <a:lnTo>
                      <a:pt x="0" y="21197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3" name="Arc 288"/>
              <p:cNvSpPr>
                <a:spLocks/>
              </p:cNvSpPr>
              <p:nvPr/>
            </p:nvSpPr>
            <p:spPr bwMode="auto">
              <a:xfrm rot="-664974">
                <a:off x="4924" y="377"/>
                <a:ext cx="53" cy="101"/>
              </a:xfrm>
              <a:custGeom>
                <a:avLst/>
                <a:gdLst>
                  <a:gd name="T0" fmla="*/ 0 w 21600"/>
                  <a:gd name="T1" fmla="*/ 0 h 42137"/>
                  <a:gd name="T2" fmla="*/ 0 w 21600"/>
                  <a:gd name="T3" fmla="*/ 0 h 42137"/>
                  <a:gd name="T4" fmla="*/ 0 w 21600"/>
                  <a:gd name="T5" fmla="*/ 0 h 4213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137"/>
                  <a:gd name="T11" fmla="*/ 21600 w 21600"/>
                  <a:gd name="T12" fmla="*/ 42137 h 4213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137" fill="none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</a:path>
                  <a:path w="21600" h="42137" stroke="0" extrusionOk="0">
                    <a:moveTo>
                      <a:pt x="4033" y="-1"/>
                    </a:moveTo>
                    <a:cubicBezTo>
                      <a:pt x="14224" y="1936"/>
                      <a:pt x="21600" y="10845"/>
                      <a:pt x="21600" y="21220"/>
                    </a:cubicBezTo>
                    <a:cubicBezTo>
                      <a:pt x="21600" y="31074"/>
                      <a:pt x="14930" y="39679"/>
                      <a:pt x="5387" y="42137"/>
                    </a:cubicBezTo>
                    <a:lnTo>
                      <a:pt x="0" y="21220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4" name="Arc 289"/>
              <p:cNvSpPr>
                <a:spLocks/>
              </p:cNvSpPr>
              <p:nvPr/>
            </p:nvSpPr>
            <p:spPr bwMode="auto">
              <a:xfrm rot="-664974">
                <a:off x="4904" y="396"/>
                <a:ext cx="45" cy="78"/>
              </a:xfrm>
              <a:custGeom>
                <a:avLst/>
                <a:gdLst>
                  <a:gd name="T0" fmla="*/ 0 w 21600"/>
                  <a:gd name="T1" fmla="*/ 0 h 42064"/>
                  <a:gd name="T2" fmla="*/ 0 w 21600"/>
                  <a:gd name="T3" fmla="*/ 0 h 42064"/>
                  <a:gd name="T4" fmla="*/ 0 w 21600"/>
                  <a:gd name="T5" fmla="*/ 0 h 4206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64"/>
                  <a:gd name="T11" fmla="*/ 21600 w 21600"/>
                  <a:gd name="T12" fmla="*/ 42064 h 420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64" fill="none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</a:path>
                  <a:path w="21600" h="42064" stroke="0" extrusionOk="0">
                    <a:moveTo>
                      <a:pt x="4193" y="0"/>
                    </a:moveTo>
                    <a:cubicBezTo>
                      <a:pt x="14310" y="2002"/>
                      <a:pt x="21600" y="10876"/>
                      <a:pt x="21600" y="21189"/>
                    </a:cubicBezTo>
                    <a:cubicBezTo>
                      <a:pt x="21600" y="30980"/>
                      <a:pt x="15013" y="39547"/>
                      <a:pt x="5550" y="42063"/>
                    </a:cubicBezTo>
                    <a:lnTo>
                      <a:pt x="0" y="2118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5" name="Arc 290"/>
              <p:cNvSpPr>
                <a:spLocks/>
              </p:cNvSpPr>
              <p:nvPr/>
            </p:nvSpPr>
            <p:spPr bwMode="auto">
              <a:xfrm rot="-664974">
                <a:off x="4896" y="411"/>
                <a:ext cx="27" cy="58"/>
              </a:xfrm>
              <a:custGeom>
                <a:avLst/>
                <a:gdLst>
                  <a:gd name="T0" fmla="*/ 0 w 21600"/>
                  <a:gd name="T1" fmla="*/ 0 h 42089"/>
                  <a:gd name="T2" fmla="*/ 0 w 21600"/>
                  <a:gd name="T3" fmla="*/ 0 h 42089"/>
                  <a:gd name="T4" fmla="*/ 0 w 21600"/>
                  <a:gd name="T5" fmla="*/ 0 h 4208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089"/>
                  <a:gd name="T11" fmla="*/ 21600 w 21600"/>
                  <a:gd name="T12" fmla="*/ 42089 h 420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089" fill="none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</a:path>
                  <a:path w="21600" h="42089" stroke="0" extrusionOk="0">
                    <a:moveTo>
                      <a:pt x="4039" y="0"/>
                    </a:moveTo>
                    <a:cubicBezTo>
                      <a:pt x="14228" y="1940"/>
                      <a:pt x="21600" y="10847"/>
                      <a:pt x="21600" y="21219"/>
                    </a:cubicBezTo>
                    <a:cubicBezTo>
                      <a:pt x="21600" y="31003"/>
                      <a:pt x="15022" y="39566"/>
                      <a:pt x="5568" y="42089"/>
                    </a:cubicBezTo>
                    <a:lnTo>
                      <a:pt x="0" y="21219"/>
                    </a:lnTo>
                    <a:close/>
                  </a:path>
                </a:pathLst>
              </a:custGeom>
              <a:noFill/>
              <a:ln w="7938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0148" name="Text Box 291"/>
          <p:cNvSpPr txBox="1">
            <a:spLocks noChangeArrowheads="1"/>
          </p:cNvSpPr>
          <p:nvPr/>
        </p:nvSpPr>
        <p:spPr bwMode="auto">
          <a:xfrm>
            <a:off x="914400" y="685800"/>
            <a:ext cx="683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u="sng">
                <a:solidFill>
                  <a:schemeClr val="accent2"/>
                </a:solidFill>
                <a:latin typeface="Times New Roman" pitchFamily="-111" charset="0"/>
                <a:cs typeface="Arial" charset="0"/>
              </a:rPr>
              <a:t>Disaster Relief (Self-Configuring) 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TW" u="sng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Thank you!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371600"/>
            <a:ext cx="7467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Ahmed </a:t>
            </a:r>
            <a:r>
              <a:rPr lang="en-US" altLang="zh-TW" sz="2800" dirty="0" err="1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Helmy</a:t>
            </a:r>
            <a:r>
              <a:rPr lang="en-US" altLang="zh-TW" sz="2800" dirty="0" smtClean="0"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solidFill>
                  <a:srgbClr val="FF3300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helmy@ufl.edu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FF3300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URL: www.cise.ufl.edu/~helmy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NOMADS, </a:t>
            </a:r>
            <a:r>
              <a:rPr lang="en-US" altLang="zh-TW" sz="2800" dirty="0" err="1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MobiLib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: nile.cise.ufl.edu/</a:t>
            </a:r>
            <a:r>
              <a:rPr lang="en-US" altLang="zh-TW" sz="2800" dirty="0" err="1" smtClean="0">
                <a:solidFill>
                  <a:srgbClr val="0000FF"/>
                </a:solidFill>
                <a:latin typeface="Times New Roman" pitchFamily="18" charset="0"/>
                <a:ea typeface="新細明體" pitchFamily="-111" charset="-120"/>
                <a:cs typeface="Times New Roman" pitchFamily="18" charset="0"/>
              </a:rPr>
              <a:t>MobiLib</a:t>
            </a:r>
            <a:endParaRPr lang="ar-EG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dirty="0" smtClean="0">
              <a:solidFill>
                <a:srgbClr val="0000FF"/>
              </a:solidFill>
              <a:latin typeface="Times New Roman" pitchFamily="18" charset="0"/>
              <a:ea typeface="新細明體" pitchFamily="-111" charset="-120"/>
              <a:cs typeface="Times New Roman" pitchFamily="18" charset="0"/>
            </a:endParaRPr>
          </a:p>
        </p:txBody>
      </p:sp>
      <p:pic>
        <p:nvPicPr>
          <p:cNvPr id="100356" name="Picture 4" descr="network-lab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4572000"/>
            <a:ext cx="12954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80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409950"/>
            <a:ext cx="3962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488668"/>
            <a:ext cx="409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Thanks to my students and collaborators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6324600"/>
            <a:ext cx="1491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/>
                <a:cs typeface="Times New Roman"/>
              </a:rPr>
              <a:t>MobiCom</a:t>
            </a:r>
            <a:r>
              <a:rPr lang="en-US" sz="1000" dirty="0" smtClean="0">
                <a:latin typeface="Times New Roman"/>
                <a:cs typeface="Times New Roman"/>
              </a:rPr>
              <a:t> 2010, Chicago</a:t>
            </a:r>
            <a:endParaRPr lang="en-US" sz="1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sz="36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Emerging </a:t>
            </a:r>
            <a:r>
              <a:rPr lang="en-US" sz="3600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en-US" sz="3600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Sensor Networks</a:t>
            </a:r>
            <a:endParaRPr lang="en-US" sz="3600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5626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 Sensing the Human Society:</a:t>
            </a:r>
          </a:p>
          <a:p>
            <a:pPr lvl="1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Characterizing human behavior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Mobility, location visitation, encounters, activity patterns (network-related or otherwise), health related, ...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Mostly facilitated using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smartphones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Humans as Sensors:</a:t>
            </a:r>
          </a:p>
          <a:p>
            <a:pPr lvl="1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Participatory sensing, crowd sourcing</a:t>
            </a:r>
          </a:p>
          <a:p>
            <a:pPr lvl="1"/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Utilizing sensors carried to sense environment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Pollution, crime-watch, re-cycling, traffic/congestion…</a:t>
            </a:r>
          </a:p>
          <a:p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Can we use behavioral characteristics (from 1) to recruit human sensors &amp; adapt (in 2)?</a:t>
            </a:r>
            <a:r>
              <a:rPr lang="en-US" sz="2700" baseline="30000" dirty="0" smtClean="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6400800"/>
            <a:ext cx="838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0" y="6488668"/>
            <a:ext cx="5437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G. </a:t>
            </a:r>
            <a:r>
              <a:rPr lang="en-US" sz="1400" dirty="0" err="1" smtClean="0">
                <a:latin typeface="Times New Roman"/>
                <a:cs typeface="Times New Roman"/>
              </a:rPr>
              <a:t>Tuncay</a:t>
            </a:r>
            <a:r>
              <a:rPr lang="en-US" sz="1400" dirty="0" smtClean="0">
                <a:latin typeface="Times New Roman"/>
                <a:cs typeface="Times New Roman"/>
              </a:rPr>
              <a:t>, G. </a:t>
            </a:r>
            <a:r>
              <a:rPr lang="en-US" sz="1400" dirty="0" err="1" smtClean="0">
                <a:latin typeface="Times New Roman"/>
                <a:cs typeface="Times New Roman"/>
              </a:rPr>
              <a:t>Benincasa</a:t>
            </a:r>
            <a:r>
              <a:rPr lang="en-US" sz="1400" dirty="0" smtClean="0">
                <a:latin typeface="Times New Roman"/>
                <a:cs typeface="Times New Roman"/>
              </a:rPr>
              <a:t>, A. </a:t>
            </a:r>
            <a:r>
              <a:rPr lang="en-US" sz="1400" dirty="0" err="1" smtClean="0">
                <a:latin typeface="Times New Roman"/>
                <a:cs typeface="Times New Roman"/>
              </a:rPr>
              <a:t>Helmy</a:t>
            </a:r>
            <a:r>
              <a:rPr lang="en-US" sz="1400" dirty="0" smtClean="0">
                <a:latin typeface="Times New Roman"/>
                <a:cs typeface="Times New Roman"/>
              </a:rPr>
              <a:t>, </a:t>
            </a:r>
            <a:r>
              <a:rPr lang="en-US" sz="1400" i="1" dirty="0" smtClean="0">
                <a:latin typeface="Times New Roman"/>
                <a:cs typeface="Times New Roman"/>
              </a:rPr>
              <a:t>ACM </a:t>
            </a:r>
            <a:r>
              <a:rPr lang="en-US" sz="1400" i="1" dirty="0" err="1" smtClean="0">
                <a:latin typeface="Times New Roman"/>
                <a:cs typeface="Times New Roman"/>
              </a:rPr>
              <a:t>MobiCom</a:t>
            </a:r>
            <a:r>
              <a:rPr lang="en-US" sz="1400" i="1" dirty="0" smtClean="0">
                <a:latin typeface="Times New Roman"/>
                <a:cs typeface="Times New Roman"/>
              </a:rPr>
              <a:t> CHANTS</a:t>
            </a:r>
            <a:r>
              <a:rPr lang="en-US" sz="1400" dirty="0" smtClean="0">
                <a:latin typeface="Times New Roman"/>
                <a:cs typeface="Times New Roman"/>
              </a:rPr>
              <a:t>, Oct</a:t>
            </a:r>
            <a:r>
              <a:rPr lang="en-US" sz="1400" i="1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2013.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pPr eaLnBrk="1" hangingPunct="1"/>
            <a:r>
              <a:rPr lang="en-US" u="sng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</a:rPr>
              <a:t>Paradigm Shift in Protocol Design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3810000"/>
            <a:ext cx="7543800" cy="9144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Use of unrealistic models results in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suboptimal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 performance or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-111" charset="0"/>
                <a:ea typeface="ＭＳ Ｐゴシック" pitchFamily="-111" charset="-128"/>
              </a:rPr>
              <a:t>failures</a:t>
            </a:r>
            <a:r>
              <a:rPr lang="en-US" sz="2000" dirty="0" smtClean="0">
                <a:latin typeface="Times New Roman" pitchFamily="-111" charset="0"/>
                <a:ea typeface="ＭＳ Ｐゴシック" pitchFamily="-111" charset="-128"/>
              </a:rPr>
              <a:t> due to lack of context in the design phase</a:t>
            </a:r>
          </a:p>
        </p:txBody>
      </p:sp>
      <p:graphicFrame>
        <p:nvGraphicFramePr>
          <p:cNvPr id="94255" name="Group 47"/>
          <p:cNvGraphicFramePr>
            <a:graphicFrameLocks noGrp="1"/>
          </p:cNvGraphicFramePr>
          <p:nvPr>
            <p:ph sz="quarter" idx="2"/>
          </p:nvPr>
        </p:nvGraphicFramePr>
        <p:xfrm>
          <a:off x="2971800" y="1600200"/>
          <a:ext cx="4038600" cy="2239328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Design general purpose protocols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Evaluate using generic models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(random mobility, exp. traffic, …)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Deployment context: Modify to improve performance and failures for specific context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4268" name="Group 60"/>
          <p:cNvGraphicFramePr>
            <a:graphicFrameLocks noGrp="1"/>
          </p:cNvGraphicFramePr>
          <p:nvPr>
            <p:ph sz="quarter" idx="3"/>
          </p:nvPr>
        </p:nvGraphicFramePr>
        <p:xfrm>
          <a:off x="3048000" y="4419600"/>
          <a:ext cx="4038600" cy="1982153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4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Trace, analyze deployment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context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Drive design of </a:t>
                      </a:r>
                      <a:r>
                        <a:rPr kumimoji="0" lang="en-US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‘application class’-specific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 parameterized protocols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8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Times New Roman" pitchFamily="-111" charset="0"/>
                          <a:ea typeface="ＭＳ Ｐゴシック" pitchFamily="-111" charset="-128"/>
                        </a:rPr>
                        <a:t>Utilize insights from context analysis to fine-tune protocol parameters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52" name="Rectangle 50"/>
          <p:cNvSpPr>
            <a:spLocks noChangeArrowheads="1"/>
          </p:cNvSpPr>
          <p:nvPr/>
        </p:nvSpPr>
        <p:spPr bwMode="auto">
          <a:xfrm>
            <a:off x="685800" y="1524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-111" charset="0"/>
              </a:rPr>
              <a:t>Used to:</a:t>
            </a:r>
          </a:p>
        </p:txBody>
      </p:sp>
      <p:sp>
        <p:nvSpPr>
          <p:cNvPr id="94259" name="Rectangle 51"/>
          <p:cNvSpPr>
            <a:spLocks noChangeArrowheads="1"/>
          </p:cNvSpPr>
          <p:nvPr/>
        </p:nvSpPr>
        <p:spPr bwMode="auto">
          <a:xfrm>
            <a:off x="685800" y="4343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-111" charset="0"/>
              </a:rPr>
              <a:t>Propose to:</a:t>
            </a:r>
          </a:p>
        </p:txBody>
      </p:sp>
      <p:sp>
        <p:nvSpPr>
          <p:cNvPr id="94260" name="AutoShape 52"/>
          <p:cNvSpPr>
            <a:spLocks noChangeArrowheads="1"/>
          </p:cNvSpPr>
          <p:nvPr/>
        </p:nvSpPr>
        <p:spPr bwMode="auto">
          <a:xfrm>
            <a:off x="7239000" y="1524000"/>
            <a:ext cx="533400" cy="2438400"/>
          </a:xfrm>
          <a:prstGeom prst="curvedLeftArrow">
            <a:avLst>
              <a:gd name="adj1" fmla="val 91429"/>
              <a:gd name="adj2" fmla="val 1828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62" name="AutoShape 54"/>
          <p:cNvSpPr>
            <a:spLocks noChangeArrowheads="1"/>
          </p:cNvSpPr>
          <p:nvPr/>
        </p:nvSpPr>
        <p:spPr bwMode="auto">
          <a:xfrm flipH="1" flipV="1">
            <a:off x="2286000" y="1371600"/>
            <a:ext cx="533400" cy="2438400"/>
          </a:xfrm>
          <a:prstGeom prst="curvedLeftArrow">
            <a:avLst>
              <a:gd name="adj1" fmla="val 91429"/>
              <a:gd name="adj2" fmla="val 18285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  <p:bldP spid="94259" grpId="0"/>
      <p:bldP spid="94260" grpId="0" animBg="1"/>
      <p:bldP spid="942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Main Research Questions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257800"/>
          </a:xfrm>
        </p:spPr>
        <p:txBody>
          <a:bodyPr/>
          <a:lstStyle/>
          <a:p>
            <a:pPr eaLnBrk="1" hangingPunct="1"/>
            <a:r>
              <a:rPr lang="en-US" sz="2800" i="1" dirty="0" err="1" smtClean="0">
                <a:solidFill>
                  <a:schemeClr val="accent2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Q1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: How to gain insight into deployment context?</a:t>
            </a:r>
          </a:p>
          <a:p>
            <a:pPr eaLnBrk="1" hangingPunct="1"/>
            <a:r>
              <a:rPr lang="en-US" sz="2800" i="1" dirty="0" err="1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Q2</a:t>
            </a:r>
            <a:r>
              <a:rPr lang="en-US" sz="2800" dirty="0" smtClean="0">
                <a:solidFill>
                  <a:srgbClr val="456B4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: How to utilize insight to design future services?</a:t>
            </a:r>
          </a:p>
          <a:p>
            <a:pPr algn="ctr" eaLnBrk="1" hangingPunct="1">
              <a:buFontTx/>
              <a:buNone/>
            </a:pPr>
            <a:r>
              <a:rPr lang="en-US" sz="36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Approach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Extensive trace-based analysis to identify dominant trends &amp; characteristics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Analyze user behavioral patterns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I. Individual user behavior and mobility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II. Collective user behavior: grouping, encounters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sz="28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Integrate findings in modeling and protocol design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I. User mobility modeling  – II. Behavioral grouping</a:t>
            </a:r>
          </a:p>
          <a:p>
            <a:pPr lvl="1" eaLnBrk="1" hangingPunct="1"/>
            <a:r>
              <a:rPr lang="en-US" sz="2400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III. Information dissemination in mobile societies, </a:t>
            </a:r>
            <a:r>
              <a:rPr lang="en-US" sz="2400" i="1" dirty="0" smtClean="0"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profile-cast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324600"/>
            <a:ext cx="60960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Systematic </a:t>
            </a:r>
            <a:r>
              <a:rPr lang="en-US" altLang="zh-TW" sz="2800" i="1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TRACE</a:t>
            </a:r>
            <a:r>
              <a:rPr lang="en-US" altLang="zh-TW" sz="2800" u="sng" dirty="0" smtClean="0">
                <a:solidFill>
                  <a:srgbClr val="0000FF"/>
                </a:solidFill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framework</a:t>
            </a:r>
          </a:p>
        </p:txBody>
      </p:sp>
      <p:sp>
        <p:nvSpPr>
          <p:cNvPr id="26630" name="Line 3"/>
          <p:cNvSpPr>
            <a:spLocks noChangeShapeType="1"/>
          </p:cNvSpPr>
          <p:nvPr/>
        </p:nvSpPr>
        <p:spPr bwMode="auto">
          <a:xfrm>
            <a:off x="4876800" y="4572000"/>
            <a:ext cx="304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1" name="Line 4"/>
          <p:cNvSpPr>
            <a:spLocks noChangeShapeType="1"/>
          </p:cNvSpPr>
          <p:nvPr/>
        </p:nvSpPr>
        <p:spPr bwMode="auto">
          <a:xfrm>
            <a:off x="3429000" y="2590800"/>
            <a:ext cx="762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 flipH="1">
            <a:off x="2819400" y="3810000"/>
            <a:ext cx="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6096000" y="3124200"/>
            <a:ext cx="105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A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nalyze</a:t>
            </a:r>
          </a:p>
        </p:txBody>
      </p:sp>
      <p:sp>
        <p:nvSpPr>
          <p:cNvPr id="26634" name="Text Box 14"/>
          <p:cNvSpPr txBox="1">
            <a:spLocks noChangeArrowheads="1"/>
          </p:cNvSpPr>
          <p:nvPr/>
        </p:nvSpPr>
        <p:spPr bwMode="auto">
          <a:xfrm>
            <a:off x="4876800" y="5181600"/>
            <a:ext cx="2702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2000" b="1" i="1" dirty="0" smtClean="0">
                <a:latin typeface="Times New Roman" pitchFamily="-111" charset="0"/>
                <a:cs typeface="Times New Roman" pitchFamily="-111" charset="0"/>
              </a:rPr>
              <a:t>E</a:t>
            </a:r>
            <a:r>
              <a:rPr lang="en-US" altLang="zh-TW" sz="2000" dirty="0" smtClean="0">
                <a:latin typeface="Times New Roman" pitchFamily="-111" charset="0"/>
                <a:cs typeface="Times New Roman" pitchFamily="-111" charset="0"/>
              </a:rPr>
              <a:t>mploy(Model, Design</a:t>
            </a:r>
            <a:r>
              <a:rPr lang="en-US" altLang="zh-TW" sz="2000" dirty="0">
                <a:latin typeface="Times New Roman" pitchFamily="-111" charset="0"/>
                <a:cs typeface="Times New Roman" pitchFamily="-111" charset="0"/>
              </a:rPr>
              <a:t>)</a:t>
            </a:r>
          </a:p>
        </p:txBody>
      </p: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1960563" y="4114800"/>
            <a:ext cx="2454275" cy="1314450"/>
            <a:chOff x="1961131" y="4038600"/>
            <a:chExt cx="2453583" cy="1314510"/>
          </a:xfrm>
        </p:grpSpPr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2286000" y="4038600"/>
              <a:ext cx="990600" cy="838200"/>
              <a:chOff x="2640" y="2112"/>
              <a:chExt cx="1152" cy="960"/>
            </a:xfrm>
          </p:grpSpPr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2640" y="2112"/>
                <a:ext cx="624" cy="624"/>
                <a:chOff x="3024" y="3264"/>
                <a:chExt cx="624" cy="624"/>
              </a:xfrm>
            </p:grpSpPr>
            <p:sp>
              <p:nvSpPr>
                <p:cNvPr id="26676" name="Rectangle 18"/>
                <p:cNvSpPr>
                  <a:spLocks noChangeArrowheads="1"/>
                </p:cNvSpPr>
                <p:nvPr/>
              </p:nvSpPr>
              <p:spPr bwMode="auto">
                <a:xfrm>
                  <a:off x="3216" y="336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7" name="Rectangle 19"/>
                <p:cNvSpPr>
                  <a:spLocks noChangeArrowheads="1"/>
                </p:cNvSpPr>
                <p:nvPr/>
              </p:nvSpPr>
              <p:spPr bwMode="auto">
                <a:xfrm>
                  <a:off x="307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8" name="Rectangle 20"/>
                <p:cNvSpPr>
                  <a:spLocks noChangeArrowheads="1"/>
                </p:cNvSpPr>
                <p:nvPr/>
              </p:nvSpPr>
              <p:spPr bwMode="auto">
                <a:xfrm>
                  <a:off x="3456" y="3408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9" name="Rectangle 21"/>
                <p:cNvSpPr>
                  <a:spLocks noChangeArrowheads="1"/>
                </p:cNvSpPr>
                <p:nvPr/>
              </p:nvSpPr>
              <p:spPr bwMode="auto">
                <a:xfrm>
                  <a:off x="3312" y="3600"/>
                  <a:ext cx="144" cy="144"/>
                </a:xfrm>
                <a:prstGeom prst="rect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80" name="Oval 22"/>
                <p:cNvSpPr>
                  <a:spLocks noChangeArrowheads="1"/>
                </p:cNvSpPr>
                <p:nvPr/>
              </p:nvSpPr>
              <p:spPr bwMode="auto">
                <a:xfrm>
                  <a:off x="3024" y="3264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23"/>
              <p:cNvGrpSpPr>
                <a:grpSpLocks/>
              </p:cNvGrpSpPr>
              <p:nvPr/>
            </p:nvGrpSpPr>
            <p:grpSpPr bwMode="auto">
              <a:xfrm>
                <a:off x="3168" y="2448"/>
                <a:ext cx="624" cy="624"/>
                <a:chOff x="3072" y="3120"/>
                <a:chExt cx="624" cy="624"/>
              </a:xfrm>
            </p:grpSpPr>
            <p:sp>
              <p:nvSpPr>
                <p:cNvPr id="26672" name="Oval 24"/>
                <p:cNvSpPr>
                  <a:spLocks noChangeArrowheads="1"/>
                </p:cNvSpPr>
                <p:nvPr/>
              </p:nvSpPr>
              <p:spPr bwMode="auto">
                <a:xfrm>
                  <a:off x="3072" y="3120"/>
                  <a:ext cx="624" cy="624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3" name="Oval 25"/>
                <p:cNvSpPr>
                  <a:spLocks noChangeArrowheads="1"/>
                </p:cNvSpPr>
                <p:nvPr/>
              </p:nvSpPr>
              <p:spPr bwMode="auto">
                <a:xfrm>
                  <a:off x="3168" y="3408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4" name="Oval 26"/>
                <p:cNvSpPr>
                  <a:spLocks noChangeArrowheads="1"/>
                </p:cNvSpPr>
                <p:nvPr/>
              </p:nvSpPr>
              <p:spPr bwMode="auto">
                <a:xfrm>
                  <a:off x="3408" y="350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5" name="Oval 27"/>
                <p:cNvSpPr>
                  <a:spLocks noChangeArrowheads="1"/>
                </p:cNvSpPr>
                <p:nvPr/>
              </p:nvSpPr>
              <p:spPr bwMode="auto">
                <a:xfrm>
                  <a:off x="3360" y="3264"/>
                  <a:ext cx="144" cy="144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28"/>
              <p:cNvGrpSpPr>
                <a:grpSpLocks/>
              </p:cNvGrpSpPr>
              <p:nvPr/>
            </p:nvGrpSpPr>
            <p:grpSpPr bwMode="auto">
              <a:xfrm>
                <a:off x="2736" y="2784"/>
                <a:ext cx="480" cy="288"/>
                <a:chOff x="2928" y="3216"/>
                <a:chExt cx="480" cy="288"/>
              </a:xfrm>
            </p:grpSpPr>
            <p:sp>
              <p:nvSpPr>
                <p:cNvPr id="26669" name="AutoShape 29"/>
                <p:cNvSpPr>
                  <a:spLocks noChangeArrowheads="1"/>
                </p:cNvSpPr>
                <p:nvPr/>
              </p:nvSpPr>
              <p:spPr bwMode="auto">
                <a:xfrm>
                  <a:off x="2976" y="3216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0" name="AutoShape 30"/>
                <p:cNvSpPr>
                  <a:spLocks noChangeArrowheads="1"/>
                </p:cNvSpPr>
                <p:nvPr/>
              </p:nvSpPr>
              <p:spPr bwMode="auto">
                <a:xfrm>
                  <a:off x="3168" y="3264"/>
                  <a:ext cx="144" cy="144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333333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71" name="Oval 31"/>
                <p:cNvSpPr>
                  <a:spLocks noChangeArrowheads="1"/>
                </p:cNvSpPr>
                <p:nvPr/>
              </p:nvSpPr>
              <p:spPr bwMode="auto">
                <a:xfrm>
                  <a:off x="2928" y="3216"/>
                  <a:ext cx="480" cy="288"/>
                </a:xfrm>
                <a:prstGeom prst="ellips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6661" name="Text Box 32"/>
            <p:cNvSpPr txBox="1">
              <a:spLocks noChangeArrowheads="1"/>
            </p:cNvSpPr>
            <p:nvPr/>
          </p:nvSpPr>
          <p:spPr bwMode="auto">
            <a:xfrm>
              <a:off x="1961131" y="4953000"/>
              <a:ext cx="245358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haracterize, </a:t>
              </a:r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C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luster</a:t>
              </a:r>
            </a:p>
          </p:txBody>
        </p:sp>
      </p:grpSp>
      <p:sp>
        <p:nvSpPr>
          <p:cNvPr id="26636" name="Line 37"/>
          <p:cNvSpPr>
            <a:spLocks noChangeShapeType="1"/>
          </p:cNvSpPr>
          <p:nvPr/>
        </p:nvSpPr>
        <p:spPr bwMode="auto">
          <a:xfrm>
            <a:off x="5410200" y="2590800"/>
            <a:ext cx="533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40"/>
          <p:cNvSpPr txBox="1">
            <a:spLocks noChangeArrowheads="1"/>
          </p:cNvSpPr>
          <p:nvPr/>
        </p:nvSpPr>
        <p:spPr bwMode="auto">
          <a:xfrm>
            <a:off x="4191000" y="3276600"/>
            <a:ext cx="1228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2000" b="1" i="1">
                <a:latin typeface="Times New Roman" pitchFamily="-111" charset="0"/>
                <a:cs typeface="Times New Roman" pitchFamily="-111" charset="0"/>
              </a:rPr>
              <a:t>R</a:t>
            </a:r>
            <a:r>
              <a:rPr lang="en-US" altLang="zh-TW" sz="2000">
                <a:latin typeface="Times New Roman" pitchFamily="-111" charset="0"/>
                <a:cs typeface="Times New Roman" pitchFamily="-111" charset="0"/>
              </a:rPr>
              <a:t>epresent</a:t>
            </a:r>
          </a:p>
        </p:txBody>
      </p: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4191000" y="1981200"/>
            <a:ext cx="1219200" cy="1219200"/>
            <a:chOff x="4114800" y="1752600"/>
            <a:chExt cx="1219200" cy="1219200"/>
          </a:xfrm>
        </p:grpSpPr>
        <p:sp>
          <p:nvSpPr>
            <p:cNvPr id="26659" name="AutoShape 39"/>
            <p:cNvSpPr>
              <a:spLocks noChangeArrowheads="1"/>
            </p:cNvSpPr>
            <p:nvPr/>
          </p:nvSpPr>
          <p:spPr bwMode="auto">
            <a:xfrm>
              <a:off x="4114800" y="1752600"/>
              <a:ext cx="1219200" cy="1219200"/>
            </a:xfrm>
            <a:prstGeom prst="bracketPair">
              <a:avLst>
                <a:gd name="adj" fmla="val 16667"/>
              </a:avLst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4114800" y="1836738"/>
            <a:ext cx="1193800" cy="1100137"/>
          </p:xfrm>
          <a:graphic>
            <a:graphicData uri="http://schemas.openxmlformats.org/presentationml/2006/ole">
              <p:oleObj spid="_x0000_s286722" name="Equation" r:id="rId4" imgW="838080" imgH="698400" progId="Equation.3">
                <p:embed/>
              </p:oleObj>
            </a:graphicData>
          </a:graphic>
        </p:graphicFrame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2057400" y="2057400"/>
            <a:ext cx="1371600" cy="1619250"/>
            <a:chOff x="1828800" y="1981200"/>
            <a:chExt cx="1371600" cy="1619310"/>
          </a:xfrm>
        </p:grpSpPr>
        <p:sp>
          <p:nvSpPr>
            <p:cNvPr id="26655" name="Text Box 8"/>
            <p:cNvSpPr txBox="1">
              <a:spLocks noChangeArrowheads="1"/>
            </p:cNvSpPr>
            <p:nvPr/>
          </p:nvSpPr>
          <p:spPr bwMode="auto">
            <a:xfrm>
              <a:off x="1905000" y="3200400"/>
              <a:ext cx="11502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2000" b="1" i="1">
                  <a:latin typeface="Times New Roman" pitchFamily="-111" charset="0"/>
                  <a:cs typeface="Times New Roman" pitchFamily="-111" charset="0"/>
                </a:rPr>
                <a:t>T</a:t>
              </a:r>
              <a:r>
                <a:rPr lang="en-US" altLang="zh-TW" sz="2000">
                  <a:latin typeface="Times New Roman" pitchFamily="-111" charset="0"/>
                  <a:cs typeface="Times New Roman" pitchFamily="-111" charset="0"/>
                </a:rPr>
                <a:t>race</a:t>
              </a:r>
            </a:p>
          </p:txBody>
        </p:sp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1828800" y="1981200"/>
              <a:ext cx="1371600" cy="1295400"/>
              <a:chOff x="1828800" y="1981200"/>
              <a:chExt cx="1371600" cy="1295400"/>
            </a:xfrm>
          </p:grpSpPr>
          <p:sp>
            <p:nvSpPr>
              <p:cNvPr id="26657" name="AutoShape 7"/>
              <p:cNvSpPr>
                <a:spLocks noChangeArrowheads="1"/>
              </p:cNvSpPr>
              <p:nvPr/>
            </p:nvSpPr>
            <p:spPr bwMode="auto">
              <a:xfrm>
                <a:off x="1828800" y="1981200"/>
                <a:ext cx="1371600" cy="1295400"/>
              </a:xfrm>
              <a:prstGeom prst="flowChartMultidocumen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8" name="Text Box 42"/>
              <p:cNvSpPr txBox="1">
                <a:spLocks noChangeArrowheads="1"/>
              </p:cNvSpPr>
              <p:nvPr/>
            </p:nvSpPr>
            <p:spPr bwMode="auto">
              <a:xfrm>
                <a:off x="1905000" y="2362200"/>
                <a:ext cx="1006475" cy="376238"/>
              </a:xfrm>
              <a:prstGeom prst="rect">
                <a:avLst/>
              </a:prstGeom>
              <a:noFill/>
              <a:ln w="9525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i="1" dirty="0" err="1">
                    <a:solidFill>
                      <a:srgbClr val="0000FF"/>
                    </a:solidFill>
                    <a:latin typeface="Times New Roman" pitchFamily="-111" charset="0"/>
                  </a:rPr>
                  <a:t>MobiLib</a:t>
                </a:r>
                <a:endParaRPr lang="en-US" b="1" i="1" dirty="0">
                  <a:solidFill>
                    <a:srgbClr val="0000FF"/>
                  </a:solidFill>
                  <a:latin typeface="Times New Roman" pitchFamily="-111" charset="0"/>
                </a:endParaRPr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362200"/>
            <a:ext cx="15303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>
            <a:cxnSpLocks noChangeShapeType="1"/>
          </p:cNvCxnSpPr>
          <p:nvPr/>
        </p:nvCxnSpPr>
        <p:spPr bwMode="auto">
          <a:xfrm rot="5400000" flipH="1" flipV="1">
            <a:off x="914400" y="1905000"/>
            <a:ext cx="457200" cy="304800"/>
          </a:xfrm>
          <a:prstGeom prst="straightConnector1">
            <a:avLst/>
          </a:prstGeom>
          <a:noFill/>
          <a:ln w="25400">
            <a:solidFill>
              <a:schemeClr val="bg2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990600"/>
            <a:ext cx="337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Line 5"/>
          <p:cNvSpPr>
            <a:spLocks noChangeShapeType="1"/>
          </p:cNvSpPr>
          <p:nvPr/>
        </p:nvSpPr>
        <p:spPr bwMode="auto">
          <a:xfrm flipH="1">
            <a:off x="2819400" y="3810000"/>
            <a:ext cx="3733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44" name="Line 5"/>
          <p:cNvSpPr>
            <a:spLocks noChangeShapeType="1"/>
          </p:cNvSpPr>
          <p:nvPr/>
        </p:nvSpPr>
        <p:spPr bwMode="auto">
          <a:xfrm flipH="1">
            <a:off x="6553200" y="3505200"/>
            <a:ext cx="0" cy="304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4572000" y="1143000"/>
            <a:ext cx="1524000" cy="838200"/>
            <a:chOff x="2743200" y="2546350"/>
            <a:chExt cx="3613150" cy="1765300"/>
          </a:xfrm>
        </p:grpSpPr>
        <p:pic>
          <p:nvPicPr>
            <p:cNvPr id="26653" name="Picture 53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87650" y="2546350"/>
              <a:ext cx="3568700" cy="176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/>
            <p:cNvSpPr/>
            <p:nvPr/>
          </p:nvSpPr>
          <p:spPr>
            <a:xfrm>
              <a:off x="2743200" y="2820506"/>
              <a:ext cx="380135" cy="608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990600"/>
            <a:ext cx="15303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5486400"/>
            <a:ext cx="1295400" cy="929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3505200"/>
            <a:ext cx="1774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5486400"/>
            <a:ext cx="2286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1800" y="3657600"/>
            <a:ext cx="2105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943600" y="5715000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053138" y="5751513"/>
            <a:ext cx="76200" cy="3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2286000"/>
            <a:ext cx="1916118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Content Placeholder 3" descr="icreate.jpg"/>
          <p:cNvPicPr>
            <a:picLocks noGrp="1" noChangeAspect="1"/>
          </p:cNvPicPr>
          <p:nvPr>
            <p:ph idx="1"/>
          </p:nvPr>
        </p:nvPicPr>
        <p:blipFill>
          <a:blip r:embed="rId14" cstate="print"/>
          <a:stretch>
            <a:fillRect/>
          </a:stretch>
        </p:blipFill>
        <p:spPr>
          <a:xfrm>
            <a:off x="8001000" y="6019800"/>
            <a:ext cx="403456" cy="251056"/>
          </a:xfrm>
        </p:spPr>
      </p:pic>
      <p:pic>
        <p:nvPicPr>
          <p:cNvPr id="64" name="Content Placeholder 3" descr="icreat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7467600" y="579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65"/>
          <p:cNvGrpSpPr/>
          <p:nvPr/>
        </p:nvGrpSpPr>
        <p:grpSpPr>
          <a:xfrm>
            <a:off x="7772400" y="5334000"/>
            <a:ext cx="838200" cy="936855"/>
            <a:chOff x="4023953" y="3429000"/>
            <a:chExt cx="2171266" cy="2958933"/>
          </a:xfrm>
        </p:grpSpPr>
        <p:pic>
          <p:nvPicPr>
            <p:cNvPr id="67" name="Content Placeholder 3" descr="icreat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4191000" y="3429000"/>
              <a:ext cx="861219" cy="86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Content Placeholder 3" descr="icreate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5334000" y="4572000"/>
              <a:ext cx="861219" cy="86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23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 flipV="1">
              <a:off x="3850121" y="4487133"/>
              <a:ext cx="684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24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1036023">
              <a:off x="4454165" y="4894326"/>
              <a:ext cx="6826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27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3447394">
              <a:off x="4964547" y="4204557"/>
              <a:ext cx="622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27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 rot="3447394">
              <a:off x="4203135" y="5891839"/>
              <a:ext cx="622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3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 rot="16200000" flipV="1">
              <a:off x="5464968" y="5660231"/>
              <a:ext cx="6842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" name="Rectangle 2"/>
          <p:cNvSpPr txBox="1">
            <a:spLocks noChangeArrowheads="1"/>
          </p:cNvSpPr>
          <p:nvPr/>
        </p:nvSpPr>
        <p:spPr>
          <a:xfrm>
            <a:off x="152400" y="381000"/>
            <a:ext cx="8763000" cy="6096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1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Data-driven</a:t>
            </a:r>
            <a:r>
              <a:rPr kumimoji="0" lang="en-US" altLang="zh-TW" sz="2800" b="0" i="0" u="sng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-111" charset="0"/>
                <a:ea typeface="ＭＳ Ｐゴシック" pitchFamily="-111" charset="-128"/>
                <a:cs typeface="Times New Roman" pitchFamily="-111" charset="0"/>
              </a:rPr>
              <a:t> Mobile Network Mining, Modeling and Design</a:t>
            </a:r>
            <a:endParaRPr kumimoji="0" lang="en-US" altLang="zh-TW" sz="2800" b="0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-111" charset="0"/>
              <a:ea typeface="ＭＳ Ｐゴシック" pitchFamily="-111" charset="-128"/>
              <a:cs typeface="Times New Roman" pitchFamily="-111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76400" y="1752600"/>
            <a:ext cx="219758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dirty="0" smtClean="0"/>
              <a:t>Billions of traces since 2004</a:t>
            </a:r>
            <a:endParaRPr lang="ar-EG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502956" y="6119336"/>
            <a:ext cx="2343462" cy="67710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Mobility Modeling</a:t>
            </a:r>
          </a:p>
          <a:p>
            <a:pPr algn="l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Adhoc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&amp; Sensor Network Design</a:t>
            </a:r>
          </a:p>
          <a:p>
            <a:endParaRPr lang="ar-EG" sz="1400" dirty="0"/>
          </a:p>
        </p:txBody>
      </p:sp>
      <p:pic>
        <p:nvPicPr>
          <p:cNvPr id="78" name="Picture 77" descr="data_analysis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943600" y="1981200"/>
            <a:ext cx="1219200" cy="1219200"/>
          </a:xfrm>
          <a:prstGeom prst="rect">
            <a:avLst/>
          </a:prstGeom>
        </p:spPr>
      </p:pic>
      <p:pic>
        <p:nvPicPr>
          <p:cNvPr id="79" name="Picture 78" descr="Data_Analysis_Collage_white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276600" y="3886200"/>
            <a:ext cx="1600200" cy="1219200"/>
          </a:xfrm>
          <a:prstGeom prst="rect">
            <a:avLst/>
          </a:prstGeom>
        </p:spPr>
      </p:pic>
      <p:pic>
        <p:nvPicPr>
          <p:cNvPr id="80" name="Picture 79" descr="soc02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181600" y="3886200"/>
            <a:ext cx="1698050" cy="1371600"/>
          </a:xfrm>
          <a:prstGeom prst="rect">
            <a:avLst/>
          </a:prstGeom>
        </p:spPr>
      </p:pic>
      <p:pic>
        <p:nvPicPr>
          <p:cNvPr id="81" name="Picture 11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581400" y="5486401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82005</TotalTime>
  <Words>3821</Words>
  <Application>Microsoft Macintosh PowerPoint</Application>
  <PresentationFormat>On-screen Show (4:3)</PresentationFormat>
  <Paragraphs>624</Paragraphs>
  <Slides>53</Slides>
  <Notes>29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Default Design</vt:lpstr>
      <vt:lpstr>Equation</vt:lpstr>
      <vt:lpstr>Picture</vt:lpstr>
      <vt:lpstr>方程式</vt:lpstr>
      <vt:lpstr>Visio</vt:lpstr>
      <vt:lpstr>Image</vt:lpstr>
      <vt:lpstr>   Data-Driven Design of Mobile Social Networking:  (with Application to Mobile Health &amp; Emergency Scenarios) [Cyber-Physical vs. Cyber-Social Systems]   </vt:lpstr>
      <vt:lpstr>Networked Mobile Societies Anywhere, Anytime</vt:lpstr>
      <vt:lpstr>Slide 3</vt:lpstr>
      <vt:lpstr>Slide 4</vt:lpstr>
      <vt:lpstr>Emerging Behavior-Aware Services</vt:lpstr>
      <vt:lpstr>Emerging Human Sensor Networks</vt:lpstr>
      <vt:lpstr>Paradigm Shift in Protocol Design</vt:lpstr>
      <vt:lpstr>Main Research Questions</vt:lpstr>
      <vt:lpstr>Systematic TRACE framework</vt:lpstr>
      <vt:lpstr>Community-wide Wireless/Mobility Library</vt:lpstr>
      <vt:lpstr>Case Study: IMPACT: Investigation of Mobile-user Patterns Across University Campuses using WLAN Trace Analysis*</vt:lpstr>
      <vt:lpstr>Case study I – Individual Mobility</vt:lpstr>
      <vt:lpstr>Slide 13</vt:lpstr>
      <vt:lpstr>Spatio-temporal Mobility in WLANs</vt:lpstr>
      <vt:lpstr>The TVC Model: Reproducing Mobility Characteristics</vt:lpstr>
      <vt:lpstr>Case study III – Groups in WLAN</vt:lpstr>
      <vt:lpstr>Case Study III: Goal</vt:lpstr>
      <vt:lpstr>Representation of User Association Patterns</vt:lpstr>
      <vt:lpstr>Eigen-behaviors &amp; Behavioral Similarity Distance</vt:lpstr>
      <vt:lpstr>User Groups in WLANs - Observations</vt:lpstr>
      <vt:lpstr>Profile-cast: A New Communication Paradigm W. Hsu, D. Dutta, A. Helmy, ACM Mobicom 2007, WCNC 2008, AdHoc Nets Jrnl Nov 2012</vt:lpstr>
      <vt:lpstr>Slide 22</vt:lpstr>
      <vt:lpstr>Profile-cast CSI protocol: Target-mode</vt:lpstr>
      <vt:lpstr>Mobility Profile-cast (intra-group)</vt:lpstr>
      <vt:lpstr>Mobility Profile-cast (inter-group)</vt:lpstr>
      <vt:lpstr>Profile-cast Evaluation</vt:lpstr>
      <vt:lpstr>Framework for mobility analysis*</vt:lpstr>
      <vt:lpstr>COBRA design architecture</vt:lpstr>
      <vt:lpstr>Protocol Independent analysis</vt:lpstr>
      <vt:lpstr>Protocol Dependent analysis </vt:lpstr>
      <vt:lpstr>Aggregate gap reduction</vt:lpstr>
      <vt:lpstr>Mining for Interest: Behavior Beyond Mobility</vt:lpstr>
      <vt:lpstr>Slide 33</vt:lpstr>
      <vt:lpstr>Slide 34</vt:lpstr>
      <vt:lpstr>Slide 35</vt:lpstr>
      <vt:lpstr>Slide 36</vt:lpstr>
      <vt:lpstr>Slide 37</vt:lpstr>
      <vt:lpstr>Scaling Computation over Big Data</vt:lpstr>
      <vt:lpstr>Vehicular Mobility Sensing at Planet Scale</vt:lpstr>
      <vt:lpstr>Traffic Modeling</vt:lpstr>
      <vt:lpstr>Curve fitting</vt:lpstr>
      <vt:lpstr>Scaling of stochastic self similar traffic</vt:lpstr>
      <vt:lpstr>Percentage locations with Self-similar traffic</vt:lpstr>
      <vt:lpstr>Percentage locations with Self-similar traffic</vt:lpstr>
      <vt:lpstr>Social Discovery: iTrust/ConnectEnc* (downloadable from www.cise.ufl.edu/~helmy , or google itrust-uf )</vt:lpstr>
      <vt:lpstr>Discovering Frequently Encountered Devices</vt:lpstr>
      <vt:lpstr>Slide 47</vt:lpstr>
      <vt:lpstr>Application: Mobile Health Care</vt:lpstr>
      <vt:lpstr>Application: Mobile Health Care</vt:lpstr>
      <vt:lpstr>Application:  Mobile Education</vt:lpstr>
      <vt:lpstr>Slide 51</vt:lpstr>
      <vt:lpstr>Slide 52</vt:lpstr>
      <vt:lpstr>Thank you!</vt:lpstr>
    </vt:vector>
  </TitlesOfParts>
  <Company>University of Florida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Ahmed Helmy</dc:creator>
  <cp:lastModifiedBy>Ahmed Helmy</cp:lastModifiedBy>
  <cp:revision>235</cp:revision>
  <dcterms:created xsi:type="dcterms:W3CDTF">2014-05-10T16:23:15Z</dcterms:created>
  <dcterms:modified xsi:type="dcterms:W3CDTF">2014-05-13T09:39:49Z</dcterms:modified>
</cp:coreProperties>
</file>